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302" r:id="rId2"/>
    <p:sldId id="308" r:id="rId3"/>
    <p:sldId id="309" r:id="rId4"/>
    <p:sldId id="263" r:id="rId5"/>
    <p:sldId id="262" r:id="rId6"/>
    <p:sldId id="303" r:id="rId7"/>
    <p:sldId id="304" r:id="rId8"/>
    <p:sldId id="279" r:id="rId9"/>
    <p:sldId id="298" r:id="rId10"/>
    <p:sldId id="258" r:id="rId11"/>
    <p:sldId id="265" r:id="rId12"/>
    <p:sldId id="293" r:id="rId13"/>
    <p:sldId id="266" r:id="rId14"/>
    <p:sldId id="299" r:id="rId15"/>
    <p:sldId id="286" r:id="rId16"/>
    <p:sldId id="310" r:id="rId17"/>
    <p:sldId id="301" r:id="rId18"/>
    <p:sldId id="300" r:id="rId19"/>
    <p:sldId id="305" r:id="rId20"/>
    <p:sldId id="306" r:id="rId21"/>
    <p:sldId id="275" r:id="rId22"/>
    <p:sldId id="276" r:id="rId23"/>
    <p:sldId id="280" r:id="rId24"/>
    <p:sldId id="277" r:id="rId25"/>
    <p:sldId id="278" r:id="rId26"/>
    <p:sldId id="281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2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for%20RD51%20meeting\Spark%20rate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For%20spark%20meeting\R6_2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For%20spark%20meeting\R6_2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or%20RD51%20mini%20week\R6_2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For%20RD51%20mini%20week\R6_2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or%20RD51%20mini%20week\R6_2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For%20RD51%20mini%20week\R6_2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For%20spark%20meeting\cluster%20siz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fr-FR" dirty="0" err="1"/>
              <a:t>Spark</a:t>
            </a:r>
            <a:r>
              <a:rPr lang="fr-FR" baseline="0" dirty="0"/>
              <a:t> rate in all detectors:</a:t>
            </a:r>
            <a:endParaRPr lang="fr-FR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2392662689585722"/>
          <c:y val="0.11786431107876219"/>
          <c:w val="0.71848896924145778"/>
          <c:h val="0.73175500121309356"/>
        </c:manualLayout>
      </c:layout>
      <c:scatterChart>
        <c:scatterStyle val="smoothMarker"/>
        <c:ser>
          <c:idx val="5"/>
          <c:order val="0"/>
          <c:tx>
            <c:v>R7</c:v>
          </c:tx>
          <c:xVal>
            <c:numRef>
              <c:f>'R7'!$B$6:$B$8</c:f>
              <c:numCache>
                <c:formatCode>General</c:formatCode>
                <c:ptCount val="3"/>
                <c:pt idx="0">
                  <c:v>390</c:v>
                </c:pt>
                <c:pt idx="1">
                  <c:v>400</c:v>
                </c:pt>
                <c:pt idx="2">
                  <c:v>410</c:v>
                </c:pt>
              </c:numCache>
            </c:numRef>
          </c:xVal>
          <c:yVal>
            <c:numRef>
              <c:f>'R7'!$G$6:$G$8</c:f>
              <c:numCache>
                <c:formatCode>General</c:formatCode>
                <c:ptCount val="3"/>
                <c:pt idx="0">
                  <c:v>5.5950000000000531E-4</c:v>
                </c:pt>
                <c:pt idx="1">
                  <c:v>5.9175000000000482E-4</c:v>
                </c:pt>
                <c:pt idx="2">
                  <c:v>6.3225000000000022E-4</c:v>
                </c:pt>
              </c:numCache>
            </c:numRef>
          </c:yVal>
          <c:smooth val="1"/>
        </c:ser>
        <c:ser>
          <c:idx val="4"/>
          <c:order val="1"/>
          <c:tx>
            <c:v>R5</c:v>
          </c:tx>
          <c:xVal>
            <c:numRef>
              <c:f>'r5'!$B$4:$B$8</c:f>
              <c:numCache>
                <c:formatCode>General</c:formatCode>
                <c:ptCount val="5"/>
                <c:pt idx="0">
                  <c:v>380</c:v>
                </c:pt>
                <c:pt idx="1">
                  <c:v>390</c:v>
                </c:pt>
                <c:pt idx="2">
                  <c:v>400</c:v>
                </c:pt>
                <c:pt idx="3">
                  <c:v>405</c:v>
                </c:pt>
                <c:pt idx="4">
                  <c:v>410</c:v>
                </c:pt>
              </c:numCache>
            </c:numRef>
          </c:xVal>
          <c:yVal>
            <c:numRef>
              <c:f>'r5'!$G$4:$G$8</c:f>
              <c:numCache>
                <c:formatCode>General</c:formatCode>
                <c:ptCount val="5"/>
                <c:pt idx="0">
                  <c:v>1.4000000000000126E-4</c:v>
                </c:pt>
                <c:pt idx="1">
                  <c:v>1.6577540106951986E-4</c:v>
                </c:pt>
                <c:pt idx="2">
                  <c:v>1.4584980237154299E-4</c:v>
                </c:pt>
                <c:pt idx="3">
                  <c:v>1.8293515358362009E-4</c:v>
                </c:pt>
                <c:pt idx="4">
                  <c:v>4.3609022556390982E-4</c:v>
                </c:pt>
              </c:numCache>
            </c:numRef>
          </c:yVal>
          <c:smooth val="1"/>
        </c:ser>
        <c:ser>
          <c:idx val="0"/>
          <c:order val="2"/>
          <c:tx>
            <c:v>Standard 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xVal>
            <c:numRef>
              <c:f>'S1 and SLHC2'!$C$8:$C$12</c:f>
              <c:numCache>
                <c:formatCode>General</c:formatCode>
                <c:ptCount val="5"/>
                <c:pt idx="0">
                  <c:v>370</c:v>
                </c:pt>
                <c:pt idx="1">
                  <c:v>380</c:v>
                </c:pt>
                <c:pt idx="2">
                  <c:v>390</c:v>
                </c:pt>
                <c:pt idx="3">
                  <c:v>400</c:v>
                </c:pt>
                <c:pt idx="4">
                  <c:v>410</c:v>
                </c:pt>
              </c:numCache>
            </c:numRef>
          </c:xVal>
          <c:yVal>
            <c:numRef>
              <c:f>'S1 and SLHC2'!$H$8:$H$12</c:f>
              <c:numCache>
                <c:formatCode>General</c:formatCode>
                <c:ptCount val="5"/>
                <c:pt idx="0">
                  <c:v>1.0500000000000172E-5</c:v>
                </c:pt>
                <c:pt idx="1">
                  <c:v>1.734375000000032E-5</c:v>
                </c:pt>
                <c:pt idx="2">
                  <c:v>4.375000000000063E-5</c:v>
                </c:pt>
                <c:pt idx="3">
                  <c:v>7.211538461538553E-5</c:v>
                </c:pt>
                <c:pt idx="4">
                  <c:v>1.4224137931034481E-4</c:v>
                </c:pt>
              </c:numCache>
            </c:numRef>
          </c:yVal>
          <c:smooth val="1"/>
        </c:ser>
        <c:ser>
          <c:idx val="1"/>
          <c:order val="3"/>
          <c:tx>
            <c:v>S1</c:v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</c:spPr>
          </c:marker>
          <c:xVal>
            <c:numRef>
              <c:f>'S1 and SLHC2'!$C$3:$C$6</c:f>
              <c:numCache>
                <c:formatCode>General</c:formatCode>
                <c:ptCount val="4"/>
                <c:pt idx="0">
                  <c:v>370</c:v>
                </c:pt>
                <c:pt idx="1">
                  <c:v>380</c:v>
                </c:pt>
                <c:pt idx="2">
                  <c:v>390</c:v>
                </c:pt>
                <c:pt idx="3">
                  <c:v>400</c:v>
                </c:pt>
              </c:numCache>
            </c:numRef>
          </c:xVal>
          <c:yVal>
            <c:numRef>
              <c:f>'S1 and SLHC2'!$H$3:$H$6</c:f>
              <c:numCache>
                <c:formatCode>General</c:formatCode>
                <c:ptCount val="4"/>
                <c:pt idx="0">
                  <c:v>1.7571428571428788E-5</c:v>
                </c:pt>
                <c:pt idx="1">
                  <c:v>2.1136363636364061E-5</c:v>
                </c:pt>
                <c:pt idx="2">
                  <c:v>5.1219512195122123E-5</c:v>
                </c:pt>
                <c:pt idx="3">
                  <c:v>5.3625000000000124E-5</c:v>
                </c:pt>
              </c:numCache>
            </c:numRef>
          </c:yVal>
          <c:smooth val="1"/>
        </c:ser>
        <c:ser>
          <c:idx val="2"/>
          <c:order val="4"/>
          <c:tx>
            <c:v>R3</c:v>
          </c:tx>
          <c:xVal>
            <c:numRef>
              <c:f>'r3'!$B$3:$B$10</c:f>
              <c:numCache>
                <c:formatCode>General</c:formatCode>
                <c:ptCount val="8"/>
                <c:pt idx="0">
                  <c:v>380</c:v>
                </c:pt>
                <c:pt idx="1">
                  <c:v>390</c:v>
                </c:pt>
                <c:pt idx="2">
                  <c:v>400</c:v>
                </c:pt>
                <c:pt idx="3">
                  <c:v>410</c:v>
                </c:pt>
                <c:pt idx="4">
                  <c:v>420</c:v>
                </c:pt>
                <c:pt idx="5">
                  <c:v>430</c:v>
                </c:pt>
                <c:pt idx="6">
                  <c:v>440</c:v>
                </c:pt>
                <c:pt idx="7">
                  <c:v>450</c:v>
                </c:pt>
              </c:numCache>
            </c:numRef>
          </c:xVal>
          <c:yVal>
            <c:numRef>
              <c:f>'r3'!$K$3:$K$10</c:f>
              <c:numCache>
                <c:formatCode>General</c:formatCode>
                <c:ptCount val="8"/>
                <c:pt idx="0">
                  <c:v>5.577689243027947E-6</c:v>
                </c:pt>
                <c:pt idx="1">
                  <c:v>5.9615384615385343E-6</c:v>
                </c:pt>
                <c:pt idx="2">
                  <c:v>7.5050709939149443E-6</c:v>
                </c:pt>
                <c:pt idx="3">
                  <c:v>9.6852300242131928E-6</c:v>
                </c:pt>
                <c:pt idx="4">
                  <c:v>1.1730769230769507E-5</c:v>
                </c:pt>
                <c:pt idx="5">
                  <c:v>1.0335917312661521E-5</c:v>
                </c:pt>
                <c:pt idx="6">
                  <c:v>1.3465783664459413E-5</c:v>
                </c:pt>
                <c:pt idx="7">
                  <c:v>1.1894273127753438E-5</c:v>
                </c:pt>
              </c:numCache>
            </c:numRef>
          </c:yVal>
          <c:smooth val="1"/>
        </c:ser>
        <c:ser>
          <c:idx val="3"/>
          <c:order val="5"/>
          <c:tx>
            <c:v>R6</c:v>
          </c:tx>
          <c:xVal>
            <c:numRef>
              <c:f>'R6'!$C$4:$C$9</c:f>
              <c:numCache>
                <c:formatCode>General</c:formatCode>
                <c:ptCount val="6"/>
                <c:pt idx="0">
                  <c:v>370</c:v>
                </c:pt>
                <c:pt idx="1">
                  <c:v>380</c:v>
                </c:pt>
                <c:pt idx="2">
                  <c:v>390</c:v>
                </c:pt>
                <c:pt idx="3">
                  <c:v>400</c:v>
                </c:pt>
                <c:pt idx="4">
                  <c:v>410</c:v>
                </c:pt>
                <c:pt idx="5">
                  <c:v>420</c:v>
                </c:pt>
              </c:numCache>
            </c:numRef>
          </c:xVal>
          <c:yVal>
            <c:numRef>
              <c:f>'R6'!$H$4:$H$9</c:f>
              <c:numCache>
                <c:formatCode>General</c:formatCode>
                <c:ptCount val="6"/>
                <c:pt idx="0">
                  <c:v>7.9285714285715303E-6</c:v>
                </c:pt>
                <c:pt idx="1">
                  <c:v>7.8333333333334707E-6</c:v>
                </c:pt>
                <c:pt idx="2">
                  <c:v>6.4583333333334584E-6</c:v>
                </c:pt>
                <c:pt idx="3">
                  <c:v>6.4285714285714972E-6</c:v>
                </c:pt>
                <c:pt idx="4">
                  <c:v>7.8191489361702908E-6</c:v>
                </c:pt>
                <c:pt idx="5">
                  <c:v>1.0588235294117912E-5</c:v>
                </c:pt>
              </c:numCache>
            </c:numRef>
          </c:yVal>
          <c:smooth val="1"/>
        </c:ser>
        <c:axId val="68164608"/>
        <c:axId val="51942528"/>
      </c:scatterChart>
      <c:valAx>
        <c:axId val="68164608"/>
        <c:scaling>
          <c:orientation val="minMax"/>
          <c:min val="35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Mesh</a:t>
                </a:r>
                <a:r>
                  <a:rPr lang="fr-FR" baseline="0"/>
                  <a:t> Voltage/V</a:t>
                </a:r>
                <a:endParaRPr lang="fr-FR"/>
              </a:p>
            </c:rich>
          </c:tx>
          <c:layout/>
        </c:title>
        <c:numFmt formatCode="General" sourceLinked="1"/>
        <c:majorTickMark val="none"/>
        <c:tickLblPos val="low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51942528"/>
        <c:crosses val="autoZero"/>
        <c:crossBetween val="midCat"/>
      </c:valAx>
      <c:valAx>
        <c:axId val="51942528"/>
        <c:scaling>
          <c:logBase val="10"/>
          <c:orientation val="minMax"/>
          <c:max val="1.0000000000000041E-3"/>
          <c:min val="1.0000000000000152E-6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/>
                  <a:t>Spark</a:t>
                </a:r>
                <a:r>
                  <a:rPr lang="fr-FR" baseline="0"/>
                  <a:t> rate</a:t>
                </a:r>
                <a:endParaRPr lang="fr-FR"/>
              </a:p>
            </c:rich>
          </c:tx>
          <c:layout>
            <c:manualLayout>
              <c:xMode val="edge"/>
              <c:yMode val="edge"/>
              <c:x val="3.0956329463792152E-2"/>
              <c:y val="5.6283773351860432E-2"/>
            </c:manualLayout>
          </c:layout>
        </c:title>
        <c:numFmt formatCode="0.00E+00" sourceLinked="0"/>
        <c:majorTickMark val="none"/>
        <c:tickLblPos val="nextTo"/>
        <c:crossAx val="681646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3506052415089904"/>
          <c:y val="0.2175119821978799"/>
          <c:w val="0.16245194534506832"/>
          <c:h val="0.47782751340865376"/>
        </c:manualLayout>
      </c:layout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0.10569685039370079"/>
          <c:y val="0.10232648002333072"/>
          <c:w val="0.86356014873140496"/>
          <c:h val="0.74286627852300546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poly"/>
            <c:order val="3"/>
          </c:trendline>
          <c:errBars>
            <c:errDir val="y"/>
            <c:errBarType val="both"/>
            <c:errValType val="cust"/>
            <c:plus>
              <c:numRef>
                <c:f>ChiSquareFit!$O$2:$O$5</c:f>
                <c:numCache>
                  <c:formatCode>General</c:formatCode>
                  <c:ptCount val="4"/>
                  <c:pt idx="0">
                    <c:v>6.0000000000000331E-4</c:v>
                  </c:pt>
                  <c:pt idx="1">
                    <c:v>7.000000000000039E-4</c:v>
                  </c:pt>
                  <c:pt idx="2">
                    <c:v>1.8000000000000088E-3</c:v>
                  </c:pt>
                  <c:pt idx="3">
                    <c:v>1.0000000000000041E-3</c:v>
                  </c:pt>
                </c:numCache>
              </c:numRef>
            </c:plus>
            <c:minus>
              <c:numRef>
                <c:f>ChiSquareFit!$O$2:$O$5</c:f>
                <c:numCache>
                  <c:formatCode>General</c:formatCode>
                  <c:ptCount val="4"/>
                  <c:pt idx="0">
                    <c:v>6.0000000000000331E-4</c:v>
                  </c:pt>
                  <c:pt idx="1">
                    <c:v>7.000000000000039E-4</c:v>
                  </c:pt>
                  <c:pt idx="2">
                    <c:v>1.8000000000000088E-3</c:v>
                  </c:pt>
                  <c:pt idx="3">
                    <c:v>1.0000000000000041E-3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val val="1"/>
          </c:errBars>
          <c:xVal>
            <c:numRef>
              <c:f>ChiSquareFit!$K$2:$K$5</c:f>
              <c:numCache>
                <c:formatCode>General</c:formatCode>
                <c:ptCount val="4"/>
                <c:pt idx="0">
                  <c:v>5.2</c:v>
                </c:pt>
                <c:pt idx="1">
                  <c:v>11</c:v>
                </c:pt>
                <c:pt idx="2">
                  <c:v>30</c:v>
                </c:pt>
                <c:pt idx="3">
                  <c:v>40</c:v>
                </c:pt>
              </c:numCache>
            </c:numRef>
          </c:xVal>
          <c:yVal>
            <c:numRef>
              <c:f>ChiSquareFit!$M$2:$M$5</c:f>
              <c:numCache>
                <c:formatCode>General</c:formatCode>
                <c:ptCount val="4"/>
                <c:pt idx="0">
                  <c:v>0.99249999999999949</c:v>
                </c:pt>
                <c:pt idx="1">
                  <c:v>0.99109999999999998</c:v>
                </c:pt>
                <c:pt idx="2">
                  <c:v>0.98199999999999998</c:v>
                </c:pt>
                <c:pt idx="3">
                  <c:v>0.96800000000000064</c:v>
                </c:pt>
              </c:numCache>
            </c:numRef>
          </c:yVal>
        </c:ser>
        <c:axId val="68035328"/>
        <c:axId val="68037248"/>
      </c:scatterChart>
      <c:valAx>
        <c:axId val="680353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Beam</a:t>
                </a:r>
                <a:r>
                  <a:rPr lang="fr-FR" baseline="0"/>
                  <a:t> Intensity/KHz*cm-2</a:t>
                </a:r>
                <a:endParaRPr lang="fr-FR"/>
              </a:p>
            </c:rich>
          </c:tx>
          <c:layout>
            <c:manualLayout>
              <c:xMode val="edge"/>
              <c:yMode val="edge"/>
              <c:x val="0.39612970253718288"/>
              <c:y val="0.9252767019757705"/>
            </c:manualLayout>
          </c:layout>
        </c:title>
        <c:numFmt formatCode="General" sourceLinked="1"/>
        <c:majorTickMark val="none"/>
        <c:tickLblPos val="nextTo"/>
        <c:crossAx val="68037248"/>
        <c:crosses val="autoZero"/>
        <c:crossBetween val="midCat"/>
      </c:valAx>
      <c:valAx>
        <c:axId val="68037248"/>
        <c:scaling>
          <c:orientation val="minMax"/>
          <c:max val="1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/>
                  <a:t>Efficiency</a:t>
                </a:r>
              </a:p>
            </c:rich>
          </c:tx>
          <c:layout>
            <c:manualLayout>
              <c:xMode val="edge"/>
              <c:yMode val="edge"/>
              <c:x val="5.5555555555555558E-3"/>
              <c:y val="9.7488334791484398E-3"/>
            </c:manualLayout>
          </c:layout>
        </c:title>
        <c:numFmt formatCode="0.00%" sourceLinked="0"/>
        <c:majorTickMark val="none"/>
        <c:tickLblPos val="nextTo"/>
        <c:crossAx val="68035328"/>
        <c:crosses val="autoZero"/>
        <c:crossBetween val="midCat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0.13964129483814541"/>
          <c:y val="0.10662752954697283"/>
          <c:w val="0.80849759405074351"/>
          <c:h val="0.7372551212163565"/>
        </c:manualLayout>
      </c:layout>
      <c:scatterChart>
        <c:scatterStyle val="smoothMarker"/>
        <c:ser>
          <c:idx val="0"/>
          <c:order val="0"/>
          <c:marker>
            <c:symbol val="diamond"/>
            <c:size val="7"/>
          </c:marker>
          <c:errBars>
            <c:errDir val="y"/>
            <c:errBarType val="both"/>
            <c:errValType val="fixedVal"/>
            <c:val val="1.0000000000000041E-3"/>
          </c:errBars>
          <c:errBars>
            <c:errDir val="x"/>
            <c:errBarType val="both"/>
            <c:errValType val="percentage"/>
            <c:val val="10"/>
          </c:errBars>
          <c:xVal>
            <c:numRef>
              <c:f>ChiSquareFit!$H$2:$H$7</c:f>
              <c:numCache>
                <c:formatCode>General</c:formatCode>
                <c:ptCount val="6"/>
                <c:pt idx="0">
                  <c:v>1300</c:v>
                </c:pt>
                <c:pt idx="1">
                  <c:v>2100</c:v>
                </c:pt>
                <c:pt idx="2">
                  <c:v>3300</c:v>
                </c:pt>
                <c:pt idx="3">
                  <c:v>5100</c:v>
                </c:pt>
                <c:pt idx="4">
                  <c:v>10000</c:v>
                </c:pt>
                <c:pt idx="5">
                  <c:v>27000</c:v>
                </c:pt>
              </c:numCache>
            </c:numRef>
          </c:xVal>
          <c:yVal>
            <c:numRef>
              <c:f>ChiSquareFit!$C$2:$C$7</c:f>
              <c:numCache>
                <c:formatCode>General</c:formatCode>
                <c:ptCount val="6"/>
                <c:pt idx="0">
                  <c:v>0.97419999999999995</c:v>
                </c:pt>
                <c:pt idx="1">
                  <c:v>0.98399999999999999</c:v>
                </c:pt>
                <c:pt idx="2">
                  <c:v>0.98949999999999949</c:v>
                </c:pt>
                <c:pt idx="3">
                  <c:v>0.99029999999999996</c:v>
                </c:pt>
                <c:pt idx="4">
                  <c:v>0.99170000000000003</c:v>
                </c:pt>
                <c:pt idx="5">
                  <c:v>0.9923999999999995</c:v>
                </c:pt>
              </c:numCache>
            </c:numRef>
          </c:yVal>
          <c:smooth val="1"/>
        </c:ser>
        <c:axId val="68065920"/>
        <c:axId val="68080384"/>
      </c:scatterChart>
      <c:valAx>
        <c:axId val="68065920"/>
        <c:scaling>
          <c:logBase val="10"/>
          <c:orientation val="minMax"/>
          <c:max val="40000"/>
          <c:min val="10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Gain</a:t>
                </a:r>
              </a:p>
            </c:rich>
          </c:tx>
          <c:layout>
            <c:manualLayout>
              <c:xMode val="edge"/>
              <c:yMode val="edge"/>
              <c:x val="0.46344575678040245"/>
              <c:y val="0.92686701144605443"/>
            </c:manualLayout>
          </c:layout>
        </c:title>
        <c:numFmt formatCode="General" sourceLinked="0"/>
        <c:majorTickMark val="cross"/>
        <c:minorTickMark val="out"/>
        <c:tickLblPos val="nextTo"/>
        <c:crossAx val="68080384"/>
        <c:crosses val="autoZero"/>
        <c:crossBetween val="midCat"/>
      </c:valAx>
      <c:valAx>
        <c:axId val="68080384"/>
        <c:scaling>
          <c:orientation val="minMax"/>
          <c:max val="1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/>
                  <a:t>Efficiency</a:t>
                </a:r>
              </a:p>
            </c:rich>
          </c:tx>
          <c:layout>
            <c:manualLayout>
              <c:xMode val="edge"/>
              <c:yMode val="edge"/>
              <c:x val="1.388888888888899E-2"/>
              <c:y val="2.1201758064265809E-2"/>
            </c:manualLayout>
          </c:layout>
        </c:title>
        <c:numFmt formatCode="0.00%" sourceLinked="0"/>
        <c:majorTickMark val="none"/>
        <c:tickLblPos val="nextTo"/>
        <c:crossAx val="68065920"/>
        <c:crosses val="autoZero"/>
        <c:crossBetween val="midCat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0.12833552055993"/>
          <c:y val="9.9595405727488415E-2"/>
          <c:w val="0.8305323709536282"/>
          <c:h val="0.75121522309711364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poly"/>
            <c:order val="3"/>
          </c:trendline>
          <c:errBars>
            <c:errDir val="y"/>
            <c:errBarType val="both"/>
            <c:errValType val="fixedVal"/>
            <c:val val="1.0000000000000041E-3"/>
          </c:errBars>
          <c:errBars>
            <c:errDir val="x"/>
            <c:errBarType val="both"/>
            <c:errValType val="fixedVal"/>
            <c:val val="1"/>
          </c:errBars>
          <c:xVal>
            <c:numRef>
              <c:f>ChiSquareFit!$A$2:$A$7</c:f>
              <c:numCache>
                <c:formatCode>General</c:formatCode>
                <c:ptCount val="6"/>
                <c:pt idx="0">
                  <c:v>370</c:v>
                </c:pt>
                <c:pt idx="1">
                  <c:v>380</c:v>
                </c:pt>
                <c:pt idx="2">
                  <c:v>390</c:v>
                </c:pt>
                <c:pt idx="3">
                  <c:v>400</c:v>
                </c:pt>
                <c:pt idx="4">
                  <c:v>410</c:v>
                </c:pt>
                <c:pt idx="5">
                  <c:v>420</c:v>
                </c:pt>
              </c:numCache>
            </c:numRef>
          </c:xVal>
          <c:yVal>
            <c:numRef>
              <c:f>ChiSquareFit!$C$2:$C$7</c:f>
              <c:numCache>
                <c:formatCode>General</c:formatCode>
                <c:ptCount val="6"/>
                <c:pt idx="0">
                  <c:v>0.97419999999999995</c:v>
                </c:pt>
                <c:pt idx="1">
                  <c:v>0.98399999999999999</c:v>
                </c:pt>
                <c:pt idx="2">
                  <c:v>0.98949999999999949</c:v>
                </c:pt>
                <c:pt idx="3">
                  <c:v>0.99029999999999996</c:v>
                </c:pt>
                <c:pt idx="4">
                  <c:v>0.99170000000000003</c:v>
                </c:pt>
                <c:pt idx="5">
                  <c:v>0.9923999999999995</c:v>
                </c:pt>
              </c:numCache>
            </c:numRef>
          </c:yVal>
        </c:ser>
        <c:axId val="52385280"/>
        <c:axId val="52387200"/>
      </c:scatterChart>
      <c:valAx>
        <c:axId val="523852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Mesh</a:t>
                </a:r>
                <a:r>
                  <a:rPr lang="fr-FR" baseline="0"/>
                  <a:t> Voltage/V</a:t>
                </a:r>
                <a:endParaRPr lang="fr-FR"/>
              </a:p>
            </c:rich>
          </c:tx>
          <c:layout/>
        </c:title>
        <c:numFmt formatCode="General" sourceLinked="1"/>
        <c:majorTickMark val="none"/>
        <c:tickLblPos val="nextTo"/>
        <c:crossAx val="52387200"/>
        <c:crosses val="autoZero"/>
        <c:crossBetween val="midCat"/>
      </c:valAx>
      <c:valAx>
        <c:axId val="52387200"/>
        <c:scaling>
          <c:orientation val="minMax"/>
          <c:max val="1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/>
                  <a:t>Efficiency</a:t>
                </a:r>
              </a:p>
            </c:rich>
          </c:tx>
          <c:layout>
            <c:manualLayout>
              <c:xMode val="edge"/>
              <c:yMode val="edge"/>
              <c:x val="5.5555555555555558E-3"/>
              <c:y val="2.4520430767880987E-2"/>
            </c:manualLayout>
          </c:layout>
        </c:title>
        <c:numFmt formatCode="0.00%" sourceLinked="0"/>
        <c:majorTickMark val="none"/>
        <c:tickLblPos val="nextTo"/>
        <c:crossAx val="52385280"/>
        <c:crosses val="autoZero"/>
        <c:crossBetween val="midCat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0.10569685039370079"/>
          <c:y val="0.10777314600380868"/>
          <c:w val="0.72140201224847089"/>
          <c:h val="0.7501624551832986"/>
        </c:manualLayout>
      </c:layout>
      <c:scatterChart>
        <c:scatterStyle val="smoothMarker"/>
        <c:ser>
          <c:idx val="0"/>
          <c:order val="0"/>
          <c:tx>
            <c:v>R6</c:v>
          </c:tx>
          <c:errBars>
            <c:errDir val="y"/>
            <c:errBarType val="both"/>
            <c:errValType val="fixedVal"/>
            <c:val val="1.0000000000000033E-3"/>
          </c:errBars>
          <c:errBars>
            <c:errDir val="x"/>
            <c:errBarType val="both"/>
            <c:errValType val="fixedVal"/>
            <c:val val="1"/>
          </c:errBars>
          <c:xVal>
            <c:numRef>
              <c:f>ChiSquareFit!$H$2:$H$7</c:f>
              <c:numCache>
                <c:formatCode>General</c:formatCode>
                <c:ptCount val="6"/>
                <c:pt idx="0">
                  <c:v>1300</c:v>
                </c:pt>
                <c:pt idx="1">
                  <c:v>2100</c:v>
                </c:pt>
                <c:pt idx="2">
                  <c:v>3300</c:v>
                </c:pt>
                <c:pt idx="3">
                  <c:v>5100</c:v>
                </c:pt>
                <c:pt idx="4">
                  <c:v>10000</c:v>
                </c:pt>
                <c:pt idx="5">
                  <c:v>27000</c:v>
                </c:pt>
              </c:numCache>
            </c:numRef>
          </c:xVal>
          <c:yVal>
            <c:numRef>
              <c:f>ChiSquareFit!$C$2:$C$7</c:f>
              <c:numCache>
                <c:formatCode>General</c:formatCode>
                <c:ptCount val="6"/>
                <c:pt idx="0">
                  <c:v>0.97419999999999995</c:v>
                </c:pt>
                <c:pt idx="1">
                  <c:v>0.98399999999999999</c:v>
                </c:pt>
                <c:pt idx="2">
                  <c:v>0.98949999999999949</c:v>
                </c:pt>
                <c:pt idx="3">
                  <c:v>0.99029999999999996</c:v>
                </c:pt>
                <c:pt idx="4">
                  <c:v>0.99170000000000003</c:v>
                </c:pt>
                <c:pt idx="5">
                  <c:v>0.9923999999999995</c:v>
                </c:pt>
              </c:numCache>
            </c:numRef>
          </c:yVal>
          <c:smooth val="1"/>
        </c:ser>
        <c:ser>
          <c:idx val="1"/>
          <c:order val="1"/>
          <c:tx>
            <c:v>SLHC2</c:v>
          </c:tx>
          <c:marker>
            <c:symbol val="square"/>
            <c:size val="5"/>
          </c:marker>
          <c:errBars>
            <c:errDir val="y"/>
            <c:errBarType val="both"/>
            <c:errValType val="fixedVal"/>
            <c:val val="1.0000000000000033E-3"/>
          </c:errBars>
          <c:errBars>
            <c:errDir val="x"/>
            <c:errBarType val="both"/>
            <c:errValType val="fixedVal"/>
            <c:val val="1"/>
          </c:errBars>
          <c:xVal>
            <c:numRef>
              <c:f>[1]Sheet1!$E$2:$E$6</c:f>
              <c:numCache>
                <c:formatCode>General</c:formatCode>
                <c:ptCount val="5"/>
                <c:pt idx="0">
                  <c:v>1300</c:v>
                </c:pt>
                <c:pt idx="1">
                  <c:v>1800</c:v>
                </c:pt>
                <c:pt idx="2">
                  <c:v>3200</c:v>
                </c:pt>
                <c:pt idx="3">
                  <c:v>6000</c:v>
                </c:pt>
                <c:pt idx="4">
                  <c:v>12000</c:v>
                </c:pt>
              </c:numCache>
            </c:numRef>
          </c:xVal>
          <c:yVal>
            <c:numRef>
              <c:f>[1]Sheet1!$L$2:$L$6</c:f>
              <c:numCache>
                <c:formatCode>General</c:formatCode>
                <c:ptCount val="5"/>
                <c:pt idx="0">
                  <c:v>0.9759000000000011</c:v>
                </c:pt>
                <c:pt idx="1">
                  <c:v>0.98019999999999996</c:v>
                </c:pt>
                <c:pt idx="2">
                  <c:v>0.97440000000000004</c:v>
                </c:pt>
                <c:pt idx="3">
                  <c:v>0.96600000000000064</c:v>
                </c:pt>
                <c:pt idx="4">
                  <c:v>0.96510000000000062</c:v>
                </c:pt>
              </c:numCache>
            </c:numRef>
          </c:yVal>
          <c:smooth val="1"/>
        </c:ser>
        <c:axId val="52409472"/>
        <c:axId val="52411392"/>
      </c:scatterChart>
      <c:valAx>
        <c:axId val="52409472"/>
        <c:scaling>
          <c:logBase val="10"/>
          <c:orientation val="minMax"/>
          <c:max val="40000"/>
          <c:min val="10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Gain</a:t>
                </a:r>
              </a:p>
            </c:rich>
          </c:tx>
          <c:layout>
            <c:manualLayout>
              <c:xMode val="edge"/>
              <c:yMode val="edge"/>
              <c:x val="0.47496874254354582"/>
              <c:y val="0.92453930100842652"/>
            </c:manualLayout>
          </c:layout>
        </c:title>
        <c:numFmt formatCode="General" sourceLinked="1"/>
        <c:majorTickMark val="none"/>
        <c:minorTickMark val="out"/>
        <c:tickLblPos val="nextTo"/>
        <c:crossAx val="52411392"/>
        <c:crosses val="autoZero"/>
        <c:crossBetween val="midCat"/>
      </c:valAx>
      <c:valAx>
        <c:axId val="52411392"/>
        <c:scaling>
          <c:orientation val="minMax"/>
          <c:max val="1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/>
                  <a:t>Efficiency</a:t>
                </a:r>
              </a:p>
            </c:rich>
          </c:tx>
          <c:layout>
            <c:manualLayout>
              <c:xMode val="edge"/>
              <c:yMode val="edge"/>
              <c:x val="8.3333333333333367E-3"/>
              <c:y val="1.9008092738407721E-2"/>
            </c:manualLayout>
          </c:layout>
        </c:title>
        <c:numFmt formatCode="0.00%" sourceLinked="0"/>
        <c:majorTickMark val="none"/>
        <c:tickLblPos val="nextTo"/>
        <c:crossAx val="524094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3360200429491771"/>
          <c:y val="0.41519376254438783"/>
          <c:w val="0.16385707468384617"/>
          <c:h val="0.30954608615099588"/>
        </c:manualLayout>
      </c:layout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8.4682852143482854E-2"/>
          <c:y val="0.13010425780110821"/>
          <c:w val="0.87753237095363057"/>
          <c:h val="0.67872484689414292"/>
        </c:manualLayout>
      </c:layout>
      <c:scatterChart>
        <c:scatterStyle val="smoothMarker"/>
        <c:ser>
          <c:idx val="0"/>
          <c:order val="0"/>
          <c:errBars>
            <c:errDir val="y"/>
            <c:errBarType val="both"/>
            <c:errValType val="cust"/>
            <c:plus>
              <c:numRef>
                <c:f>ChiSquareFit!$X$2:$X$7</c:f>
                <c:numCache>
                  <c:formatCode>General</c:formatCode>
                  <c:ptCount val="6"/>
                  <c:pt idx="0">
                    <c:v>3.8245710543798244</c:v>
                  </c:pt>
                  <c:pt idx="1">
                    <c:v>2.199382750400364</c:v>
                  </c:pt>
                  <c:pt idx="2">
                    <c:v>2.1305137838208998</c:v>
                  </c:pt>
                  <c:pt idx="3">
                    <c:v>2.2686008008232594</c:v>
                  </c:pt>
                  <c:pt idx="4">
                    <c:v>1.3021866100536876</c:v>
                  </c:pt>
                  <c:pt idx="5">
                    <c:v>2.0929958382537137</c:v>
                  </c:pt>
                </c:numCache>
              </c:numRef>
            </c:plus>
            <c:minus>
              <c:numRef>
                <c:f>ChiSquareFit!$X$2:$X$7</c:f>
                <c:numCache>
                  <c:formatCode>General</c:formatCode>
                  <c:ptCount val="6"/>
                  <c:pt idx="0">
                    <c:v>3.8245710543798244</c:v>
                  </c:pt>
                  <c:pt idx="1">
                    <c:v>2.199382750400364</c:v>
                  </c:pt>
                  <c:pt idx="2">
                    <c:v>2.1305137838208998</c:v>
                  </c:pt>
                  <c:pt idx="3">
                    <c:v>2.2686008008232594</c:v>
                  </c:pt>
                  <c:pt idx="4">
                    <c:v>1.3021866100536876</c:v>
                  </c:pt>
                  <c:pt idx="5">
                    <c:v>2.0929958382537137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val val="1"/>
          </c:errBars>
          <c:xVal>
            <c:numRef>
              <c:f>ChiSquareFit!$A$2:$A$7</c:f>
              <c:numCache>
                <c:formatCode>General</c:formatCode>
                <c:ptCount val="6"/>
                <c:pt idx="0">
                  <c:v>370</c:v>
                </c:pt>
                <c:pt idx="1">
                  <c:v>380</c:v>
                </c:pt>
                <c:pt idx="2">
                  <c:v>390</c:v>
                </c:pt>
                <c:pt idx="3">
                  <c:v>400</c:v>
                </c:pt>
                <c:pt idx="4">
                  <c:v>410</c:v>
                </c:pt>
                <c:pt idx="5">
                  <c:v>420</c:v>
                </c:pt>
              </c:numCache>
            </c:numRef>
          </c:xVal>
          <c:yVal>
            <c:numRef>
              <c:f>ChiSquareFit!$V$2:$V$7</c:f>
              <c:numCache>
                <c:formatCode>General</c:formatCode>
                <c:ptCount val="6"/>
                <c:pt idx="0">
                  <c:v>123.93546707863734</c:v>
                </c:pt>
                <c:pt idx="1">
                  <c:v>91.389277270366819</c:v>
                </c:pt>
                <c:pt idx="2">
                  <c:v>97.159662411928949</c:v>
                </c:pt>
                <c:pt idx="3">
                  <c:v>110.90536506409417</c:v>
                </c:pt>
                <c:pt idx="4">
                  <c:v>117.49468073066116</c:v>
                </c:pt>
                <c:pt idx="5">
                  <c:v>136.45512082732603</c:v>
                </c:pt>
              </c:numCache>
            </c:numRef>
          </c:yVal>
          <c:smooth val="1"/>
        </c:ser>
        <c:axId val="52068352"/>
        <c:axId val="52070272"/>
      </c:scatterChart>
      <c:valAx>
        <c:axId val="520683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Mesh voltage/V</a:t>
                </a:r>
              </a:p>
            </c:rich>
          </c:tx>
          <c:layout>
            <c:manualLayout>
              <c:xMode val="edge"/>
              <c:yMode val="edge"/>
              <c:x val="0.42298359580052641"/>
              <c:y val="0.9249766695829662"/>
            </c:manualLayout>
          </c:layout>
        </c:title>
        <c:numFmt formatCode="General" sourceLinked="1"/>
        <c:majorTickMark val="none"/>
        <c:tickLblPos val="nextTo"/>
        <c:crossAx val="52070272"/>
        <c:crosses val="autoZero"/>
        <c:crossBetween val="midCat"/>
      </c:valAx>
      <c:valAx>
        <c:axId val="52070272"/>
        <c:scaling>
          <c:orientation val="minMax"/>
          <c:min val="80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/>
                  <a:t>Resolution/um</a:t>
                </a:r>
              </a:p>
            </c:rich>
          </c:tx>
          <c:layout>
            <c:manualLayout>
              <c:xMode val="edge"/>
              <c:yMode val="edge"/>
              <c:x val="4.0899795501022497E-2"/>
              <c:y val="4.7330554268951712E-2"/>
            </c:manualLayout>
          </c:layout>
        </c:title>
        <c:numFmt formatCode="General" sourceLinked="1"/>
        <c:majorTickMark val="none"/>
        <c:tickLblPos val="nextTo"/>
        <c:crossAx val="52068352"/>
        <c:crosses val="autoZero"/>
        <c:crossBetween val="midCat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8.4682852143482645E-2"/>
          <c:y val="0.13665170077236072"/>
          <c:w val="0.87539370078740142"/>
          <c:h val="0.68894373876617865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</c:trendline>
          <c:errBars>
            <c:errDir val="y"/>
            <c:errBarType val="both"/>
            <c:errValType val="cust"/>
            <c:plus>
              <c:numRef>
                <c:f>ChiSquareFit!$AD$2:$AD$5</c:f>
                <c:numCache>
                  <c:formatCode>General</c:formatCode>
                  <c:ptCount val="4"/>
                  <c:pt idx="0">
                    <c:v>1.6377859431392061</c:v>
                  </c:pt>
                  <c:pt idx="1">
                    <c:v>2.1284673740305342</c:v>
                  </c:pt>
                  <c:pt idx="2">
                    <c:v>3.7447158403383187</c:v>
                  </c:pt>
                  <c:pt idx="3">
                    <c:v>1.6143904124373158</c:v>
                  </c:pt>
                </c:numCache>
              </c:numRef>
            </c:plus>
            <c:minus>
              <c:numRef>
                <c:f>ChiSquareFit!$AD$2:$AD$5</c:f>
                <c:numCache>
                  <c:formatCode>General</c:formatCode>
                  <c:ptCount val="4"/>
                  <c:pt idx="0">
                    <c:v>1.6377859431392061</c:v>
                  </c:pt>
                  <c:pt idx="1">
                    <c:v>2.1284673740305342</c:v>
                  </c:pt>
                  <c:pt idx="2">
                    <c:v>3.7447158403383187</c:v>
                  </c:pt>
                  <c:pt idx="3">
                    <c:v>1.6143904124373158</c:v>
                  </c:pt>
                </c:numCache>
              </c:numRef>
            </c:minus>
          </c:errBars>
          <c:xVal>
            <c:numRef>
              <c:f>ChiSquareFit!$K$2:$K$5</c:f>
              <c:numCache>
                <c:formatCode>General</c:formatCode>
                <c:ptCount val="4"/>
                <c:pt idx="0">
                  <c:v>5.2</c:v>
                </c:pt>
                <c:pt idx="1">
                  <c:v>11</c:v>
                </c:pt>
                <c:pt idx="2">
                  <c:v>30</c:v>
                </c:pt>
                <c:pt idx="3">
                  <c:v>40</c:v>
                </c:pt>
              </c:numCache>
            </c:numRef>
          </c:xVal>
          <c:yVal>
            <c:numRef>
              <c:f>ChiSquareFit!$AC$2:$AC$5</c:f>
              <c:numCache>
                <c:formatCode>General</c:formatCode>
                <c:ptCount val="4"/>
                <c:pt idx="0">
                  <c:v>105.50829351287975</c:v>
                </c:pt>
                <c:pt idx="1">
                  <c:v>111.70478951235708</c:v>
                </c:pt>
                <c:pt idx="2">
                  <c:v>119.95836777815875</c:v>
                </c:pt>
                <c:pt idx="3">
                  <c:v>108.89559219729672</c:v>
                </c:pt>
              </c:numCache>
            </c:numRef>
          </c:yVal>
        </c:ser>
        <c:axId val="52504832"/>
        <c:axId val="52511104"/>
      </c:scatterChart>
      <c:valAx>
        <c:axId val="525048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Beam Intensity/KHz*cm-2</a:t>
                </a:r>
              </a:p>
            </c:rich>
          </c:tx>
          <c:layout>
            <c:manualLayout>
              <c:xMode val="edge"/>
              <c:yMode val="edge"/>
              <c:x val="0.37128675652831533"/>
              <c:y val="0.91912310388135465"/>
            </c:manualLayout>
          </c:layout>
        </c:title>
        <c:numFmt formatCode="General" sourceLinked="1"/>
        <c:majorTickMark val="none"/>
        <c:tickLblPos val="nextTo"/>
        <c:crossAx val="52511104"/>
        <c:crosses val="autoZero"/>
        <c:crossBetween val="midCat"/>
      </c:valAx>
      <c:valAx>
        <c:axId val="52511104"/>
        <c:scaling>
          <c:orientation val="minMax"/>
          <c:max val="150"/>
          <c:min val="80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/>
                  <a:t>Resolution/um</a:t>
                </a:r>
              </a:p>
            </c:rich>
          </c:tx>
          <c:layout>
            <c:manualLayout>
              <c:xMode val="edge"/>
              <c:yMode val="edge"/>
              <c:x val="8.3333333333333367E-3"/>
              <c:y val="4.7100666262870988E-2"/>
            </c:manualLayout>
          </c:layout>
        </c:title>
        <c:numFmt formatCode="General" sourceLinked="1"/>
        <c:majorTickMark val="none"/>
        <c:tickLblPos val="nextTo"/>
        <c:crossAx val="52504832"/>
        <c:crosses val="autoZero"/>
        <c:crossBetween val="midCat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0.10398840769903668"/>
          <c:y val="0.14109973753280988"/>
          <c:w val="0.75703237095363052"/>
          <c:h val="0.62887296587926456"/>
        </c:manualLayout>
      </c:layout>
      <c:scatterChart>
        <c:scatterStyle val="smoothMarker"/>
        <c:ser>
          <c:idx val="0"/>
          <c:order val="0"/>
          <c:tx>
            <c:v>R3</c:v>
          </c:tx>
          <c:xVal>
            <c:numRef>
              <c:f>Sheet1!$Q$2:$Q$8</c:f>
              <c:numCache>
                <c:formatCode>General</c:formatCode>
                <c:ptCount val="7"/>
                <c:pt idx="0">
                  <c:v>380</c:v>
                </c:pt>
                <c:pt idx="1">
                  <c:v>390</c:v>
                </c:pt>
                <c:pt idx="2">
                  <c:v>400</c:v>
                </c:pt>
                <c:pt idx="3">
                  <c:v>410</c:v>
                </c:pt>
                <c:pt idx="4">
                  <c:v>420</c:v>
                </c:pt>
                <c:pt idx="5">
                  <c:v>430</c:v>
                </c:pt>
                <c:pt idx="6">
                  <c:v>440</c:v>
                </c:pt>
              </c:numCache>
            </c:numRef>
          </c:xVal>
          <c:yVal>
            <c:numRef>
              <c:f>Sheet1!$U$2:$U$8</c:f>
              <c:numCache>
                <c:formatCode>General</c:formatCode>
                <c:ptCount val="7"/>
                <c:pt idx="0">
                  <c:v>5.968</c:v>
                </c:pt>
                <c:pt idx="1">
                  <c:v>6.9960000000000004</c:v>
                </c:pt>
                <c:pt idx="2">
                  <c:v>7.96</c:v>
                </c:pt>
                <c:pt idx="3">
                  <c:v>8.9660000000000046</c:v>
                </c:pt>
                <c:pt idx="4">
                  <c:v>9.1379999999999999</c:v>
                </c:pt>
                <c:pt idx="5">
                  <c:v>9.6560000000000006</c:v>
                </c:pt>
                <c:pt idx="6">
                  <c:v>9.7279999999999998</c:v>
                </c:pt>
              </c:numCache>
            </c:numRef>
          </c:yVal>
          <c:smooth val="1"/>
        </c:ser>
        <c:ser>
          <c:idx val="1"/>
          <c:order val="1"/>
          <c:tx>
            <c:v>R6</c:v>
          </c:tx>
          <c:xVal>
            <c:numRef>
              <c:f>Sheet1!$K$2:$K$7</c:f>
              <c:numCache>
                <c:formatCode>General</c:formatCode>
                <c:ptCount val="6"/>
                <c:pt idx="0">
                  <c:v>370</c:v>
                </c:pt>
                <c:pt idx="1">
                  <c:v>380</c:v>
                </c:pt>
                <c:pt idx="2">
                  <c:v>390</c:v>
                </c:pt>
                <c:pt idx="3">
                  <c:v>400</c:v>
                </c:pt>
                <c:pt idx="4">
                  <c:v>410</c:v>
                </c:pt>
                <c:pt idx="5">
                  <c:v>420</c:v>
                </c:pt>
              </c:numCache>
            </c:numRef>
          </c:xVal>
          <c:yVal>
            <c:numRef>
              <c:f>Sheet1!$M$2:$M$7</c:f>
              <c:numCache>
                <c:formatCode>General</c:formatCode>
                <c:ptCount val="6"/>
                <c:pt idx="0">
                  <c:v>1.8240000000000001</c:v>
                </c:pt>
                <c:pt idx="1">
                  <c:v>2.101</c:v>
                </c:pt>
                <c:pt idx="2">
                  <c:v>2.4129999999999967</c:v>
                </c:pt>
                <c:pt idx="3">
                  <c:v>2.8509999999999978</c:v>
                </c:pt>
                <c:pt idx="4">
                  <c:v>3.2909999999999999</c:v>
                </c:pt>
                <c:pt idx="5">
                  <c:v>3.5979999999999999</c:v>
                </c:pt>
              </c:numCache>
            </c:numRef>
          </c:yVal>
          <c:smooth val="1"/>
        </c:ser>
        <c:ser>
          <c:idx val="2"/>
          <c:order val="2"/>
          <c:tx>
            <c:v>SLHC2</c:v>
          </c:tx>
          <c:xVal>
            <c:numRef>
              <c:f>Sheet1!$A$2:$A$5</c:f>
              <c:numCache>
                <c:formatCode>General</c:formatCode>
                <c:ptCount val="4"/>
                <c:pt idx="0">
                  <c:v>370</c:v>
                </c:pt>
                <c:pt idx="1">
                  <c:v>380</c:v>
                </c:pt>
                <c:pt idx="2">
                  <c:v>400</c:v>
                </c:pt>
                <c:pt idx="3">
                  <c:v>410</c:v>
                </c:pt>
              </c:numCache>
            </c:numRef>
          </c:xVal>
          <c:yVal>
            <c:numRef>
              <c:f>Sheet1!$E$2:$E$5</c:f>
              <c:numCache>
                <c:formatCode>General</c:formatCode>
                <c:ptCount val="4"/>
                <c:pt idx="0">
                  <c:v>2.5</c:v>
                </c:pt>
                <c:pt idx="1">
                  <c:v>2.5680000000000001</c:v>
                </c:pt>
                <c:pt idx="2">
                  <c:v>2.6680000000000001</c:v>
                </c:pt>
                <c:pt idx="3">
                  <c:v>2.7119999999999997</c:v>
                </c:pt>
              </c:numCache>
            </c:numRef>
          </c:yVal>
          <c:smooth val="1"/>
        </c:ser>
        <c:axId val="52560256"/>
        <c:axId val="52562176"/>
      </c:scatterChart>
      <c:valAx>
        <c:axId val="525602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Voltage/V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52562176"/>
        <c:crosses val="autoZero"/>
        <c:crossBetween val="midCat"/>
      </c:valAx>
      <c:valAx>
        <c:axId val="52562176"/>
        <c:scaling>
          <c:orientation val="minMax"/>
          <c:max val="10"/>
          <c:min val="1.5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/>
                  <a:t>Cluster</a:t>
                </a:r>
                <a:r>
                  <a:rPr lang="fr-FR" baseline="0"/>
                  <a:t> size/mm</a:t>
                </a:r>
                <a:endParaRPr lang="fr-FR"/>
              </a:p>
            </c:rich>
          </c:tx>
          <c:layout>
            <c:manualLayout>
              <c:xMode val="edge"/>
              <c:yMode val="edge"/>
              <c:x val="1.4814814814814815E-2"/>
              <c:y val="6.2827821522309729E-2"/>
            </c:manualLayout>
          </c:layout>
        </c:title>
        <c:numFmt formatCode="General" sourceLinked="1"/>
        <c:majorTickMark val="none"/>
        <c:tickLblPos val="nextTo"/>
        <c:crossAx val="525602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4602777777777782"/>
          <c:y val="0.37442403032954613"/>
          <c:w val="0.15397222222222345"/>
          <c:h val="0.25115157480314959"/>
        </c:manualLayout>
      </c:layout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0D90C9A-7B33-4470-87D6-F1BDB2799FF0}" type="datetimeFigureOut">
              <a:rPr lang="fr-FR"/>
              <a:pPr>
                <a:defRPr/>
              </a:pPr>
              <a:t>08/04/2010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5C8A882-6AAA-4681-8F26-E09A4E9C0A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zh-CN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00B5A6-55F1-4B31-A35E-528DEA40A7E5}" type="slidenum">
              <a:rPr lang="fr-FR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8,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ATLAS muon chamber upgrade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1AFAB-F5F3-419B-AD3D-BEB566A35F3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8,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ATLAS muon chamber upgrade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BC74F-8E56-450F-B9BB-263AE4A1620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8,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ATLAS muon chamber upgrade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C9CBA-0262-469D-82C2-1D4D20A5624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8, 2010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ATLAS muon chamber upgrade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68E29-7DBC-43FC-AF9E-192D5231F67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8,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ATLAS muon chamber upgrade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D3121-71EC-48AA-83F6-C8387A5E999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8,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ATLAS muon chamber upgrade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9431C-4368-4A5C-BEE0-21C85B902AB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8,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ATLAS muon chamber upgrade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FFB0F-25C1-46D9-9EF8-3A61B0BF33B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8, 2010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ATLAS muon chamber upgrade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82802-926A-4C05-87E6-B03DA3F2160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8, 2010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ATLAS muon chamber upgrade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EAFAA-2248-4655-BECB-FCAE118B157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8, 2010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ATLAS muon chamber upgrade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DF8C5-914A-46B1-8B89-8371BC1D376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8, 2010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ATLAS muon chamber upgrade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5B83C-1C62-4B7D-8F2B-6D334D2BC17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8, 2010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ATLAS muon chamber upgrade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5EEA7-CED9-4264-90FD-10D4D5D796E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8, 2010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ATLAS muon chamber upgrade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C77BD-2686-4DA3-92A5-A37F4439D36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April 8,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ATLAS muon chamber upgrade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4510E7E-E75E-459D-9E03-177E4928B2B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Feuille_Microsoft_Office_Excel_97-20038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Feuille_Microsoft_Office_Excel_97-200314.xls"/><Relationship Id="rId3" Type="http://schemas.openxmlformats.org/officeDocument/2006/relationships/oleObject" Target="../embeddings/Feuille_Microsoft_Office_Excel_97-20039.xls"/><Relationship Id="rId7" Type="http://schemas.openxmlformats.org/officeDocument/2006/relationships/oleObject" Target="../embeddings/Feuille_Microsoft_Office_Excel_97-20031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Feuille_Microsoft_Office_Excel_97-200312.xls"/><Relationship Id="rId5" Type="http://schemas.openxmlformats.org/officeDocument/2006/relationships/oleObject" Target="../embeddings/Feuille_Microsoft_Office_Excel_97-200311.xls"/><Relationship Id="rId4" Type="http://schemas.openxmlformats.org/officeDocument/2006/relationships/oleObject" Target="../embeddings/Feuille_Microsoft_Office_Excel_97-200310.xls"/><Relationship Id="rId9" Type="http://schemas.openxmlformats.org/officeDocument/2006/relationships/oleObject" Target="../embeddings/Feuille_Microsoft_Office_Excel_97-200315.xls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Feuille_Microsoft_Office_Excel_97-20032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Feuille_Microsoft_Office_Excel_97-20034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5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Feuille_Microsoft_Office_Excel_97-20036.xls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838200" y="2492375"/>
            <a:ext cx="7772400" cy="1012825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ATLAS muon chamber upgrade</a:t>
            </a:r>
            <a:endParaRPr lang="fr-FR" altLang="zh-CN" dirty="0" smtClean="0"/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1295400" y="4538663"/>
            <a:ext cx="6400800" cy="1328737"/>
          </a:xfrm>
        </p:spPr>
        <p:txBody>
          <a:bodyPr/>
          <a:lstStyle/>
          <a:p>
            <a:pPr eaLnBrk="1" hangingPunct="1"/>
            <a:r>
              <a:rPr lang="fr-FR" altLang="zh-CN" sz="1600" dirty="0" err="1" smtClean="0">
                <a:solidFill>
                  <a:srgbClr val="FF0000"/>
                </a:solidFill>
              </a:rPr>
              <a:t>Within</a:t>
            </a:r>
            <a:r>
              <a:rPr lang="fr-FR" altLang="zh-CN" sz="1600" dirty="0" smtClean="0">
                <a:solidFill>
                  <a:srgbClr val="FF0000"/>
                </a:solidFill>
              </a:rPr>
              <a:t> the MAMMA collaboration</a:t>
            </a:r>
          </a:p>
          <a:p>
            <a:pPr eaLnBrk="1" hangingPunct="1"/>
            <a:r>
              <a:rPr lang="fr-FR" altLang="zh-CN" sz="1600" dirty="0" smtClean="0">
                <a:solidFill>
                  <a:srgbClr val="FF0000"/>
                </a:solidFill>
              </a:rPr>
              <a:t>Arizona, </a:t>
            </a:r>
            <a:r>
              <a:rPr lang="fr-FR" altLang="zh-CN" sz="1600" b="1" dirty="0" err="1" smtClean="0">
                <a:solidFill>
                  <a:srgbClr val="FF0000"/>
                </a:solidFill>
              </a:rPr>
              <a:t>Athens</a:t>
            </a:r>
            <a:r>
              <a:rPr lang="fr-FR" altLang="zh-CN" sz="1600" dirty="0" smtClean="0">
                <a:solidFill>
                  <a:srgbClr val="FF0000"/>
                </a:solidFill>
              </a:rPr>
              <a:t>(U, </a:t>
            </a:r>
            <a:r>
              <a:rPr lang="fr-FR" altLang="zh-CN" sz="1600" b="1" dirty="0" smtClean="0">
                <a:solidFill>
                  <a:srgbClr val="FF0000"/>
                </a:solidFill>
              </a:rPr>
              <a:t>NTU, </a:t>
            </a:r>
            <a:r>
              <a:rPr lang="fr-FR" altLang="zh-CN" sz="1600" b="1" dirty="0" err="1" smtClean="0">
                <a:solidFill>
                  <a:srgbClr val="FF0000"/>
                </a:solidFill>
              </a:rPr>
              <a:t>Demokritos</a:t>
            </a:r>
            <a:r>
              <a:rPr lang="fr-FR" altLang="zh-CN" sz="1600" dirty="0" smtClean="0">
                <a:solidFill>
                  <a:srgbClr val="FF0000"/>
                </a:solidFill>
              </a:rPr>
              <a:t>), Brookhaven, </a:t>
            </a:r>
          </a:p>
          <a:p>
            <a:pPr eaLnBrk="1" hangingPunct="1"/>
            <a:r>
              <a:rPr lang="fr-FR" altLang="zh-CN" sz="1600" dirty="0" smtClean="0">
                <a:solidFill>
                  <a:srgbClr val="FF0000"/>
                </a:solidFill>
              </a:rPr>
              <a:t>CERN, Harvard, Istanbul, Naples, </a:t>
            </a:r>
            <a:r>
              <a:rPr lang="fr-FR" altLang="zh-CN" sz="1600" b="1" dirty="0" smtClean="0">
                <a:solidFill>
                  <a:srgbClr val="FF0000"/>
                </a:solidFill>
              </a:rPr>
              <a:t>CEA Saclay</a:t>
            </a:r>
            <a:r>
              <a:rPr lang="fr-FR" altLang="zh-CN" sz="1600" dirty="0" smtClean="0">
                <a:solidFill>
                  <a:srgbClr val="FF0000"/>
                </a:solidFill>
              </a:rPr>
              <a:t>, Seattle, USTC Hefei, South Carolina, St. Petersburg, Shandong, </a:t>
            </a:r>
            <a:r>
              <a:rPr lang="fr-FR" altLang="zh-CN" sz="1600" dirty="0" err="1" smtClean="0">
                <a:solidFill>
                  <a:srgbClr val="FF0000"/>
                </a:solidFill>
              </a:rPr>
              <a:t>Stony</a:t>
            </a:r>
            <a:r>
              <a:rPr lang="fr-FR" altLang="zh-CN" sz="1600" dirty="0" smtClean="0">
                <a:solidFill>
                  <a:srgbClr val="FF0000"/>
                </a:solidFill>
              </a:rPr>
              <a:t> Brook, Thessaloniki</a:t>
            </a:r>
          </a:p>
          <a:p>
            <a:pPr eaLnBrk="1" hangingPunct="1"/>
            <a:endParaRPr lang="fr-FR" altLang="zh-CN" sz="1800" dirty="0" smtClean="0">
              <a:solidFill>
                <a:srgbClr val="FF0000"/>
              </a:solidFill>
            </a:endParaRPr>
          </a:p>
        </p:txBody>
      </p:sp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8101013" y="5589588"/>
            <a:ext cx="863600" cy="12684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zh-CN"/>
          </a:p>
        </p:txBody>
      </p: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1905000" y="5867400"/>
            <a:ext cx="5761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/>
              <a:t>Paul Colas, Shuoxing </a:t>
            </a:r>
            <a:r>
              <a:rPr lang="en-US" altLang="zh-CN" dirty="0"/>
              <a:t>Wu / CEA Saclay, USTC Hefei</a:t>
            </a:r>
          </a:p>
        </p:txBody>
      </p:sp>
      <p:sp>
        <p:nvSpPr>
          <p:cNvPr id="16389" name="ZoneTexte 5"/>
          <p:cNvSpPr txBox="1">
            <a:spLocks noChangeArrowheads="1"/>
          </p:cNvSpPr>
          <p:nvPr/>
        </p:nvSpPr>
        <p:spPr bwMode="auto">
          <a:xfrm>
            <a:off x="1143000" y="3495675"/>
            <a:ext cx="7086600" cy="923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altLang="zh-CN" dirty="0">
                <a:solidFill>
                  <a:srgbClr val="262673"/>
                </a:solidFill>
              </a:rPr>
              <a:t>D. </a:t>
            </a:r>
            <a:r>
              <a:rPr lang="fr-FR" altLang="zh-CN" dirty="0" err="1">
                <a:solidFill>
                  <a:srgbClr val="262673"/>
                </a:solidFill>
              </a:rPr>
              <a:t>Attié</a:t>
            </a:r>
            <a:r>
              <a:rPr lang="fr-FR" altLang="zh-CN" dirty="0">
                <a:solidFill>
                  <a:srgbClr val="262673"/>
                </a:solidFill>
              </a:rPr>
              <a:t>, T. Alexopoulos, M. Boyer, P. Colas, J. </a:t>
            </a:r>
            <a:r>
              <a:rPr lang="fr-FR" altLang="zh-CN" dirty="0" err="1">
                <a:solidFill>
                  <a:srgbClr val="262673"/>
                </a:solidFill>
              </a:rPr>
              <a:t>Derré</a:t>
            </a:r>
            <a:r>
              <a:rPr lang="fr-FR" altLang="zh-CN" dirty="0">
                <a:solidFill>
                  <a:srgbClr val="262673"/>
                </a:solidFill>
              </a:rPr>
              <a:t>, F. </a:t>
            </a:r>
            <a:r>
              <a:rPr lang="fr-FR" altLang="zh-CN" dirty="0" err="1">
                <a:solidFill>
                  <a:srgbClr val="262673"/>
                </a:solidFill>
              </a:rPr>
              <a:t>Diblen</a:t>
            </a:r>
            <a:r>
              <a:rPr lang="fr-FR" altLang="zh-CN" dirty="0">
                <a:solidFill>
                  <a:srgbClr val="262673"/>
                </a:solidFill>
              </a:rPr>
              <a:t>, </a:t>
            </a:r>
          </a:p>
          <a:p>
            <a:pPr algn="ctr"/>
            <a:r>
              <a:rPr lang="fr-FR" altLang="zh-CN" dirty="0">
                <a:solidFill>
                  <a:srgbClr val="262673"/>
                </a:solidFill>
              </a:rPr>
              <a:t>E. Ferrer </a:t>
            </a:r>
            <a:r>
              <a:rPr lang="fr-FR" altLang="zh-CN" dirty="0" err="1">
                <a:solidFill>
                  <a:srgbClr val="262673"/>
                </a:solidFill>
              </a:rPr>
              <a:t>Ribas</a:t>
            </a:r>
            <a:r>
              <a:rPr lang="fr-FR" altLang="zh-CN" dirty="0">
                <a:solidFill>
                  <a:srgbClr val="262673"/>
                </a:solidFill>
              </a:rPr>
              <a:t>, T. Geralis, A. Giganon, I. Giomataris, F. Jeanneau, K. </a:t>
            </a:r>
            <a:r>
              <a:rPr lang="fr-FR" altLang="zh-CN" dirty="0" err="1">
                <a:solidFill>
                  <a:srgbClr val="262673"/>
                </a:solidFill>
              </a:rPr>
              <a:t>Karakostas</a:t>
            </a:r>
            <a:r>
              <a:rPr lang="fr-FR" altLang="zh-CN" dirty="0">
                <a:solidFill>
                  <a:srgbClr val="262673"/>
                </a:solidFill>
              </a:rPr>
              <a:t>, S. Kirch, E. </a:t>
            </a:r>
            <a:r>
              <a:rPr lang="fr-FR" altLang="zh-CN" dirty="0" err="1">
                <a:solidFill>
                  <a:srgbClr val="262673"/>
                </a:solidFill>
              </a:rPr>
              <a:t>Ntomari</a:t>
            </a:r>
            <a:r>
              <a:rPr lang="fr-FR" altLang="zh-CN" dirty="0">
                <a:solidFill>
                  <a:srgbClr val="262673"/>
                </a:solidFill>
              </a:rPr>
              <a:t>, </a:t>
            </a:r>
            <a:r>
              <a:rPr lang="fr-FR" altLang="zh-CN" dirty="0" smtClean="0">
                <a:solidFill>
                  <a:srgbClr val="262673"/>
                </a:solidFill>
              </a:rPr>
              <a:t>P. </a:t>
            </a:r>
            <a:r>
              <a:rPr lang="fr-FR" altLang="zh-CN" dirty="0" err="1" smtClean="0">
                <a:solidFill>
                  <a:srgbClr val="262673"/>
                </a:solidFill>
              </a:rPr>
              <a:t>Schune</a:t>
            </a:r>
            <a:r>
              <a:rPr lang="fr-FR" altLang="zh-CN" dirty="0" smtClean="0">
                <a:solidFill>
                  <a:srgbClr val="262673"/>
                </a:solidFill>
              </a:rPr>
              <a:t>, M</a:t>
            </a:r>
            <a:r>
              <a:rPr lang="fr-FR" altLang="zh-CN" dirty="0">
                <a:solidFill>
                  <a:srgbClr val="262673"/>
                </a:solidFill>
              </a:rPr>
              <a:t>. </a:t>
            </a:r>
            <a:r>
              <a:rPr lang="fr-FR" altLang="zh-CN" dirty="0" smtClean="0">
                <a:solidFill>
                  <a:srgbClr val="262673"/>
                </a:solidFill>
              </a:rPr>
              <a:t>Titov</a:t>
            </a:r>
            <a:r>
              <a:rPr lang="fr-FR" altLang="zh-CN" dirty="0" smtClean="0">
                <a:solidFill>
                  <a:schemeClr val="tx2"/>
                </a:solidFill>
              </a:rPr>
              <a:t>, </a:t>
            </a:r>
            <a:r>
              <a:rPr lang="fr-FR" altLang="zh-CN" dirty="0" err="1" smtClean="0">
                <a:solidFill>
                  <a:srgbClr val="262673"/>
                </a:solidFill>
              </a:rPr>
              <a:t>W.Wang</a:t>
            </a:r>
            <a:endParaRPr lang="fr-FR" altLang="zh-CN" dirty="0">
              <a:solidFill>
                <a:srgbClr val="262673"/>
              </a:solidFill>
            </a:endParaRPr>
          </a:p>
        </p:txBody>
      </p:sp>
      <p:pic>
        <p:nvPicPr>
          <p:cNvPr id="7" name="Picture 3" descr="0803012_05-A5-at-72-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2469" y="152400"/>
            <a:ext cx="37771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[Atlas logo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009938"/>
            <a:ext cx="914400" cy="135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1" name="Picture 1" descr="D:\Paul\ilc\France-China\TPCschool\fcppl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771" y="228601"/>
            <a:ext cx="4209835" cy="533399"/>
          </a:xfrm>
          <a:prstGeom prst="rect">
            <a:avLst/>
          </a:prstGeom>
          <a:noFill/>
        </p:spPr>
      </p:pic>
      <p:pic>
        <p:nvPicPr>
          <p:cNvPr id="97282" name="Picture 2" descr="D:\Paul\MAMMA\Shuoxing\ID pho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4962525"/>
            <a:ext cx="1409700" cy="166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0" y="1676400"/>
          <a:ext cx="51054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8610" name="TextBox 4"/>
          <p:cNvSpPr txBox="1">
            <a:spLocks noChangeArrowheads="1"/>
          </p:cNvSpPr>
          <p:nvPr/>
        </p:nvSpPr>
        <p:spPr bwMode="auto">
          <a:xfrm>
            <a:off x="228600" y="457200"/>
            <a:ext cx="891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Calibri" pitchFamily="34" charset="0"/>
              </a:rPr>
              <a:t>Spark rate vs mesh voltage and beam intensity:</a:t>
            </a:r>
            <a:endParaRPr lang="fr-FR" altLang="zh-CN" sz="2800">
              <a:latin typeface="Calibri" pitchFamily="34" charset="0"/>
            </a:endParaRPr>
          </a:p>
        </p:txBody>
      </p:sp>
      <p:sp>
        <p:nvSpPr>
          <p:cNvPr id="68612" name="Text Box 5"/>
          <p:cNvSpPr txBox="1">
            <a:spLocks noChangeArrowheads="1"/>
          </p:cNvSpPr>
          <p:nvPr/>
        </p:nvSpPr>
        <p:spPr bwMode="auto">
          <a:xfrm>
            <a:off x="5715000" y="15240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R3(2mm, 2M</a:t>
            </a:r>
            <a:r>
              <a:rPr lang="en-US" altLang="zh-CN">
                <a:cs typeface="Arial" charset="0"/>
              </a:rPr>
              <a:t>Ω/   ):</a:t>
            </a:r>
          </a:p>
        </p:txBody>
      </p:sp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7391400" y="167640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22ABF-DFF6-41AF-9224-8784D3403D3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241" name="Picture 1" descr="D:\Paul\MAMMA\Lyon-FCPPL\spark rate vs beam intensity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362200"/>
            <a:ext cx="3686175" cy="2904007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292399" y="2133600"/>
            <a:ext cx="2886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fr-FR" b="1" dirty="0" err="1" smtClean="0">
                <a:solidFill>
                  <a:prstClr val="black"/>
                </a:solidFill>
              </a:rPr>
              <a:t>Spark</a:t>
            </a:r>
            <a:r>
              <a:rPr lang="fr-FR" b="1" dirty="0" smtClean="0">
                <a:solidFill>
                  <a:prstClr val="black"/>
                </a:solidFill>
              </a:rPr>
              <a:t> rate vs </a:t>
            </a:r>
            <a:r>
              <a:rPr lang="fr-FR" b="1" dirty="0" err="1" smtClean="0">
                <a:solidFill>
                  <a:prstClr val="black"/>
                </a:solidFill>
              </a:rPr>
              <a:t>beam</a:t>
            </a:r>
            <a:r>
              <a:rPr lang="fr-FR" b="1" dirty="0" smtClean="0">
                <a:solidFill>
                  <a:prstClr val="black"/>
                </a:solidFill>
              </a:rPr>
              <a:t> </a:t>
            </a:r>
            <a:r>
              <a:rPr lang="fr-FR" b="1" dirty="0" err="1" smtClean="0">
                <a:solidFill>
                  <a:prstClr val="black"/>
                </a:solidFill>
              </a:rPr>
              <a:t>intensity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04800" y="53340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and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resistivity</a:t>
            </a:r>
            <a:r>
              <a:rPr lang="fr-FR" dirty="0" smtClean="0"/>
              <a:t> </a:t>
            </a:r>
            <a:r>
              <a:rPr lang="fr-FR" dirty="0" err="1" smtClean="0"/>
              <a:t>give</a:t>
            </a:r>
            <a:r>
              <a:rPr lang="fr-FR" dirty="0" smtClean="0"/>
              <a:t> the </a:t>
            </a:r>
            <a:r>
              <a:rPr lang="fr-FR" dirty="0" err="1" smtClean="0"/>
              <a:t>largest</a:t>
            </a:r>
            <a:r>
              <a:rPr lang="fr-FR" dirty="0" smtClean="0"/>
              <a:t> </a:t>
            </a:r>
            <a:r>
              <a:rPr lang="fr-FR" dirty="0" err="1" smtClean="0"/>
              <a:t>spark</a:t>
            </a:r>
            <a:r>
              <a:rPr lang="fr-FR" dirty="0" smtClean="0"/>
              <a:t> rate</a:t>
            </a:r>
          </a:p>
          <a:p>
            <a:r>
              <a:rPr lang="fr-FR" dirty="0" smtClean="0"/>
              <a:t>O(1 M</a:t>
            </a:r>
            <a:r>
              <a:rPr lang="fr-FR" dirty="0" smtClean="0">
                <a:latin typeface="Symbol" pitchFamily="18" charset="2"/>
              </a:rPr>
              <a:t>W</a:t>
            </a:r>
            <a:r>
              <a:rPr lang="fr-FR" dirty="0" smtClean="0"/>
              <a:t> / □) </a:t>
            </a:r>
            <a:r>
              <a:rPr lang="fr-FR" dirty="0" err="1" smtClean="0"/>
              <a:t>give</a:t>
            </a:r>
            <a:r>
              <a:rPr lang="fr-FR" dirty="0" smtClean="0"/>
              <a:t> the </a:t>
            </a:r>
            <a:r>
              <a:rPr lang="fr-FR" dirty="0" err="1" smtClean="0"/>
              <a:t>lowest</a:t>
            </a:r>
            <a:r>
              <a:rPr lang="fr-FR" dirty="0" smtClean="0"/>
              <a:t> </a:t>
            </a:r>
            <a:r>
              <a:rPr lang="fr-FR" dirty="0" err="1" smtClean="0"/>
              <a:t>spark</a:t>
            </a:r>
            <a:r>
              <a:rPr lang="fr-FR" dirty="0" smtClean="0"/>
              <a:t> rate, stable </a:t>
            </a:r>
            <a:r>
              <a:rPr lang="fr-FR" dirty="0" err="1" smtClean="0"/>
              <a:t>with</a:t>
            </a:r>
            <a:r>
              <a:rPr lang="fr-FR" dirty="0" smtClean="0"/>
              <a:t> voltage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8, 2010</a:t>
            </a:r>
            <a:endParaRPr lang="en-US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muon chamber upgrade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7DDAD-8712-4E6B-B61C-D048B09090A0}" type="slidenum">
              <a:rPr lang="en-US" altLang="zh-CN"/>
              <a:pPr>
                <a:defRPr/>
              </a:pPr>
              <a:t>11</a:t>
            </a:fld>
            <a:endParaRPr lang="en-US" altLang="zh-CN"/>
          </a:p>
        </p:txBody>
      </p:sp>
      <p:graphicFrame>
        <p:nvGraphicFramePr>
          <p:cNvPr id="31868" name="Group 124"/>
          <p:cNvGraphicFramePr>
            <a:graphicFrameLocks noGrp="1"/>
          </p:cNvGraphicFramePr>
          <p:nvPr>
            <p:ph/>
          </p:nvPr>
        </p:nvGraphicFramePr>
        <p:xfrm>
          <a:off x="468313" y="1196975"/>
          <a:ext cx="8208962" cy="4566605"/>
        </p:xfrm>
        <a:graphic>
          <a:graphicData uri="http://schemas.openxmlformats.org/drawingml/2006/table">
            <a:tbl>
              <a:tblPr/>
              <a:tblGrid>
                <a:gridCol w="1641475"/>
                <a:gridCol w="1741487"/>
                <a:gridCol w="1582738"/>
                <a:gridCol w="1601787"/>
                <a:gridCol w="1641475"/>
              </a:tblGrid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Detector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Spark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Spark current /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imSun" pitchFamily="2" charset="-122"/>
                        </a:rPr>
                        <a:t>m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Voltage drop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SLHC2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standard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7*E-5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R3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2 M </a:t>
                      </a:r>
                      <a:r>
                        <a:rPr kumimoji="0" lang="el-GR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Ω</a:t>
                      </a:r>
                      <a:r>
                        <a:rPr kumimoji="0" lang="fr-FR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/</a:t>
                      </a:r>
                      <a:r>
                        <a:rPr kumimoji="0" lang="en-GB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resistive kapton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9.6*E-6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R6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400K </a:t>
                      </a:r>
                      <a:r>
                        <a:rPr kumimoji="0" lang="el-GR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Ω</a:t>
                      </a:r>
                      <a:r>
                        <a:rPr kumimoji="0" lang="fr-FR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resistive</a:t>
                      </a:r>
                      <a:r>
                        <a:rPr kumimoji="0" lang="fr-FR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 </a:t>
                      </a:r>
                      <a:r>
                        <a:rPr kumimoji="0" lang="fr-FR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strip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6.4*E-6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0.08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0.5%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R5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250 M </a:t>
                      </a:r>
                      <a:r>
                        <a:rPr kumimoji="0" lang="el-GR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Ω</a:t>
                      </a:r>
                      <a:r>
                        <a:rPr kumimoji="0" lang="fr-FR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/</a:t>
                      </a:r>
                      <a:r>
                        <a:rPr kumimoji="0" lang="en-GB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resistive paste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1.6*E-4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1.5%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R7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tens of </a:t>
                      </a:r>
                      <a:r>
                        <a:rPr kumimoji="0" lang="fr-FR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K </a:t>
                      </a:r>
                      <a:r>
                        <a:rPr kumimoji="0" lang="el-GR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Ω</a:t>
                      </a:r>
                      <a:r>
                        <a:rPr kumimoji="0" lang="fr-FR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resistive pad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5.9*E-4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0.35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4.5%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678" name="Text Box 113"/>
          <p:cNvSpPr txBox="1">
            <a:spLocks noChangeArrowheads="1"/>
          </p:cNvSpPr>
          <p:nvPr/>
        </p:nvSpPr>
        <p:spPr bwMode="auto">
          <a:xfrm>
            <a:off x="381000" y="381000"/>
            <a:ext cx="8496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Calibri" pitchFamily="34" charset="0"/>
              </a:rPr>
              <a:t>Detector performance at same gas gain (~3000):</a:t>
            </a:r>
          </a:p>
        </p:txBody>
      </p:sp>
      <p:sp>
        <p:nvSpPr>
          <p:cNvPr id="69679" name="Rectangle 115"/>
          <p:cNvSpPr>
            <a:spLocks noChangeArrowheads="1"/>
          </p:cNvSpPr>
          <p:nvPr/>
        </p:nvSpPr>
        <p:spPr bwMode="auto">
          <a:xfrm>
            <a:off x="2916238" y="2781300"/>
            <a:ext cx="144462" cy="144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zh-CN">
              <a:latin typeface="Calibri" pitchFamily="34" charset="0"/>
            </a:endParaRPr>
          </a:p>
        </p:txBody>
      </p:sp>
      <p:sp>
        <p:nvSpPr>
          <p:cNvPr id="69680" name="Rectangle 123"/>
          <p:cNvSpPr>
            <a:spLocks noChangeArrowheads="1"/>
          </p:cNvSpPr>
          <p:nvPr/>
        </p:nvSpPr>
        <p:spPr bwMode="auto">
          <a:xfrm>
            <a:off x="3132138" y="3573463"/>
            <a:ext cx="144462" cy="144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zh-CN">
              <a:latin typeface="Calibri" pitchFamily="34" charset="0"/>
            </a:endParaRPr>
          </a:p>
        </p:txBody>
      </p:sp>
      <p:sp>
        <p:nvSpPr>
          <p:cNvPr id="69681" name="Rectangle 125"/>
          <p:cNvSpPr>
            <a:spLocks noChangeArrowheads="1"/>
          </p:cNvSpPr>
          <p:nvPr/>
        </p:nvSpPr>
        <p:spPr bwMode="auto">
          <a:xfrm>
            <a:off x="3059113" y="4292600"/>
            <a:ext cx="144462" cy="144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zh-CN">
              <a:latin typeface="Calibri" pitchFamily="34" charset="0"/>
            </a:endParaRPr>
          </a:p>
        </p:txBody>
      </p:sp>
      <p:sp>
        <p:nvSpPr>
          <p:cNvPr id="69682" name="Rectangle 127"/>
          <p:cNvSpPr>
            <a:spLocks noChangeArrowheads="1"/>
          </p:cNvSpPr>
          <p:nvPr/>
        </p:nvSpPr>
        <p:spPr bwMode="auto">
          <a:xfrm>
            <a:off x="3348038" y="5084763"/>
            <a:ext cx="144462" cy="144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zh-CN">
              <a:latin typeface="Calibri" pitchFamily="34" charset="0"/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8, 2010</a:t>
            </a:r>
            <a:endParaRPr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muon chamber upgrade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Box 3"/>
          <p:cNvSpPr txBox="1">
            <a:spLocks noChangeArrowheads="1"/>
          </p:cNvSpPr>
          <p:nvPr/>
        </p:nvSpPr>
        <p:spPr bwMode="auto">
          <a:xfrm>
            <a:off x="304800" y="1524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>
                <a:latin typeface="Calibri" pitchFamily="34" charset="0"/>
              </a:rPr>
              <a:t>R6 (1mm, 400KΩ/    ) efficiency :</a:t>
            </a:r>
            <a:endParaRPr lang="fr-FR" altLang="zh-CN" sz="3200">
              <a:latin typeface="Calibri" pitchFamily="34" charset="0"/>
            </a:endParaRPr>
          </a:p>
        </p:txBody>
      </p:sp>
      <p:sp>
        <p:nvSpPr>
          <p:cNvPr id="70658" name="TextBox 5"/>
          <p:cNvSpPr txBox="1">
            <a:spLocks noChangeArrowheads="1"/>
          </p:cNvSpPr>
          <p:nvPr/>
        </p:nvSpPr>
        <p:spPr bwMode="auto">
          <a:xfrm>
            <a:off x="1143000" y="1143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Calibri" pitchFamily="34" charset="0"/>
              </a:rPr>
              <a:t>&gt;98%</a:t>
            </a:r>
            <a:endParaRPr lang="fr-FR" altLang="zh-CN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0659" name="TextBox 7"/>
          <p:cNvSpPr txBox="1">
            <a:spLocks noChangeArrowheads="1"/>
          </p:cNvSpPr>
          <p:nvPr/>
        </p:nvSpPr>
        <p:spPr bwMode="auto">
          <a:xfrm>
            <a:off x="7086600" y="16002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Calibri" pitchFamily="34" charset="0"/>
              </a:rPr>
              <a:t>drop&lt;3%</a:t>
            </a:r>
            <a:endParaRPr lang="fr-FR" altLang="zh-CN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0660" name="Rectangle 7"/>
          <p:cNvSpPr>
            <a:spLocks noChangeArrowheads="1"/>
          </p:cNvSpPr>
          <p:nvPr/>
        </p:nvSpPr>
        <p:spPr bwMode="auto">
          <a:xfrm>
            <a:off x="3352800" y="381000"/>
            <a:ext cx="228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AE502-EDB4-4B48-BB7D-347AD4F5ED2C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p:graphicFrame>
        <p:nvGraphicFramePr>
          <p:cNvPr id="15" name="Chart 14"/>
          <p:cNvGraphicFramePr/>
          <p:nvPr/>
        </p:nvGraphicFramePr>
        <p:xfrm>
          <a:off x="4800600" y="914400"/>
          <a:ext cx="42672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304800" y="3886200"/>
          <a:ext cx="45720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0664" name="TextBox 9"/>
          <p:cNvSpPr txBox="1">
            <a:spLocks noChangeArrowheads="1"/>
          </p:cNvSpPr>
          <p:nvPr/>
        </p:nvSpPr>
        <p:spPr bwMode="auto">
          <a:xfrm>
            <a:off x="1066800" y="76200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@beam intensity of 11kHz/cm2:</a:t>
            </a:r>
            <a:endParaRPr lang="fr-FR" altLang="zh-CN"/>
          </a:p>
        </p:txBody>
      </p:sp>
      <p:sp>
        <p:nvSpPr>
          <p:cNvPr id="70665" name="TextBox 10"/>
          <p:cNvSpPr txBox="1">
            <a:spLocks noChangeArrowheads="1"/>
          </p:cNvSpPr>
          <p:nvPr/>
        </p:nvSpPr>
        <p:spPr bwMode="auto">
          <a:xfrm>
            <a:off x="5791200" y="7620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@voltage of 400V:</a:t>
            </a:r>
            <a:endParaRPr lang="fr-FR" altLang="zh-CN"/>
          </a:p>
        </p:txBody>
      </p:sp>
      <p:graphicFrame>
        <p:nvGraphicFramePr>
          <p:cNvPr id="12" name="Chart 11"/>
          <p:cNvGraphicFramePr/>
          <p:nvPr/>
        </p:nvGraphicFramePr>
        <p:xfrm>
          <a:off x="304800" y="914400"/>
          <a:ext cx="43434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4800600" y="3962400"/>
          <a:ext cx="4191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8, 2010</a:t>
            </a:r>
            <a:endParaRPr lang="en-US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muon chamber upgrade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2"/>
          <p:cNvSpPr txBox="1">
            <a:spLocks noChangeArrowheads="1"/>
          </p:cNvSpPr>
          <p:nvPr/>
        </p:nvSpPr>
        <p:spPr bwMode="auto">
          <a:xfrm>
            <a:off x="457200" y="533400"/>
            <a:ext cx="609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>
                <a:latin typeface="Calibri" pitchFamily="34" charset="0"/>
              </a:rPr>
              <a:t>Resolution:</a:t>
            </a:r>
            <a:endParaRPr lang="fr-FR" altLang="zh-CN" sz="3200">
              <a:latin typeface="Calibri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rot="5400000">
            <a:off x="915194" y="2209006"/>
            <a:ext cx="1066800" cy="15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 rot="5400000">
            <a:off x="1524794" y="2209006"/>
            <a:ext cx="1066800" cy="158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 rot="5400000">
            <a:off x="2134394" y="2209006"/>
            <a:ext cx="1066800" cy="15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 rot="5400000">
            <a:off x="305594" y="2209006"/>
            <a:ext cx="1066800" cy="15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6200" y="2209800"/>
            <a:ext cx="2819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6" name="TextBox 10"/>
          <p:cNvSpPr txBox="1">
            <a:spLocks noChangeArrowheads="1"/>
          </p:cNvSpPr>
          <p:nvPr/>
        </p:nvSpPr>
        <p:spPr bwMode="auto">
          <a:xfrm>
            <a:off x="0" y="1905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Calibri" pitchFamily="34" charset="0"/>
              </a:rPr>
              <a:t>beam</a:t>
            </a:r>
            <a:endParaRPr lang="fr-FR" altLang="zh-CN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3737" name="TextBox 11"/>
          <p:cNvSpPr txBox="1">
            <a:spLocks noChangeArrowheads="1"/>
          </p:cNvSpPr>
          <p:nvPr/>
        </p:nvSpPr>
        <p:spPr bwMode="auto">
          <a:xfrm>
            <a:off x="609600" y="1371600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>
                <a:latin typeface="Calibri" pitchFamily="34" charset="0"/>
              </a:rPr>
              <a:t>MM</a:t>
            </a:r>
            <a:endParaRPr lang="fr-FR" altLang="zh-CN" sz="1400">
              <a:latin typeface="Calibri" pitchFamily="34" charset="0"/>
            </a:endParaRPr>
          </a:p>
        </p:txBody>
      </p:sp>
      <p:sp>
        <p:nvSpPr>
          <p:cNvPr id="73738" name="TextBox 12"/>
          <p:cNvSpPr txBox="1">
            <a:spLocks noChangeArrowheads="1"/>
          </p:cNvSpPr>
          <p:nvPr/>
        </p:nvSpPr>
        <p:spPr bwMode="auto">
          <a:xfrm>
            <a:off x="1676400" y="26670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>
                <a:latin typeface="Calibri" pitchFamily="34" charset="0"/>
              </a:rPr>
              <a:t>MM under test</a:t>
            </a:r>
            <a:endParaRPr lang="fr-FR" altLang="zh-CN" sz="1200">
              <a:latin typeface="Calibri" pitchFamily="34" charset="0"/>
            </a:endParaRPr>
          </a:p>
        </p:txBody>
      </p:sp>
      <p:sp>
        <p:nvSpPr>
          <p:cNvPr id="73739" name="TextBox 13"/>
          <p:cNvSpPr txBox="1">
            <a:spLocks noChangeArrowheads="1"/>
          </p:cNvSpPr>
          <p:nvPr/>
        </p:nvSpPr>
        <p:spPr bwMode="auto">
          <a:xfrm>
            <a:off x="2438400" y="1371600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>
                <a:latin typeface="Calibri" pitchFamily="34" charset="0"/>
              </a:rPr>
              <a:t>MM</a:t>
            </a:r>
            <a:endParaRPr lang="fr-FR" altLang="zh-CN" sz="1400">
              <a:latin typeface="Calibri" pitchFamily="34" charset="0"/>
            </a:endParaRPr>
          </a:p>
        </p:txBody>
      </p:sp>
      <p:sp>
        <p:nvSpPr>
          <p:cNvPr id="73740" name="TextBox 14"/>
          <p:cNvSpPr txBox="1">
            <a:spLocks noChangeArrowheads="1"/>
          </p:cNvSpPr>
          <p:nvPr/>
        </p:nvSpPr>
        <p:spPr bwMode="auto">
          <a:xfrm>
            <a:off x="1219200" y="1371600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>
                <a:latin typeface="Calibri" pitchFamily="34" charset="0"/>
              </a:rPr>
              <a:t>MM</a:t>
            </a:r>
            <a:endParaRPr lang="fr-FR" altLang="zh-CN" sz="1400">
              <a:latin typeface="Calibri" pitchFamily="34" charset="0"/>
            </a:endParaRPr>
          </a:p>
        </p:txBody>
      </p:sp>
      <p:sp>
        <p:nvSpPr>
          <p:cNvPr id="73741" name="TextBox 15"/>
          <p:cNvSpPr txBox="1">
            <a:spLocks noChangeArrowheads="1"/>
          </p:cNvSpPr>
          <p:nvPr/>
        </p:nvSpPr>
        <p:spPr bwMode="auto">
          <a:xfrm>
            <a:off x="533400" y="2743200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>
                <a:latin typeface="Calibri" pitchFamily="34" charset="0"/>
              </a:rPr>
              <a:t>1mm</a:t>
            </a:r>
            <a:endParaRPr lang="fr-FR" altLang="zh-CN" sz="1200">
              <a:latin typeface="Calibri" pitchFamily="34" charset="0"/>
            </a:endParaRPr>
          </a:p>
        </p:txBody>
      </p:sp>
      <p:sp>
        <p:nvSpPr>
          <p:cNvPr id="73742" name="TextBox 16"/>
          <p:cNvSpPr txBox="1">
            <a:spLocks noChangeArrowheads="1"/>
          </p:cNvSpPr>
          <p:nvPr/>
        </p:nvSpPr>
        <p:spPr bwMode="auto">
          <a:xfrm>
            <a:off x="1066800" y="2743200"/>
            <a:ext cx="76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>
                <a:latin typeface="Calibri" pitchFamily="34" charset="0"/>
              </a:rPr>
              <a:t>0.25 mm</a:t>
            </a:r>
            <a:endParaRPr lang="fr-FR" altLang="zh-CN" sz="1200">
              <a:latin typeface="Calibri" pitchFamily="34" charset="0"/>
            </a:endParaRPr>
          </a:p>
        </p:txBody>
      </p:sp>
      <p:sp>
        <p:nvSpPr>
          <p:cNvPr id="73743" name="TextBox 17"/>
          <p:cNvSpPr txBox="1">
            <a:spLocks noChangeArrowheads="1"/>
          </p:cNvSpPr>
          <p:nvPr/>
        </p:nvSpPr>
        <p:spPr bwMode="auto">
          <a:xfrm>
            <a:off x="2438400" y="2743200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>
                <a:latin typeface="Calibri" pitchFamily="34" charset="0"/>
              </a:rPr>
              <a:t>1mm</a:t>
            </a:r>
            <a:endParaRPr lang="fr-FR" altLang="zh-CN" sz="1200">
              <a:latin typeface="Calibri" pitchFamily="34" charset="0"/>
            </a:endParaRPr>
          </a:p>
        </p:txBody>
      </p:sp>
      <p:sp>
        <p:nvSpPr>
          <p:cNvPr id="73744" name="TextBox 18"/>
          <p:cNvSpPr txBox="1">
            <a:spLocks noChangeArrowheads="1"/>
          </p:cNvSpPr>
          <p:nvPr/>
        </p:nvSpPr>
        <p:spPr bwMode="auto">
          <a:xfrm>
            <a:off x="3505200" y="1524000"/>
            <a:ext cx="4953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•Residuals of MM cluster position and </a:t>
            </a:r>
            <a:r>
              <a:rPr lang="en-US" altLang="zh-CN">
                <a:latin typeface="Calibri" pitchFamily="34" charset="0"/>
                <a:ea typeface="ＭＳ Ｐゴシック" pitchFamily="34" charset="-128"/>
              </a:rPr>
              <a:t>extrapolated  track from MM telescope:</a:t>
            </a:r>
            <a:r>
              <a:rPr lang="en-US" altLang="zh-CN">
                <a:latin typeface="Calibri" pitchFamily="34" charset="0"/>
              </a:rPr>
              <a:t> </a:t>
            </a:r>
          </a:p>
          <a:p>
            <a:r>
              <a:rPr lang="en-US" altLang="zh-CN">
                <a:latin typeface="Calibri" pitchFamily="34" charset="0"/>
              </a:rPr>
              <a:t>•Convolution of:</a:t>
            </a:r>
          </a:p>
          <a:p>
            <a:r>
              <a:rPr lang="en-US" altLang="zh-CN">
                <a:latin typeface="Calibri" pitchFamily="34" charset="0"/>
              </a:rPr>
              <a:t>    </a:t>
            </a:r>
            <a:r>
              <a:rPr lang="en-US" altLang="zh-CN" sz="1400">
                <a:latin typeface="Calibri" pitchFamily="34" charset="0"/>
              </a:rPr>
              <a:t>- Intrinsic MM resolution</a:t>
            </a:r>
          </a:p>
          <a:p>
            <a:r>
              <a:rPr lang="en-US" altLang="zh-CN" sz="1400">
                <a:latin typeface="Calibri" pitchFamily="34" charset="0"/>
              </a:rPr>
              <a:t>     - Track resolution (extrapolated) </a:t>
            </a:r>
          </a:p>
          <a:p>
            <a:r>
              <a:rPr lang="en-US" altLang="zh-CN" sz="1400">
                <a:latin typeface="Calibri" pitchFamily="34" charset="0"/>
              </a:rPr>
              <a:t>     - Multiple scattering</a:t>
            </a:r>
            <a:endParaRPr lang="fr-FR" altLang="zh-CN" sz="1400">
              <a:latin typeface="Calibri" pitchFamily="34" charset="0"/>
            </a:endParaRPr>
          </a:p>
        </p:txBody>
      </p:sp>
      <p:sp>
        <p:nvSpPr>
          <p:cNvPr id="73745" name="TextBox 23"/>
          <p:cNvSpPr txBox="1">
            <a:spLocks noChangeArrowheads="1"/>
          </p:cNvSpPr>
          <p:nvPr/>
        </p:nvSpPr>
        <p:spPr bwMode="auto">
          <a:xfrm>
            <a:off x="3810000" y="31242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  R6(1mm pitch, 400k</a:t>
            </a:r>
            <a:r>
              <a:rPr lang="el-GR" altLang="zh-CN">
                <a:latin typeface="Calibri" pitchFamily="34" charset="0"/>
              </a:rPr>
              <a:t>Ω</a:t>
            </a:r>
            <a:r>
              <a:rPr lang="en-US" altLang="zh-CN">
                <a:latin typeface="Calibri" pitchFamily="34" charset="0"/>
              </a:rPr>
              <a:t>/     )</a:t>
            </a:r>
            <a:endParaRPr lang="fr-FR" altLang="zh-CN"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48400" y="3276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5DDC2-B663-4918-8074-1609E09C9D54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pic>
        <p:nvPicPr>
          <p:cNvPr id="73748" name="Picture 1" descr="C:\For RD51 mini week\1111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505200"/>
            <a:ext cx="396240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9" name="TextBox 27"/>
          <p:cNvSpPr txBox="1">
            <a:spLocks noChangeArrowheads="1"/>
          </p:cNvSpPr>
          <p:nvPr/>
        </p:nvSpPr>
        <p:spPr bwMode="auto">
          <a:xfrm>
            <a:off x="4419600" y="4038600"/>
            <a:ext cx="129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zh-CN">
                <a:solidFill>
                  <a:srgbClr val="FF0000"/>
                </a:solidFill>
                <a:latin typeface="Calibri" pitchFamily="34" charset="0"/>
              </a:rPr>
              <a:t>δ</a:t>
            </a:r>
            <a:r>
              <a:rPr lang="en-US" altLang="zh-CN">
                <a:solidFill>
                  <a:srgbClr val="FF0000"/>
                </a:solidFill>
                <a:latin typeface="Calibri" pitchFamily="34" charset="0"/>
              </a:rPr>
              <a:t>=134</a:t>
            </a:r>
            <a:r>
              <a:rPr lang="en-US" altLang="zh-CN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altLang="zh-CN">
                <a:solidFill>
                  <a:srgbClr val="FF0000"/>
                </a:solidFill>
                <a:latin typeface="Calibri" pitchFamily="34" charset="0"/>
              </a:rPr>
              <a:t>m</a:t>
            </a:r>
          </a:p>
          <a:p>
            <a:r>
              <a:rPr lang="el-GR" altLang="zh-CN">
                <a:solidFill>
                  <a:srgbClr val="FF0000"/>
                </a:solidFill>
                <a:latin typeface="Calibri" pitchFamily="34" charset="0"/>
              </a:rPr>
              <a:t>δ</a:t>
            </a:r>
            <a:r>
              <a:rPr lang="en-US" altLang="zh-CN" sz="1000">
                <a:solidFill>
                  <a:srgbClr val="FF0000"/>
                </a:solidFill>
                <a:latin typeface="Calibri" pitchFamily="34" charset="0"/>
              </a:rPr>
              <a:t>mm</a:t>
            </a:r>
            <a:r>
              <a:rPr lang="en-US" altLang="zh-CN">
                <a:solidFill>
                  <a:srgbClr val="FF0000"/>
                </a:solidFill>
                <a:latin typeface="Calibri" pitchFamily="34" charset="0"/>
              </a:rPr>
              <a:t>=</a:t>
            </a:r>
            <a:r>
              <a:rPr lang="en-US" altLang="zh-CN" sz="10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zh-CN">
                <a:solidFill>
                  <a:srgbClr val="FF0000"/>
                </a:solidFill>
                <a:latin typeface="Calibri" pitchFamily="34" charset="0"/>
              </a:rPr>
              <a:t>91±2.2</a:t>
            </a:r>
            <a:r>
              <a:rPr lang="en-US" altLang="zh-CN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altLang="zh-CN">
                <a:solidFill>
                  <a:srgbClr val="FF0000"/>
                </a:solidFill>
                <a:latin typeface="Calibri" pitchFamily="34" charset="0"/>
              </a:rPr>
              <a:t>m</a:t>
            </a:r>
          </a:p>
          <a:p>
            <a:endParaRPr lang="fr-FR" altLang="zh-CN">
              <a:latin typeface="Calibri" pitchFamily="34" charset="0"/>
            </a:endParaRPr>
          </a:p>
        </p:txBody>
      </p:sp>
      <p:sp>
        <p:nvSpPr>
          <p:cNvPr id="28" name="Right Brace 27"/>
          <p:cNvSpPr/>
          <p:nvPr/>
        </p:nvSpPr>
        <p:spPr>
          <a:xfrm>
            <a:off x="6172200" y="2743200"/>
            <a:ext cx="76200" cy="304800"/>
          </a:xfrm>
          <a:prstGeom prst="rightBr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3751" name="TextBox 28"/>
          <p:cNvSpPr txBox="1">
            <a:spLocks noChangeArrowheads="1"/>
          </p:cNvSpPr>
          <p:nvPr/>
        </p:nvSpPr>
        <p:spPr bwMode="auto">
          <a:xfrm>
            <a:off x="6324600" y="27432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~</a:t>
            </a:r>
            <a:r>
              <a:rPr lang="en-US" altLang="zh-CN" sz="1200"/>
              <a:t>98</a:t>
            </a:r>
            <a:r>
              <a:rPr lang="en-US" altLang="zh-CN" sz="1200">
                <a:latin typeface="Symbol" pitchFamily="18" charset="2"/>
              </a:rPr>
              <a:t>m</a:t>
            </a:r>
            <a:r>
              <a:rPr lang="en-US" altLang="zh-CN" sz="1200"/>
              <a:t>m</a:t>
            </a:r>
            <a:endParaRPr lang="fr-FR" altLang="zh-CN" sz="1200"/>
          </a:p>
        </p:txBody>
      </p:sp>
      <p:graphicFrame>
        <p:nvGraphicFramePr>
          <p:cNvPr id="73729" name="Object 1"/>
          <p:cNvGraphicFramePr>
            <a:graphicFrameLocks noChangeAspect="1"/>
          </p:cNvGraphicFramePr>
          <p:nvPr/>
        </p:nvGraphicFramePr>
        <p:xfrm>
          <a:off x="228600" y="4191000"/>
          <a:ext cx="3486150" cy="419100"/>
        </p:xfrm>
        <a:graphic>
          <a:graphicData uri="http://schemas.openxmlformats.org/presentationml/2006/ole">
            <p:oleObj spid="_x0000_s73729" name="Équation" r:id="rId4" imgW="2323800" imgH="279360" progId="Equation.3">
              <p:embed/>
            </p:oleObj>
          </a:graphicData>
        </a:graphic>
      </p:graphicFrame>
      <p:sp>
        <p:nvSpPr>
          <p:cNvPr id="27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8, 2010</a:t>
            </a:r>
            <a:endParaRPr lang="en-US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muon chamber upgrade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48156-5413-4594-BBF3-8BB7B2A85669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sp>
        <p:nvSpPr>
          <p:cNvPr id="74754" name="TextBox 3"/>
          <p:cNvSpPr txBox="1">
            <a:spLocks noChangeArrowheads="1"/>
          </p:cNvSpPr>
          <p:nvPr/>
        </p:nvSpPr>
        <p:spPr bwMode="auto">
          <a:xfrm>
            <a:off x="304800" y="609600"/>
            <a:ext cx="868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/>
              <a:t>R6(1mm 400k</a:t>
            </a:r>
            <a:r>
              <a:rPr lang="el-GR" altLang="zh-CN" sz="2800"/>
              <a:t>Ω</a:t>
            </a:r>
            <a:r>
              <a:rPr lang="en-US" altLang="zh-CN" sz="2800"/>
              <a:t>/     resistive strip) resolution vs mesh voltage and beam intensity:</a:t>
            </a:r>
            <a:endParaRPr lang="fr-FR" altLang="zh-CN" sz="2800"/>
          </a:p>
        </p:txBody>
      </p:sp>
      <p:graphicFrame>
        <p:nvGraphicFramePr>
          <p:cNvPr id="7" name="Chart 6"/>
          <p:cNvGraphicFramePr/>
          <p:nvPr/>
        </p:nvGraphicFramePr>
        <p:xfrm>
          <a:off x="0" y="1905000"/>
          <a:ext cx="4657725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4756" name="TextBox 7"/>
          <p:cNvSpPr txBox="1">
            <a:spLocks noChangeArrowheads="1"/>
          </p:cNvSpPr>
          <p:nvPr/>
        </p:nvSpPr>
        <p:spPr bwMode="auto">
          <a:xfrm>
            <a:off x="228600" y="1676400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Mesh voltage:</a:t>
            </a:r>
            <a:endParaRPr lang="fr-FR" altLang="zh-CN"/>
          </a:p>
        </p:txBody>
      </p:sp>
      <p:sp>
        <p:nvSpPr>
          <p:cNvPr id="74757" name="TextBox 8"/>
          <p:cNvSpPr txBox="1">
            <a:spLocks noChangeArrowheads="1"/>
          </p:cNvSpPr>
          <p:nvPr/>
        </p:nvSpPr>
        <p:spPr bwMode="auto">
          <a:xfrm>
            <a:off x="4724400" y="1676400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Beam intensity:</a:t>
            </a:r>
            <a:endParaRPr lang="fr-FR" altLang="zh-CN"/>
          </a:p>
        </p:txBody>
      </p:sp>
      <p:graphicFrame>
        <p:nvGraphicFramePr>
          <p:cNvPr id="8" name="Chart 7"/>
          <p:cNvGraphicFramePr/>
          <p:nvPr/>
        </p:nvGraphicFramePr>
        <p:xfrm>
          <a:off x="4648200" y="1905000"/>
          <a:ext cx="4495800" cy="332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3200400" y="762000"/>
            <a:ext cx="2286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8, 2010</a:t>
            </a:r>
            <a:endParaRPr lang="en-US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muon chamber upgrade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Box 2"/>
          <p:cNvSpPr txBox="1">
            <a:spLocks noChangeArrowheads="1"/>
          </p:cNvSpPr>
          <p:nvPr/>
        </p:nvSpPr>
        <p:spPr bwMode="auto">
          <a:xfrm>
            <a:off x="685800" y="609600"/>
            <a:ext cx="762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/>
              <a:t>Cluster size (mean of distribution) :</a:t>
            </a:r>
            <a:endParaRPr lang="fr-FR" altLang="zh-CN" sz="3200"/>
          </a:p>
        </p:txBody>
      </p:sp>
      <p:graphicFrame>
        <p:nvGraphicFramePr>
          <p:cNvPr id="4" name="Chart 3"/>
          <p:cNvGraphicFramePr/>
          <p:nvPr/>
        </p:nvGraphicFramePr>
        <p:xfrm>
          <a:off x="1676400" y="1143000"/>
          <a:ext cx="54864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80609-2FE1-45EA-9DAA-E3564A1A3431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sp>
        <p:nvSpPr>
          <p:cNvPr id="75780" name="Rectangle 6"/>
          <p:cNvSpPr>
            <a:spLocks noChangeArrowheads="1"/>
          </p:cNvSpPr>
          <p:nvPr/>
        </p:nvSpPr>
        <p:spPr bwMode="auto">
          <a:xfrm>
            <a:off x="838200" y="4800600"/>
            <a:ext cx="579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zh-CN">
                <a:latin typeface="Calibri" pitchFamily="34" charset="0"/>
              </a:rPr>
              <a:t>R3 :  2mm , 2 M </a:t>
            </a:r>
            <a:r>
              <a:rPr lang="el-GR" altLang="zh-CN">
                <a:latin typeface="Calibri" pitchFamily="34" charset="0"/>
              </a:rPr>
              <a:t>Ω</a:t>
            </a:r>
            <a:r>
              <a:rPr lang="fr-FR" altLang="zh-CN">
                <a:latin typeface="Calibri" pitchFamily="34" charset="0"/>
              </a:rPr>
              <a:t>/</a:t>
            </a:r>
            <a:r>
              <a:rPr lang="en-GB" altLang="zh-CN">
                <a:latin typeface="Calibri" pitchFamily="34" charset="0"/>
              </a:rPr>
              <a:t>       Resistive kapton +insulator</a:t>
            </a:r>
            <a:endParaRPr lang="fr-FR" altLang="zh-CN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2819400" y="4953000"/>
            <a:ext cx="152400" cy="1524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5782" name="Rectangle 8"/>
          <p:cNvSpPr>
            <a:spLocks noChangeArrowheads="1"/>
          </p:cNvSpPr>
          <p:nvPr/>
        </p:nvSpPr>
        <p:spPr bwMode="auto">
          <a:xfrm>
            <a:off x="838200" y="5181600"/>
            <a:ext cx="510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zh-CN">
                <a:latin typeface="Calibri" pitchFamily="34" charset="0"/>
              </a:rPr>
              <a:t>R6 :  1mm , 400 k </a:t>
            </a:r>
            <a:r>
              <a:rPr lang="el-GR" altLang="zh-CN">
                <a:latin typeface="Calibri" pitchFamily="34" charset="0"/>
              </a:rPr>
              <a:t>Ω</a:t>
            </a:r>
            <a:r>
              <a:rPr lang="fr-FR" altLang="zh-CN">
                <a:latin typeface="Calibri" pitchFamily="34" charset="0"/>
              </a:rPr>
              <a:t>/</a:t>
            </a:r>
            <a:r>
              <a:rPr lang="en-GB" altLang="zh-CN">
                <a:latin typeface="Calibri" pitchFamily="34" charset="0"/>
              </a:rPr>
              <a:t>      Resistive strip</a:t>
            </a:r>
          </a:p>
          <a:p>
            <a:r>
              <a:rPr lang="en-GB" altLang="zh-CN">
                <a:latin typeface="Calibri" pitchFamily="34" charset="0"/>
              </a:rPr>
              <a:t>SLHC2: 2mm standard bulk </a:t>
            </a:r>
            <a:endParaRPr lang="fr-FR" altLang="zh-CN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2895600" y="5334000"/>
            <a:ext cx="152400" cy="1524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8, 2010</a:t>
            </a:r>
            <a:endParaRPr lang="en-US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muon chamber upgrade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3992561"/>
          </a:xfrm>
        </p:spPr>
        <p:txBody>
          <a:bodyPr/>
          <a:lstStyle/>
          <a:p>
            <a:r>
              <a:rPr lang="fr-FR" dirty="0" smtClean="0"/>
              <a:t>Future</a:t>
            </a:r>
          </a:p>
          <a:p>
            <a:pPr>
              <a:buNone/>
            </a:pPr>
            <a:r>
              <a:rPr lang="fr-FR" sz="2400" dirty="0" smtClean="0"/>
              <a:t>More </a:t>
            </a:r>
            <a:r>
              <a:rPr lang="fr-FR" sz="2400" dirty="0" err="1" smtClean="0"/>
              <a:t>beam</a:t>
            </a:r>
            <a:r>
              <a:rPr lang="fr-FR" sz="2400" dirty="0" smtClean="0"/>
              <a:t> tests in the </a:t>
            </a:r>
            <a:r>
              <a:rPr lang="fr-FR" sz="2400" dirty="0" err="1" smtClean="0"/>
              <a:t>telescope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10 new detectors in </a:t>
            </a:r>
            <a:r>
              <a:rPr lang="fr-FR" sz="2400" dirty="0" err="1" smtClean="0"/>
              <a:t>Summer</a:t>
            </a:r>
            <a:r>
              <a:rPr lang="fr-FR" sz="2400" dirty="0" smtClean="0"/>
              <a:t> 2010</a:t>
            </a:r>
          </a:p>
          <a:p>
            <a:pPr>
              <a:buNone/>
            </a:pPr>
            <a:r>
              <a:rPr lang="fr-FR" sz="2400" dirty="0" smtClean="0"/>
              <a:t>R&amp;D </a:t>
            </a:r>
            <a:r>
              <a:rPr lang="fr-FR" sz="2400" dirty="0" err="1" smtClean="0"/>
              <a:t>toward</a:t>
            </a:r>
            <a:r>
              <a:rPr lang="fr-FR" sz="2400" dirty="0" smtClean="0"/>
              <a:t> large surfaces : </a:t>
            </a:r>
            <a:r>
              <a:rPr lang="fr-FR" sz="2400" dirty="0" err="1" smtClean="0"/>
              <a:t>honeycomb</a:t>
            </a:r>
            <a:r>
              <a:rPr lang="fr-FR" sz="2400" dirty="0" smtClean="0"/>
              <a:t> cathode, voltage distribution on a </a:t>
            </a:r>
            <a:r>
              <a:rPr lang="fr-FR" sz="2400" dirty="0" err="1" smtClean="0"/>
              <a:t>segmented</a:t>
            </a:r>
            <a:r>
              <a:rPr lang="fr-FR" sz="2400" dirty="0" smtClean="0"/>
              <a:t> </a:t>
            </a:r>
            <a:r>
              <a:rPr lang="fr-FR" sz="2400" dirty="0" err="1" smtClean="0"/>
              <a:t>mesh</a:t>
            </a:r>
            <a:r>
              <a:rPr lang="fr-FR" sz="2400" dirty="0" smtClean="0"/>
              <a:t>, </a:t>
            </a:r>
            <a:r>
              <a:rPr lang="fr-FR" sz="2400" dirty="0" err="1" smtClean="0"/>
              <a:t>etc</a:t>
            </a:r>
            <a:r>
              <a:rPr lang="fr-FR" sz="2400" dirty="0" smtClean="0"/>
              <a:t>…</a:t>
            </a:r>
          </a:p>
          <a:p>
            <a:pPr>
              <a:buNone/>
            </a:pPr>
            <a:r>
              <a:rPr lang="fr-FR" sz="2400" dirty="0" smtClean="0"/>
              <a:t>Background </a:t>
            </a:r>
            <a:r>
              <a:rPr lang="fr-FR" sz="2400" dirty="0" err="1" smtClean="0"/>
              <a:t>study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real ATLAS data</a:t>
            </a:r>
          </a:p>
          <a:p>
            <a:pPr>
              <a:buNone/>
            </a:pPr>
            <a:r>
              <a:rPr lang="fr-FR" sz="2400" dirty="0" err="1" smtClean="0"/>
              <a:t>Starting</a:t>
            </a:r>
            <a:r>
              <a:rPr lang="fr-FR" sz="2400" dirty="0" smtClean="0"/>
              <a:t> R&amp;D on </a:t>
            </a:r>
            <a:r>
              <a:rPr lang="fr-FR" sz="2400" dirty="0" err="1" smtClean="0"/>
              <a:t>electronics</a:t>
            </a:r>
            <a:r>
              <a:rPr lang="fr-FR" sz="2400" dirty="0" smtClean="0"/>
              <a:t> (Brookhaven, Saclay)</a:t>
            </a:r>
          </a:p>
          <a:p>
            <a:pPr>
              <a:buNone/>
            </a:pPr>
            <a:r>
              <a:rPr lang="fr-FR" sz="2400" dirty="0" smtClean="0"/>
              <a:t>CERN MPGD workshop upgrade in </a:t>
            </a:r>
            <a:r>
              <a:rPr lang="fr-FR" sz="2400" dirty="0" err="1" smtClean="0"/>
              <a:t>progress</a:t>
            </a:r>
            <a:r>
              <a:rPr lang="fr-FR" sz="2400" dirty="0" smtClean="0"/>
              <a:t>, </a:t>
            </a:r>
            <a:r>
              <a:rPr lang="fr-FR" sz="2400" dirty="0" err="1" smtClean="0"/>
              <a:t>with</a:t>
            </a:r>
            <a:r>
              <a:rPr lang="fr-FR" sz="2400" dirty="0" smtClean="0"/>
              <a:t> AIDA support</a:t>
            </a:r>
          </a:p>
          <a:p>
            <a:pPr>
              <a:buNone/>
            </a:pPr>
            <a:r>
              <a:rPr lang="fr-FR" sz="2400" dirty="0" smtClean="0"/>
              <a:t>Plan to insert a test panel in the ATLAS </a:t>
            </a:r>
            <a:r>
              <a:rPr lang="fr-FR" sz="2400" dirty="0" err="1" smtClean="0"/>
              <a:t>cavern</a:t>
            </a:r>
            <a:r>
              <a:rPr lang="fr-FR" sz="2400" dirty="0" smtClean="0"/>
              <a:t> </a:t>
            </a:r>
            <a:r>
              <a:rPr lang="fr-FR" sz="2400" dirty="0" err="1" smtClean="0"/>
              <a:t>soon</a:t>
            </a:r>
            <a:endParaRPr lang="fr-FR" sz="2400" dirty="0" smtClean="0"/>
          </a:p>
          <a:p>
            <a:pPr>
              <a:buNone/>
            </a:pPr>
            <a:endParaRPr lang="fr-FR" sz="28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8, 2010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muon chamber upgrade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68E29-7DBC-43FC-AF9E-192D5231F67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 cstate="print"/>
          <a:srcRect l="6029" t="10588" r="54254" b="4706"/>
          <a:stretch>
            <a:fillRect/>
          </a:stretch>
        </p:blipFill>
        <p:spPr bwMode="auto">
          <a:xfrm rot="16200000">
            <a:off x="4538197" y="2295058"/>
            <a:ext cx="2158345" cy="590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609600" y="51816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1.2 m x 0.4 m prototype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various</a:t>
            </a:r>
            <a:r>
              <a:rPr lang="fr-FR" dirty="0" smtClean="0"/>
              <a:t> </a:t>
            </a:r>
            <a:r>
              <a:rPr lang="fr-FR" dirty="0" err="1" smtClean="0"/>
              <a:t>strip</a:t>
            </a:r>
            <a:r>
              <a:rPr lang="fr-FR" dirty="0" smtClean="0"/>
              <a:t> dimensions</a:t>
            </a: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Content Placeholder 1"/>
          <p:cNvSpPr>
            <a:spLocks noGrp="1"/>
          </p:cNvSpPr>
          <p:nvPr>
            <p:ph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800" dirty="0" smtClean="0"/>
              <a:t>Resistive coating is a successful method to reduce the micromegas spark rate and limit the change in mesh voltage and current.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/>
              <a:t>Good spatial resolution&lt;100</a:t>
            </a:r>
            <a:r>
              <a:rPr lang="en-US" altLang="zh-CN" sz="2800" dirty="0" smtClean="0">
                <a:latin typeface="Symbol" pitchFamily="18" charset="2"/>
              </a:rPr>
              <a:t>m</a:t>
            </a:r>
            <a:r>
              <a:rPr lang="en-US" altLang="zh-CN" sz="2800" dirty="0" smtClean="0"/>
              <a:t>m can be reached with a resistive strip coating detector of 1mm pitch.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/>
              <a:t>High efficiency (&gt;98%) can be achieved with resistive strip coating micromegas detector, and efficiency drops less than 3% when increasing the beam intensity from 5KHz to 40KHz . R6 can operate at high gain up to 30000 without loosing efficiency.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/>
              <a:t>R&amp;D and studies will continue </a:t>
            </a:r>
            <a:r>
              <a:rPr lang="en-US" altLang="zh-CN" sz="2800" dirty="0" smtClean="0"/>
              <a:t>within</a:t>
            </a:r>
            <a:r>
              <a:rPr lang="en-US" altLang="zh-CN" sz="2800" dirty="0" smtClean="0"/>
              <a:t> </a:t>
            </a:r>
            <a:r>
              <a:rPr lang="en-US" altLang="zh-CN" sz="2800" dirty="0" smtClean="0"/>
              <a:t>the MAMMA collaboration</a:t>
            </a:r>
            <a:endParaRPr lang="fr-FR" altLang="zh-CN" sz="2800" dirty="0" smtClean="0"/>
          </a:p>
        </p:txBody>
      </p:sp>
      <p:sp>
        <p:nvSpPr>
          <p:cNvPr id="76802" name="TextBox 2"/>
          <p:cNvSpPr txBox="1">
            <a:spLocks noChangeArrowheads="1"/>
          </p:cNvSpPr>
          <p:nvPr/>
        </p:nvSpPr>
        <p:spPr bwMode="auto">
          <a:xfrm>
            <a:off x="457200" y="533400"/>
            <a:ext cx="586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Calibri" pitchFamily="34" charset="0"/>
              </a:rPr>
              <a:t>Conclusion and outlook:</a:t>
            </a:r>
            <a:endParaRPr lang="fr-FR" altLang="zh-CN" sz="360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357DAB-BFE5-427C-94BA-9F90B924EBB5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8, 2010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muon chamber upgrade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Box 2"/>
          <p:cNvSpPr txBox="1">
            <a:spLocks noChangeArrowheads="1"/>
          </p:cNvSpPr>
          <p:nvPr/>
        </p:nvSpPr>
        <p:spPr bwMode="auto">
          <a:xfrm>
            <a:off x="2514600" y="2819400"/>
            <a:ext cx="419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Calibri" pitchFamily="34" charset="0"/>
              </a:rPr>
              <a:t>Back up slides </a:t>
            </a:r>
            <a:endParaRPr lang="fr-FR" altLang="zh-CN" sz="400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49AE-FEC6-4C6E-846D-4D5FDFF0499F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8, 2010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muon chamber upgrade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zh-CN" sz="4000" smtClean="0"/>
              <a:t>Number of missing strips in cluster:</a:t>
            </a:r>
          </a:p>
        </p:txBody>
      </p:sp>
      <p:sp>
        <p:nvSpPr>
          <p:cNvPr id="78850" name="Rectangle 6"/>
          <p:cNvSpPr>
            <a:spLocks noChangeArrowheads="1"/>
          </p:cNvSpPr>
          <p:nvPr/>
        </p:nvSpPr>
        <p:spPr bwMode="auto">
          <a:xfrm>
            <a:off x="762000" y="4648200"/>
            <a:ext cx="5334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851" name="Rectangle 8"/>
          <p:cNvSpPr>
            <a:spLocks noChangeArrowheads="1"/>
          </p:cNvSpPr>
          <p:nvPr/>
        </p:nvSpPr>
        <p:spPr bwMode="auto">
          <a:xfrm>
            <a:off x="1371600" y="4648200"/>
            <a:ext cx="5334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852" name="Rectangle 9"/>
          <p:cNvSpPr>
            <a:spLocks noChangeArrowheads="1"/>
          </p:cNvSpPr>
          <p:nvPr/>
        </p:nvSpPr>
        <p:spPr bwMode="auto">
          <a:xfrm>
            <a:off x="1981200" y="4648200"/>
            <a:ext cx="5334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853" name="Rectangle 10"/>
          <p:cNvSpPr>
            <a:spLocks noChangeArrowheads="1"/>
          </p:cNvSpPr>
          <p:nvPr/>
        </p:nvSpPr>
        <p:spPr bwMode="auto">
          <a:xfrm>
            <a:off x="2590800" y="4648200"/>
            <a:ext cx="5334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854" name="Rectangle 11"/>
          <p:cNvSpPr>
            <a:spLocks noChangeArrowheads="1"/>
          </p:cNvSpPr>
          <p:nvPr/>
        </p:nvSpPr>
        <p:spPr bwMode="auto">
          <a:xfrm>
            <a:off x="6172200" y="4572000"/>
            <a:ext cx="9906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855" name="Rectangle 12"/>
          <p:cNvSpPr>
            <a:spLocks noChangeArrowheads="1"/>
          </p:cNvSpPr>
          <p:nvPr/>
        </p:nvSpPr>
        <p:spPr bwMode="auto">
          <a:xfrm>
            <a:off x="7239000" y="4572000"/>
            <a:ext cx="9144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856" name="Oval 14"/>
          <p:cNvSpPr>
            <a:spLocks noChangeArrowheads="1"/>
          </p:cNvSpPr>
          <p:nvPr/>
        </p:nvSpPr>
        <p:spPr bwMode="auto">
          <a:xfrm>
            <a:off x="7848600" y="5791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857" name="Oval 15"/>
          <p:cNvSpPr>
            <a:spLocks noChangeArrowheads="1"/>
          </p:cNvSpPr>
          <p:nvPr/>
        </p:nvSpPr>
        <p:spPr bwMode="auto">
          <a:xfrm>
            <a:off x="6858000" y="5791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858" name="Oval 16"/>
          <p:cNvSpPr>
            <a:spLocks noChangeArrowheads="1"/>
          </p:cNvSpPr>
          <p:nvPr/>
        </p:nvSpPr>
        <p:spPr bwMode="auto">
          <a:xfrm>
            <a:off x="7848600" y="48768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859" name="Oval 17"/>
          <p:cNvSpPr>
            <a:spLocks noChangeArrowheads="1"/>
          </p:cNvSpPr>
          <p:nvPr/>
        </p:nvSpPr>
        <p:spPr bwMode="auto">
          <a:xfrm>
            <a:off x="6858000" y="48768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860" name="Oval 18"/>
          <p:cNvSpPr>
            <a:spLocks noChangeArrowheads="1"/>
          </p:cNvSpPr>
          <p:nvPr/>
        </p:nvSpPr>
        <p:spPr bwMode="auto">
          <a:xfrm>
            <a:off x="1600200" y="60198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861" name="Oval 19"/>
          <p:cNvSpPr>
            <a:spLocks noChangeArrowheads="1"/>
          </p:cNvSpPr>
          <p:nvPr/>
        </p:nvSpPr>
        <p:spPr bwMode="auto">
          <a:xfrm>
            <a:off x="1600200" y="4953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862" name="Oval 20"/>
          <p:cNvSpPr>
            <a:spLocks noChangeArrowheads="1"/>
          </p:cNvSpPr>
          <p:nvPr/>
        </p:nvSpPr>
        <p:spPr bwMode="auto">
          <a:xfrm>
            <a:off x="2819400" y="60198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863" name="Oval 21"/>
          <p:cNvSpPr>
            <a:spLocks noChangeArrowheads="1"/>
          </p:cNvSpPr>
          <p:nvPr/>
        </p:nvSpPr>
        <p:spPr bwMode="auto">
          <a:xfrm>
            <a:off x="2819400" y="4953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864" name="Text Box 23"/>
          <p:cNvSpPr txBox="1">
            <a:spLocks noChangeArrowheads="1"/>
          </p:cNvSpPr>
          <p:nvPr/>
        </p:nvSpPr>
        <p:spPr bwMode="auto">
          <a:xfrm>
            <a:off x="457200" y="9906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R6( 1mm, 400 K</a:t>
            </a:r>
            <a:r>
              <a:rPr lang="en-US" altLang="zh-CN">
                <a:cs typeface="Arial" charset="0"/>
              </a:rPr>
              <a:t>Ω/   ):</a:t>
            </a:r>
          </a:p>
        </p:txBody>
      </p:sp>
      <p:sp>
        <p:nvSpPr>
          <p:cNvPr id="78865" name="Rectangle 24"/>
          <p:cNvSpPr>
            <a:spLocks noChangeArrowheads="1"/>
          </p:cNvSpPr>
          <p:nvPr/>
        </p:nvSpPr>
        <p:spPr bwMode="auto">
          <a:xfrm>
            <a:off x="2438400" y="114300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866" name="Text Box 25"/>
          <p:cNvSpPr txBox="1">
            <a:spLocks noChangeArrowheads="1"/>
          </p:cNvSpPr>
          <p:nvPr/>
        </p:nvSpPr>
        <p:spPr bwMode="auto">
          <a:xfrm>
            <a:off x="4572000" y="10668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R3( 2mm, 2 m</a:t>
            </a:r>
            <a:r>
              <a:rPr lang="en-US" altLang="zh-CN">
                <a:cs typeface="Arial" charset="0"/>
              </a:rPr>
              <a:t>Ω/   ):</a:t>
            </a:r>
          </a:p>
        </p:txBody>
      </p:sp>
      <p:sp>
        <p:nvSpPr>
          <p:cNvPr id="78867" name="Rectangle 26"/>
          <p:cNvSpPr>
            <a:spLocks noChangeArrowheads="1"/>
          </p:cNvSpPr>
          <p:nvPr/>
        </p:nvSpPr>
        <p:spPr bwMode="auto">
          <a:xfrm>
            <a:off x="6324600" y="121920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Slide Number Placeholder 2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DC52AFF-B236-4DE9-825F-B5B92C094BBC}" type="slidenum">
              <a:rPr lang="en-US" alt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altLang="zh-CN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78869" name="Picture 22" descr="MISSING NUBER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1910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70" name="Picture 23" descr="MISSING NUMBER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0"/>
            <a:ext cx="4267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8, 2010</a:t>
            </a:r>
            <a:endParaRPr lang="en-US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5B83C-1C62-4B7D-8F2B-6D334D2BC17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muon chamber upgrade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178800" cy="471488"/>
          </a:xfrm>
        </p:spPr>
        <p:txBody>
          <a:bodyPr/>
          <a:lstStyle/>
          <a:p>
            <a:r>
              <a:rPr lang="en-GB" dirty="0" smtClean="0"/>
              <a:t>Increase LHC luminosity (guess)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838200" y="1143000"/>
          <a:ext cx="6986588" cy="4602163"/>
        </p:xfrm>
        <a:graphic>
          <a:graphicData uri="http://schemas.openxmlformats.org/presentationml/2006/ole">
            <p:oleObj spid="_x0000_s95234" name="SPW 11.0 Graph" r:id="rId3" imgW="6987600" imgH="4609440" progId="">
              <p:embed/>
            </p:oleObj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81000" y="5410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NOW 7 </a:t>
            </a:r>
            <a:r>
              <a:rPr lang="fr-FR" dirty="0" err="1" smtClean="0"/>
              <a:t>TeV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524000" y="5867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END 2011 </a:t>
            </a:r>
            <a:r>
              <a:rPr lang="fr-FR" dirty="0" err="1" smtClean="0"/>
              <a:t>increase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 rot="5400000" flipH="1" flipV="1">
            <a:off x="800894" y="5142706"/>
            <a:ext cx="533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5400000" flipH="1" flipV="1">
            <a:off x="1447005" y="5409406"/>
            <a:ext cx="762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5400000" flipH="1" flipV="1">
            <a:off x="6820694" y="2399506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620000" y="228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 x10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8, 2010</a:t>
            </a:r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9431C-4368-4A5C-BEE0-21C85B902AB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muon chamber upgrade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9"/>
          <p:cNvSpPr>
            <a:spLocks noGrp="1"/>
          </p:cNvSpPr>
          <p:nvPr>
            <p:ph type="title" idx="4294967295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r>
              <a:rPr lang="en-US" altLang="zh-CN" sz="4000" smtClean="0"/>
              <a:t>Probability to have missing strips in cluster and number of missing strips:</a:t>
            </a:r>
          </a:p>
        </p:txBody>
      </p:sp>
      <p:graphicFrame>
        <p:nvGraphicFramePr>
          <p:cNvPr id="86019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4114800" y="2057400"/>
          <a:ext cx="4800600" cy="3217863"/>
        </p:xfrm>
        <a:graphic>
          <a:graphicData uri="http://schemas.openxmlformats.org/presentationml/2006/ole">
            <p:oleObj spid="_x0000_s86019" name="图表" r:id="rId3" imgW="5848384" imgH="3362257" progId="Excel.Sheet.8">
              <p:embed/>
            </p:oleObj>
          </a:graphicData>
        </a:graphic>
      </p:graphicFrame>
      <p:graphicFrame>
        <p:nvGraphicFramePr>
          <p:cNvPr id="86020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-457200" y="1981200"/>
          <a:ext cx="5029200" cy="3429000"/>
        </p:xfrm>
        <a:graphic>
          <a:graphicData uri="http://schemas.openxmlformats.org/presentationml/2006/ole">
            <p:oleObj spid="_x0000_s86020" name="图表" r:id="rId4" imgW="5553024" imgH="2924243" progId="Excel.Sheet.8">
              <p:embed/>
            </p:oleObj>
          </a:graphicData>
        </a:graphic>
      </p:graphicFrame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DA9BE12-C74E-41F7-9305-AD547C129623}" type="slidenum">
              <a:rPr lang="en-US" alt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altLang="zh-CN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8, 2010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5B83C-1C62-4B7D-8F2B-6D334D2BC17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muon chamber upgrade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/>
              <a:t>Sparks in R7</a:t>
            </a:r>
            <a:r>
              <a:rPr lang="en-US" altLang="zh-CN" sz="2400" smtClean="0"/>
              <a:t>(few tens of k</a:t>
            </a:r>
            <a:r>
              <a:rPr lang="el-GR" altLang="zh-CN" sz="2400" smtClean="0"/>
              <a:t>Ω</a:t>
            </a:r>
            <a:r>
              <a:rPr lang="en-US" altLang="zh-CN" sz="2400" smtClean="0"/>
              <a:t>/   Resistive pads):</a:t>
            </a:r>
          </a:p>
        </p:txBody>
      </p:sp>
      <p:pic>
        <p:nvPicPr>
          <p:cNvPr id="87042" name="Picture 4" descr="All sparks in R7_390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2004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5" descr="R7_AL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31242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6" descr="AMP_R7_3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191000"/>
            <a:ext cx="3352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97BC0-57E0-4596-BAF8-29D42A7BBB6B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p:sp>
        <p:nvSpPr>
          <p:cNvPr id="7" name="Rectangle 6"/>
          <p:cNvSpPr/>
          <p:nvPr/>
        </p:nvSpPr>
        <p:spPr>
          <a:xfrm>
            <a:off x="5867400" y="838200"/>
            <a:ext cx="152400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7047" name="TextBox 7"/>
          <p:cNvSpPr txBox="1">
            <a:spLocks noChangeArrowheads="1"/>
          </p:cNvSpPr>
          <p:nvPr/>
        </p:nvSpPr>
        <p:spPr bwMode="auto">
          <a:xfrm>
            <a:off x="533400" y="12192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All the ‘sparks’ in R7:</a:t>
            </a:r>
            <a:endParaRPr lang="fr-FR" altLang="zh-CN"/>
          </a:p>
        </p:txBody>
      </p:sp>
      <p:sp>
        <p:nvSpPr>
          <p:cNvPr id="87048" name="TextBox 8"/>
          <p:cNvSpPr txBox="1">
            <a:spLocks noChangeArrowheads="1"/>
          </p:cNvSpPr>
          <p:nvPr/>
        </p:nvSpPr>
        <p:spPr bwMode="auto">
          <a:xfrm>
            <a:off x="4495800" y="121920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Three ‘spark’ type:</a:t>
            </a:r>
            <a:endParaRPr lang="fr-FR" altLang="zh-CN"/>
          </a:p>
        </p:txBody>
      </p:sp>
      <p:sp>
        <p:nvSpPr>
          <p:cNvPr id="87049" name="TextBox 9"/>
          <p:cNvSpPr txBox="1">
            <a:spLocks noChangeArrowheads="1"/>
          </p:cNvSpPr>
          <p:nvPr/>
        </p:nvSpPr>
        <p:spPr bwMode="auto">
          <a:xfrm>
            <a:off x="457200" y="38100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‘Spark’ amplitude distribution:</a:t>
            </a:r>
            <a:endParaRPr lang="fr-FR" altLang="zh-CN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8, 2010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muon chamber upgrade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/>
              <a:t>Sparks in R5</a:t>
            </a:r>
            <a:r>
              <a:rPr lang="en-US" altLang="zh-CN" sz="2400" smtClean="0"/>
              <a:t>(250 M</a:t>
            </a:r>
            <a:r>
              <a:rPr lang="el-GR" altLang="zh-CN" sz="2400" smtClean="0"/>
              <a:t>Ω</a:t>
            </a:r>
            <a:r>
              <a:rPr lang="en-US" altLang="zh-CN" sz="2400" smtClean="0"/>
              <a:t>/    Resistive kapton):</a:t>
            </a:r>
          </a:p>
        </p:txBody>
      </p:sp>
      <p:pic>
        <p:nvPicPr>
          <p:cNvPr id="88066" name="Picture 4" descr="All sparks in R5_400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32766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5" descr="All R5_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76400"/>
            <a:ext cx="33528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6" descr="AMP_R5_4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191000"/>
            <a:ext cx="32988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04C60-080D-400C-9A3B-5B26C208DAA8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  <p:sp>
        <p:nvSpPr>
          <p:cNvPr id="7" name="Rectangle 6"/>
          <p:cNvSpPr/>
          <p:nvPr/>
        </p:nvSpPr>
        <p:spPr>
          <a:xfrm>
            <a:off x="5334000" y="914400"/>
            <a:ext cx="152400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8071" name="TextBox 7"/>
          <p:cNvSpPr txBox="1">
            <a:spLocks noChangeArrowheads="1"/>
          </p:cNvSpPr>
          <p:nvPr/>
        </p:nvSpPr>
        <p:spPr bwMode="auto">
          <a:xfrm>
            <a:off x="381000" y="11430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All the ‘sparks’ in R5:</a:t>
            </a:r>
            <a:endParaRPr lang="fr-FR" altLang="zh-CN"/>
          </a:p>
        </p:txBody>
      </p:sp>
      <p:sp>
        <p:nvSpPr>
          <p:cNvPr id="88072" name="TextBox 8"/>
          <p:cNvSpPr txBox="1">
            <a:spLocks noChangeArrowheads="1"/>
          </p:cNvSpPr>
          <p:nvPr/>
        </p:nvSpPr>
        <p:spPr bwMode="auto">
          <a:xfrm>
            <a:off x="304800" y="38100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‘Spark’ amplitude distribution:</a:t>
            </a:r>
            <a:endParaRPr lang="fr-FR" altLang="zh-CN"/>
          </a:p>
        </p:txBody>
      </p:sp>
      <p:sp>
        <p:nvSpPr>
          <p:cNvPr id="88073" name="TextBox 9"/>
          <p:cNvSpPr txBox="1">
            <a:spLocks noChangeArrowheads="1"/>
          </p:cNvSpPr>
          <p:nvPr/>
        </p:nvSpPr>
        <p:spPr bwMode="auto">
          <a:xfrm>
            <a:off x="4419600" y="12192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Four ‘spark’ type:</a:t>
            </a:r>
            <a:endParaRPr lang="fr-FR" altLang="zh-CN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8, 2010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muon chamber upgrade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CN" smtClean="0"/>
              <a:t>Sparks in SLHC2</a:t>
            </a:r>
            <a:r>
              <a:rPr lang="en-US" altLang="zh-CN" sz="2400" smtClean="0"/>
              <a:t>(standard bulk):</a:t>
            </a:r>
          </a:p>
        </p:txBody>
      </p:sp>
      <p:pic>
        <p:nvPicPr>
          <p:cNvPr id="89090" name="Picture 4" descr="All_SLHC2_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381000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5" descr="AMP_SLHC2_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191000"/>
            <a:ext cx="3810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6" descr="Typical spark in SLHC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219200"/>
            <a:ext cx="37719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2619B-5564-43AF-AE8B-0CEB297FD0F3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  <p:sp>
        <p:nvSpPr>
          <p:cNvPr id="89094" name="TextBox 6"/>
          <p:cNvSpPr txBox="1">
            <a:spLocks noChangeArrowheads="1"/>
          </p:cNvSpPr>
          <p:nvPr/>
        </p:nvSpPr>
        <p:spPr bwMode="auto">
          <a:xfrm>
            <a:off x="533400" y="9144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All the ‘sparks’ in SLHC2:</a:t>
            </a:r>
            <a:endParaRPr lang="fr-FR" altLang="zh-CN"/>
          </a:p>
        </p:txBody>
      </p:sp>
      <p:sp>
        <p:nvSpPr>
          <p:cNvPr id="89095" name="TextBox 7"/>
          <p:cNvSpPr txBox="1">
            <a:spLocks noChangeArrowheads="1"/>
          </p:cNvSpPr>
          <p:nvPr/>
        </p:nvSpPr>
        <p:spPr bwMode="auto">
          <a:xfrm>
            <a:off x="4800600" y="914400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One ‘spark’ type:</a:t>
            </a:r>
            <a:endParaRPr lang="fr-FR" altLang="zh-CN"/>
          </a:p>
        </p:txBody>
      </p:sp>
      <p:sp>
        <p:nvSpPr>
          <p:cNvPr id="89096" name="TextBox 8"/>
          <p:cNvSpPr txBox="1">
            <a:spLocks noChangeArrowheads="1"/>
          </p:cNvSpPr>
          <p:nvPr/>
        </p:nvSpPr>
        <p:spPr bwMode="auto">
          <a:xfrm>
            <a:off x="457200" y="38100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‘Sparks’ amplitude distribution:</a:t>
            </a:r>
            <a:endParaRPr lang="fr-FR" altLang="zh-CN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8, 2010</a:t>
            </a:r>
            <a:endParaRPr lang="en-US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muon chamber upgrade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/>
              <a:t>Sparks in R3</a:t>
            </a:r>
            <a:r>
              <a:rPr lang="en-US" altLang="zh-CN" sz="2400" smtClean="0"/>
              <a:t>(2 M</a:t>
            </a:r>
            <a:r>
              <a:rPr lang="el-GR" altLang="zh-CN" sz="2400" smtClean="0"/>
              <a:t>Ω</a:t>
            </a:r>
            <a:r>
              <a:rPr lang="en-US" altLang="zh-CN" sz="2400" smtClean="0"/>
              <a:t>/   resistive kapton):</a:t>
            </a:r>
          </a:p>
        </p:txBody>
      </p:sp>
      <p:pic>
        <p:nvPicPr>
          <p:cNvPr id="90114" name="Picture 5" descr="All R3_4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3810000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6" descr="Typical spark in R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47800"/>
            <a:ext cx="38862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7" descr="AMP_R3_430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356100"/>
            <a:ext cx="37338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67CB1-B930-4132-9D38-BA03D4D1E179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  <p:sp>
        <p:nvSpPr>
          <p:cNvPr id="7" name="Rectangle 6"/>
          <p:cNvSpPr/>
          <p:nvPr/>
        </p:nvSpPr>
        <p:spPr>
          <a:xfrm>
            <a:off x="5181600" y="914400"/>
            <a:ext cx="152400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0119" name="TextBox 7"/>
          <p:cNvSpPr txBox="1">
            <a:spLocks noChangeArrowheads="1"/>
          </p:cNvSpPr>
          <p:nvPr/>
        </p:nvSpPr>
        <p:spPr bwMode="auto">
          <a:xfrm>
            <a:off x="609600" y="1143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All ‘sparks’ in R3:</a:t>
            </a:r>
            <a:endParaRPr lang="fr-FR" altLang="zh-CN"/>
          </a:p>
        </p:txBody>
      </p:sp>
      <p:sp>
        <p:nvSpPr>
          <p:cNvPr id="90120" name="TextBox 8"/>
          <p:cNvSpPr txBox="1">
            <a:spLocks noChangeArrowheads="1"/>
          </p:cNvSpPr>
          <p:nvPr/>
        </p:nvSpPr>
        <p:spPr bwMode="auto">
          <a:xfrm>
            <a:off x="533400" y="39624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‘sparks’ amplitude distribution:</a:t>
            </a:r>
            <a:endParaRPr lang="fr-FR" altLang="zh-CN"/>
          </a:p>
        </p:txBody>
      </p:sp>
      <p:sp>
        <p:nvSpPr>
          <p:cNvPr id="90121" name="TextBox 9"/>
          <p:cNvSpPr txBox="1">
            <a:spLocks noChangeArrowheads="1"/>
          </p:cNvSpPr>
          <p:nvPr/>
        </p:nvSpPr>
        <p:spPr bwMode="auto">
          <a:xfrm>
            <a:off x="4648200" y="10668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One ‘spark’ type:</a:t>
            </a:r>
            <a:endParaRPr lang="fr-FR" altLang="zh-CN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8, 2010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muon chamber upgrade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CN" smtClean="0"/>
              <a:t>Sparks in R6</a:t>
            </a:r>
            <a:r>
              <a:rPr lang="en-US" altLang="zh-CN" sz="2400" smtClean="0"/>
              <a:t>(400 k</a:t>
            </a:r>
            <a:r>
              <a:rPr lang="el-GR" altLang="zh-CN" sz="2400" smtClean="0"/>
              <a:t>Ω</a:t>
            </a:r>
            <a:r>
              <a:rPr lang="en-US" altLang="zh-CN" sz="2400" smtClean="0"/>
              <a:t>/   resistive strip):</a:t>
            </a:r>
          </a:p>
        </p:txBody>
      </p:sp>
      <p:pic>
        <p:nvPicPr>
          <p:cNvPr id="91138" name="Picture 4" descr="All sparks in R6_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38100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5" descr="Typical spark in R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95400"/>
            <a:ext cx="36576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6" descr="AMP_R6_4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191000"/>
            <a:ext cx="36957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EEB41-C843-4CAA-A67E-67890B211D35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  <p:sp>
        <p:nvSpPr>
          <p:cNvPr id="7" name="Rectangle 6"/>
          <p:cNvSpPr/>
          <p:nvPr/>
        </p:nvSpPr>
        <p:spPr>
          <a:xfrm>
            <a:off x="5486400" y="609600"/>
            <a:ext cx="152400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1143" name="TextBox 7"/>
          <p:cNvSpPr txBox="1">
            <a:spLocks noChangeArrowheads="1"/>
          </p:cNvSpPr>
          <p:nvPr/>
        </p:nvSpPr>
        <p:spPr bwMode="auto">
          <a:xfrm>
            <a:off x="381000" y="914400"/>
            <a:ext cx="342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All ‘sparks’ in R6:</a:t>
            </a:r>
            <a:endParaRPr lang="fr-FR" altLang="zh-CN"/>
          </a:p>
        </p:txBody>
      </p:sp>
      <p:sp>
        <p:nvSpPr>
          <p:cNvPr id="91144" name="TextBox 8"/>
          <p:cNvSpPr txBox="1">
            <a:spLocks noChangeArrowheads="1"/>
          </p:cNvSpPr>
          <p:nvPr/>
        </p:nvSpPr>
        <p:spPr bwMode="auto">
          <a:xfrm>
            <a:off x="381000" y="3810000"/>
            <a:ext cx="342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‘sparks’ amplitude distribution:</a:t>
            </a:r>
            <a:endParaRPr lang="fr-FR" altLang="zh-CN"/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24400" y="914400"/>
            <a:ext cx="342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One ‘spark’ type:</a:t>
            </a:r>
            <a:endParaRPr lang="fr-FR" altLang="zh-CN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8, 2010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muon chamber upgrade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0" name="Rectangle 2"/>
          <p:cNvSpPr>
            <a:spLocks noGrp="1"/>
          </p:cNvSpPr>
          <p:nvPr>
            <p:ph type="title" sz="quarter" idx="4294967295"/>
          </p:nvPr>
        </p:nvSpPr>
        <p:spPr/>
        <p:txBody>
          <a:bodyPr/>
          <a:lstStyle/>
          <a:p>
            <a:r>
              <a:rPr lang="en-US" altLang="zh-CN" sz="3200" smtClean="0"/>
              <a:t>Spark amplitude vs voltage and beam intensity:</a:t>
            </a:r>
          </a:p>
        </p:txBody>
      </p:sp>
      <p:graphicFrame>
        <p:nvGraphicFramePr>
          <p:cNvPr id="49157" name="Object 5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52400" y="1676400"/>
          <a:ext cx="2819400" cy="1905000"/>
        </p:xfrm>
        <a:graphic>
          <a:graphicData uri="http://schemas.openxmlformats.org/presentationml/2006/ole">
            <p:oleObj spid="_x0000_s49157" name="图表" r:id="rId3" imgW="5848384" imgH="3238500" progId="Excel.Sheet.8">
              <p:embed/>
            </p:oleObj>
          </a:graphicData>
        </a:graphic>
      </p:graphicFrame>
      <p:graphicFrame>
        <p:nvGraphicFramePr>
          <p:cNvPr id="49160" name="Object 8"/>
          <p:cNvGraphicFramePr>
            <a:graphicFrameLocks noChangeAspect="1"/>
          </p:cNvGraphicFramePr>
          <p:nvPr>
            <p:ph sz="quarter" idx="4294967295"/>
          </p:nvPr>
        </p:nvGraphicFramePr>
        <p:xfrm>
          <a:off x="3124200" y="1676400"/>
          <a:ext cx="2895600" cy="1905000"/>
        </p:xfrm>
        <a:graphic>
          <a:graphicData uri="http://schemas.openxmlformats.org/presentationml/2006/ole">
            <p:oleObj spid="_x0000_s49160" name="图表" r:id="rId4" imgW="5848384" imgH="2905057" progId="Excel.Sheet.8">
              <p:embed/>
            </p:oleObj>
          </a:graphicData>
        </a:graphic>
      </p:graphicFrame>
      <p:graphicFrame>
        <p:nvGraphicFramePr>
          <p:cNvPr id="49163" name="Object 11"/>
          <p:cNvGraphicFramePr>
            <a:graphicFrameLocks noChangeAspect="1"/>
          </p:cNvGraphicFramePr>
          <p:nvPr>
            <p:ph sz="quarter" idx="4294967295"/>
          </p:nvPr>
        </p:nvGraphicFramePr>
        <p:xfrm>
          <a:off x="6096000" y="1676400"/>
          <a:ext cx="2667000" cy="1828800"/>
        </p:xfrm>
        <a:graphic>
          <a:graphicData uri="http://schemas.openxmlformats.org/presentationml/2006/ole">
            <p:oleObj spid="_x0000_s49163" name="图表" r:id="rId5" imgW="4238608" imgH="3038543" progId="Excel.Sheet.8">
              <p:embed/>
            </p:oleObj>
          </a:graphicData>
        </a:graphic>
      </p:graphicFrame>
      <p:sp>
        <p:nvSpPr>
          <p:cNvPr id="49171" name="Text Box 7"/>
          <p:cNvSpPr txBox="1">
            <a:spLocks noChangeArrowheads="1"/>
          </p:cNvSpPr>
          <p:nvPr/>
        </p:nvSpPr>
        <p:spPr bwMode="auto">
          <a:xfrm>
            <a:off x="533400" y="1295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R5 vs voltage:</a:t>
            </a:r>
          </a:p>
        </p:txBody>
      </p:sp>
      <p:sp>
        <p:nvSpPr>
          <p:cNvPr id="49172" name="Text Box 10"/>
          <p:cNvSpPr txBox="1">
            <a:spLocks noChangeArrowheads="1"/>
          </p:cNvSpPr>
          <p:nvPr/>
        </p:nvSpPr>
        <p:spPr bwMode="auto">
          <a:xfrm>
            <a:off x="3505200" y="1295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R7 vs voltage:</a:t>
            </a:r>
          </a:p>
        </p:txBody>
      </p:sp>
      <p:graphicFrame>
        <p:nvGraphicFramePr>
          <p:cNvPr id="49165" name="Object 1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52400" y="4191000"/>
          <a:ext cx="2819400" cy="1868488"/>
        </p:xfrm>
        <a:graphic>
          <a:graphicData uri="http://schemas.openxmlformats.org/presentationml/2006/ole">
            <p:oleObj spid="_x0000_s49165" name="图表" r:id="rId6" imgW="4295792" imgH="2971800" progId="Excel.Sheet.8">
              <p:embed/>
            </p:oleObj>
          </a:graphicData>
        </a:graphic>
      </p:graphicFrame>
      <p:graphicFrame>
        <p:nvGraphicFramePr>
          <p:cNvPr id="49167" name="Object 15"/>
          <p:cNvGraphicFramePr>
            <a:graphicFrameLocks noChangeAspect="1"/>
          </p:cNvGraphicFramePr>
          <p:nvPr/>
        </p:nvGraphicFramePr>
        <p:xfrm>
          <a:off x="3276600" y="3295650"/>
          <a:ext cx="5162550" cy="3562350"/>
        </p:xfrm>
        <a:graphic>
          <a:graphicData uri="http://schemas.openxmlformats.org/presentationml/2006/ole">
            <p:oleObj spid="_x0000_s49167" name="图表" r:id="rId7" imgW="5848384" imgH="3562485" progId="Excel.Sheet.8">
              <p:embed/>
            </p:oleObj>
          </a:graphicData>
        </a:graphic>
      </p:graphicFrame>
      <p:graphicFrame>
        <p:nvGraphicFramePr>
          <p:cNvPr id="49168" name="Object 16"/>
          <p:cNvGraphicFramePr>
            <a:graphicFrameLocks noChangeAspect="1"/>
          </p:cNvGraphicFramePr>
          <p:nvPr/>
        </p:nvGraphicFramePr>
        <p:xfrm>
          <a:off x="3048000" y="4191000"/>
          <a:ext cx="3048000" cy="1855788"/>
        </p:xfrm>
        <a:graphic>
          <a:graphicData uri="http://schemas.openxmlformats.org/presentationml/2006/ole">
            <p:oleObj spid="_x0000_s49168" name="图表" r:id="rId8" imgW="5848384" imgH="3562485" progId="Excel.Sheet.8">
              <p:embed/>
            </p:oleObj>
          </a:graphicData>
        </a:graphic>
      </p:graphicFrame>
      <p:graphicFrame>
        <p:nvGraphicFramePr>
          <p:cNvPr id="49169" name="Object 17"/>
          <p:cNvGraphicFramePr>
            <a:graphicFrameLocks noChangeAspect="1"/>
          </p:cNvGraphicFramePr>
          <p:nvPr/>
        </p:nvGraphicFramePr>
        <p:xfrm>
          <a:off x="6096000" y="4191000"/>
          <a:ext cx="2819400" cy="1828800"/>
        </p:xfrm>
        <a:graphic>
          <a:graphicData uri="http://schemas.openxmlformats.org/presentationml/2006/ole">
            <p:oleObj spid="_x0000_s49169" name="图表" r:id="rId9" imgW="5848384" imgH="3419543" progId="Excel.Sheet.8">
              <p:embed/>
            </p:oleObj>
          </a:graphicData>
        </a:graphic>
      </p:graphicFrame>
      <p:sp>
        <p:nvSpPr>
          <p:cNvPr id="49173" name="Text Box 18"/>
          <p:cNvSpPr txBox="1">
            <a:spLocks noChangeArrowheads="1"/>
          </p:cNvSpPr>
          <p:nvPr/>
        </p:nvSpPr>
        <p:spPr bwMode="auto">
          <a:xfrm>
            <a:off x="6172200" y="12192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SLHC2 vs voltage:</a:t>
            </a:r>
          </a:p>
        </p:txBody>
      </p:sp>
      <p:sp>
        <p:nvSpPr>
          <p:cNvPr id="49174" name="Text Box 19"/>
          <p:cNvSpPr txBox="1">
            <a:spLocks noChangeArrowheads="1"/>
          </p:cNvSpPr>
          <p:nvPr/>
        </p:nvSpPr>
        <p:spPr bwMode="auto">
          <a:xfrm>
            <a:off x="6400800" y="37338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R3 vs intensity:</a:t>
            </a:r>
          </a:p>
        </p:txBody>
      </p:sp>
      <p:sp>
        <p:nvSpPr>
          <p:cNvPr id="49175" name="Text Box 20"/>
          <p:cNvSpPr txBox="1">
            <a:spLocks noChangeArrowheads="1"/>
          </p:cNvSpPr>
          <p:nvPr/>
        </p:nvSpPr>
        <p:spPr bwMode="auto">
          <a:xfrm>
            <a:off x="3352800" y="37338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R5 vs voltage:</a:t>
            </a:r>
          </a:p>
        </p:txBody>
      </p:sp>
      <p:sp>
        <p:nvSpPr>
          <p:cNvPr id="49176" name="Text Box 21"/>
          <p:cNvSpPr txBox="1">
            <a:spLocks noChangeArrowheads="1"/>
          </p:cNvSpPr>
          <p:nvPr/>
        </p:nvSpPr>
        <p:spPr bwMode="auto">
          <a:xfrm>
            <a:off x="304800" y="3810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R3 vs voltage: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16BFD-C53E-430F-BD37-1446C149B984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8, 2010</a:t>
            </a:r>
            <a:endParaRPr lang="en-US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muon chamber upgrade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April 8, 2010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ATLAS muon chamber upgrade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7BB4-26B4-4A0C-AD0A-E2137154C278}" type="slidenum">
              <a:rPr lang="en-GB"/>
              <a:pPr/>
              <a:t>3</a:t>
            </a:fld>
            <a:endParaRPr lang="en-GB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52400" y="1001712"/>
            <a:ext cx="3449638" cy="3698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err="1">
                <a:latin typeface="Lucida Calligraphy" pitchFamily="66" charset="0"/>
              </a:rPr>
              <a:t>L</a:t>
            </a:r>
            <a:r>
              <a:rPr lang="en-GB" baseline="30000" dirty="0" err="1"/>
              <a:t>sLHC</a:t>
            </a:r>
            <a:r>
              <a:rPr lang="en-GB" dirty="0"/>
              <a:t> = 10 × </a:t>
            </a:r>
            <a:r>
              <a:rPr lang="en-GB" dirty="0">
                <a:latin typeface="Lucida Calligraphy" pitchFamily="66" charset="0"/>
              </a:rPr>
              <a:t>L</a:t>
            </a:r>
            <a:r>
              <a:rPr lang="en-GB" baseline="30000" dirty="0"/>
              <a:t>LHC</a:t>
            </a:r>
            <a:r>
              <a:rPr lang="en-GB" dirty="0"/>
              <a:t> = 10</a:t>
            </a:r>
            <a:r>
              <a:rPr lang="en-GB" baseline="30000" dirty="0"/>
              <a:t>35</a:t>
            </a:r>
            <a:r>
              <a:rPr lang="en-GB" dirty="0"/>
              <a:t> cm</a:t>
            </a:r>
            <a:r>
              <a:rPr lang="en-GB" baseline="30000" dirty="0"/>
              <a:t>2</a:t>
            </a:r>
            <a:r>
              <a:rPr lang="en-GB" dirty="0"/>
              <a:t>.s</a:t>
            </a:r>
            <a:r>
              <a:rPr lang="en-GB" baseline="30000" dirty="0"/>
              <a:t>-1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52400" y="1524000"/>
            <a:ext cx="3352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>
                <a:latin typeface="Calibri" pitchFamily="34" charset="0"/>
                <a:sym typeface="Wingdings" pitchFamily="2" charset="2"/>
              </a:rPr>
              <a:t></a:t>
            </a:r>
            <a:r>
              <a:rPr lang="fr-FR" dirty="0" err="1">
                <a:latin typeface="Calibri" pitchFamily="34" charset="0"/>
                <a:sym typeface="Wingdings" pitchFamily="2" charset="2"/>
              </a:rPr>
              <a:t>Increase</a:t>
            </a:r>
            <a:r>
              <a:rPr lang="fr-FR" dirty="0">
                <a:latin typeface="Calibri" pitchFamily="34" charset="0"/>
                <a:sym typeface="Wingdings" pitchFamily="2" charset="2"/>
              </a:rPr>
              <a:t> in proportion of the neutron, photon and hadron background</a:t>
            </a:r>
          </a:p>
          <a:p>
            <a:pPr>
              <a:buFont typeface="Wingdings" pitchFamily="2" charset="2"/>
              <a:buChar char="à"/>
            </a:pPr>
            <a:r>
              <a:rPr lang="fr-FR" dirty="0">
                <a:latin typeface="Calibri" pitchFamily="34" charset="0"/>
                <a:sym typeface="Wingdings" pitchFamily="2" charset="2"/>
              </a:rPr>
              <a:t>Replacement or upgrade of the </a:t>
            </a:r>
            <a:r>
              <a:rPr lang="fr-FR" dirty="0" smtClean="0">
                <a:latin typeface="Calibri" pitchFamily="34" charset="0"/>
                <a:sym typeface="Wingdings" pitchFamily="2" charset="2"/>
              </a:rPr>
              <a:t>muon </a:t>
            </a:r>
            <a:r>
              <a:rPr lang="fr-FR" dirty="0" err="1">
                <a:latin typeface="Calibri" pitchFamily="34" charset="0"/>
                <a:sym typeface="Wingdings" pitchFamily="2" charset="2"/>
              </a:rPr>
              <a:t>forward</a:t>
            </a:r>
            <a:r>
              <a:rPr lang="fr-FR" dirty="0">
                <a:latin typeface="Calibri" pitchFamily="34" charset="0"/>
                <a:sym typeface="Wingdings" pitchFamily="2" charset="2"/>
              </a:rPr>
              <a:t> </a:t>
            </a:r>
            <a:r>
              <a:rPr lang="fr-FR" dirty="0" err="1" smtClean="0">
                <a:latin typeface="Calibri" pitchFamily="34" charset="0"/>
                <a:sym typeface="Wingdings" pitchFamily="2" charset="2"/>
              </a:rPr>
              <a:t>chambers</a:t>
            </a:r>
            <a:r>
              <a:rPr lang="fr-FR" dirty="0" smtClean="0">
                <a:latin typeface="Calibri" pitchFamily="34" charset="0"/>
                <a:sym typeface="Wingdings" pitchFamily="2" charset="2"/>
              </a:rPr>
              <a:t> </a:t>
            </a:r>
            <a:endParaRPr lang="en-GB" dirty="0"/>
          </a:p>
        </p:txBody>
      </p:sp>
      <p:grpSp>
        <p:nvGrpSpPr>
          <p:cNvPr id="2" name="Grouper 11"/>
          <p:cNvGrpSpPr>
            <a:grpSpLocks noChangeAspect="1"/>
          </p:cNvGrpSpPr>
          <p:nvPr/>
        </p:nvGrpSpPr>
        <p:grpSpPr bwMode="auto">
          <a:xfrm>
            <a:off x="3733800" y="304801"/>
            <a:ext cx="5309012" cy="3658236"/>
            <a:chOff x="3886200" y="2514600"/>
            <a:chExt cx="5224463" cy="3600450"/>
          </a:xfrm>
        </p:grpSpPr>
        <p:pic>
          <p:nvPicPr>
            <p:cNvPr id="17419" name="Image 6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86200" y="2514600"/>
              <a:ext cx="5224463" cy="360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Ellipse 13"/>
            <p:cNvSpPr>
              <a:spLocks noChangeArrowheads="1"/>
            </p:cNvSpPr>
            <p:nvPr/>
          </p:nvSpPr>
          <p:spPr bwMode="auto">
            <a:xfrm>
              <a:off x="5667668" y="4204571"/>
              <a:ext cx="532677" cy="1723489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5" name="Ellipse 14"/>
            <p:cNvSpPr>
              <a:spLocks noChangeArrowheads="1"/>
            </p:cNvSpPr>
            <p:nvPr/>
          </p:nvSpPr>
          <p:spPr bwMode="auto">
            <a:xfrm>
              <a:off x="6821212" y="4091671"/>
              <a:ext cx="534441" cy="1723489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GB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7418" name="ZoneTexte 215"/>
          <p:cNvSpPr txBox="1">
            <a:spLocks noChangeArrowheads="1"/>
          </p:cNvSpPr>
          <p:nvPr/>
        </p:nvSpPr>
        <p:spPr bwMode="auto">
          <a:xfrm>
            <a:off x="114300" y="4391025"/>
            <a:ext cx="49911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114800">
              <a:buFont typeface="Arial" pitchFamily="34" charset="0"/>
              <a:buChar char="•"/>
            </a:pPr>
            <a:r>
              <a:rPr lang="fr-FR" dirty="0">
                <a:latin typeface="Calibri" pitchFamily="34" charset="0"/>
                <a:sym typeface="Wingdings" pitchFamily="2" charset="2"/>
              </a:rPr>
              <a:t> High rate </a:t>
            </a:r>
            <a:r>
              <a:rPr lang="fr-FR" dirty="0" err="1">
                <a:latin typeface="Calibri" pitchFamily="34" charset="0"/>
                <a:sym typeface="Wingdings" pitchFamily="2" charset="2"/>
              </a:rPr>
              <a:t>capability</a:t>
            </a:r>
            <a:r>
              <a:rPr lang="fr-FR" dirty="0">
                <a:latin typeface="Calibri" pitchFamily="34" charset="0"/>
                <a:sym typeface="Wingdings" pitchFamily="2" charset="2"/>
              </a:rPr>
              <a:t> (≤ 10 kHz.cm-2)</a:t>
            </a:r>
          </a:p>
          <a:p>
            <a:pPr defTabSz="4114800">
              <a:buFont typeface="Arial" pitchFamily="34" charset="0"/>
              <a:buChar char="•"/>
            </a:pPr>
            <a:r>
              <a:rPr lang="fr-FR" dirty="0">
                <a:latin typeface="Calibri" pitchFamily="34" charset="0"/>
                <a:sym typeface="Wingdings" pitchFamily="2" charset="2"/>
              </a:rPr>
              <a:t> Spatial </a:t>
            </a:r>
            <a:r>
              <a:rPr lang="fr-FR" dirty="0" err="1">
                <a:latin typeface="Calibri" pitchFamily="34" charset="0"/>
                <a:sym typeface="Wingdings" pitchFamily="2" charset="2"/>
              </a:rPr>
              <a:t>resolution</a:t>
            </a:r>
            <a:r>
              <a:rPr lang="fr-FR" dirty="0">
                <a:latin typeface="Calibri" pitchFamily="34" charset="0"/>
                <a:sym typeface="Wingdings" pitchFamily="2" charset="2"/>
              </a:rPr>
              <a:t> ~100 µm (θ ≤ 45 °)</a:t>
            </a:r>
          </a:p>
          <a:p>
            <a:pPr defTabSz="4114800">
              <a:buFont typeface="Arial" pitchFamily="34" charset="0"/>
              <a:buChar char="•"/>
            </a:pPr>
            <a:r>
              <a:rPr lang="fr-FR" dirty="0">
                <a:latin typeface="Calibri" pitchFamily="34" charset="0"/>
                <a:sym typeface="Wingdings" pitchFamily="2" charset="2"/>
              </a:rPr>
              <a:t> Time </a:t>
            </a:r>
            <a:r>
              <a:rPr lang="fr-FR" dirty="0" err="1">
                <a:latin typeface="Calibri" pitchFamily="34" charset="0"/>
                <a:sym typeface="Wingdings" pitchFamily="2" charset="2"/>
              </a:rPr>
              <a:t>resolution</a:t>
            </a:r>
            <a:r>
              <a:rPr lang="fr-FR" dirty="0">
                <a:latin typeface="Calibri" pitchFamily="34" charset="0"/>
                <a:sym typeface="Wingdings" pitchFamily="2" charset="2"/>
              </a:rPr>
              <a:t> ~few </a:t>
            </a:r>
            <a:r>
              <a:rPr lang="fr-FR" dirty="0" err="1">
                <a:latin typeface="Calibri" pitchFamily="34" charset="0"/>
                <a:sym typeface="Wingdings" pitchFamily="2" charset="2"/>
              </a:rPr>
              <a:t>nanosecond</a:t>
            </a:r>
            <a:endParaRPr lang="fr-FR" dirty="0">
              <a:latin typeface="Calibri" pitchFamily="34" charset="0"/>
              <a:sym typeface="Wingdings" pitchFamily="2" charset="2"/>
            </a:endParaRPr>
          </a:p>
          <a:p>
            <a:pPr defTabSz="4114800">
              <a:buFont typeface="Arial" pitchFamily="34" charset="0"/>
              <a:buChar char="•"/>
            </a:pPr>
            <a:r>
              <a:rPr lang="fr-FR" dirty="0">
                <a:latin typeface="Calibri" pitchFamily="34" charset="0"/>
                <a:sym typeface="Wingdings" pitchFamily="2" charset="2"/>
              </a:rPr>
              <a:t> Level1 </a:t>
            </a:r>
            <a:r>
              <a:rPr lang="fr-FR" dirty="0" err="1">
                <a:latin typeface="Calibri" pitchFamily="34" charset="0"/>
                <a:sym typeface="Wingdings" pitchFamily="2" charset="2"/>
              </a:rPr>
              <a:t>triggering</a:t>
            </a:r>
            <a:r>
              <a:rPr lang="fr-FR" dirty="0">
                <a:latin typeface="Calibri" pitchFamily="34" charset="0"/>
                <a:sym typeface="Wingdings" pitchFamily="2" charset="2"/>
              </a:rPr>
              <a:t> </a:t>
            </a:r>
            <a:r>
              <a:rPr lang="fr-FR" dirty="0" err="1">
                <a:latin typeface="Calibri" pitchFamily="34" charset="0"/>
                <a:sym typeface="Wingdings" pitchFamily="2" charset="2"/>
              </a:rPr>
              <a:t>capability</a:t>
            </a:r>
            <a:endParaRPr lang="fr-FR" dirty="0">
              <a:latin typeface="Calibri" pitchFamily="34" charset="0"/>
              <a:sym typeface="Wingdings" pitchFamily="2" charset="2"/>
            </a:endParaRPr>
          </a:p>
          <a:p>
            <a:pPr defTabSz="4114800">
              <a:buFont typeface="Arial" pitchFamily="34" charset="0"/>
              <a:buChar char="•"/>
            </a:pPr>
            <a:r>
              <a:rPr lang="fr-FR" dirty="0">
                <a:latin typeface="Calibri" pitchFamily="34" charset="0"/>
                <a:sym typeface="Wingdings" pitchFamily="2" charset="2"/>
              </a:rPr>
              <a:t> Radiation </a:t>
            </a:r>
            <a:r>
              <a:rPr lang="fr-FR" dirty="0" err="1">
                <a:latin typeface="Calibri" pitchFamily="34" charset="0"/>
                <a:sym typeface="Wingdings" pitchFamily="2" charset="2"/>
              </a:rPr>
              <a:t>hardness</a:t>
            </a:r>
            <a:r>
              <a:rPr lang="fr-FR" dirty="0">
                <a:latin typeface="Calibri" pitchFamily="34" charset="0"/>
                <a:sym typeface="Wingdings" pitchFamily="2" charset="2"/>
              </a:rPr>
              <a:t> and good </a:t>
            </a:r>
            <a:r>
              <a:rPr lang="fr-FR" dirty="0" err="1">
                <a:latin typeface="Calibri" pitchFamily="34" charset="0"/>
                <a:sym typeface="Wingdings" pitchFamily="2" charset="2"/>
              </a:rPr>
              <a:t>ageing</a:t>
            </a:r>
            <a:r>
              <a:rPr lang="fr-FR" dirty="0">
                <a:latin typeface="Calibri" pitchFamily="34" charset="0"/>
                <a:sym typeface="Wingdings" pitchFamily="2" charset="2"/>
              </a:rPr>
              <a:t> </a:t>
            </a:r>
            <a:r>
              <a:rPr lang="fr-FR" dirty="0" err="1" smtClean="0">
                <a:latin typeface="Calibri" pitchFamily="34" charset="0"/>
                <a:sym typeface="Wingdings" pitchFamily="2" charset="2"/>
              </a:rPr>
              <a:t>properties</a:t>
            </a:r>
            <a:endParaRPr lang="fr-FR" dirty="0" smtClean="0">
              <a:latin typeface="Calibri" pitchFamily="34" charset="0"/>
              <a:sym typeface="Wingdings" pitchFamily="2" charset="2"/>
            </a:endParaRPr>
          </a:p>
          <a:p>
            <a:pPr defTabSz="4114800">
              <a:buFont typeface="Arial" pitchFamily="34" charset="0"/>
              <a:buChar char="•"/>
            </a:pPr>
            <a:r>
              <a:rPr lang="fr-FR" dirty="0" smtClean="0">
                <a:latin typeface="Calibri" pitchFamily="34" charset="0"/>
                <a:sym typeface="Wingdings" pitchFamily="2" charset="2"/>
              </a:rPr>
              <a:t>Large surface</a:t>
            </a:r>
            <a:endParaRPr lang="en-GB" dirty="0"/>
          </a:p>
        </p:txBody>
      </p:sp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4191000" cy="563562"/>
          </a:xfrm>
        </p:spPr>
        <p:txBody>
          <a:bodyPr/>
          <a:lstStyle/>
          <a:p>
            <a:r>
              <a:rPr lang="en-GB" dirty="0" smtClean="0">
                <a:ea typeface="ＭＳ Ｐゴシック" pitchFamily="-111" charset="-128"/>
              </a:rPr>
              <a:t>Muon chambers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52400" y="3886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Requirements</a:t>
            </a:r>
            <a:r>
              <a:rPr lang="fr-FR" sz="2400" dirty="0" smtClean="0"/>
              <a:t>:</a:t>
            </a:r>
            <a:endParaRPr lang="fr-FR" sz="2400" dirty="0"/>
          </a:p>
        </p:txBody>
      </p:sp>
      <p:sp>
        <p:nvSpPr>
          <p:cNvPr id="17" name="Accolade fermante 16"/>
          <p:cNvSpPr/>
          <p:nvPr/>
        </p:nvSpPr>
        <p:spPr>
          <a:xfrm>
            <a:off x="4953000" y="4343400"/>
            <a:ext cx="152400" cy="1676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>
            <a:off x="5334000" y="50292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6172200" y="4038600"/>
            <a:ext cx="259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MICROMEGAS</a:t>
            </a:r>
          </a:p>
          <a:p>
            <a:r>
              <a:rPr lang="fr-FR" dirty="0" err="1" smtClean="0"/>
              <a:t>Fast</a:t>
            </a:r>
            <a:r>
              <a:rPr lang="fr-FR" dirty="0" smtClean="0"/>
              <a:t> and efficient ion collection</a:t>
            </a:r>
          </a:p>
          <a:p>
            <a:r>
              <a:rPr lang="fr-FR" dirty="0" smtClean="0"/>
              <a:t>TPC mode possible: </a:t>
            </a:r>
            <a:r>
              <a:rPr lang="fr-FR" dirty="0" err="1" smtClean="0"/>
              <a:t>sensitivity</a:t>
            </a:r>
            <a:r>
              <a:rPr lang="fr-FR" dirty="0" smtClean="0"/>
              <a:t> to incidence </a:t>
            </a:r>
            <a:r>
              <a:rPr lang="fr-FR" dirty="0" smtClean="0"/>
              <a:t>angle.</a:t>
            </a:r>
          </a:p>
          <a:p>
            <a:r>
              <a:rPr lang="fr-FR" dirty="0" smtClean="0"/>
              <a:t>« </a:t>
            </a:r>
            <a:r>
              <a:rPr lang="fr-FR" dirty="0" err="1" smtClean="0"/>
              <a:t>bulk</a:t>
            </a:r>
            <a:r>
              <a:rPr lang="fr-FR" dirty="0" smtClean="0"/>
              <a:t> » production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suitable</a:t>
            </a:r>
            <a:r>
              <a:rPr lang="fr-FR" dirty="0" smtClean="0"/>
              <a:t> for large surfaces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TextBox 3"/>
          <p:cNvSpPr txBox="1">
            <a:spLocks noChangeArrowheads="1"/>
          </p:cNvSpPr>
          <p:nvPr/>
        </p:nvSpPr>
        <p:spPr bwMode="auto">
          <a:xfrm>
            <a:off x="179388" y="304800"/>
            <a:ext cx="705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Calibri" pitchFamily="34" charset="0"/>
              </a:rPr>
              <a:t>Resistive anode </a:t>
            </a:r>
            <a:r>
              <a:rPr lang="en-US" altLang="zh-CN" sz="2400" b="1" dirty="0" smtClean="0">
                <a:latin typeface="Calibri" pitchFamily="34" charset="0"/>
              </a:rPr>
              <a:t>detectors </a:t>
            </a:r>
            <a:r>
              <a:rPr lang="en-US" altLang="zh-CN" sz="2400" b="1" dirty="0" smtClean="0">
                <a:latin typeface="Calibri" pitchFamily="34" charset="0"/>
              </a:rPr>
              <a:t>are more stable:</a:t>
            </a:r>
            <a:endParaRPr lang="fr-FR" altLang="zh-CN" sz="2400" b="1" dirty="0">
              <a:latin typeface="Calibri" pitchFamily="34" charset="0"/>
            </a:endParaRPr>
          </a:p>
        </p:txBody>
      </p:sp>
      <p:sp>
        <p:nvSpPr>
          <p:cNvPr id="1043" name="TextBox 7"/>
          <p:cNvSpPr txBox="1">
            <a:spLocks noChangeArrowheads="1"/>
          </p:cNvSpPr>
          <p:nvPr/>
        </p:nvSpPr>
        <p:spPr bwMode="auto">
          <a:xfrm>
            <a:off x="357188" y="800100"/>
            <a:ext cx="3709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Standard SLHC2 (2mm) (@10KHz):</a:t>
            </a:r>
            <a:endParaRPr lang="fr-FR" altLang="zh-CN">
              <a:latin typeface="Calibri" pitchFamily="34" charset="0"/>
            </a:endParaRPr>
          </a:p>
        </p:txBody>
      </p:sp>
      <p:sp>
        <p:nvSpPr>
          <p:cNvPr id="1044" name="TextBox 8"/>
          <p:cNvSpPr txBox="1">
            <a:spLocks noChangeArrowheads="1"/>
          </p:cNvSpPr>
          <p:nvPr/>
        </p:nvSpPr>
        <p:spPr bwMode="auto">
          <a:xfrm>
            <a:off x="4343400" y="898525"/>
            <a:ext cx="502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   R6(1mm,400kΩ/     resistive strip) (@10KHz):</a:t>
            </a:r>
            <a:endParaRPr lang="fr-FR" altLang="zh-CN">
              <a:latin typeface="Calibri" pitchFamily="34" charset="0"/>
            </a:endParaRPr>
          </a:p>
        </p:txBody>
      </p:sp>
      <p:sp>
        <p:nvSpPr>
          <p:cNvPr id="1045" name="Text Box 15"/>
          <p:cNvSpPr txBox="1">
            <a:spLocks noChangeArrowheads="1"/>
          </p:cNvSpPr>
          <p:nvPr/>
        </p:nvSpPr>
        <p:spPr bwMode="auto">
          <a:xfrm>
            <a:off x="533400" y="4905375"/>
            <a:ext cx="6324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Calibri" pitchFamily="34" charset="0"/>
              </a:rPr>
              <a:t>SLHC2: HV=400 V (Gain ~3000):  current when sparking &lt; 0.4 </a:t>
            </a:r>
            <a:r>
              <a:rPr lang="en-US" altLang="zh-CN" dirty="0" err="1">
                <a:latin typeface="Symbol" pitchFamily="18" charset="2"/>
              </a:rPr>
              <a:t>m</a:t>
            </a:r>
            <a:r>
              <a:rPr lang="en-US" altLang="zh-CN" dirty="0" err="1">
                <a:latin typeface="Calibri" pitchFamily="34" charset="0"/>
              </a:rPr>
              <a:t>A</a:t>
            </a:r>
            <a:endParaRPr lang="en-US" altLang="zh-CN" dirty="0">
              <a:latin typeface="Calibri" pitchFamily="34" charset="0"/>
            </a:endParaRPr>
          </a:p>
          <a:p>
            <a:r>
              <a:rPr lang="en-US" altLang="zh-CN" dirty="0">
                <a:latin typeface="Calibri" pitchFamily="34" charset="0"/>
              </a:rPr>
              <a:t>                                                        voltage drop&lt; 5%</a:t>
            </a:r>
          </a:p>
          <a:p>
            <a:r>
              <a:rPr lang="en-US" altLang="zh-CN" dirty="0">
                <a:latin typeface="Calibri" pitchFamily="34" charset="0"/>
              </a:rPr>
              <a:t>R6:        HV=390 V (Gain ~3000):   current when sparking &lt; 0.08 </a:t>
            </a:r>
            <a:r>
              <a:rPr lang="en-US" altLang="zh-CN" dirty="0" err="1">
                <a:latin typeface="Symbol" pitchFamily="18" charset="2"/>
              </a:rPr>
              <a:t>m</a:t>
            </a:r>
            <a:r>
              <a:rPr lang="en-US" altLang="zh-CN" dirty="0" err="1">
                <a:latin typeface="Calibri" pitchFamily="34" charset="0"/>
              </a:rPr>
              <a:t>A</a:t>
            </a:r>
            <a:endParaRPr lang="en-US" altLang="zh-CN" dirty="0">
              <a:latin typeface="Calibri" pitchFamily="34" charset="0"/>
            </a:endParaRPr>
          </a:p>
          <a:p>
            <a:r>
              <a:rPr lang="en-US" altLang="zh-CN" dirty="0">
                <a:latin typeface="Calibri" pitchFamily="34" charset="0"/>
              </a:rPr>
              <a:t>                                                        voltage drop&lt;0.5% </a:t>
            </a:r>
          </a:p>
        </p:txBody>
      </p:sp>
      <p:sp>
        <p:nvSpPr>
          <p:cNvPr id="1046" name="Rectangle 9"/>
          <p:cNvSpPr>
            <a:spLocks noChangeArrowheads="1"/>
          </p:cNvSpPr>
          <p:nvPr/>
        </p:nvSpPr>
        <p:spPr bwMode="auto">
          <a:xfrm>
            <a:off x="6172200" y="105092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041" name="Object 17"/>
          <p:cNvGraphicFramePr>
            <a:graphicFrameLocks noChangeAspect="1"/>
          </p:cNvGraphicFramePr>
          <p:nvPr/>
        </p:nvGraphicFramePr>
        <p:xfrm>
          <a:off x="3505200" y="1371600"/>
          <a:ext cx="6629400" cy="3581400"/>
        </p:xfrm>
        <a:graphic>
          <a:graphicData uri="http://schemas.openxmlformats.org/presentationml/2006/ole">
            <p:oleObj spid="_x0000_s1041" name="图表" r:id="rId3" imgW="5800641" imgH="3352800" progId="Excel.Sheet.8">
              <p:embed/>
            </p:oleObj>
          </a:graphicData>
        </a:graphic>
      </p:graphicFrame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0" y="1431925"/>
          <a:ext cx="4679950" cy="3368675"/>
        </p:xfrm>
        <a:graphic>
          <a:graphicData uri="http://schemas.openxmlformats.org/presentationml/2006/ole">
            <p:oleObj spid="_x0000_s1026" name="图表" r:id="rId4" imgW="7600849" imgH="488625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63EFF6-3D4C-47D1-9EB6-8534951E4B4D}" type="slidenum">
              <a:rPr lang="en-US" altLang="zh-CN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The Saclay test beam set up at CERN:</a:t>
            </a:r>
            <a:endParaRPr lang="fr-FR" altLang="zh-CN" dirty="0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071563"/>
            <a:ext cx="4033837" cy="257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Arrow Connector 28"/>
          <p:cNvCxnSpPr/>
          <p:nvPr/>
        </p:nvCxnSpPr>
        <p:spPr>
          <a:xfrm rot="10800000">
            <a:off x="7286625" y="2428875"/>
            <a:ext cx="1857375" cy="50006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Espace réservé du contenu 2"/>
          <p:cNvSpPr>
            <a:spLocks/>
          </p:cNvSpPr>
          <p:nvPr/>
        </p:nvSpPr>
        <p:spPr bwMode="auto">
          <a:xfrm>
            <a:off x="76200" y="1001713"/>
            <a:ext cx="4572000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20000"/>
              </a:spcBef>
              <a:buFontTx/>
              <a:buChar char="•"/>
            </a:pPr>
            <a:r>
              <a:rPr lang="en-GB" altLang="zh-CN" sz="1600" dirty="0">
                <a:latin typeface="Calibri" pitchFamily="34" charset="0"/>
              </a:rPr>
              <a:t> </a:t>
            </a:r>
            <a:r>
              <a:rPr lang="en-GB" altLang="zh-CN" dirty="0">
                <a:latin typeface="Calibri" pitchFamily="34" charset="0"/>
              </a:rPr>
              <a:t>Telescope:</a:t>
            </a:r>
          </a:p>
          <a:p>
            <a:pPr defTabSz="457200">
              <a:spcBef>
                <a:spcPct val="20000"/>
              </a:spcBef>
            </a:pPr>
            <a:r>
              <a:rPr lang="en-GB" altLang="zh-CN" dirty="0">
                <a:latin typeface="Calibri" pitchFamily="34" charset="0"/>
              </a:rPr>
              <a:t>3 X-Y detectors(10 x 10 cm</a:t>
            </a:r>
            <a:r>
              <a:rPr lang="en-GB" altLang="zh-CN" baseline="30000" dirty="0">
                <a:latin typeface="Calibri" pitchFamily="34" charset="0"/>
              </a:rPr>
              <a:t>2</a:t>
            </a:r>
            <a:r>
              <a:rPr lang="en-GB" altLang="zh-CN" dirty="0" smtClean="0">
                <a:latin typeface="Calibri" pitchFamily="34" charset="0"/>
              </a:rPr>
              <a:t>)</a:t>
            </a:r>
            <a:endParaRPr lang="en-GB" altLang="zh-CN" dirty="0">
              <a:latin typeface="Calibri" pitchFamily="34" charset="0"/>
            </a:endParaRPr>
          </a:p>
          <a:p>
            <a:pPr defTabSz="457200">
              <a:spcBef>
                <a:spcPct val="20000"/>
              </a:spcBef>
              <a:buFontTx/>
              <a:buChar char="•"/>
            </a:pPr>
            <a:r>
              <a:rPr lang="en-GB" altLang="zh-CN" dirty="0">
                <a:latin typeface="Calibri" pitchFamily="34" charset="0"/>
              </a:rPr>
              <a:t> </a:t>
            </a:r>
            <a:r>
              <a:rPr lang="en-GB" altLang="zh-CN" dirty="0">
                <a:solidFill>
                  <a:srgbClr val="0066FF"/>
                </a:solidFill>
                <a:latin typeface="Calibri" pitchFamily="34" charset="0"/>
              </a:rPr>
              <a:t>Aim: </a:t>
            </a:r>
            <a:r>
              <a:rPr lang="fr-FR" altLang="zh-CN" dirty="0">
                <a:solidFill>
                  <a:srgbClr val="0066FF"/>
                </a:solidFill>
                <a:latin typeface="Calibri" pitchFamily="34" charset="0"/>
              </a:rPr>
              <a:t>T</a:t>
            </a:r>
            <a:r>
              <a:rPr lang="en-GB" altLang="zh-CN" dirty="0" err="1">
                <a:solidFill>
                  <a:srgbClr val="0066FF"/>
                </a:solidFill>
                <a:latin typeface="Calibri" pitchFamily="34" charset="0"/>
              </a:rPr>
              <a:t>est</a:t>
            </a:r>
            <a:r>
              <a:rPr lang="en-GB" altLang="zh-CN" dirty="0">
                <a:solidFill>
                  <a:srgbClr val="0066FF"/>
                </a:solidFill>
                <a:latin typeface="Calibri" pitchFamily="34" charset="0"/>
              </a:rPr>
              <a:t> different resistive </a:t>
            </a:r>
            <a:r>
              <a:rPr lang="en-GB" altLang="zh-CN" dirty="0" smtClean="0">
                <a:solidFill>
                  <a:srgbClr val="0066FF"/>
                </a:solidFill>
                <a:latin typeface="Calibri" pitchFamily="34" charset="0"/>
              </a:rPr>
              <a:t>film </a:t>
            </a:r>
            <a:r>
              <a:rPr lang="en-GB" altLang="zh-CN" dirty="0">
                <a:solidFill>
                  <a:srgbClr val="0066FF"/>
                </a:solidFill>
                <a:latin typeface="Calibri" pitchFamily="34" charset="0"/>
              </a:rPr>
              <a:t>detectors manufactured by Rui De Oliveira at CERN and compare behaviour to non-resistive detectors</a:t>
            </a:r>
            <a:r>
              <a:rPr lang="en-GB" altLang="zh-CN" dirty="0">
                <a:latin typeface="Calibri" pitchFamily="34" charset="0"/>
              </a:rPr>
              <a:t> </a:t>
            </a:r>
          </a:p>
          <a:p>
            <a:pPr defTabSz="457200">
              <a:spcBef>
                <a:spcPct val="20000"/>
              </a:spcBef>
              <a:buFontTx/>
              <a:buChar char="•"/>
            </a:pPr>
            <a:r>
              <a:rPr lang="en-GB" altLang="zh-CN" dirty="0">
                <a:latin typeface="Calibri" pitchFamily="34" charset="0"/>
              </a:rPr>
              <a:t> Electronics: GASSIPLEX </a:t>
            </a:r>
          </a:p>
          <a:p>
            <a:pPr defTabSz="457200">
              <a:spcBef>
                <a:spcPct val="20000"/>
              </a:spcBef>
              <a:buFontTx/>
              <a:buChar char="•"/>
            </a:pPr>
            <a:r>
              <a:rPr lang="en-GB" altLang="zh-CN" dirty="0">
                <a:latin typeface="Calibri" pitchFamily="34" charset="0"/>
              </a:rPr>
              <a:t> DAQ: realised by </a:t>
            </a:r>
            <a:r>
              <a:rPr lang="en-GB" altLang="zh-CN" dirty="0" err="1">
                <a:latin typeface="Calibri" pitchFamily="34" charset="0"/>
              </a:rPr>
              <a:t>Demokritos</a:t>
            </a:r>
            <a:endParaRPr lang="en-GB" altLang="zh-CN" dirty="0">
              <a:latin typeface="Calibri" pitchFamily="34" charset="0"/>
            </a:endParaRPr>
          </a:p>
          <a:p>
            <a:pPr defTabSz="457200">
              <a:spcBef>
                <a:spcPct val="20000"/>
              </a:spcBef>
              <a:buFontTx/>
              <a:buChar char="•"/>
            </a:pPr>
            <a:r>
              <a:rPr lang="en-GB" altLang="zh-CN" dirty="0">
                <a:latin typeface="Calibri" pitchFamily="34" charset="0"/>
              </a:rPr>
              <a:t> Gas: 95%Ar + 3% CF</a:t>
            </a:r>
            <a:r>
              <a:rPr lang="en-GB" altLang="zh-CN" baseline="-25000" dirty="0">
                <a:latin typeface="Calibri" pitchFamily="34" charset="0"/>
              </a:rPr>
              <a:t>4</a:t>
            </a:r>
            <a:r>
              <a:rPr lang="en-GB" altLang="zh-CN" dirty="0">
                <a:latin typeface="Calibri" pitchFamily="34" charset="0"/>
              </a:rPr>
              <a:t> + 2% </a:t>
            </a:r>
            <a:r>
              <a:rPr lang="en-GB" altLang="zh-CN" dirty="0" err="1">
                <a:latin typeface="Calibri" pitchFamily="34" charset="0"/>
              </a:rPr>
              <a:t>isobutane</a:t>
            </a:r>
            <a:endParaRPr lang="en-GB" altLang="zh-CN" dirty="0">
              <a:latin typeface="Calibri" pitchFamily="34" charset="0"/>
            </a:endParaRPr>
          </a:p>
        </p:txBody>
      </p:sp>
      <p:sp>
        <p:nvSpPr>
          <p:cNvPr id="19462" name="TextBox 31"/>
          <p:cNvSpPr txBox="1">
            <a:spLocks noChangeArrowheads="1"/>
          </p:cNvSpPr>
          <p:nvPr/>
        </p:nvSpPr>
        <p:spPr bwMode="auto">
          <a:xfrm>
            <a:off x="8024813" y="2297112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libri" pitchFamily="34" charset="0"/>
              </a:rPr>
              <a:t>120 </a:t>
            </a:r>
            <a:r>
              <a:rPr lang="en-US" altLang="zh-CN" dirty="0" err="1">
                <a:solidFill>
                  <a:srgbClr val="FF0000"/>
                </a:solidFill>
                <a:latin typeface="Calibri" pitchFamily="34" charset="0"/>
              </a:rPr>
              <a:t>Gev</a:t>
            </a:r>
            <a:r>
              <a:rPr lang="en-US" altLang="zh-CN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l-GR" altLang="zh-CN" dirty="0">
                <a:solidFill>
                  <a:srgbClr val="FF0000"/>
                </a:solidFill>
                <a:latin typeface="Calibri" pitchFamily="34" charset="0"/>
              </a:rPr>
              <a:t>π</a:t>
            </a:r>
            <a:r>
              <a:rPr lang="en-US" altLang="zh-CN" dirty="0">
                <a:solidFill>
                  <a:srgbClr val="FF0000"/>
                </a:solidFill>
                <a:latin typeface="Calibri" pitchFamily="34" charset="0"/>
              </a:rPr>
              <a:t>+ </a:t>
            </a:r>
            <a:endParaRPr lang="fr-FR" altLang="zh-CN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19463" name="Group 37"/>
          <p:cNvGrpSpPr>
            <a:grpSpLocks/>
          </p:cNvGrpSpPr>
          <p:nvPr/>
        </p:nvGrpSpPr>
        <p:grpSpPr bwMode="auto">
          <a:xfrm>
            <a:off x="0" y="3860800"/>
            <a:ext cx="8289925" cy="1800225"/>
            <a:chOff x="96" y="2448"/>
            <a:chExt cx="5222" cy="1134"/>
          </a:xfrm>
        </p:grpSpPr>
        <p:sp>
          <p:nvSpPr>
            <p:cNvPr id="19467" name="Text Box 21"/>
            <p:cNvSpPr txBox="1">
              <a:spLocks noChangeArrowheads="1"/>
            </p:cNvSpPr>
            <p:nvPr/>
          </p:nvSpPr>
          <p:spPr bwMode="auto">
            <a:xfrm>
              <a:off x="1872" y="3409"/>
              <a:ext cx="16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US" altLang="zh-CN" sz="1200" b="1">
                  <a:latin typeface="Calibri" pitchFamily="34" charset="0"/>
                  <a:ea typeface="ＭＳ Ｐゴシック" pitchFamily="34" charset="-128"/>
                </a:rPr>
                <a:t>Y</a:t>
              </a:r>
            </a:p>
          </p:txBody>
        </p:sp>
        <p:grpSp>
          <p:nvGrpSpPr>
            <p:cNvPr id="19468" name="Group 36"/>
            <p:cNvGrpSpPr>
              <a:grpSpLocks/>
            </p:cNvGrpSpPr>
            <p:nvPr/>
          </p:nvGrpSpPr>
          <p:grpSpPr bwMode="auto">
            <a:xfrm>
              <a:off x="96" y="2448"/>
              <a:ext cx="5222" cy="1134"/>
              <a:chOff x="96" y="2448"/>
              <a:chExt cx="5222" cy="1134"/>
            </a:xfrm>
          </p:grpSpPr>
          <p:sp>
            <p:nvSpPr>
              <p:cNvPr id="19469" name="Line 9"/>
              <p:cNvSpPr>
                <a:spLocks noChangeShapeType="1"/>
              </p:cNvSpPr>
              <p:nvPr/>
            </p:nvSpPr>
            <p:spPr bwMode="auto">
              <a:xfrm>
                <a:off x="1145" y="2592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0" name="Line 10"/>
              <p:cNvSpPr>
                <a:spLocks noChangeShapeType="1"/>
              </p:cNvSpPr>
              <p:nvPr/>
            </p:nvSpPr>
            <p:spPr bwMode="auto">
              <a:xfrm>
                <a:off x="1281" y="2592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1" name="Line 11"/>
              <p:cNvSpPr>
                <a:spLocks noChangeShapeType="1"/>
              </p:cNvSpPr>
              <p:nvPr/>
            </p:nvSpPr>
            <p:spPr bwMode="auto">
              <a:xfrm>
                <a:off x="1825" y="2592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2" name="Line 12"/>
              <p:cNvSpPr>
                <a:spLocks noChangeShapeType="1"/>
              </p:cNvSpPr>
              <p:nvPr/>
            </p:nvSpPr>
            <p:spPr bwMode="auto">
              <a:xfrm>
                <a:off x="1961" y="2592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3" name="Line 13"/>
              <p:cNvSpPr>
                <a:spLocks noChangeShapeType="1"/>
              </p:cNvSpPr>
              <p:nvPr/>
            </p:nvSpPr>
            <p:spPr bwMode="auto">
              <a:xfrm>
                <a:off x="3776" y="2592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4" name="Line 14"/>
              <p:cNvSpPr>
                <a:spLocks noChangeShapeType="1"/>
              </p:cNvSpPr>
              <p:nvPr/>
            </p:nvSpPr>
            <p:spPr bwMode="auto">
              <a:xfrm>
                <a:off x="3912" y="2592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5" name="Rectangle 15"/>
              <p:cNvSpPr>
                <a:spLocks noChangeArrowheads="1"/>
              </p:cNvSpPr>
              <p:nvPr/>
            </p:nvSpPr>
            <p:spPr bwMode="auto">
              <a:xfrm>
                <a:off x="2642" y="2662"/>
                <a:ext cx="91" cy="6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algn="ctr" defTabSz="457200"/>
                <a:r>
                  <a:rPr lang="en-GB" altLang="zh-CN" sz="1400">
                    <a:latin typeface="Calibri" pitchFamily="34" charset="0"/>
                    <a:ea typeface="ＭＳ Ｐゴシック" pitchFamily="34" charset="-128"/>
                  </a:rPr>
                  <a:t>Resistive</a:t>
                </a:r>
              </a:p>
            </p:txBody>
          </p:sp>
          <p:sp>
            <p:nvSpPr>
              <p:cNvPr id="19476" name="Rectangle 16"/>
              <p:cNvSpPr>
                <a:spLocks noChangeArrowheads="1"/>
              </p:cNvSpPr>
              <p:nvPr/>
            </p:nvSpPr>
            <p:spPr bwMode="auto">
              <a:xfrm>
                <a:off x="2778" y="2661"/>
                <a:ext cx="91" cy="6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defTabSz="457200"/>
                <a:r>
                  <a:rPr lang="en-GB" altLang="zh-CN" sz="1400">
                    <a:latin typeface="Calibri" pitchFamily="34" charset="0"/>
                    <a:ea typeface="ＭＳ Ｐゴシック" pitchFamily="34" charset="-128"/>
                  </a:rPr>
                  <a:t>Non-Resistive</a:t>
                </a:r>
              </a:p>
            </p:txBody>
          </p:sp>
          <p:sp>
            <p:nvSpPr>
              <p:cNvPr id="19477" name="Text Box 18"/>
              <p:cNvSpPr txBox="1">
                <a:spLocks noChangeArrowheads="1"/>
              </p:cNvSpPr>
              <p:nvPr/>
            </p:nvSpPr>
            <p:spPr bwMode="auto">
              <a:xfrm>
                <a:off x="1054" y="3409"/>
                <a:ext cx="16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457200"/>
                <a:r>
                  <a:rPr lang="en-US" altLang="zh-CN" sz="1200" b="1">
                    <a:latin typeface="Calibri" pitchFamily="34" charset="0"/>
                    <a:ea typeface="ＭＳ Ｐゴシック" pitchFamily="34" charset="-128"/>
                  </a:rPr>
                  <a:t>X</a:t>
                </a:r>
              </a:p>
            </p:txBody>
          </p:sp>
          <p:sp>
            <p:nvSpPr>
              <p:cNvPr id="19478" name="Text Box 19"/>
              <p:cNvSpPr txBox="1">
                <a:spLocks noChangeArrowheads="1"/>
              </p:cNvSpPr>
              <p:nvPr/>
            </p:nvSpPr>
            <p:spPr bwMode="auto">
              <a:xfrm>
                <a:off x="1190" y="3409"/>
                <a:ext cx="16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457200"/>
                <a:r>
                  <a:rPr lang="en-US" altLang="zh-CN" sz="1200" b="1">
                    <a:latin typeface="Calibri" pitchFamily="34" charset="0"/>
                    <a:ea typeface="ＭＳ Ｐゴシック" pitchFamily="34" charset="-128"/>
                  </a:rPr>
                  <a:t>Y</a:t>
                </a:r>
              </a:p>
            </p:txBody>
          </p:sp>
          <p:sp>
            <p:nvSpPr>
              <p:cNvPr id="19479" name="Text Box 20"/>
              <p:cNvSpPr txBox="1">
                <a:spLocks noChangeArrowheads="1"/>
              </p:cNvSpPr>
              <p:nvPr/>
            </p:nvSpPr>
            <p:spPr bwMode="auto">
              <a:xfrm>
                <a:off x="1736" y="3409"/>
                <a:ext cx="16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457200"/>
                <a:r>
                  <a:rPr lang="en-US" altLang="zh-CN" sz="1200" b="1">
                    <a:latin typeface="Calibri" pitchFamily="34" charset="0"/>
                    <a:ea typeface="ＭＳ Ｐゴシック" pitchFamily="34" charset="-128"/>
                  </a:rPr>
                  <a:t>X</a:t>
                </a:r>
              </a:p>
            </p:txBody>
          </p:sp>
          <p:sp>
            <p:nvSpPr>
              <p:cNvPr id="19480" name="Text Box 22"/>
              <p:cNvSpPr txBox="1">
                <a:spLocks noChangeArrowheads="1"/>
              </p:cNvSpPr>
              <p:nvPr/>
            </p:nvSpPr>
            <p:spPr bwMode="auto">
              <a:xfrm>
                <a:off x="3685" y="3408"/>
                <a:ext cx="16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457200"/>
                <a:r>
                  <a:rPr lang="en-US" altLang="zh-CN" sz="1200" b="1">
                    <a:latin typeface="Calibri" pitchFamily="34" charset="0"/>
                    <a:ea typeface="ＭＳ Ｐゴシック" pitchFamily="34" charset="-128"/>
                  </a:rPr>
                  <a:t>X</a:t>
                </a:r>
              </a:p>
            </p:txBody>
          </p:sp>
          <p:sp>
            <p:nvSpPr>
              <p:cNvPr id="19481" name="Line 24"/>
              <p:cNvSpPr>
                <a:spLocks noChangeShapeType="1"/>
              </p:cNvSpPr>
              <p:nvPr/>
            </p:nvSpPr>
            <p:spPr bwMode="auto">
              <a:xfrm>
                <a:off x="192" y="3001"/>
                <a:ext cx="51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2" name="ZoneTexte 21"/>
              <p:cNvSpPr txBox="1">
                <a:spLocks noChangeArrowheads="1"/>
              </p:cNvSpPr>
              <p:nvPr/>
            </p:nvSpPr>
            <p:spPr bwMode="auto">
              <a:xfrm>
                <a:off x="96" y="2774"/>
                <a:ext cx="45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457200"/>
                <a:r>
                  <a:rPr lang="fr-FR" altLang="zh-CN">
                    <a:latin typeface="Calibri" pitchFamily="34" charset="0"/>
                    <a:ea typeface="ＭＳ Ｐゴシック" pitchFamily="34" charset="-128"/>
                  </a:rPr>
                  <a:t>Beam</a:t>
                </a:r>
              </a:p>
            </p:txBody>
          </p:sp>
          <p:sp>
            <p:nvSpPr>
              <p:cNvPr id="19483" name="ZoneTexte 22"/>
              <p:cNvSpPr txBox="1">
                <a:spLocks noChangeArrowheads="1"/>
              </p:cNvSpPr>
              <p:nvPr/>
            </p:nvSpPr>
            <p:spPr bwMode="auto">
              <a:xfrm>
                <a:off x="834" y="3176"/>
                <a:ext cx="30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457200"/>
                <a:r>
                  <a:rPr lang="fr-FR" altLang="zh-CN" sz="1000">
                    <a:latin typeface="Calibri" pitchFamily="34" charset="0"/>
                    <a:ea typeface="ＭＳ Ｐゴシック" pitchFamily="34" charset="-128"/>
                  </a:rPr>
                  <a:t>1 mm</a:t>
                </a:r>
              </a:p>
            </p:txBody>
          </p:sp>
          <p:sp>
            <p:nvSpPr>
              <p:cNvPr id="19484" name="ZoneTexte 23"/>
              <p:cNvSpPr txBox="1">
                <a:spLocks noChangeArrowheads="1"/>
              </p:cNvSpPr>
              <p:nvPr/>
            </p:nvSpPr>
            <p:spPr bwMode="auto">
              <a:xfrm>
                <a:off x="1962" y="3176"/>
                <a:ext cx="40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457200"/>
                <a:r>
                  <a:rPr lang="fr-FR" altLang="zh-CN" sz="1000">
                    <a:latin typeface="Calibri" pitchFamily="34" charset="0"/>
                    <a:ea typeface="ＭＳ Ｐゴシック" pitchFamily="34" charset="-128"/>
                  </a:rPr>
                  <a:t>0.25 mm</a:t>
                </a:r>
              </a:p>
            </p:txBody>
          </p:sp>
          <p:sp>
            <p:nvSpPr>
              <p:cNvPr id="19485" name="ZoneTexte 24"/>
              <p:cNvSpPr txBox="1">
                <a:spLocks noChangeArrowheads="1"/>
              </p:cNvSpPr>
              <p:nvPr/>
            </p:nvSpPr>
            <p:spPr bwMode="auto">
              <a:xfrm>
                <a:off x="3913" y="3176"/>
                <a:ext cx="30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457200"/>
                <a:r>
                  <a:rPr lang="fr-FR" altLang="zh-CN" sz="1000">
                    <a:latin typeface="Calibri" pitchFamily="34" charset="0"/>
                    <a:ea typeface="ＭＳ Ｐゴシック" pitchFamily="34" charset="-128"/>
                  </a:rPr>
                  <a:t>1 mm</a:t>
                </a:r>
              </a:p>
            </p:txBody>
          </p:sp>
          <p:sp>
            <p:nvSpPr>
              <p:cNvPr id="19486" name="ZoneTexte 25"/>
              <p:cNvSpPr txBox="1">
                <a:spLocks noChangeArrowheads="1"/>
              </p:cNvSpPr>
              <p:nvPr/>
            </p:nvSpPr>
            <p:spPr bwMode="auto">
              <a:xfrm>
                <a:off x="2429" y="2448"/>
                <a:ext cx="65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457200"/>
                <a:r>
                  <a:rPr lang="fr-FR" altLang="zh-CN" sz="1000">
                    <a:latin typeface="Calibri" pitchFamily="34" charset="0"/>
                    <a:ea typeface="ＭＳ Ｐゴシック" pitchFamily="34" charset="-128"/>
                  </a:rPr>
                  <a:t>Detectors in test</a:t>
                </a:r>
              </a:p>
            </p:txBody>
          </p:sp>
        </p:grpSp>
      </p:grpSp>
      <p:sp>
        <p:nvSpPr>
          <p:cNvPr id="19464" name="Text Box 21"/>
          <p:cNvSpPr txBox="1">
            <a:spLocks noChangeArrowheads="1"/>
          </p:cNvSpPr>
          <p:nvPr/>
        </p:nvSpPr>
        <p:spPr bwMode="auto">
          <a:xfrm>
            <a:off x="5951538" y="5429250"/>
            <a:ext cx="263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altLang="zh-CN" sz="1200" b="1">
                <a:latin typeface="Calibri" pitchFamily="34" charset="0"/>
                <a:ea typeface="ＭＳ Ｐゴシック" pitchFamily="34" charset="-128"/>
              </a:rPr>
              <a:t>Y</a:t>
            </a:r>
          </a:p>
        </p:txBody>
      </p:sp>
      <p:sp>
        <p:nvSpPr>
          <p:cNvPr id="19465" name="TextBox 29"/>
          <p:cNvSpPr txBox="1">
            <a:spLocks noChangeArrowheads="1"/>
          </p:cNvSpPr>
          <p:nvPr/>
        </p:nvSpPr>
        <p:spPr bwMode="auto">
          <a:xfrm>
            <a:off x="250825" y="5516563"/>
            <a:ext cx="850106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Calibri" pitchFamily="34" charset="0"/>
              </a:rPr>
              <a:t>Tested detectors:</a:t>
            </a:r>
          </a:p>
          <a:p>
            <a:r>
              <a:rPr lang="en-US" altLang="zh-CN" sz="1600">
                <a:latin typeface="Calibri" pitchFamily="34" charset="0"/>
              </a:rPr>
              <a:t>Standard bulk detectors</a:t>
            </a:r>
            <a:r>
              <a:rPr lang="en-US" altLang="zh-CN">
                <a:latin typeface="Calibri" pitchFamily="34" charset="0"/>
              </a:rPr>
              <a:t>; Resistive coating detectors; </a:t>
            </a:r>
            <a:r>
              <a:rPr lang="en-GB" altLang="zh-CN">
                <a:latin typeface="Calibri" pitchFamily="34" charset="0"/>
              </a:rPr>
              <a:t>Segmented mesh detector</a:t>
            </a:r>
            <a:endParaRPr lang="en-US" altLang="zh-CN">
              <a:latin typeface="Calibri" pitchFamily="34" charset="0"/>
            </a:endParaRPr>
          </a:p>
          <a:p>
            <a:endParaRPr lang="en-US" altLang="zh-CN">
              <a:latin typeface="Calibri" pitchFamily="34" charset="0"/>
            </a:endParaRPr>
          </a:p>
          <a:p>
            <a:endParaRPr lang="en-US" altLang="zh-CN">
              <a:latin typeface="Calibri" pitchFamily="34" charset="0"/>
            </a:endParaRPr>
          </a:p>
          <a:p>
            <a:endParaRPr lang="fr-FR" altLang="zh-CN">
              <a:latin typeface="Calibri" pitchFamily="34" charset="0"/>
            </a:endParaRPr>
          </a:p>
        </p:txBody>
      </p:sp>
      <p:sp>
        <p:nvSpPr>
          <p:cNvPr id="19466" name="TextBox 34"/>
          <p:cNvSpPr txBox="1">
            <a:spLocks noChangeArrowheads="1"/>
          </p:cNvSpPr>
          <p:nvPr/>
        </p:nvSpPr>
        <p:spPr bwMode="auto">
          <a:xfrm>
            <a:off x="8386762" y="2068512"/>
            <a:ext cx="1214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libri" pitchFamily="34" charset="0"/>
              </a:rPr>
              <a:t>SPS-H6</a:t>
            </a:r>
            <a:endParaRPr lang="fr-FR" altLang="zh-CN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2" name="Espace réservé de la date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8, 2010</a:t>
            </a:r>
            <a:endParaRPr lang="en-US"/>
          </a:p>
        </p:txBody>
      </p:sp>
      <p:sp>
        <p:nvSpPr>
          <p:cNvPr id="33" name="Espace réservé du pied de page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muon chamber upgrade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CN" smtClean="0"/>
              <a:t>Summary of tested detectors:</a:t>
            </a:r>
          </a:p>
        </p:txBody>
      </p:sp>
      <p:graphicFrame>
        <p:nvGraphicFramePr>
          <p:cNvPr id="63562" name="Group 74"/>
          <p:cNvGraphicFramePr>
            <a:graphicFrameLocks noGrp="1"/>
          </p:cNvGraphicFramePr>
          <p:nvPr>
            <p:ph idx="1"/>
          </p:nvPr>
        </p:nvGraphicFramePr>
        <p:xfrm>
          <a:off x="152400" y="1066800"/>
          <a:ext cx="8839200" cy="5059364"/>
        </p:xfrm>
        <a:graphic>
          <a:graphicData uri="http://schemas.openxmlformats.org/drawingml/2006/table">
            <a:tbl>
              <a:tblPr/>
              <a:tblGrid>
                <a:gridCol w="2536825"/>
                <a:gridCol w="1392238"/>
                <a:gridCol w="4910137"/>
              </a:tblGrid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Properties: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Standard bulk: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SLHC3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1mm pitch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SLHC2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2mm pitch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Resistive  coating: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R3&amp;R4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2mm,2MΩ/     ,kapton+insulator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R5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2mm,250MΩ/     ,resistive paste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R6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1mm,400KΩ/     , resistive strip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R7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0.5mm, tens of KΩ/      , resistive pad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Segmented mesh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1mm pitch,8 segmentations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16" name="Rectangle 59"/>
          <p:cNvSpPr>
            <a:spLocks noChangeArrowheads="1"/>
          </p:cNvSpPr>
          <p:nvPr/>
        </p:nvSpPr>
        <p:spPr bwMode="auto">
          <a:xfrm>
            <a:off x="5715000" y="3124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17" name="Rectangle 72"/>
          <p:cNvSpPr>
            <a:spLocks noChangeArrowheads="1"/>
          </p:cNvSpPr>
          <p:nvPr/>
        </p:nvSpPr>
        <p:spPr bwMode="auto">
          <a:xfrm>
            <a:off x="6019800" y="37338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18" name="Rectangle 75"/>
          <p:cNvSpPr>
            <a:spLocks noChangeArrowheads="1"/>
          </p:cNvSpPr>
          <p:nvPr/>
        </p:nvSpPr>
        <p:spPr bwMode="auto">
          <a:xfrm>
            <a:off x="5943600" y="4419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19" name="Rectangle 76"/>
          <p:cNvSpPr>
            <a:spLocks noChangeArrowheads="1"/>
          </p:cNvSpPr>
          <p:nvPr/>
        </p:nvSpPr>
        <p:spPr bwMode="auto">
          <a:xfrm>
            <a:off x="6705600" y="5029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8, 2010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D3121-71EC-48AA-83F6-C8387A5E99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muon chamber upgrade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2" name="TextBox 3"/>
          <p:cNvSpPr txBox="1">
            <a:spLocks noChangeArrowheads="1"/>
          </p:cNvSpPr>
          <p:nvPr/>
        </p:nvSpPr>
        <p:spPr bwMode="auto">
          <a:xfrm>
            <a:off x="179388" y="620713"/>
            <a:ext cx="8964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Calibri" pitchFamily="34" charset="0"/>
              </a:rPr>
              <a:t>Sparking behavior of resistive detector R3:</a:t>
            </a:r>
            <a:endParaRPr lang="fr-FR" altLang="zh-CN" sz="2400">
              <a:latin typeface="Calibri" pitchFamily="34" charset="0"/>
            </a:endParaRPr>
          </a:p>
        </p:txBody>
      </p:sp>
      <p:sp>
        <p:nvSpPr>
          <p:cNvPr id="65553" name="TextBox 7"/>
          <p:cNvSpPr txBox="1">
            <a:spLocks noChangeArrowheads="1"/>
          </p:cNvSpPr>
          <p:nvPr/>
        </p:nvSpPr>
        <p:spPr bwMode="auto">
          <a:xfrm>
            <a:off x="381000" y="1295400"/>
            <a:ext cx="3709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Standard SLHC2 (2mm) (@10KHz):</a:t>
            </a:r>
            <a:endParaRPr lang="fr-FR" altLang="zh-CN">
              <a:latin typeface="Calibri" pitchFamily="34" charset="0"/>
            </a:endParaRPr>
          </a:p>
        </p:txBody>
      </p:sp>
      <p:sp>
        <p:nvSpPr>
          <p:cNvPr id="65554" name="TextBox 8"/>
          <p:cNvSpPr txBox="1">
            <a:spLocks noChangeArrowheads="1"/>
          </p:cNvSpPr>
          <p:nvPr/>
        </p:nvSpPr>
        <p:spPr bwMode="auto">
          <a:xfrm>
            <a:off x="4343400" y="1295400"/>
            <a:ext cx="502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Resistive R3(2mm,2MΩ/   ) (@10KHz):</a:t>
            </a:r>
            <a:endParaRPr lang="fr-FR" altLang="zh-CN">
              <a:latin typeface="Calibri" pitchFamily="34" charset="0"/>
            </a:endParaRPr>
          </a:p>
        </p:txBody>
      </p:sp>
      <p:sp>
        <p:nvSpPr>
          <p:cNvPr id="65555" name="Text Box 15"/>
          <p:cNvSpPr txBox="1">
            <a:spLocks noChangeArrowheads="1"/>
          </p:cNvSpPr>
          <p:nvPr/>
        </p:nvSpPr>
        <p:spPr bwMode="auto">
          <a:xfrm>
            <a:off x="533400" y="5486400"/>
            <a:ext cx="62087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SLHC2: HV=400 V (Gain ~3000):  current when sparking &lt; 0.4 </a:t>
            </a:r>
            <a:r>
              <a:rPr lang="en-US" altLang="zh-CN">
                <a:latin typeface="Symbol" pitchFamily="18" charset="2"/>
              </a:rPr>
              <a:t>m</a:t>
            </a:r>
            <a:r>
              <a:rPr lang="en-US" altLang="zh-CN">
                <a:latin typeface="Calibri" pitchFamily="34" charset="0"/>
              </a:rPr>
              <a:t>A</a:t>
            </a:r>
          </a:p>
          <a:p>
            <a:r>
              <a:rPr lang="en-US" altLang="zh-CN">
                <a:latin typeface="Calibri" pitchFamily="34" charset="0"/>
              </a:rPr>
              <a:t>                                                        voltage drop&lt; 5%</a:t>
            </a:r>
          </a:p>
          <a:p>
            <a:r>
              <a:rPr lang="en-US" altLang="zh-CN">
                <a:latin typeface="Calibri" pitchFamily="34" charset="0"/>
              </a:rPr>
              <a:t>R3:        HV=410 V (Gain ~3000):   current when sparking &lt; 0.2 </a:t>
            </a:r>
            <a:r>
              <a:rPr lang="en-US" altLang="zh-CN">
                <a:latin typeface="Symbol" pitchFamily="18" charset="2"/>
              </a:rPr>
              <a:t>m</a:t>
            </a:r>
            <a:r>
              <a:rPr lang="en-US" altLang="zh-CN">
                <a:latin typeface="Calibri" pitchFamily="34" charset="0"/>
              </a:rPr>
              <a:t>A</a:t>
            </a:r>
          </a:p>
          <a:p>
            <a:r>
              <a:rPr lang="en-US" altLang="zh-CN">
                <a:latin typeface="Calibri" pitchFamily="34" charset="0"/>
              </a:rPr>
              <a:t>                                                        voltage drop&lt;2% </a:t>
            </a:r>
          </a:p>
        </p:txBody>
      </p:sp>
      <p:sp>
        <p:nvSpPr>
          <p:cNvPr id="65556" name="Rectangle 9"/>
          <p:cNvSpPr>
            <a:spLocks noChangeArrowheads="1"/>
          </p:cNvSpPr>
          <p:nvPr/>
        </p:nvSpPr>
        <p:spPr bwMode="auto">
          <a:xfrm>
            <a:off x="6705600" y="144780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65551" name="Object 15"/>
          <p:cNvGraphicFramePr>
            <a:graphicFrameLocks noChangeAspect="1"/>
          </p:cNvGraphicFramePr>
          <p:nvPr/>
        </p:nvGraphicFramePr>
        <p:xfrm>
          <a:off x="3581400" y="1676400"/>
          <a:ext cx="6172200" cy="3810000"/>
        </p:xfrm>
        <a:graphic>
          <a:graphicData uri="http://schemas.openxmlformats.org/presentationml/2006/ole">
            <p:oleObj spid="_x0000_s65551" name="图表" r:id="rId3" imgW="5991343" imgH="3695700" progId="Excel.Sheet.8">
              <p:embed/>
            </p:oleObj>
          </a:graphicData>
        </a:graphic>
      </p:graphicFrame>
      <p:graphicFrame>
        <p:nvGraphicFramePr>
          <p:cNvPr id="65544" name="Object 13"/>
          <p:cNvGraphicFramePr>
            <a:graphicFrameLocks noChangeAspect="1"/>
          </p:cNvGraphicFramePr>
          <p:nvPr/>
        </p:nvGraphicFramePr>
        <p:xfrm>
          <a:off x="-152400" y="1905000"/>
          <a:ext cx="4679950" cy="3368675"/>
        </p:xfrm>
        <a:graphic>
          <a:graphicData uri="http://schemas.openxmlformats.org/presentationml/2006/ole">
            <p:oleObj spid="_x0000_s65544" name="图表" r:id="rId4" imgW="7600849" imgH="4886257" progId="Excel.Sheet.8">
              <p:embed/>
            </p:oleObj>
          </a:graphicData>
        </a:graphic>
      </p:graphicFrame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8, 2010</a:t>
            </a:r>
            <a:endParaRPr lang="en-US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5B83C-1C62-4B7D-8F2B-6D334D2BC17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muon chamber upgrade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65" name="Object 9"/>
          <p:cNvGraphicFramePr>
            <a:graphicFrameLocks noChangeAspect="1"/>
          </p:cNvGraphicFramePr>
          <p:nvPr>
            <p:ph sz="half" idx="2"/>
          </p:nvPr>
        </p:nvGraphicFramePr>
        <p:xfrm>
          <a:off x="4191000" y="1828800"/>
          <a:ext cx="4114800" cy="3124200"/>
        </p:xfrm>
        <a:graphic>
          <a:graphicData uri="http://schemas.openxmlformats.org/presentationml/2006/ole">
            <p:oleObj spid="_x0000_s45065" name="图表" r:id="rId3" imgW="6353057" imgH="4038600" progId="Excel.Sheet.8">
              <p:embed/>
            </p:oleObj>
          </a:graphicData>
        </a:graphic>
      </p:graphicFrame>
      <p:sp>
        <p:nvSpPr>
          <p:cNvPr id="45083" name="Rectang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020763"/>
          </a:xfrm>
        </p:spPr>
        <p:txBody>
          <a:bodyPr/>
          <a:lstStyle/>
          <a:p>
            <a:r>
              <a:rPr lang="en-US" altLang="zh-CN" smtClean="0"/>
              <a:t>Sparking behavior of S1:</a:t>
            </a:r>
          </a:p>
        </p:txBody>
      </p:sp>
      <p:sp>
        <p:nvSpPr>
          <p:cNvPr id="45084" name="Line 11"/>
          <p:cNvSpPr>
            <a:spLocks noChangeShapeType="1"/>
          </p:cNvSpPr>
          <p:nvPr/>
        </p:nvSpPr>
        <p:spPr bwMode="auto">
          <a:xfrm>
            <a:off x="4572000" y="4343400"/>
            <a:ext cx="3581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085" name="Line 12"/>
          <p:cNvSpPr>
            <a:spLocks noChangeShapeType="1"/>
          </p:cNvSpPr>
          <p:nvPr/>
        </p:nvSpPr>
        <p:spPr bwMode="auto">
          <a:xfrm>
            <a:off x="4572000" y="4191000"/>
            <a:ext cx="3581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086" name="Line 13"/>
          <p:cNvSpPr>
            <a:spLocks noChangeShapeType="1"/>
          </p:cNvSpPr>
          <p:nvPr/>
        </p:nvSpPr>
        <p:spPr bwMode="auto">
          <a:xfrm>
            <a:off x="4572000" y="4038600"/>
            <a:ext cx="3581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087" name="Line 14"/>
          <p:cNvSpPr>
            <a:spLocks noChangeShapeType="1"/>
          </p:cNvSpPr>
          <p:nvPr/>
        </p:nvSpPr>
        <p:spPr bwMode="auto">
          <a:xfrm>
            <a:off x="4572000" y="3733800"/>
            <a:ext cx="3581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088" name="Line 15"/>
          <p:cNvSpPr>
            <a:spLocks noChangeShapeType="1"/>
          </p:cNvSpPr>
          <p:nvPr/>
        </p:nvSpPr>
        <p:spPr bwMode="auto">
          <a:xfrm>
            <a:off x="4572000" y="3886200"/>
            <a:ext cx="357981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089" name="Line 16"/>
          <p:cNvSpPr>
            <a:spLocks noChangeShapeType="1"/>
          </p:cNvSpPr>
          <p:nvPr/>
        </p:nvSpPr>
        <p:spPr bwMode="auto">
          <a:xfrm>
            <a:off x="4572000" y="3505200"/>
            <a:ext cx="3581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090" name="Line 17"/>
          <p:cNvSpPr>
            <a:spLocks noChangeShapeType="1"/>
          </p:cNvSpPr>
          <p:nvPr/>
        </p:nvSpPr>
        <p:spPr bwMode="auto">
          <a:xfrm>
            <a:off x="4572000" y="3276600"/>
            <a:ext cx="3581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091" name="Text Box 24"/>
          <p:cNvSpPr txBox="1">
            <a:spLocks noChangeArrowheads="1"/>
          </p:cNvSpPr>
          <p:nvPr/>
        </p:nvSpPr>
        <p:spPr bwMode="auto">
          <a:xfrm>
            <a:off x="8077200" y="3200400"/>
            <a:ext cx="126365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00">
                <a:solidFill>
                  <a:srgbClr val="FF0000"/>
                </a:solidFill>
              </a:rPr>
              <a:t>Seven,eight sparking</a:t>
            </a:r>
          </a:p>
          <a:p>
            <a:pPr>
              <a:spcBef>
                <a:spcPct val="50000"/>
              </a:spcBef>
            </a:pPr>
            <a:r>
              <a:rPr lang="en-US" altLang="zh-CN" sz="800">
                <a:solidFill>
                  <a:srgbClr val="FF0000"/>
                </a:solidFill>
              </a:rPr>
              <a:t>six sparking</a:t>
            </a:r>
          </a:p>
          <a:p>
            <a:pPr>
              <a:spcBef>
                <a:spcPct val="50000"/>
              </a:spcBef>
            </a:pPr>
            <a:r>
              <a:rPr lang="en-US" altLang="zh-CN" sz="800">
                <a:solidFill>
                  <a:srgbClr val="FF0000"/>
                </a:solidFill>
              </a:rPr>
              <a:t>five sparking</a:t>
            </a:r>
          </a:p>
          <a:p>
            <a:pPr>
              <a:spcBef>
                <a:spcPct val="50000"/>
              </a:spcBef>
            </a:pPr>
            <a:r>
              <a:rPr lang="en-US" altLang="zh-CN" sz="800">
                <a:solidFill>
                  <a:srgbClr val="FF0000"/>
                </a:solidFill>
              </a:rPr>
              <a:t>four sparking</a:t>
            </a:r>
          </a:p>
          <a:p>
            <a:pPr>
              <a:spcBef>
                <a:spcPct val="50000"/>
              </a:spcBef>
            </a:pPr>
            <a:r>
              <a:rPr lang="en-US" altLang="zh-CN" sz="800">
                <a:solidFill>
                  <a:srgbClr val="FF0000"/>
                </a:solidFill>
              </a:rPr>
              <a:t>three sparking</a:t>
            </a:r>
          </a:p>
          <a:p>
            <a:pPr>
              <a:spcBef>
                <a:spcPct val="50000"/>
              </a:spcBef>
            </a:pPr>
            <a:r>
              <a:rPr lang="en-US" altLang="zh-CN" sz="800">
                <a:solidFill>
                  <a:srgbClr val="FF0000"/>
                </a:solidFill>
              </a:rPr>
              <a:t>two sparking </a:t>
            </a:r>
          </a:p>
          <a:p>
            <a:pPr>
              <a:spcBef>
                <a:spcPct val="50000"/>
              </a:spcBef>
            </a:pPr>
            <a:r>
              <a:rPr lang="en-US" altLang="zh-CN" sz="800">
                <a:solidFill>
                  <a:srgbClr val="FF0000"/>
                </a:solidFill>
              </a:rPr>
              <a:t>one sparking</a:t>
            </a:r>
          </a:p>
        </p:txBody>
      </p:sp>
      <p:pic>
        <p:nvPicPr>
          <p:cNvPr id="45092" name="Picture 2" descr="\\DAPDC5\Manip\RD_SLHC\Photos\09_11_SLHCS1 (segmenté)\SLHCS1(segmenté) 27oct09 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876800"/>
            <a:ext cx="19192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93" name="TextBox 13"/>
          <p:cNvSpPr txBox="1">
            <a:spLocks noChangeArrowheads="1"/>
          </p:cNvSpPr>
          <p:nvPr/>
        </p:nvSpPr>
        <p:spPr bwMode="auto">
          <a:xfrm>
            <a:off x="5257800" y="54102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S1:</a:t>
            </a:r>
            <a:endParaRPr lang="fr-FR" altLang="zh-CN"/>
          </a:p>
        </p:txBody>
      </p:sp>
      <p:sp>
        <p:nvSpPr>
          <p:cNvPr id="45094" name="Image 57"/>
          <p:cNvSpPr>
            <a:spLocks noChangeAspect="1"/>
          </p:cNvSpPr>
          <p:nvPr/>
        </p:nvSpPr>
        <p:spPr bwMode="auto">
          <a:xfrm>
            <a:off x="2133600" y="4876800"/>
            <a:ext cx="192563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095" name="Rectangle 15"/>
          <p:cNvSpPr>
            <a:spLocks noChangeArrowheads="1"/>
          </p:cNvSpPr>
          <p:nvPr/>
        </p:nvSpPr>
        <p:spPr bwMode="auto">
          <a:xfrm>
            <a:off x="0" y="5181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zh-CN">
                <a:latin typeface="Calibri" pitchFamily="34" charset="0"/>
              </a:rPr>
              <a:t>Standard bulk: SLHC2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6BC6E-4B52-4B04-B9C9-9DF2E3C9490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45082" name="Object 13"/>
          <p:cNvGraphicFramePr>
            <a:graphicFrameLocks noChangeAspect="1"/>
          </p:cNvGraphicFramePr>
          <p:nvPr/>
        </p:nvGraphicFramePr>
        <p:xfrm>
          <a:off x="-76200" y="1676400"/>
          <a:ext cx="4495800" cy="3236913"/>
        </p:xfrm>
        <a:graphic>
          <a:graphicData uri="http://schemas.openxmlformats.org/presentationml/2006/ole">
            <p:oleObj spid="_x0000_s45082" name="图表" r:id="rId5" imgW="7600849" imgH="4886257" progId="Excel.Sheet.8">
              <p:embed/>
            </p:oleObj>
          </a:graphicData>
        </a:graphic>
      </p:graphicFrame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8, 2010</a:t>
            </a:r>
            <a:endParaRPr lang="en-US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muon chamber upgrade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Charge vs. channel number:</a:t>
            </a:r>
            <a:endParaRPr lang="fr-FR" altLang="zh-CN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fld id="{E1691E12-96A6-4C63-A078-C342A2E3D9F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7587" name="Picture 2" descr="C:\For RD51 mini week\Charge-hit distribu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78089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TextBox 6"/>
          <p:cNvSpPr txBox="1">
            <a:spLocks noChangeArrowheads="1"/>
          </p:cNvSpPr>
          <p:nvPr/>
        </p:nvSpPr>
        <p:spPr bwMode="auto">
          <a:xfrm>
            <a:off x="1600200" y="2209800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>
                <a:solidFill>
                  <a:srgbClr val="FF0000"/>
                </a:solidFill>
              </a:rPr>
              <a:t>1mm</a:t>
            </a:r>
            <a:endParaRPr lang="fr-FR" altLang="zh-CN" sz="1200">
              <a:solidFill>
                <a:srgbClr val="FF0000"/>
              </a:solidFill>
            </a:endParaRPr>
          </a:p>
        </p:txBody>
      </p:sp>
      <p:sp>
        <p:nvSpPr>
          <p:cNvPr id="67589" name="TextBox 7"/>
          <p:cNvSpPr txBox="1">
            <a:spLocks noChangeArrowheads="1"/>
          </p:cNvSpPr>
          <p:nvPr/>
        </p:nvSpPr>
        <p:spPr bwMode="auto">
          <a:xfrm>
            <a:off x="1600200" y="4267200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>
                <a:solidFill>
                  <a:srgbClr val="FF0000"/>
                </a:solidFill>
              </a:rPr>
              <a:t>1mm</a:t>
            </a:r>
            <a:endParaRPr lang="fr-FR" altLang="zh-CN" sz="1200">
              <a:solidFill>
                <a:srgbClr val="FF0000"/>
              </a:solidFill>
            </a:endParaRPr>
          </a:p>
        </p:txBody>
      </p:sp>
      <p:sp>
        <p:nvSpPr>
          <p:cNvPr id="67590" name="TextBox 8"/>
          <p:cNvSpPr txBox="1">
            <a:spLocks noChangeArrowheads="1"/>
          </p:cNvSpPr>
          <p:nvPr/>
        </p:nvSpPr>
        <p:spPr bwMode="auto">
          <a:xfrm>
            <a:off x="7543800" y="4267200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>
                <a:solidFill>
                  <a:srgbClr val="FF0000"/>
                </a:solidFill>
              </a:rPr>
              <a:t>1mm</a:t>
            </a:r>
            <a:endParaRPr lang="fr-FR" altLang="zh-CN" sz="1200">
              <a:solidFill>
                <a:srgbClr val="FF0000"/>
              </a:solidFill>
            </a:endParaRPr>
          </a:p>
        </p:txBody>
      </p:sp>
      <p:sp>
        <p:nvSpPr>
          <p:cNvPr id="67591" name="TextBox 9"/>
          <p:cNvSpPr txBox="1">
            <a:spLocks noChangeArrowheads="1"/>
          </p:cNvSpPr>
          <p:nvPr/>
        </p:nvSpPr>
        <p:spPr bwMode="auto">
          <a:xfrm>
            <a:off x="7543800" y="2209800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>
                <a:solidFill>
                  <a:srgbClr val="FF0000"/>
                </a:solidFill>
              </a:rPr>
              <a:t>1mm</a:t>
            </a:r>
            <a:endParaRPr lang="fr-FR" altLang="zh-CN" sz="1200">
              <a:solidFill>
                <a:srgbClr val="FF0000"/>
              </a:solidFill>
            </a:endParaRPr>
          </a:p>
        </p:txBody>
      </p:sp>
      <p:sp>
        <p:nvSpPr>
          <p:cNvPr id="67592" name="TextBox 10"/>
          <p:cNvSpPr txBox="1">
            <a:spLocks noChangeArrowheads="1"/>
          </p:cNvSpPr>
          <p:nvPr/>
        </p:nvSpPr>
        <p:spPr bwMode="auto">
          <a:xfrm>
            <a:off x="3429000" y="4267200"/>
            <a:ext cx="76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>
                <a:solidFill>
                  <a:srgbClr val="FF0000"/>
                </a:solidFill>
              </a:rPr>
              <a:t>250</a:t>
            </a:r>
            <a:r>
              <a:rPr lang="en-US" altLang="zh-CN" sz="120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altLang="zh-CN" sz="1200">
                <a:solidFill>
                  <a:srgbClr val="FF0000"/>
                </a:solidFill>
              </a:rPr>
              <a:t>m</a:t>
            </a:r>
            <a:endParaRPr lang="fr-FR" altLang="zh-CN" sz="1200">
              <a:solidFill>
                <a:srgbClr val="FF0000"/>
              </a:solidFill>
            </a:endParaRPr>
          </a:p>
        </p:txBody>
      </p:sp>
      <p:sp>
        <p:nvSpPr>
          <p:cNvPr id="67593" name="TextBox 11"/>
          <p:cNvSpPr txBox="1">
            <a:spLocks noChangeArrowheads="1"/>
          </p:cNvSpPr>
          <p:nvPr/>
        </p:nvSpPr>
        <p:spPr bwMode="auto">
          <a:xfrm>
            <a:off x="3429000" y="2209800"/>
            <a:ext cx="76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>
                <a:solidFill>
                  <a:srgbClr val="FF0000"/>
                </a:solidFill>
              </a:rPr>
              <a:t>250</a:t>
            </a:r>
            <a:r>
              <a:rPr lang="en-US" altLang="zh-CN" sz="120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altLang="zh-CN" sz="1200">
                <a:solidFill>
                  <a:srgbClr val="FF0000"/>
                </a:solidFill>
              </a:rPr>
              <a:t>m</a:t>
            </a:r>
            <a:endParaRPr lang="fr-FR" altLang="zh-CN" sz="1200">
              <a:solidFill>
                <a:srgbClr val="FF0000"/>
              </a:solidFill>
            </a:endParaRPr>
          </a:p>
        </p:txBody>
      </p:sp>
      <p:sp>
        <p:nvSpPr>
          <p:cNvPr id="67594" name="TextBox 12"/>
          <p:cNvSpPr txBox="1">
            <a:spLocks noChangeArrowheads="1"/>
          </p:cNvSpPr>
          <p:nvPr/>
        </p:nvSpPr>
        <p:spPr bwMode="auto">
          <a:xfrm>
            <a:off x="5562600" y="4267200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>
                <a:solidFill>
                  <a:srgbClr val="FF0000"/>
                </a:solidFill>
              </a:rPr>
              <a:t>R3</a:t>
            </a:r>
            <a:endParaRPr lang="fr-FR" altLang="zh-CN" sz="1200">
              <a:solidFill>
                <a:srgbClr val="FF0000"/>
              </a:solidFill>
            </a:endParaRPr>
          </a:p>
        </p:txBody>
      </p:sp>
      <p:sp>
        <p:nvSpPr>
          <p:cNvPr id="67595" name="TextBox 13"/>
          <p:cNvSpPr txBox="1">
            <a:spLocks noChangeArrowheads="1"/>
          </p:cNvSpPr>
          <p:nvPr/>
        </p:nvSpPr>
        <p:spPr bwMode="auto">
          <a:xfrm>
            <a:off x="5562600" y="2209800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>
                <a:solidFill>
                  <a:srgbClr val="FF0000"/>
                </a:solidFill>
              </a:rPr>
              <a:t>R6 </a:t>
            </a:r>
            <a:endParaRPr lang="fr-FR" altLang="zh-CN" sz="1200">
              <a:solidFill>
                <a:srgbClr val="FF0000"/>
              </a:solidFill>
            </a:endParaRPr>
          </a:p>
        </p:txBody>
      </p:sp>
      <p:sp>
        <p:nvSpPr>
          <p:cNvPr id="67596" name="Text Box 14"/>
          <p:cNvSpPr txBox="1">
            <a:spLocks noChangeArrowheads="1"/>
          </p:cNvSpPr>
          <p:nvPr/>
        </p:nvSpPr>
        <p:spPr bwMode="auto">
          <a:xfrm>
            <a:off x="533400" y="5867400"/>
            <a:ext cx="6248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3333FF"/>
                </a:solidFill>
              </a:rPr>
              <a:t>Pedestal shift in standard MM (telescope) due to sparks.</a:t>
            </a:r>
          </a:p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3333FF"/>
                </a:solidFill>
              </a:rPr>
              <a:t>No pedestal shift in resistive detectors (R3&amp;R6).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8, 2010</a:t>
            </a:r>
            <a:endParaRPr lang="en-US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muon chamber upgrade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2148</TotalTime>
  <Words>1428</Words>
  <Application>Microsoft Office PowerPoint</Application>
  <PresentationFormat>Affichage à l'écran (4:3)</PresentationFormat>
  <Paragraphs>314</Paragraphs>
  <Slides>26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Office Theme</vt:lpstr>
      <vt:lpstr>SPW 11.0 Graph</vt:lpstr>
      <vt:lpstr>图表</vt:lpstr>
      <vt:lpstr>Équation</vt:lpstr>
      <vt:lpstr>ATLAS muon chamber upgrade</vt:lpstr>
      <vt:lpstr>Increase LHC luminosity (guess)</vt:lpstr>
      <vt:lpstr>Muon chambers</vt:lpstr>
      <vt:lpstr>Diapositive 4</vt:lpstr>
      <vt:lpstr>The Saclay test beam set up at CERN:</vt:lpstr>
      <vt:lpstr>Summary of tested detectors:</vt:lpstr>
      <vt:lpstr>Diapositive 7</vt:lpstr>
      <vt:lpstr>Sparking behavior of S1:</vt:lpstr>
      <vt:lpstr>Charge vs. channel number: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Number of missing strips in cluster:</vt:lpstr>
      <vt:lpstr>Probability to have missing strips in cluster and number of missing strips:</vt:lpstr>
      <vt:lpstr>Sparks in R7(few tens of kΩ/   Resistive pads):</vt:lpstr>
      <vt:lpstr>Sparks in R5(250 MΩ/    Resistive kapton):</vt:lpstr>
      <vt:lpstr>Sparks in SLHC2(standard bulk):</vt:lpstr>
      <vt:lpstr>Sparks in R3(2 MΩ/   resistive kapton):</vt:lpstr>
      <vt:lpstr>Sparks in R6(400 kΩ/   resistive strip):</vt:lpstr>
      <vt:lpstr>Spark amplitude vs voltage and beam intensity: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Micromegas test beam results</dc:title>
  <dc:creator/>
  <cp:lastModifiedBy>Paul Colas</cp:lastModifiedBy>
  <cp:revision>95</cp:revision>
  <dcterms:created xsi:type="dcterms:W3CDTF">2006-08-16T00:00:00Z</dcterms:created>
  <dcterms:modified xsi:type="dcterms:W3CDTF">2010-04-08T10:06:20Z</dcterms:modified>
</cp:coreProperties>
</file>