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71" r:id="rId4"/>
    <p:sldId id="268" r:id="rId5"/>
    <p:sldId id="265" r:id="rId6"/>
    <p:sldId id="269" r:id="rId7"/>
    <p:sldId id="272" r:id="rId8"/>
    <p:sldId id="27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kay TURK" initials="BT" lastIdx="1" clrIdx="0">
    <p:extLst>
      <p:ext uri="{19B8F6BF-5375-455C-9EA6-DF929625EA0E}">
        <p15:presenceInfo xmlns:p15="http://schemas.microsoft.com/office/powerpoint/2012/main" userId="Berkay TU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51" autoAdjust="0"/>
    <p:restoredTop sz="94662"/>
  </p:normalViewPr>
  <p:slideViewPr>
    <p:cSldViewPr snapToGrid="0" snapToObjects="1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1. Rucio Gitlab Extension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23/02/2021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1. Rucio Gitlab Extension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DCDD-FE90-4704-B152-05371C0B88A3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A76E-60F2-4716-9C98-F77D19D16321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C381-7085-4E8A-897F-9A64FC5161D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73C-31C9-4AFE-A415-9744686ED557}" type="datetime1">
              <a:rPr lang="en-US" smtClean="0"/>
              <a:t>2/23/2021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A47E-2786-4786-9D0B-C7577C1CA056}" type="datetime1">
              <a:rPr lang="en-US" smtClean="0"/>
              <a:t>2/23/2021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87CC-3AAA-4781-BC50-32415B263245}" type="datetime1">
              <a:rPr lang="en-US" smtClean="0"/>
              <a:t>2/23/2021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7636-7E8B-48B5-98BB-AD1CC8A0B146}" type="datetime1">
              <a:rPr lang="en-US" smtClean="0"/>
              <a:t>2/23/2021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28DC-2F80-4F30-BFB1-5CA5AB3A24A6}" type="datetime1">
              <a:rPr lang="en-US" smtClean="0"/>
              <a:t>2/23/2021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B4496-70EC-4B59-9BFB-421DA0FE1A51}" type="datetime1">
              <a:rPr lang="en-US" smtClean="0"/>
              <a:t>2/23/2021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285E-24AC-4523-9BDB-87745C96AED1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gitlab.in2p3.fr/escape2020/wp2/escape_cta/-/tree/master/dirac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2p3.fr/CTA-LAPP/cta-apache-server" TargetMode="External"/><Relationship Id="rId2" Type="http://schemas.openxmlformats.org/officeDocument/2006/relationships/hyperlink" Target="https://gitlab.in2p3.fr/CTA-LAPP/cta-rucio-ingest-pyth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33" y="3014214"/>
            <a:ext cx="8069867" cy="13458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venir Heavy"/>
              </a:rPr>
              <a:t>LAPP Status Update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578604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venir Heavy"/>
                <a:cs typeface="Avenir Heavy"/>
              </a:rPr>
              <a:t>Berkay TURK &amp; Nadine </a:t>
            </a:r>
            <a:r>
              <a:rPr lang="en-GB" sz="1800" b="1" dirty="0" err="1" smtClean="0">
                <a:latin typeface="Avenir Heavy"/>
                <a:cs typeface="Avenir Heavy"/>
              </a:rPr>
              <a:t>Neyroud</a:t>
            </a:r>
            <a:r>
              <a:rPr lang="en-GB" sz="1800" b="1" dirty="0" smtClean="0">
                <a:latin typeface="Avenir Heavy"/>
                <a:cs typeface="Avenir Heavy"/>
              </a:rPr>
              <a:t> &amp; Fr</a:t>
            </a:r>
            <a:r>
              <a:rPr lang="fr-FR" sz="1800" b="1" dirty="0" err="1" smtClean="0">
                <a:latin typeface="Avenir Heavy"/>
                <a:cs typeface="Avenir Heavy"/>
              </a:rPr>
              <a:t>édéric</a:t>
            </a:r>
            <a:r>
              <a:rPr lang="fr-FR" sz="1800" b="1" dirty="0" smtClean="0">
                <a:latin typeface="Avenir Heavy"/>
                <a:cs typeface="Avenir Heavy"/>
              </a:rPr>
              <a:t> </a:t>
            </a:r>
            <a:r>
              <a:rPr lang="fr-FR" sz="1800" b="1" dirty="0" err="1" smtClean="0">
                <a:latin typeface="Avenir Heavy"/>
                <a:cs typeface="Avenir Heavy"/>
              </a:rPr>
              <a:t>Gillardo</a:t>
            </a:r>
            <a:r>
              <a:rPr lang="fr-FR" sz="1800" b="1" dirty="0" smtClean="0">
                <a:latin typeface="Avenir Heavy"/>
                <a:cs typeface="Avenir Heavy"/>
              </a:rPr>
              <a:t> &amp; </a:t>
            </a:r>
            <a:r>
              <a:rPr lang="fr-FR" sz="1800" b="1" dirty="0" err="1" smtClean="0">
                <a:latin typeface="Avenir Heavy"/>
                <a:cs typeface="Avenir Heavy"/>
              </a:rPr>
              <a:t>Stephane</a:t>
            </a:r>
            <a:r>
              <a:rPr lang="fr-FR" sz="1800" b="1" dirty="0" smtClean="0">
                <a:latin typeface="Avenir Heavy"/>
                <a:cs typeface="Avenir Heavy"/>
              </a:rPr>
              <a:t> Jezequel &amp; Arturo Sanchez </a:t>
            </a:r>
            <a:r>
              <a:rPr lang="fr-FR" sz="1800" b="1" dirty="0" err="1" smtClean="0">
                <a:latin typeface="Avenir Heavy"/>
                <a:cs typeface="Avenir Heavy"/>
              </a:rPr>
              <a:t>Pineda</a:t>
            </a:r>
            <a:r>
              <a:rPr lang="fr-FR" sz="1800" b="1" dirty="0" smtClean="0">
                <a:latin typeface="Avenir Heavy"/>
                <a:cs typeface="Avenir Heavy"/>
              </a:rPr>
              <a:t> &amp; Frédérique Chollet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 smtClean="0">
                <a:latin typeface="Avenir Heavy"/>
                <a:cs typeface="Avenir Heavy"/>
              </a:rPr>
              <a:t>LAPP / CNRS</a:t>
            </a:r>
          </a:p>
          <a:p>
            <a:r>
              <a:rPr lang="en-GB" sz="1400" b="1" dirty="0" smtClean="0">
                <a:latin typeface="Avenir Heavy"/>
                <a:cs typeface="Avenir Heavy"/>
              </a:rPr>
              <a:t>ESCAPE / WP2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 smtClean="0">
                <a:latin typeface="Avenir Heavy"/>
                <a:cs typeface="Avenir Heavy"/>
              </a:rPr>
              <a:t>24 / 02 / 2021</a:t>
            </a:r>
            <a:endParaRPr lang="en-GB" sz="1200" b="1" dirty="0">
              <a:latin typeface="Avenir Heavy"/>
              <a:cs typeface="Avenir Heavy"/>
            </a:endParaRP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</a:t>
            </a:fld>
            <a:endParaRPr lang="it-IT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77351" y="156688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CTA Use Case</a:t>
            </a:r>
            <a:endParaRPr lang="fr-FR" b="1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182343" y="1275434"/>
            <a:ext cx="3241155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CTA Ingest</a:t>
            </a:r>
          </a:p>
          <a:p>
            <a:pPr lvl="1"/>
            <a:r>
              <a:rPr lang="en-US" sz="1600" dirty="0" smtClean="0"/>
              <a:t>File upload to an RSE On Site</a:t>
            </a:r>
          </a:p>
          <a:p>
            <a:pPr lvl="1"/>
            <a:r>
              <a:rPr lang="en-US" sz="1600" dirty="0" smtClean="0"/>
              <a:t>File Replication to 2 different RSEs Off Site</a:t>
            </a:r>
          </a:p>
          <a:p>
            <a:pPr lvl="1"/>
            <a:r>
              <a:rPr lang="en-US" sz="1600" dirty="0" smtClean="0"/>
              <a:t>File Deletion on the RSE On Site</a:t>
            </a:r>
          </a:p>
          <a:p>
            <a:pPr lvl="1"/>
            <a:r>
              <a:rPr lang="en-US" sz="1600" dirty="0" smtClean="0"/>
              <a:t>Lifetimes of replications can be specified</a:t>
            </a:r>
          </a:p>
          <a:p>
            <a:pPr lvl="1"/>
            <a:r>
              <a:rPr lang="en-US" sz="1600" dirty="0" smtClean="0"/>
              <a:t>2 Implementations as Script</a:t>
            </a:r>
          </a:p>
          <a:p>
            <a:pPr lvl="2"/>
            <a:r>
              <a:rPr lang="en-US" sz="1600" dirty="0" smtClean="0"/>
              <a:t>Bash</a:t>
            </a:r>
          </a:p>
          <a:p>
            <a:pPr lvl="2"/>
            <a:r>
              <a:rPr lang="en-US" sz="1600" dirty="0" smtClean="0"/>
              <a:t>Python</a:t>
            </a:r>
            <a:endParaRPr lang="en-US" sz="16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784" y="1275434"/>
            <a:ext cx="5314950" cy="4981575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5527964" y="5677593"/>
            <a:ext cx="507076" cy="4987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439891" y="3832724"/>
            <a:ext cx="557585" cy="58964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7747462" y="3150524"/>
            <a:ext cx="540327" cy="58367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en arc 36"/>
          <p:cNvCxnSpPr/>
          <p:nvPr/>
        </p:nvCxnSpPr>
        <p:spPr>
          <a:xfrm rot="5400000" flipH="1" flipV="1">
            <a:off x="5856545" y="4126494"/>
            <a:ext cx="1623087" cy="1479111"/>
          </a:xfrm>
          <a:prstGeom prst="curvedConnector2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/>
          <p:nvPr/>
        </p:nvCxnSpPr>
        <p:spPr>
          <a:xfrm rot="5400000" flipH="1" flipV="1">
            <a:off x="5603986" y="3506690"/>
            <a:ext cx="2235233" cy="1965960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archemin vertical 52"/>
          <p:cNvSpPr/>
          <p:nvPr/>
        </p:nvSpPr>
        <p:spPr>
          <a:xfrm>
            <a:off x="4320529" y="5108609"/>
            <a:ext cx="671434" cy="656671"/>
          </a:xfrm>
          <a:prstGeom prst="verticalScroll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en arc 54"/>
          <p:cNvCxnSpPr/>
          <p:nvPr/>
        </p:nvCxnSpPr>
        <p:spPr>
          <a:xfrm rot="10800000" flipH="1" flipV="1">
            <a:off x="4950921" y="5275250"/>
            <a:ext cx="618085" cy="490030"/>
          </a:xfrm>
          <a:prstGeom prst="curvedConnector3">
            <a:avLst>
              <a:gd name="adj1" fmla="val 5595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0" name="Multiplication 59"/>
          <p:cNvSpPr/>
          <p:nvPr/>
        </p:nvSpPr>
        <p:spPr>
          <a:xfrm>
            <a:off x="5054757" y="5275250"/>
            <a:ext cx="451454" cy="37601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274320" y="4422372"/>
            <a:ext cx="3149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RSE_ONSITE</a:t>
            </a:r>
          </a:p>
          <a:p>
            <a:pPr algn="ctr"/>
            <a:r>
              <a:rPr lang="en-US" sz="1200" i="1" dirty="0" smtClean="0"/>
              <a:t>SITE=LAPP-WEBDAV&amp;QOS=FAST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C00000"/>
                </a:solidFill>
              </a:rPr>
              <a:t>RSE_OFFSITE_1</a:t>
            </a:r>
          </a:p>
          <a:p>
            <a:pPr algn="ctr"/>
            <a:r>
              <a:rPr lang="en-US" sz="1200" i="1" dirty="0" smtClean="0"/>
              <a:t>SITE=PIC-DCACHE&amp;QOS=FAST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RSE_OFFSITE_2</a:t>
            </a:r>
          </a:p>
          <a:p>
            <a:pPr algn="ctr"/>
            <a:r>
              <a:rPr lang="en-US" sz="1200" i="1" dirty="0" smtClean="0"/>
              <a:t>SITE=IN2P3&amp;QOS=CHEAP-ANALYSIS</a:t>
            </a:r>
            <a:endParaRPr lang="fr-FR" sz="12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561" y="1796363"/>
            <a:ext cx="1945941" cy="15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53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85" y="1230634"/>
            <a:ext cx="5084965" cy="3998071"/>
          </a:xfr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377351" y="156688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CTA Use Case</a:t>
            </a:r>
            <a:endParaRPr lang="fr-FR" b="1" dirty="0"/>
          </a:p>
        </p:txBody>
      </p:sp>
      <p:pic>
        <p:nvPicPr>
          <p:cNvPr id="16" name="Picture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102700" y="1184418"/>
            <a:ext cx="3400442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Ingest in several ways</a:t>
            </a:r>
          </a:p>
          <a:p>
            <a:pPr lvl="1"/>
            <a:r>
              <a:rPr lang="en-US" sz="1600" dirty="0" smtClean="0"/>
              <a:t>Shell Script on the single computer</a:t>
            </a:r>
          </a:p>
          <a:p>
            <a:pPr lvl="2"/>
            <a:r>
              <a:rPr lang="en-US" sz="1200" dirty="0" smtClean="0"/>
              <a:t>For Dress Rehearsal Day</a:t>
            </a:r>
          </a:p>
          <a:p>
            <a:pPr lvl="1"/>
            <a:r>
              <a:rPr lang="en-US" sz="1600" dirty="0" err="1" smtClean="0"/>
              <a:t>HTCondor</a:t>
            </a:r>
            <a:endParaRPr lang="en-US" sz="1600" dirty="0" smtClean="0"/>
          </a:p>
          <a:p>
            <a:pPr lvl="2"/>
            <a:r>
              <a:rPr lang="en-US" sz="1200" dirty="0" smtClean="0"/>
              <a:t>The workload manager of LAPP</a:t>
            </a:r>
          </a:p>
          <a:p>
            <a:pPr lvl="1"/>
            <a:r>
              <a:rPr lang="en-US" sz="1600" dirty="0" smtClean="0"/>
              <a:t>Commercial Cloud </a:t>
            </a:r>
            <a:r>
              <a:rPr lang="en-US" sz="1600" dirty="0" smtClean="0"/>
              <a:t>(AWS)</a:t>
            </a:r>
          </a:p>
          <a:p>
            <a:pPr lvl="2"/>
            <a:r>
              <a:rPr lang="en-US" sz="1200" dirty="0" smtClean="0"/>
              <a:t>Scripts have been run on the cloud instance with 2TBs of data</a:t>
            </a:r>
          </a:p>
          <a:p>
            <a:pPr lvl="2"/>
            <a:r>
              <a:rPr lang="en-US" sz="1200" dirty="0" smtClean="0"/>
              <a:t>Cost 200 </a:t>
            </a:r>
            <a:r>
              <a:rPr lang="tr-TR" sz="1200" dirty="0" smtClean="0"/>
              <a:t>€</a:t>
            </a:r>
            <a:r>
              <a:rPr lang="en-US" sz="1200" dirty="0" smtClean="0"/>
              <a:t> for the test</a:t>
            </a:r>
            <a:endParaRPr lang="tr-TR" sz="1000" dirty="0"/>
          </a:p>
          <a:p>
            <a:pPr lvl="1"/>
            <a:r>
              <a:rPr lang="en-US" sz="1600" dirty="0" smtClean="0"/>
              <a:t>DIRAC</a:t>
            </a:r>
            <a:endParaRPr lang="en-US" sz="1600" dirty="0" smtClean="0"/>
          </a:p>
          <a:p>
            <a:pPr lvl="2"/>
            <a:r>
              <a:rPr lang="en-US" sz="1200" dirty="0" smtClean="0"/>
              <a:t>Scripts have been run on several sites</a:t>
            </a:r>
          </a:p>
          <a:p>
            <a:pPr lvl="2"/>
            <a:r>
              <a:rPr lang="en-US" sz="1200" dirty="0" smtClean="0"/>
              <a:t>Successfully run the ingest</a:t>
            </a:r>
          </a:p>
          <a:p>
            <a:pPr lvl="3"/>
            <a:r>
              <a:rPr lang="en-US" sz="1000" dirty="0" smtClean="0"/>
              <a:t>Uploaded 4 TBs in 2 hours</a:t>
            </a:r>
          </a:p>
          <a:p>
            <a:pPr lvl="2"/>
            <a:r>
              <a:rPr lang="tr-TR" sz="1200" dirty="0" smtClean="0">
                <a:hlinkClick r:id="rId5"/>
              </a:rPr>
              <a:t>CTA Ingest on DIRAC</a:t>
            </a:r>
            <a:endParaRPr lang="tr-T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31" y="5447346"/>
            <a:ext cx="2100203" cy="6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6184" y="1450378"/>
            <a:ext cx="6088034" cy="481818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it-IT" sz="2000" dirty="0" smtClean="0"/>
              <a:t>CTA Rucio Ingest</a:t>
            </a:r>
            <a:endParaRPr lang="en-US" sz="2000" dirty="0" smtClean="0"/>
          </a:p>
          <a:p>
            <a:pPr lvl="1"/>
            <a:r>
              <a:rPr lang="en-US" sz="1900" dirty="0" smtClean="0"/>
              <a:t> Rewritten in Python</a:t>
            </a:r>
          </a:p>
          <a:p>
            <a:pPr lvl="1"/>
            <a:r>
              <a:rPr lang="en-US" sz="1900" dirty="0" smtClean="0"/>
              <a:t> </a:t>
            </a:r>
            <a:r>
              <a:rPr lang="en-US" sz="1900" dirty="0"/>
              <a:t>Has been containerized </a:t>
            </a:r>
          </a:p>
          <a:p>
            <a:pPr lvl="2"/>
            <a:r>
              <a:rPr lang="en-US" sz="1500" dirty="0"/>
              <a:t>(runs with a single line of code)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Next Step for CTA</a:t>
            </a:r>
          </a:p>
          <a:p>
            <a:pPr lvl="1"/>
            <a:r>
              <a:rPr lang="en-US" sz="1600" dirty="0" smtClean="0"/>
              <a:t>Query and retrieve data / need metadata support from Rucio</a:t>
            </a:r>
          </a:p>
          <a:p>
            <a:pPr lvl="2"/>
            <a:r>
              <a:rPr lang="en-US" sz="1200" dirty="0" smtClean="0"/>
              <a:t>In contact (</a:t>
            </a:r>
            <a:r>
              <a:rPr lang="en-US" sz="1200" dirty="0" err="1" smtClean="0"/>
              <a:t>Rizart</a:t>
            </a:r>
            <a:r>
              <a:rPr lang="en-US" sz="1200" dirty="0" smtClean="0"/>
              <a:t> and Martin)</a:t>
            </a:r>
          </a:p>
          <a:p>
            <a:endParaRPr lang="en-US" sz="2000" dirty="0"/>
          </a:p>
          <a:p>
            <a:r>
              <a:rPr lang="en-US" sz="1200" dirty="0" smtClean="0"/>
              <a:t>Rucio Ingest     : </a:t>
            </a:r>
            <a:r>
              <a:rPr lang="en-US" sz="1200" dirty="0" smtClean="0">
                <a:hlinkClick r:id="rId2"/>
              </a:rPr>
              <a:t>https://gitlab.in2p3.fr/CTA-LAPP/cta-rucio-ingest-python</a:t>
            </a:r>
            <a:endParaRPr lang="en-US" sz="1200" dirty="0" smtClean="0"/>
          </a:p>
          <a:p>
            <a:r>
              <a:rPr lang="en-US" sz="1200" dirty="0" smtClean="0"/>
              <a:t>Apache Server : </a:t>
            </a:r>
            <a:r>
              <a:rPr lang="en-US" sz="1200" dirty="0" smtClean="0">
                <a:hlinkClick r:id="rId3"/>
              </a:rPr>
              <a:t>https://gitlab.in2p3.fr/CTA-LAPP/cta-apache-server</a:t>
            </a:r>
            <a:endParaRPr lang="en-US" sz="12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77351" y="156688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CTA Use Case</a:t>
            </a:r>
            <a:endParaRPr lang="fr-FR" b="1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761781" y="1484626"/>
            <a:ext cx="4683183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CTA </a:t>
            </a:r>
            <a:r>
              <a:rPr lang="en-US" sz="2000" dirty="0"/>
              <a:t>Apache </a:t>
            </a:r>
            <a:r>
              <a:rPr lang="en-US" sz="2000" dirty="0" smtClean="0"/>
              <a:t>Server</a:t>
            </a:r>
            <a:endParaRPr lang="en-US" sz="2000" dirty="0"/>
          </a:p>
          <a:p>
            <a:pPr lvl="1"/>
            <a:r>
              <a:rPr lang="en-US" sz="1900" dirty="0"/>
              <a:t> WebDAV Protocol</a:t>
            </a:r>
          </a:p>
          <a:p>
            <a:pPr lvl="1"/>
            <a:r>
              <a:rPr lang="en-US" sz="1900" dirty="0"/>
              <a:t> SSL Configuration</a:t>
            </a:r>
          </a:p>
          <a:p>
            <a:pPr lvl="1"/>
            <a:r>
              <a:rPr lang="en-US" sz="1900" dirty="0"/>
              <a:t> </a:t>
            </a:r>
            <a:r>
              <a:rPr lang="en-US" sz="1900" dirty="0" err="1"/>
              <a:t>OpenID</a:t>
            </a:r>
            <a:r>
              <a:rPr lang="en-US" sz="1900" dirty="0"/>
              <a:t> Authentication</a:t>
            </a:r>
          </a:p>
          <a:p>
            <a:pPr lvl="1"/>
            <a:r>
              <a:rPr lang="en-US" sz="1900" dirty="0"/>
              <a:t> Digest Module (by DESY)</a:t>
            </a:r>
          </a:p>
          <a:p>
            <a:pPr lvl="2"/>
            <a:r>
              <a:rPr lang="en-US" sz="1500" dirty="0"/>
              <a:t>(Data Integrity Check)</a:t>
            </a:r>
          </a:p>
          <a:p>
            <a:pPr lvl="2"/>
            <a:endParaRPr lang="en-US" sz="1500" dirty="0" smtClean="0"/>
          </a:p>
          <a:p>
            <a:pPr marL="457200" lvl="1" indent="0">
              <a:buFontTx/>
              <a:buNone/>
            </a:pPr>
            <a:endParaRPr lang="en-US" sz="20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90" y="4946072"/>
            <a:ext cx="2012244" cy="13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Arturo is taking over the job done by Stephane </a:t>
            </a:r>
            <a:r>
              <a:rPr lang="en-US" sz="2000" dirty="0" err="1"/>
              <a:t>Jezequel</a:t>
            </a:r>
            <a:endParaRPr lang="en-US" sz="2000" dirty="0"/>
          </a:p>
          <a:p>
            <a:pPr lvl="1"/>
            <a:r>
              <a:rPr lang="en-US" sz="1600" dirty="0"/>
              <a:t>His implementation of ATLAS Open Data exercise</a:t>
            </a:r>
          </a:p>
          <a:p>
            <a:pPr lvl="1"/>
            <a:r>
              <a:rPr lang="en-US" sz="1600" dirty="0"/>
              <a:t>Validates running in multiple sites using the local </a:t>
            </a:r>
            <a:r>
              <a:rPr lang="en-US" sz="1600" dirty="0" err="1"/>
              <a:t>Xcache</a:t>
            </a:r>
            <a:r>
              <a:rPr lang="en-US" sz="1600" dirty="0"/>
              <a:t> (e.g. Lyon, IN2P3-CC)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 Using </a:t>
            </a:r>
            <a:r>
              <a:rPr lang="en-US" sz="2000" dirty="0"/>
              <a:t>a container to access </a:t>
            </a:r>
            <a:r>
              <a:rPr lang="en-US" sz="2000" dirty="0" smtClean="0"/>
              <a:t>and interact </a:t>
            </a:r>
            <a:r>
              <a:rPr lang="en-US" sz="2000" dirty="0"/>
              <a:t>with the </a:t>
            </a:r>
            <a:r>
              <a:rPr lang="en-US" sz="2000" dirty="0" smtClean="0"/>
              <a:t>Datalake </a:t>
            </a:r>
            <a:r>
              <a:rPr lang="en-US" sz="2000" dirty="0"/>
              <a:t>Package (manage Datasets, files) in the </a:t>
            </a:r>
            <a:r>
              <a:rPr lang="en-US" sz="2000" dirty="0" smtClean="0"/>
              <a:t>Datalake </a:t>
            </a:r>
            <a:r>
              <a:rPr lang="en-US" sz="2000" dirty="0"/>
              <a:t>using a </a:t>
            </a:r>
            <a:r>
              <a:rPr lang="en-US" sz="2000" dirty="0" err="1" smtClean="0"/>
              <a:t>JupyterLab</a:t>
            </a:r>
            <a:r>
              <a:rPr lang="en-US" sz="2000" dirty="0" smtClean="0"/>
              <a:t> instance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Installing </a:t>
            </a:r>
            <a:r>
              <a:rPr lang="en-US" sz="2000" dirty="0"/>
              <a:t>ROOT-CERN analysis framework (set of C++ libraries) inside the </a:t>
            </a:r>
            <a:r>
              <a:rPr lang="en-US" sz="2000" dirty="0" smtClean="0"/>
              <a:t>container</a:t>
            </a:r>
            <a:endParaRPr lang="en-US" sz="2000" dirty="0"/>
          </a:p>
          <a:p>
            <a:pPr lvl="1"/>
            <a:r>
              <a:rPr lang="en-US" sz="1600" dirty="0"/>
              <a:t>Needed for the several ATLAS Open Data (particles physics) analysis examples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77351" y="156688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ATLAS Use Case</a:t>
            </a:r>
            <a:endParaRPr lang="fr-FR" b="1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07" y="5102539"/>
            <a:ext cx="2041827" cy="10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RSE : ALPAMED-DPM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2000" dirty="0"/>
              <a:t>DPM </a:t>
            </a:r>
            <a:r>
              <a:rPr lang="fr-FR" sz="2000" dirty="0" err="1" smtClean="0"/>
              <a:t>federation</a:t>
            </a:r>
            <a:r>
              <a:rPr lang="fr-FR" sz="2000" dirty="0"/>
              <a:t> </a:t>
            </a:r>
            <a:r>
              <a:rPr lang="fr-FR" sz="2000" dirty="0" smtClean="0"/>
              <a:t>prototype</a:t>
            </a:r>
            <a:endParaRPr lang="fr-FR" sz="2000" dirty="0"/>
          </a:p>
          <a:p>
            <a:pPr lvl="1"/>
            <a:r>
              <a:rPr lang="fr-FR" sz="1600" dirty="0"/>
              <a:t>4 ATLAS </a:t>
            </a:r>
            <a:r>
              <a:rPr lang="fr-FR" sz="1600" dirty="0" err="1"/>
              <a:t>Tier</a:t>
            </a:r>
            <a:r>
              <a:rPr lang="fr-FR" sz="1600" dirty="0"/>
              <a:t> 2 sites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smtClean="0"/>
              <a:t>S</a:t>
            </a:r>
            <a:r>
              <a:rPr lang="fr-FR" sz="1600" dirty="0" smtClean="0"/>
              <a:t>outh-</a:t>
            </a:r>
            <a:r>
              <a:rPr lang="fr-FR" sz="1600" dirty="0"/>
              <a:t>E</a:t>
            </a:r>
            <a:r>
              <a:rPr lang="fr-FR" sz="1600" dirty="0" smtClean="0"/>
              <a:t>ast of France</a:t>
            </a:r>
            <a:endParaRPr lang="fr-FR" sz="1600" dirty="0"/>
          </a:p>
          <a:p>
            <a:pPr lvl="1"/>
            <a:r>
              <a:rPr lang="fr-FR" sz="1600" dirty="0"/>
              <a:t>Running </a:t>
            </a:r>
            <a:r>
              <a:rPr lang="fr-FR" sz="1600" dirty="0" err="1"/>
              <a:t>latest</a:t>
            </a:r>
            <a:r>
              <a:rPr lang="fr-FR" sz="1600" dirty="0"/>
              <a:t> DOME version (1.14.2)</a:t>
            </a:r>
          </a:p>
          <a:p>
            <a:pPr lvl="1"/>
            <a:r>
              <a:rPr lang="fr-FR" sz="1600" dirty="0"/>
              <a:t>No more file </a:t>
            </a:r>
            <a:r>
              <a:rPr lang="fr-FR" sz="1600" dirty="0" err="1"/>
              <a:t>locality</a:t>
            </a:r>
            <a:r>
              <a:rPr lang="fr-FR" sz="1600" dirty="0"/>
              <a:t> </a:t>
            </a:r>
            <a:r>
              <a:rPr lang="fr-FR" sz="1600" dirty="0" err="1"/>
              <a:t>within</a:t>
            </a:r>
            <a:r>
              <a:rPr lang="fr-FR" sz="1600" dirty="0"/>
              <a:t> </a:t>
            </a:r>
            <a:r>
              <a:rPr lang="fr-FR" sz="1600" dirty="0" smtClean="0"/>
              <a:t>the </a:t>
            </a:r>
            <a:r>
              <a:rPr lang="fr-FR" sz="1600" dirty="0" err="1" smtClean="0"/>
              <a:t>federation</a:t>
            </a:r>
            <a:endParaRPr lang="fr-FR" sz="1600" dirty="0" smtClean="0"/>
          </a:p>
          <a:p>
            <a:pPr lvl="2"/>
            <a:r>
              <a:rPr lang="en-US" sz="1200" dirty="0" smtClean="0"/>
              <a:t>Legacy stack decommissioned</a:t>
            </a:r>
            <a:endParaRPr lang="fr-FR" sz="1200" dirty="0" smtClean="0"/>
          </a:p>
          <a:p>
            <a:pPr lvl="1"/>
            <a:r>
              <a:rPr lang="en-US" sz="1600" dirty="0" smtClean="0"/>
              <a:t>OIDC will be configured (ASAP)</a:t>
            </a:r>
            <a:endParaRPr lang="fr-FR" sz="1600" dirty="0"/>
          </a:p>
          <a:p>
            <a:pPr>
              <a:lnSpc>
                <a:spcPct val="110000"/>
              </a:lnSpc>
            </a:pPr>
            <a:r>
              <a:rPr lang="fr-FR" sz="2000" dirty="0" err="1"/>
              <a:t>Needs</a:t>
            </a:r>
            <a:r>
              <a:rPr lang="fr-FR" sz="2000" dirty="0"/>
              <a:t> for good WAN </a:t>
            </a:r>
            <a:r>
              <a:rPr lang="fr-FR" sz="2000" dirty="0" err="1" smtClean="0"/>
              <a:t>connectivity</a:t>
            </a:r>
            <a:endParaRPr lang="fr-FR" sz="2000" dirty="0" smtClean="0"/>
          </a:p>
          <a:p>
            <a:pPr lvl="1">
              <a:lnSpc>
                <a:spcPct val="110000"/>
              </a:lnSpc>
            </a:pPr>
            <a:r>
              <a:rPr lang="fr-FR" sz="1600" dirty="0" smtClean="0"/>
              <a:t>4 x 10 GB/s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expected</a:t>
            </a:r>
            <a:r>
              <a:rPr lang="fr-FR" sz="1600" dirty="0" smtClean="0"/>
              <a:t> ( 2 x 10 GB/s at LAPP ) 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Should improve all sites with 10 GB/s</a:t>
            </a:r>
          </a:p>
          <a:p>
            <a:pPr>
              <a:lnSpc>
                <a:spcPct val="110000"/>
              </a:lnSpc>
            </a:pP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next</a:t>
            </a:r>
            <a:r>
              <a:rPr lang="fr-FR" sz="2000" dirty="0"/>
              <a:t> in 2021</a:t>
            </a:r>
          </a:p>
          <a:p>
            <a:pPr lvl="1">
              <a:lnSpc>
                <a:spcPct val="110000"/>
              </a:lnSpc>
            </a:pPr>
            <a:r>
              <a:rPr lang="fr-FR" sz="1600" dirty="0"/>
              <a:t>Move the </a:t>
            </a:r>
            <a:r>
              <a:rPr lang="fr-FR" sz="1600" dirty="0" err="1"/>
              <a:t>head-node</a:t>
            </a:r>
            <a:r>
              <a:rPr lang="fr-FR" sz="1600" dirty="0"/>
              <a:t> in </a:t>
            </a:r>
            <a:r>
              <a:rPr lang="fr-FR" sz="1600" dirty="0" smtClean="0"/>
              <a:t>Lyon</a:t>
            </a:r>
          </a:p>
          <a:p>
            <a:pPr lvl="1">
              <a:lnSpc>
                <a:spcPct val="110000"/>
              </a:lnSpc>
            </a:pPr>
            <a:r>
              <a:rPr lang="fr-FR" sz="1600" dirty="0" err="1" smtClean="0"/>
              <a:t>Reinforce</a:t>
            </a:r>
            <a:r>
              <a:rPr lang="fr-FR" sz="1600" dirty="0" smtClean="0"/>
              <a:t> collaboration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CC-IN2P3</a:t>
            </a:r>
          </a:p>
          <a:p>
            <a:pPr lvl="1">
              <a:lnSpc>
                <a:spcPct val="110000"/>
              </a:lnSpc>
            </a:pPr>
            <a:r>
              <a:rPr lang="fr-FR" sz="1600" dirty="0" smtClean="0"/>
              <a:t>Progress </a:t>
            </a:r>
            <a:r>
              <a:rPr lang="fr-FR" sz="1600" dirty="0"/>
              <a:t>on </a:t>
            </a:r>
            <a:r>
              <a:rPr lang="fr-FR" sz="1600" dirty="0" err="1"/>
              <a:t>optimizing</a:t>
            </a:r>
            <a:r>
              <a:rPr lang="fr-FR" sz="1600" dirty="0"/>
              <a:t> </a:t>
            </a:r>
            <a:r>
              <a:rPr lang="fr-FR" sz="1600" dirty="0" err="1"/>
              <a:t>operational</a:t>
            </a:r>
            <a:r>
              <a:rPr lang="fr-FR" sz="1600" dirty="0"/>
              <a:t> </a:t>
            </a:r>
            <a:r>
              <a:rPr lang="fr-FR" sz="1600" dirty="0" err="1" smtClean="0"/>
              <a:t>cost</a:t>
            </a:r>
            <a:endParaRPr lang="fr-FR" sz="16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Common management of storage </a:t>
            </a:r>
            <a:r>
              <a:rPr lang="en-US" sz="1600" dirty="0" smtClean="0"/>
              <a:t>federation</a:t>
            </a:r>
            <a:endParaRPr lang="fr-FR" sz="1600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12C645-AC21-6C46-853D-C1A46E7963C2}" type="slidenum">
              <a:rPr lang="en-US"/>
              <a:t>5</a:t>
            </a:fld>
            <a:endParaRPr lang="en-US"/>
          </a:p>
        </p:txBody>
      </p:sp>
      <p:sp>
        <p:nvSpPr>
          <p:cNvPr id="7" name="ZoneTexte 8"/>
          <p:cNvSpPr>
            <a:spLocks/>
          </p:cNvSpPr>
          <p:nvPr/>
        </p:nvSpPr>
        <p:spPr bwMode="auto">
          <a:xfrm>
            <a:off x="7407771" y="3969060"/>
            <a:ext cx="91810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33" y="1603914"/>
            <a:ext cx="1729485" cy="148627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221287" y="2186247"/>
            <a:ext cx="536574" cy="4156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55976" y="3790539"/>
            <a:ext cx="4717769" cy="2386424"/>
          </a:xfrm>
          <a:prstGeom prst="rect">
            <a:avLst/>
          </a:prstGeom>
        </p:spPr>
      </p:pic>
      <p:cxnSp>
        <p:nvCxnSpPr>
          <p:cNvPr id="15" name="Straight Connector 4"/>
          <p:cNvCxnSpPr>
            <a:cxnSpLocks/>
          </p:cNvCxnSpPr>
          <p:nvPr/>
        </p:nvCxnSpPr>
        <p:spPr bwMode="auto">
          <a:xfrm>
            <a:off x="7218294" y="3752661"/>
            <a:ext cx="0" cy="222741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 bwMode="auto">
          <a:xfrm>
            <a:off x="7547768" y="4234662"/>
            <a:ext cx="89941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/>
              <a:t>ALPAMED </a:t>
            </a:r>
          </a:p>
        </p:txBody>
      </p:sp>
    </p:spTree>
    <p:extLst>
      <p:ext uri="{BB962C8B-B14F-4D97-AF65-F5344CB8AC3E}">
        <p14:creationId xmlns:p14="http://schemas.microsoft.com/office/powerpoint/2010/main" val="1527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err="1" smtClean="0"/>
              <a:t>OpenID</a:t>
            </a:r>
            <a:r>
              <a:rPr lang="en-US" sz="2000" dirty="0" smtClean="0"/>
              <a:t> Authentication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Successfully configured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Disabled for now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Does not work in pairs with X.509 ( Had conversation with Paul Millar)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Token support in the ESCAPE in a </a:t>
            </a:r>
            <a:r>
              <a:rPr lang="en-US" sz="1200" smtClean="0"/>
              <a:t>few weeks</a:t>
            </a:r>
            <a:endParaRPr lang="en-US" sz="12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An issue on Apache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Stops responding when it runs for a long time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Does not give a clue in log files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Restarting the service solves the issue in a few seconds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 bwMode="auto">
          <a:xfrm>
            <a:off x="1224951" y="160027"/>
            <a:ext cx="7290399" cy="10323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RSE : LAPP-WEBDAV </a:t>
            </a:r>
            <a:r>
              <a:rPr lang="en-US" b="1" dirty="0" smtClean="0"/>
              <a:t>(APACHE)</a:t>
            </a:r>
            <a:endParaRPr lang="en-GB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33" y="1603914"/>
            <a:ext cx="1729485" cy="148627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952999" y="2535858"/>
            <a:ext cx="833553" cy="4156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22" y="4801193"/>
            <a:ext cx="2809112" cy="11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 err="1" smtClean="0"/>
              <a:t>OpenID</a:t>
            </a:r>
            <a:r>
              <a:rPr lang="en-US" sz="2000" dirty="0" smtClean="0"/>
              <a:t> Authentication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Successfully configured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Up and running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Issue solved with activating </a:t>
            </a:r>
            <a:r>
              <a:rPr lang="en-US" sz="1600" dirty="0" err="1" smtClean="0"/>
              <a:t>pinManager</a:t>
            </a:r>
            <a:endParaRPr lang="en-US" sz="1600" dirty="0" smtClean="0"/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dCache error logs were not so clear ( common opinion with Paul 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6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Enlarge the disk space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Probably </a:t>
            </a:r>
            <a:r>
              <a:rPr lang="en-US" sz="1600" dirty="0"/>
              <a:t>between 50-100TBs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1ADC-046A-442E-BB29-C2FB03CA2684}" type="datetime1">
              <a:rPr lang="en-US" smtClean="0"/>
              <a:t>2/23/2021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turk@lapp.in2p3.fr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04218" y="198281"/>
            <a:ext cx="1986516" cy="994099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 bwMode="auto">
          <a:xfrm>
            <a:off x="1224951" y="160027"/>
            <a:ext cx="7290399" cy="10323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RSE : LAPP-DCACHE </a:t>
            </a:r>
            <a:r>
              <a:rPr lang="en-US" b="1" dirty="0" smtClean="0"/>
              <a:t>(DCACHE)</a:t>
            </a:r>
            <a:endParaRPr lang="en-GB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33" y="1603914"/>
            <a:ext cx="1729485" cy="148627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290261" y="2144685"/>
            <a:ext cx="831274" cy="5910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04" y="4247803"/>
            <a:ext cx="1724337" cy="17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24890</TotalTime>
  <Words>530</Words>
  <Application>Microsoft Office PowerPoint</Application>
  <PresentationFormat>Affichage à l'écran (4:3)</PresentationFormat>
  <Paragraphs>116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Avenir Heavy</vt:lpstr>
      <vt:lpstr>Calibri</vt:lpstr>
      <vt:lpstr>Calibri Light</vt:lpstr>
      <vt:lpstr>Tema di Office</vt:lpstr>
      <vt:lpstr>LAPP Status Update</vt:lpstr>
      <vt:lpstr>Présentation PowerPoint</vt:lpstr>
      <vt:lpstr>Présentation PowerPoint</vt:lpstr>
      <vt:lpstr>Présentation PowerPoint</vt:lpstr>
      <vt:lpstr>Présentation PowerPoint</vt:lpstr>
      <vt:lpstr>RSE : ALPAMED-DPM</vt:lpstr>
      <vt:lpstr>RSE : LAPP-WEBDAV (APACHE)</vt:lpstr>
      <vt:lpstr>RSE : LAPP-DCACHE (DCACHE)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Berkay TURK</cp:lastModifiedBy>
  <cp:revision>283</cp:revision>
  <dcterms:created xsi:type="dcterms:W3CDTF">2018-11-20T16:31:33Z</dcterms:created>
  <dcterms:modified xsi:type="dcterms:W3CDTF">2021-02-23T16:52:47Z</dcterms:modified>
</cp:coreProperties>
</file>