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7" r:id="rId4"/>
    <p:sldId id="286" r:id="rId5"/>
    <p:sldId id="287" r:id="rId6"/>
    <p:sldId id="288" r:id="rId7"/>
    <p:sldId id="290" r:id="rId8"/>
    <p:sldId id="305" r:id="rId9"/>
    <p:sldId id="291" r:id="rId10"/>
    <p:sldId id="306" r:id="rId11"/>
    <p:sldId id="293" r:id="rId12"/>
    <p:sldId id="295" r:id="rId13"/>
    <p:sldId id="298" r:id="rId14"/>
    <p:sldId id="308" r:id="rId15"/>
    <p:sldId id="301" r:id="rId16"/>
    <p:sldId id="302" r:id="rId17"/>
    <p:sldId id="303" r:id="rId18"/>
    <p:sldId id="304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253"/>
    <a:srgbClr val="F2A672"/>
    <a:srgbClr val="0070C0"/>
    <a:srgbClr val="2A6BD9"/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86442" autoAdjust="0"/>
  </p:normalViewPr>
  <p:slideViewPr>
    <p:cSldViewPr>
      <p:cViewPr varScale="1">
        <p:scale>
          <a:sx n="118" d="100"/>
          <a:sy n="118" d="100"/>
        </p:scale>
        <p:origin x="723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5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walter\Documents\3DExperience\ANF\2020\ANF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Budget 2020 - 800k€</a:t>
            </a:r>
          </a:p>
        </c:rich>
      </c:tx>
      <c:layout>
        <c:manualLayout>
          <c:xMode val="edge"/>
          <c:yMode val="edge"/>
          <c:x val="0.38389856016407753"/>
          <c:y val="3.894054279778892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02995899514813E-2"/>
          <c:y val="0.2135607485963005"/>
          <c:w val="0.84922388582666886"/>
          <c:h val="0.7786425332130155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61-4B0B-999B-5C150AEAA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61-4B0B-999B-5C150AEAA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361-4B0B-999B-5C150AEAA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361-4B0B-999B-5C150AEAA0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361-4B0B-999B-5C150AEAA0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361-4B0B-999B-5C150AEAA077}"/>
              </c:ext>
            </c:extLst>
          </c:dPt>
          <c:dLbls>
            <c:dLbl>
              <c:idx val="0"/>
              <c:layout>
                <c:manualLayout>
                  <c:x val="-4.1942988594947515E-2"/>
                  <c:y val="-0.4010725708935760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6918"/>
                        <a:gd name="adj2" fmla="val 18784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361-4B0B-999B-5C150AEAA077}"/>
                </c:ext>
              </c:extLst>
            </c:dLbl>
            <c:dLbl>
              <c:idx val="1"/>
              <c:layout>
                <c:manualLayout>
                  <c:x val="7.4627568908413131E-3"/>
                  <c:y val="-1.234693353424181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rgbClr val="4472C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648"/>
                        <a:gd name="adj2" fmla="val -10904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361-4B0B-999B-5C150AEAA077}"/>
                </c:ext>
              </c:extLst>
            </c:dLbl>
            <c:dLbl>
              <c:idx val="2"/>
              <c:layout>
                <c:manualLayout>
                  <c:x val="2.3432925418994995E-2"/>
                  <c:y val="-5.265631566306236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361-4B0B-999B-5C150AEAA077}"/>
                </c:ext>
              </c:extLst>
            </c:dLbl>
            <c:dLbl>
              <c:idx val="3"/>
              <c:layout>
                <c:manualLayout>
                  <c:x val="-7.0298776256985445E-3"/>
                  <c:y val="-2.256699242702674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361-4B0B-999B-5C150AEAA077}"/>
                </c:ext>
              </c:extLst>
            </c:dLbl>
            <c:dLbl>
              <c:idx val="4"/>
              <c:layout>
                <c:manualLayout>
                  <c:x val="2.3432925418995008E-3"/>
                  <c:y val="-2.632815783153119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3361-4B0B-999B-5C150AEAA077}"/>
                </c:ext>
              </c:extLst>
            </c:dLbl>
            <c:dLbl>
              <c:idx val="5"/>
              <c:layout>
                <c:manualLayout>
                  <c:x val="3.2806095586593011E-2"/>
                  <c:y val="-1.128349621351337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3361-4B0B-999B-5C150AEAA07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'Stats 800k'!$B$3:$B$8</c:f>
              <c:strCache>
                <c:ptCount val="6"/>
                <c:pt idx="0">
                  <c:v>Achat licences</c:v>
                </c:pt>
                <c:pt idx="1">
                  <c:v>Maintenance nouvelles licences</c:v>
                </c:pt>
                <c:pt idx="2">
                  <c:v>Maintenance anciennes licences</c:v>
                </c:pt>
                <c:pt idx="3">
                  <c:v>Prestations</c:v>
                </c:pt>
                <c:pt idx="4">
                  <c:v>Support</c:v>
                </c:pt>
                <c:pt idx="5">
                  <c:v>Divers</c:v>
                </c:pt>
              </c:strCache>
            </c:strRef>
          </c:cat>
          <c:val>
            <c:numRef>
              <c:f>'Stats 800k'!$C$3:$C$8</c:f>
              <c:numCache>
                <c:formatCode>General</c:formatCode>
                <c:ptCount val="6"/>
                <c:pt idx="0">
                  <c:v>500</c:v>
                </c:pt>
                <c:pt idx="1">
                  <c:v>118</c:v>
                </c:pt>
                <c:pt idx="2">
                  <c:v>108</c:v>
                </c:pt>
                <c:pt idx="3">
                  <c:v>42</c:v>
                </c:pt>
                <c:pt idx="4">
                  <c:v>22.5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61-4B0B-999B-5C150AEAA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Prévision</a:t>
            </a:r>
            <a:r>
              <a:rPr lang="en-US" dirty="0"/>
              <a:t> max</a:t>
            </a:r>
            <a:r>
              <a:rPr lang="en-US" baseline="0" dirty="0"/>
              <a:t> b</a:t>
            </a:r>
            <a:r>
              <a:rPr lang="en-US" dirty="0"/>
              <a:t>udget</a:t>
            </a:r>
            <a:r>
              <a:rPr lang="en-US" baseline="0" dirty="0"/>
              <a:t> ROC3 2021 – 272 k€</a:t>
            </a:r>
            <a:endParaRPr lang="en-US" dirty="0"/>
          </a:p>
        </c:rich>
      </c:tx>
      <c:layout>
        <c:manualLayout>
          <c:xMode val="edge"/>
          <c:yMode val="edge"/>
          <c:x val="0.226754645523434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38683240802944"/>
          <c:y val="0.26655812362377512"/>
          <c:w val="0.82261321899326922"/>
          <c:h val="0.73298028348819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Prix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DF3-48C8-B0F0-196C60E8D0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DF3-48C8-B0F0-196C60E8D0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DF3-48C8-B0F0-196C60E8D0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DF3-48C8-B0F0-196C60E8D07F}"/>
              </c:ext>
            </c:extLst>
          </c:dPt>
          <c:dLbls>
            <c:dLbl>
              <c:idx val="0"/>
              <c:layout>
                <c:manualLayout>
                  <c:x val="-0.15563771704750901"/>
                  <c:y val="-0.258889613447790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baseline="0" dirty="0"/>
                      <a:t>Maintenances 2021</a:t>
                    </a:r>
                  </a:p>
                  <a:p>
                    <a:pPr>
                      <a:defRPr/>
                    </a:pPr>
                    <a:fld id="{0040E24A-6FC1-4501-BD72-BB2882745585}" type="VALUE">
                      <a:rPr lang="fr-FR" baseline="0" smtClean="0"/>
                      <a:pPr>
                        <a:defRPr/>
                      </a:pPr>
                      <a:t>[VALEUR]</a:t>
                    </a:fld>
                    <a:r>
                      <a:rPr lang="fr-FR" baseline="0" dirty="0"/>
                      <a:t> k€
</a:t>
                    </a:r>
                    <a:fld id="{F692702E-D684-453E-A009-8A1C22195E96}" type="PERCENTAGE">
                      <a:rPr lang="fr-FR" baseline="0"/>
                      <a:pPr>
                        <a:defRPr/>
                      </a:pPr>
                      <a:t>[POURCENTAGE]</a:t>
                    </a:fld>
                    <a:endParaRPr lang="fr-FR" baseline="0" dirty="0"/>
                  </a:p>
                </c:rich>
              </c:tx>
              <c:spPr>
                <a:xfrm>
                  <a:off x="4752544" y="2954248"/>
                  <a:ext cx="1098112" cy="998435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9233"/>
                        <a:gd name="adj2" fmla="val 7966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834437918112939"/>
                      <c:h val="0.17247326435426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F3-48C8-B0F0-196C60E8D07F}"/>
                </c:ext>
              </c:extLst>
            </c:dLbl>
            <c:dLbl>
              <c:idx val="1"/>
              <c:layout>
                <c:manualLayout>
                  <c:x val="-0.10794309458865944"/>
                  <c:y val="-2.5710516994078298E-2"/>
                </c:manualLayout>
              </c:layout>
              <c:tx>
                <c:rich>
                  <a:bodyPr/>
                  <a:lstStyle/>
                  <a:p>
                    <a:fld id="{881CFB16-25AF-428A-9D55-BEA255331951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30774371-4F38-4BF5-9B0C-CEB1A2B51C8C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
</a:t>
                    </a:r>
                    <a:fld id="{40FCFCB5-2ADA-4FFC-81D7-1185F9C6D000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F3-48C8-B0F0-196C60E8D07F}"/>
                </c:ext>
              </c:extLst>
            </c:dLbl>
            <c:dLbl>
              <c:idx val="2"/>
              <c:layout>
                <c:manualLayout>
                  <c:x val="-3.2150373738328138E-2"/>
                  <c:y val="-3.1435764287897738E-2"/>
                </c:manualLayout>
              </c:layout>
              <c:tx>
                <c:rich>
                  <a:bodyPr/>
                  <a:lstStyle/>
                  <a:p>
                    <a:fld id="{B9CB522F-DF62-4B8E-835E-1EC069148A71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38F25859-6E85-489F-8A01-6187783D6D34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
</a:t>
                    </a:r>
                    <a:fld id="{BDF9806C-E56A-4BDC-851C-F23E8D52B7C5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F3-48C8-B0F0-196C60E8D07F}"/>
                </c:ext>
              </c:extLst>
            </c:dLbl>
            <c:dLbl>
              <c:idx val="3"/>
              <c:layout>
                <c:manualLayout>
                  <c:x val="-1.3211403353422777E-2"/>
                  <c:y val="-5.7131719468837251E-2"/>
                </c:manualLayout>
              </c:layout>
              <c:tx>
                <c:rich>
                  <a:bodyPr/>
                  <a:lstStyle/>
                  <a:p>
                    <a:fld id="{4A4463BE-BF5B-49B7-BC3A-34454085C4A2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7C41506C-E1AB-493B-A128-87D36567C060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
</a:t>
                    </a:r>
                    <a:fld id="{48D89999-88BC-495F-9288-48DC4F3F35A7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F3-48C8-B0F0-196C60E8D07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Feuil1!$A$2:$A$4</c:f>
              <c:strCache>
                <c:ptCount val="3"/>
                <c:pt idx="0">
                  <c:v>Maintenance</c:v>
                </c:pt>
                <c:pt idx="1">
                  <c:v>Support</c:v>
                </c:pt>
                <c:pt idx="2">
                  <c:v>Prestations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228</c:v>
                </c:pt>
                <c:pt idx="1">
                  <c:v>22.5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3-48C8-B0F0-196C60E8D07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2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aseline="0" noProof="0" dirty="0"/>
              <a:t>Objectif évolution des licences</a:t>
            </a:r>
            <a:endParaRPr lang="fr-FR" sz="2400" noProof="0" dirty="0"/>
          </a:p>
        </c:rich>
      </c:tx>
      <c:layout>
        <c:manualLayout>
          <c:xMode val="edge"/>
          <c:yMode val="edge"/>
          <c:x val="0.320751459063745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Feuil1!$D$3</c:f>
              <c:strCache>
                <c:ptCount val="1"/>
                <c:pt idx="0">
                  <c:v>Catia V5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Feuil1!$C$4:$C$9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Feuil1!$D$4:$D$9</c:f>
              <c:numCache>
                <c:formatCode>General</c:formatCode>
                <c:ptCount val="6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20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E-4A94-AED4-A21E344678F1}"/>
            </c:ext>
          </c:extLst>
        </c:ser>
        <c:ser>
          <c:idx val="1"/>
          <c:order val="1"/>
          <c:tx>
            <c:strRef>
              <c:f>Feuil1!$E$3</c:f>
              <c:strCache>
                <c:ptCount val="1"/>
                <c:pt idx="0">
                  <c:v>Catia V6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Feuil1!$C$4:$C$9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Feuil1!$E$4:$E$9</c:f>
              <c:numCache>
                <c:formatCode>General</c:formatCode>
                <c:ptCount val="6"/>
                <c:pt idx="0">
                  <c:v>55</c:v>
                </c:pt>
                <c:pt idx="1">
                  <c:v>137</c:v>
                </c:pt>
                <c:pt idx="2">
                  <c:v>137</c:v>
                </c:pt>
                <c:pt idx="3">
                  <c:v>140</c:v>
                </c:pt>
                <c:pt idx="4">
                  <c:v>140</c:v>
                </c:pt>
                <c:pt idx="5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E-4A94-AED4-A21E344678F1}"/>
            </c:ext>
          </c:extLst>
        </c:ser>
        <c:ser>
          <c:idx val="2"/>
          <c:order val="2"/>
          <c:tx>
            <c:strRef>
              <c:f>Feuil1!$F$3</c:f>
              <c:strCache>
                <c:ptCount val="1"/>
                <c:pt idx="0">
                  <c:v>Smarteam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Feuil1!$C$4:$C$9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Feuil1!$F$4:$F$9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E-4A94-AED4-A21E34467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122224"/>
        <c:axId val="1361872512"/>
      </c:lineChart>
      <c:catAx>
        <c:axId val="135412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1872512"/>
        <c:crosses val="autoZero"/>
        <c:auto val="1"/>
        <c:lblAlgn val="ctr"/>
        <c:lblOffset val="100"/>
        <c:noMultiLvlLbl val="0"/>
      </c:catAx>
      <c:valAx>
        <c:axId val="136187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12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0.38068</cdr:x>
      <cdr:y>0.77273</cdr:y>
    </cdr:from>
    <cdr:to>
      <cdr:x>0.53624</cdr:x>
      <cdr:y>0.87879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50350772-8910-4D76-87B1-96BFF9744E4A}"/>
            </a:ext>
          </a:extLst>
        </cdr:cNvPr>
        <cdr:cNvSpPr txBox="1"/>
      </cdr:nvSpPr>
      <cdr:spPr>
        <a:xfrm xmlns:a="http://schemas.openxmlformats.org/drawingml/2006/main">
          <a:off x="3700643" y="367240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rtlCol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fr-FR" sz="1800" b="1" dirty="0">
              <a:solidFill>
                <a:schemeClr val="tx1"/>
              </a:solidFill>
            </a:rPr>
            <a:t>MIGRATION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22/02/2021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4C0F3B-637E-AC41-ABA9-B57945D190DC}"/>
              </a:ext>
            </a:extLst>
          </p:cNvPr>
          <p:cNvSpPr/>
          <p:nvPr userDrawn="1"/>
        </p:nvSpPr>
        <p:spPr>
          <a:xfrm>
            <a:off x="335360" y="2348880"/>
            <a:ext cx="6833329" cy="112605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180000" bIns="10800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Centre de Calcul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 l’Institut National de Physique Nucléaire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 de Physique des Particules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9984B2-BBFF-8C41-8E7E-032E85788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50" y="1196752"/>
            <a:ext cx="5544616" cy="2715942"/>
          </a:xfrm>
        </p:spPr>
        <p:txBody>
          <a:bodyPr/>
          <a:lstStyle>
            <a:lvl1pPr marL="457200" indent="-457200">
              <a:buClr>
                <a:srgbClr val="002060"/>
              </a:buClr>
              <a:buSzPct val="90000"/>
              <a:buFontTx/>
              <a:buBlip>
                <a:blip r:embed="rId2"/>
              </a:buBlip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B0F0"/>
              </a:buClr>
              <a:buSzPct val="80000"/>
              <a:buFontTx/>
              <a:buBlip>
                <a:blip r:embed="rId3"/>
              </a:buBlip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1257300" indent="-342900">
              <a:buClr>
                <a:srgbClr val="00B0F0"/>
              </a:buClr>
              <a:buSzPct val="80000"/>
              <a:buFontTx/>
              <a:buBlip>
                <a:blip r:embed="rId4"/>
              </a:buBlip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714500" indent="-342900">
              <a:buClr>
                <a:srgbClr val="00B0F0"/>
              </a:buClr>
              <a:buSzPct val="80000"/>
              <a:buFontTx/>
              <a:buBlip>
                <a:blip r:embed="rId5"/>
              </a:buBlip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2114550" indent="-285750">
              <a:buClr>
                <a:srgbClr val="00B0F0"/>
              </a:buClr>
              <a:buSzPct val="80000"/>
              <a:buFontTx/>
              <a:buBlip>
                <a:blip r:embed="rId6"/>
              </a:buBlip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puces (+ élaborée)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73AD29FD-387F-CA49-8A25-0B58145CF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5911" y="1196752"/>
            <a:ext cx="4968552" cy="2715942"/>
          </a:xfrm>
        </p:spPr>
        <p:txBody>
          <a:bodyPr/>
          <a:lstStyle>
            <a:lvl1pPr marL="457200" indent="-4572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914400" indent="0">
              <a:buClr>
                <a:srgbClr val="00B0F0"/>
              </a:buClr>
              <a:buSzPct val="80000"/>
              <a:buFontTx/>
              <a:buNone/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371600" indent="0">
              <a:buClr>
                <a:srgbClr val="00B0F0"/>
              </a:buClr>
              <a:buSzPct val="80000"/>
              <a:buFontTx/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1828800" indent="0">
              <a:buClr>
                <a:srgbClr val="00B0F0"/>
              </a:buClr>
              <a:buSzPct val="80000"/>
              <a:buFontTx/>
              <a:buNone/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 (classique)</a:t>
            </a:r>
          </a:p>
          <a:p>
            <a:r>
              <a:rPr lang="fr-FR" dirty="0"/>
              <a:t>Deuxième niveau</a:t>
            </a:r>
          </a:p>
          <a:p>
            <a:r>
              <a:rPr lang="fr-FR" dirty="0"/>
              <a:t>Troisième niveau</a:t>
            </a:r>
          </a:p>
          <a:p>
            <a:r>
              <a:rPr lang="fr-FR" dirty="0"/>
              <a:t>Quatrième niveau</a:t>
            </a:r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ROC3</a:t>
            </a:r>
            <a:endParaRPr lang="fr-FR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74103B35-8867-0540-A39E-6681A8320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10080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ROC3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CA83929-620A-7A4E-A6EE-D5AF626CC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23F6E92-7E40-3145-B38A-D18A3508C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360" y="939493"/>
            <a:ext cx="11521279" cy="34994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 (corps 24)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02F2453-939A-DE44-B0A4-5016F55471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524" y="1435646"/>
            <a:ext cx="11517645" cy="473219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4FB8C5-6A08-6A4A-8CBB-3D0A4D82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943A5E0-14CD-BC4D-A92A-8BA3468D0B33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654A4-0F8C-4C4E-A182-D38C4F5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CCB252A-97C6-0141-97E5-5F8427E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D1168C3-9205-1C4E-B597-DD09D071F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1049243"/>
            <a:ext cx="11517645" cy="51458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D1AB9-6FE0-BC43-9B77-9254C282E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41291853-6AA7-7648-9B14-296E8480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BBFAF-7FC4-C44F-B450-3A350019DB55}"/>
              </a:ext>
            </a:extLst>
          </p:cNvPr>
          <p:cNvSpPr txBox="1"/>
          <p:nvPr userDrawn="1"/>
        </p:nvSpPr>
        <p:spPr>
          <a:xfrm>
            <a:off x="3482109" y="3796145"/>
            <a:ext cx="0" cy="0"/>
          </a:xfrm>
          <a:prstGeom prst="rect">
            <a:avLst/>
          </a:prstGeom>
        </p:spPr>
        <p:txBody>
          <a:bodyPr vert="horz" wrap="non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D2BB6FC-FB38-DD4A-B7C3-E7DFE7695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9481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F4C7CA3E-D793-6A48-B201-D1B57F0B96EC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Espace réservé pour une image  5">
            <a:extLst>
              <a:ext uri="{FF2B5EF4-FFF2-40B4-BE49-F238E27FC236}">
                <a16:creationId xmlns:a16="http://schemas.microsoft.com/office/drawing/2014/main" id="{D9AC1372-E1E7-A242-A16A-4DCD9378A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1052736"/>
            <a:ext cx="11665296" cy="5142349"/>
          </a:xfrm>
          <a:prstGeom prst="rect">
            <a:avLst/>
          </a:prstGeom>
        </p:spPr>
        <p:txBody>
          <a:bodyPr>
            <a:normAutofit/>
          </a:bodyPr>
          <a:lstStyle>
            <a:lvl1pPr marL="109728" indent="0"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EC3E50-2339-5742-97B4-61E11A6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3DD7912-D5D9-6D48-A8BD-28C28F3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55380C-DC86-3647-87B6-8D7F772C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923865-0DD2-4747-83AA-20B4DB09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5973E7F0-0D70-DD48-A7F8-FBEA7EA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ROC3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35F9207-9F8E-4549-9431-1B447D285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42658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E3D023-665D-0D45-8B59-61A98E57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88840"/>
            <a:ext cx="12192000" cy="2880320"/>
          </a:xfrm>
        </p:spPr>
        <p:txBody>
          <a:bodyPr/>
          <a:lstStyle>
            <a:lvl1pPr algn="ctr">
              <a:defRPr sz="48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BDD4B-1B83-8F4E-817A-E9C1F2B4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34414F-5D3C-C745-8F42-6E5E8195E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E190F058-97FF-8C4B-B01D-63054FA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B46BCB3-34A7-3941-BA49-9CC3549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ROC3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2DB6C8D-2738-AB48-BCA1-69E0000F95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2894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L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42B58-A7FE-DD4C-A0E3-9461F7CD5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59EF64-5EB5-AA49-AC9D-26D6F006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EF6C50-2C49-A94D-8806-5889D123A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BDC831-D7C1-F547-9FB6-02429919C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6F5A8-C29A-1D41-8D2A-718559BD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3E53EA-E47B-3940-9895-0AD8FBC0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36460-9940-B041-9EB6-BF62634A2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BEF5A-3EB5-7D44-9043-27CEE9FB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52128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AD602-A7B9-2846-AF9A-C6063C0EF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4" y="6309319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C5ED580-D272-9346-AB84-5991091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76618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Style de texte ci-dessous en Français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7ADF40-EF2A-1746-B012-2242AB3F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309320"/>
            <a:ext cx="24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329CAA-5B68-704A-930B-A84F5EF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ROC3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98" r:id="rId10"/>
    <p:sldLayoutId id="2147483725" r:id="rId11"/>
    <p:sldLayoutId id="2147483716" r:id="rId12"/>
    <p:sldLayoutId id="2147483677" r:id="rId13"/>
    <p:sldLayoutId id="214748369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venir Roman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tags" Target="../tags/tag6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slideLayout" Target="../slideLayouts/slideLayout11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8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chart" Target="../charts/chart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chart" Target="../charts/char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F25A3-9483-5E42-A0AA-80A29FE587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9376" y="4293096"/>
            <a:ext cx="11176000" cy="547996"/>
          </a:xfrm>
        </p:spPr>
        <p:txBody>
          <a:bodyPr/>
          <a:lstStyle/>
          <a:p>
            <a:pPr algn="ctr"/>
            <a:r>
              <a:rPr lang="fr-FR" sz="4800" dirty="0"/>
              <a:t>Bilan outils communs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62DAF-4B38-9542-8916-28DEA609D9B6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79425" y="4941168"/>
            <a:ext cx="11175951" cy="432048"/>
          </a:xfrm>
        </p:spPr>
        <p:txBody>
          <a:bodyPr/>
          <a:lstStyle/>
          <a:p>
            <a:pPr algn="ctr"/>
            <a:r>
              <a:rPr lang="fr-FR" sz="3200" dirty="0"/>
              <a:t>Mécanique </a:t>
            </a:r>
            <a:r>
              <a:rPr lang="fr-FR" sz="3200"/>
              <a:t>: CAO</a:t>
            </a:r>
            <a:endParaRPr lang="fr-FR" sz="3200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058865B-4CE8-44C3-9DF7-33B9AA19B0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443" y="5805264"/>
            <a:ext cx="1117595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70C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Mathieu Walter – 23 février 2021</a:t>
            </a:r>
          </a:p>
        </p:txBody>
      </p:sp>
    </p:spTree>
    <p:extLst>
      <p:ext uri="{BB962C8B-B14F-4D97-AF65-F5344CB8AC3E}">
        <p14:creationId xmlns:p14="http://schemas.microsoft.com/office/powerpoint/2010/main" val="2855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B3A79-B232-47FF-B0AD-FBF90D0A2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Procédure de migration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31F44-79F5-428B-977E-18B90359407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R2020x</a:t>
            </a:r>
          </a:p>
        </p:txBody>
      </p:sp>
    </p:spTree>
    <p:extLst>
      <p:ext uri="{BB962C8B-B14F-4D97-AF65-F5344CB8AC3E}">
        <p14:creationId xmlns:p14="http://schemas.microsoft.com/office/powerpoint/2010/main" val="261684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9743E34B-D29C-4162-A8FC-383C796FC2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71411" y="4260044"/>
            <a:ext cx="166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3D </a:t>
            </a:r>
            <a:r>
              <a:rPr lang="fr-FR" b="1" dirty="0" err="1">
                <a:solidFill>
                  <a:srgbClr val="00B050"/>
                </a:solidFill>
              </a:rPr>
              <a:t>Experience</a:t>
            </a:r>
            <a:endParaRPr lang="fr-FR" b="1" dirty="0">
              <a:solidFill>
                <a:srgbClr val="00B050"/>
              </a:solidFill>
            </a:endParaRPr>
          </a:p>
          <a:p>
            <a:pPr algn="ctr"/>
            <a:r>
              <a:rPr lang="fr-FR" b="1" dirty="0">
                <a:solidFill>
                  <a:srgbClr val="00B050"/>
                </a:solidFill>
              </a:rPr>
              <a:t>R2020x</a:t>
            </a:r>
          </a:p>
          <a:p>
            <a:pPr algn="ctr"/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Procédure de migration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195FE8-ACA2-4034-AA8D-324741FA96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22549" y="1799000"/>
            <a:ext cx="45719" cy="45719"/>
          </a:xfrm>
          <a:prstGeom prst="rect">
            <a:avLst/>
          </a:prstGeom>
        </p:spPr>
        <p:txBody>
          <a:bodyPr vert="horz" wrap="squar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3481D6-EF2D-4BD7-A313-F77719C139C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34505" y="5542156"/>
            <a:ext cx="3501855" cy="889420"/>
          </a:xfrm>
          <a:prstGeom prst="rect">
            <a:avLst/>
          </a:prstGeom>
        </p:spPr>
        <p:txBody>
          <a:bodyPr vert="horz" wrap="square" rtlCol="0">
            <a:normAutofit fontScale="77500" lnSpcReduction="20000"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Commande MQL pour exporter sans TAG</a:t>
            </a:r>
          </a:p>
        </p:txBody>
      </p:sp>
      <p:sp>
        <p:nvSpPr>
          <p:cNvPr id="10" name="Rectangle à coins arrondis 3">
            <a:extLst>
              <a:ext uri="{FF2B5EF4-FFF2-40B4-BE49-F238E27FC236}">
                <a16:creationId xmlns:a16="http://schemas.microsoft.com/office/drawing/2014/main" id="{1E87850D-1411-4ED1-895C-43C37F2753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38516" y="4243871"/>
            <a:ext cx="1645701" cy="7920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F9253"/>
                </a:solidFill>
              </a:rPr>
              <a:t>Métadonnées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CE02ADF7-2BF9-445E-BE0E-AD65EA0A3C6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67316" y="2904945"/>
            <a:ext cx="1645701" cy="79208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F9253"/>
                </a:solidFill>
              </a:rPr>
              <a:t>Fichiers</a:t>
            </a:r>
            <a:r>
              <a:rPr lang="fr-FR" dirty="0">
                <a:solidFill>
                  <a:srgbClr val="EF9253"/>
                </a:solidFill>
              </a:rPr>
              <a:t> </a:t>
            </a:r>
          </a:p>
          <a:p>
            <a:pPr algn="ctr"/>
            <a:r>
              <a:rPr lang="fr-FR" b="1" dirty="0" err="1">
                <a:solidFill>
                  <a:srgbClr val="EF9253"/>
                </a:solidFill>
              </a:rPr>
              <a:t>Catia</a:t>
            </a:r>
            <a:r>
              <a:rPr lang="fr-FR" dirty="0">
                <a:solidFill>
                  <a:srgbClr val="EF9253"/>
                </a:solidFill>
              </a:rPr>
              <a:t> </a:t>
            </a:r>
            <a:r>
              <a:rPr lang="fr-FR" b="1" dirty="0">
                <a:solidFill>
                  <a:srgbClr val="EF9253"/>
                </a:solidFill>
              </a:rPr>
              <a:t>V5</a:t>
            </a:r>
            <a:r>
              <a:rPr lang="fr-FR" dirty="0">
                <a:solidFill>
                  <a:srgbClr val="EF9253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Educ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589FE27E-ABFD-41D1-A8E0-8AC1F331179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931018" y="2503913"/>
            <a:ext cx="1563210" cy="89671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3CC5C78-B4E9-41D4-A858-F0C0505A50C8}"/>
              </a:ext>
            </a:extLst>
          </p:cNvPr>
          <p:cNvCxnSpPr>
            <a:cxnSpLocks/>
            <a:stCxn id="10" idx="3"/>
            <a:endCxn id="35" idx="1"/>
          </p:cNvCxnSpPr>
          <p:nvPr>
            <p:custDataLst>
              <p:tags r:id="rId11"/>
            </p:custDataLst>
          </p:nvPr>
        </p:nvCxnSpPr>
        <p:spPr>
          <a:xfrm flipV="1">
            <a:off x="3684217" y="4626414"/>
            <a:ext cx="2246801" cy="13501"/>
          </a:xfrm>
          <a:prstGeom prst="straightConnector1">
            <a:avLst/>
          </a:prstGeom>
          <a:ln w="38100">
            <a:solidFill>
              <a:srgbClr val="EF9253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EC3EB5E-B41E-4241-8AA7-97AA79AD67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21128560">
            <a:off x="3880227" y="2813768"/>
            <a:ext cx="163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Nettoyage Migration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04C49AA-30C0-4301-B8B8-F1658D517289}"/>
              </a:ext>
            </a:extLst>
          </p:cNvPr>
          <p:cNvCxnSpPr>
            <a:cxnSpLocks/>
            <a:stCxn id="11" idx="3"/>
            <a:endCxn id="12" idx="1"/>
          </p:cNvCxnSpPr>
          <p:nvPr>
            <p:custDataLst>
              <p:tags r:id="rId13"/>
            </p:custDataLst>
          </p:nvPr>
        </p:nvCxnSpPr>
        <p:spPr>
          <a:xfrm flipV="1">
            <a:off x="3713017" y="2952269"/>
            <a:ext cx="2218001" cy="348720"/>
          </a:xfrm>
          <a:prstGeom prst="straightConnector1">
            <a:avLst/>
          </a:prstGeom>
          <a:ln w="38100">
            <a:solidFill>
              <a:srgbClr val="EF9253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3AE003D-0133-4897-8833-64EE7BBFD41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840692" y="4260668"/>
            <a:ext cx="167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Migration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38A5EEBE-B398-46DF-A3EA-96E8106E889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383281" y="1726992"/>
            <a:ext cx="2363539" cy="3744416"/>
          </a:xfrm>
          <a:prstGeom prst="roundRect">
            <a:avLst>
              <a:gd name="adj" fmla="val 9345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C1C3BF-F8C5-41C4-93B1-DE0B42D2251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583649" y="417720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3D </a:t>
            </a:r>
            <a:r>
              <a:rPr lang="fr-FR" b="1" dirty="0" err="1">
                <a:solidFill>
                  <a:srgbClr val="0070C0"/>
                </a:solidFill>
              </a:rPr>
              <a:t>Experience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R2020x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ACADEMIA</a:t>
            </a:r>
          </a:p>
        </p:txBody>
      </p:sp>
      <p:sp>
        <p:nvSpPr>
          <p:cNvPr id="19" name="Rectangle à coins arrondis 31">
            <a:extLst>
              <a:ext uri="{FF2B5EF4-FFF2-40B4-BE49-F238E27FC236}">
                <a16:creationId xmlns:a16="http://schemas.microsoft.com/office/drawing/2014/main" id="{305D4DC4-9CA7-4880-905D-FBFCDDB6B30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868515" y="2159040"/>
            <a:ext cx="2149757" cy="3312368"/>
          </a:xfrm>
          <a:prstGeom prst="roundRect">
            <a:avLst/>
          </a:prstGeom>
          <a:noFill/>
          <a:ln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A86992-FD5B-43E6-94BA-339E91CDD19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160081" y="2341284"/>
            <a:ext cx="15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EF9253"/>
                </a:solidFill>
              </a:rPr>
              <a:t>Smarteam</a:t>
            </a:r>
            <a:endParaRPr lang="fr-FR" b="1" dirty="0">
              <a:solidFill>
                <a:srgbClr val="EF9253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8AAA661-DCC5-4518-A23D-651A7BE50504}"/>
              </a:ext>
            </a:extLst>
          </p:cNvPr>
          <p:cNvCxnSpPr>
            <a:cxnSpLocks/>
            <a:stCxn id="12" idx="2"/>
            <a:endCxn id="35" idx="0"/>
          </p:cNvCxnSpPr>
          <p:nvPr>
            <p:custDataLst>
              <p:tags r:id="rId19"/>
            </p:custDataLst>
          </p:nvPr>
        </p:nvCxnSpPr>
        <p:spPr>
          <a:xfrm>
            <a:off x="6712623" y="3400624"/>
            <a:ext cx="0" cy="6688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FFE11-1212-417B-82B1-3C4562AEA09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117330" y="2552057"/>
            <a:ext cx="1135232" cy="278515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530523-6752-40E4-9711-A7F947FDC5F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282603" y="48626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EDAT</a:t>
            </a:r>
          </a:p>
        </p:txBody>
      </p:sp>
      <p:sp>
        <p:nvSpPr>
          <p:cNvPr id="24" name="Rectangle à coins arrondis 32">
            <a:extLst>
              <a:ext uri="{FF2B5EF4-FFF2-40B4-BE49-F238E27FC236}">
                <a16:creationId xmlns:a16="http://schemas.microsoft.com/office/drawing/2014/main" id="{50CA0E95-FE27-43EB-A454-5FFE03680C8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135560" y="1124744"/>
            <a:ext cx="1645701" cy="79208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Fichiers locaux</a:t>
            </a:r>
          </a:p>
          <a:p>
            <a:pPr algn="ctr"/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Catia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V5 </a:t>
            </a:r>
            <a:r>
              <a:rPr lang="fr-FR" b="1" dirty="0" err="1">
                <a:solidFill>
                  <a:srgbClr val="FF0000"/>
                </a:solidFill>
              </a:rPr>
              <a:t>Educ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75C6196-6C66-4DBF-8720-4C15656DDE67}"/>
              </a:ext>
            </a:extLst>
          </p:cNvPr>
          <p:cNvCxnSpPr>
            <a:cxnSpLocks/>
            <a:stCxn id="24" idx="3"/>
            <a:endCxn id="12" idx="1"/>
          </p:cNvCxnSpPr>
          <p:nvPr>
            <p:custDataLst>
              <p:tags r:id="rId23"/>
            </p:custDataLst>
          </p:nvPr>
        </p:nvCxnSpPr>
        <p:spPr>
          <a:xfrm>
            <a:off x="3781261" y="1520788"/>
            <a:ext cx="2149757" cy="1431481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3914A9B-4170-420C-AA23-F97B250E3E1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 rot="2050927">
            <a:off x="3739622" y="1613140"/>
            <a:ext cx="163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Outils 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</a:rPr>
              <a:t>FileBase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776F4-AB6E-45D1-87A8-CB1DC1F21A5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152699" y="2642814"/>
            <a:ext cx="1129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Catia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V6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Academia</a:t>
            </a:r>
          </a:p>
        </p:txBody>
      </p:sp>
      <p:sp>
        <p:nvSpPr>
          <p:cNvPr id="28" name="Rectangle à coins arrondis 7">
            <a:extLst>
              <a:ext uri="{FF2B5EF4-FFF2-40B4-BE49-F238E27FC236}">
                <a16:creationId xmlns:a16="http://schemas.microsoft.com/office/drawing/2014/main" id="{2F92D781-F5C6-45F3-84E2-90D247CC36B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8236825" y="4069451"/>
            <a:ext cx="1563210" cy="1113923"/>
          </a:xfrm>
          <a:prstGeom prst="roundRect">
            <a:avLst/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002ABE0-4E36-4E92-8F38-82EB7E3E21C0}"/>
              </a:ext>
            </a:extLst>
          </p:cNvPr>
          <p:cNvCxnSpPr>
            <a:cxnSpLocks/>
            <a:stCxn id="35" idx="3"/>
            <a:endCxn id="28" idx="1"/>
          </p:cNvCxnSpPr>
          <p:nvPr>
            <p:custDataLst>
              <p:tags r:id="rId27"/>
            </p:custDataLst>
          </p:nvPr>
        </p:nvCxnSpPr>
        <p:spPr>
          <a:xfrm flipV="1">
            <a:off x="7494228" y="4626413"/>
            <a:ext cx="742597" cy="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133746EE-372F-4809-B805-B7FCE78CF2B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232976" y="2493552"/>
            <a:ext cx="1563210" cy="896711"/>
          </a:xfrm>
          <a:prstGeom prst="roundRect">
            <a:avLst/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9DD2D3-1483-4DC9-B19E-54BC0B69491D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494595" y="2767602"/>
            <a:ext cx="9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Catia V6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BCFE275-A08E-4A4D-A72B-54B40FB80C32}"/>
              </a:ext>
            </a:extLst>
          </p:cNvPr>
          <p:cNvCxnSpPr>
            <a:cxnSpLocks/>
            <a:stCxn id="31" idx="2"/>
            <a:endCxn id="28" idx="0"/>
          </p:cNvCxnSpPr>
          <p:nvPr>
            <p:custDataLst>
              <p:tags r:id="rId30"/>
            </p:custDataLst>
          </p:nvPr>
        </p:nvCxnSpPr>
        <p:spPr>
          <a:xfrm>
            <a:off x="9014581" y="3390263"/>
            <a:ext cx="3849" cy="679188"/>
          </a:xfrm>
          <a:prstGeom prst="straightConnector1">
            <a:avLst/>
          </a:prstGeom>
          <a:ln w="38100">
            <a:solidFill>
              <a:srgbClr val="00EA6A"/>
            </a:solidFill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DD5B26E-E137-42C7-AD56-D47F039B138C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698331" y="1910403"/>
            <a:ext cx="16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Temporaire</a:t>
            </a: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0DE29E7C-B2F3-42A4-924F-5F27C7AE668C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931018" y="4069452"/>
            <a:ext cx="1563210" cy="111392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16">
            <a:extLst>
              <a:ext uri="{FF2B5EF4-FFF2-40B4-BE49-F238E27FC236}">
                <a16:creationId xmlns:a16="http://schemas.microsoft.com/office/drawing/2014/main" id="{D21F8A90-CD93-4079-95B1-984C63430C7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7887905" y="1726992"/>
            <a:ext cx="2168535" cy="3744416"/>
          </a:xfrm>
          <a:prstGeom prst="roundRect">
            <a:avLst>
              <a:gd name="adj" fmla="val 9345"/>
            </a:avLst>
          </a:prstGeom>
          <a:noFill/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BD1D2DC-C5FE-49E4-9BE5-164F8A8951D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8182289" y="1914865"/>
            <a:ext cx="161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Production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024E785-A2FE-4C33-9D6B-54C7EAE25C0A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075787" y="4159957"/>
            <a:ext cx="1603503" cy="71184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3DXML</a:t>
            </a:r>
          </a:p>
        </p:txBody>
      </p:sp>
    </p:spTree>
    <p:extLst>
      <p:ext uri="{BB962C8B-B14F-4D97-AF65-F5344CB8AC3E}">
        <p14:creationId xmlns:p14="http://schemas.microsoft.com/office/powerpoint/2010/main" val="14673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695400" y="1916832"/>
            <a:ext cx="11235777" cy="36520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0" dirty="0"/>
              <a:t>Pour les fichiers Catia V5 stockées dans des répertoires </a:t>
            </a:r>
            <a:r>
              <a:rPr lang="fr-FR" sz="2400" b="0" dirty="0" err="1"/>
              <a:t>windows</a:t>
            </a:r>
            <a:endParaRPr lang="fr-FR" sz="2400" b="0" dirty="0"/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Labos : bilan des maquettes à transférer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Labo : Analyse et nettoyage via procédure automatisée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CC-IN2P3 : import dans 3D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5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File Base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6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61599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695400" y="1916832"/>
            <a:ext cx="11235777" cy="36520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0" dirty="0"/>
              <a:t>CC-IN2P3 : export de </a:t>
            </a:r>
            <a:r>
              <a:rPr lang="fr-FR" sz="2400" b="0" dirty="0" err="1"/>
              <a:t>Smarteam</a:t>
            </a:r>
            <a:endParaRPr lang="fr-FR" sz="2400" b="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b="0" dirty="0"/>
              <a:t>CC-IN2P3 : Analyse et nettoyage via procédure automatisée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Labos : nettoyage des maquettes avec problèmes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CC-IN2P3 : import dans 3D </a:t>
            </a: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5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 err="1"/>
              <a:t>Smarteam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210D97E3-FBC6-4450-8E12-313CB9071275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6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09660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63E4B-C041-4BE4-9B8F-313D544ECC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Planning prévisionnel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C614EF-BE29-4A98-B4F2-ACA6DFDBE9D0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En cours de mise au point</a:t>
            </a:r>
          </a:p>
        </p:txBody>
      </p:sp>
    </p:spTree>
    <p:extLst>
      <p:ext uri="{BB962C8B-B14F-4D97-AF65-F5344CB8AC3E}">
        <p14:creationId xmlns:p14="http://schemas.microsoft.com/office/powerpoint/2010/main" val="2419473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407368" y="1196752"/>
            <a:ext cx="5689897" cy="496855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2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Ouverture plateforme de PROD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Juin 2020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2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ANF 2020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Octobre 2020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Maintenue en présentiel et distanciel</a:t>
            </a:r>
            <a:endParaRPr lang="fr-FR" sz="1800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2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Import fichiers hors </a:t>
            </a:r>
            <a:r>
              <a:rPr lang="fr-FR" sz="2200" b="1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sz="2200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Outil interne : </a:t>
            </a:r>
            <a:r>
              <a:rPr lang="fr-FR" sz="18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FileBase</a:t>
            </a:r>
            <a:endParaRPr lang="fr-FR" sz="1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Mise en production =&gt; </a:t>
            </a:r>
            <a:r>
              <a:rPr lang="fr-FR" sz="1800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Novembre 2020 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fr-FR" sz="22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5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Planning prévisionnel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3C8B3A7-677B-4626-9130-AABFFC55320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238751" y="1196752"/>
            <a:ext cx="5689897" cy="496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206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Migration 1 avec </a:t>
            </a:r>
            <a:r>
              <a:rPr lang="fr-FR" b="1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dewatermarking</a:t>
            </a:r>
            <a:endParaRPr lang="fr-FR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15 décembre 2020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Premiers imports dans Catia V6 PROD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Finalisation procédure Migration </a:t>
            </a:r>
            <a:r>
              <a:rPr lang="fr-FR" b="1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Export complet =&gt; analyse et test en cours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Automatisation des tâches =&gt; </a:t>
            </a:r>
            <a:r>
              <a:rPr lang="fr-FR" sz="1900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Février 2021</a:t>
            </a:r>
            <a:endParaRPr lang="fr-FR" sz="1900" b="1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Migration vers 3D </a:t>
            </a:r>
            <a:r>
              <a:rPr lang="fr-FR" b="1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R2020x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Migration complète =&gt; </a:t>
            </a:r>
            <a:r>
              <a:rPr lang="fr-FR" sz="1900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mai 2021</a:t>
            </a:r>
          </a:p>
          <a:p>
            <a:pPr marL="800100" lvl="2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9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Update migration pendant environ 1 an</a:t>
            </a: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2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E4EE7D-C209-46E1-9144-A6662B31948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Planning prévisionnel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ED956B97-4BCC-4E73-9003-2C8BD854C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28279"/>
              </p:ext>
            </p:extLst>
          </p:nvPr>
        </p:nvGraphicFramePr>
        <p:xfrm>
          <a:off x="767408" y="1268760"/>
          <a:ext cx="106571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6DF33E8-E21E-4D85-816E-6991058EB747}"/>
              </a:ext>
            </a:extLst>
          </p:cNvPr>
          <p:cNvSpPr/>
          <p:nvPr/>
        </p:nvSpPr>
        <p:spPr>
          <a:xfrm>
            <a:off x="4439816" y="2276872"/>
            <a:ext cx="2304256" cy="35283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35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5A757-1B8A-44F5-B6D8-45088F135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7863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Achat licences Catia V6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055440" y="1268760"/>
            <a:ext cx="10731721" cy="4732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400" b="0" dirty="0"/>
              <a:t>Licences acquises en 2020 :</a:t>
            </a:r>
            <a:endParaRPr lang="fr-FR" sz="24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E5DE4BB-42BF-42C6-B7EC-4695893F7CAF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24756085"/>
              </p:ext>
            </p:extLst>
          </p:nvPr>
        </p:nvGraphicFramePr>
        <p:xfrm>
          <a:off x="1487488" y="2132864"/>
          <a:ext cx="8568953" cy="3456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2845">
                  <a:extLst>
                    <a:ext uri="{9D8B030D-6E8A-4147-A177-3AD203B41FA5}">
                      <a16:colId xmlns:a16="http://schemas.microsoft.com/office/drawing/2014/main" val="3710486738"/>
                    </a:ext>
                  </a:extLst>
                </a:gridCol>
                <a:gridCol w="977447">
                  <a:extLst>
                    <a:ext uri="{9D8B030D-6E8A-4147-A177-3AD203B41FA5}">
                      <a16:colId xmlns:a16="http://schemas.microsoft.com/office/drawing/2014/main" val="2160987959"/>
                    </a:ext>
                  </a:extLst>
                </a:gridCol>
                <a:gridCol w="977447">
                  <a:extLst>
                    <a:ext uri="{9D8B030D-6E8A-4147-A177-3AD203B41FA5}">
                      <a16:colId xmlns:a16="http://schemas.microsoft.com/office/drawing/2014/main" val="3640981245"/>
                    </a:ext>
                  </a:extLst>
                </a:gridCol>
                <a:gridCol w="1254391">
                  <a:extLst>
                    <a:ext uri="{9D8B030D-6E8A-4147-A177-3AD203B41FA5}">
                      <a16:colId xmlns:a16="http://schemas.microsoft.com/office/drawing/2014/main" val="519621997"/>
                    </a:ext>
                  </a:extLst>
                </a:gridCol>
                <a:gridCol w="1726823">
                  <a:extLst>
                    <a:ext uri="{9D8B030D-6E8A-4147-A177-3AD203B41FA5}">
                      <a16:colId xmlns:a16="http://schemas.microsoft.com/office/drawing/2014/main" val="2858105372"/>
                    </a:ext>
                  </a:extLst>
                </a:gridCol>
              </a:tblGrid>
              <a:tr h="24688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Type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Quantité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Achat unitaire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Maintenance unitaire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633766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Accès BD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NodeLock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50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306 €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62 €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8436442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BE - Concepteur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Concurrent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64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5 470 €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1 100 €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3324599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BE - Concepteur avancé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6 885 €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1 385 €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9497710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Experts Surfacique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10 940 €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2 201 €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7919657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Experts tubing - extension (+SMW)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5 419 €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1 090 €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070234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Experts Harness - extension (+SMW)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18 488 €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3 719 €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97739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NC Prismatic Programmer (+SMW)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4 131 €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831 €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981294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2,5 axes Milling &amp; Turning - extension (+NPM)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1 913 €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385 €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989691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5 axes Milling &amp; Turning - extension (+NPM)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8 415 €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1 693 €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7404052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Ergonomics Specialist - Human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14 216 €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2 861 €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202586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Process Simulation Analyst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9 881 €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1 988 €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103750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Mechanism Simulation Designer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Concurrent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4 144 €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834 €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7635624"/>
                  </a:ext>
                </a:extLst>
              </a:tr>
              <a:tr h="24688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Responsable projet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NodeLock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357 €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72 €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95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8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6DA84-93DA-40EB-BA47-DC4DBDB422A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245276-345C-445D-B8A9-CFA81D4755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12F92C-91C0-4BF7-A202-52566C52E3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519EE3-5C93-44A5-9090-2D308085C91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447450-E57D-464E-9DA2-DD8D6FA13BB8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945568" y="1700808"/>
            <a:ext cx="7776864" cy="374441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Achat 2020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Achat 2021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Procédure de migration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Planning prévisionnel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0405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00BF2-F929-4CB1-923C-0C912FA806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Achat 2020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2141E-F5AA-4549-8CB9-108723EF18F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Licences Catia V6</a:t>
            </a:r>
          </a:p>
        </p:txBody>
      </p:sp>
    </p:spTree>
    <p:extLst>
      <p:ext uri="{BB962C8B-B14F-4D97-AF65-F5344CB8AC3E}">
        <p14:creationId xmlns:p14="http://schemas.microsoft.com/office/powerpoint/2010/main" val="49475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Achat licences Catia V6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055440" y="1268760"/>
            <a:ext cx="10731721" cy="4732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400" b="0" dirty="0"/>
              <a:t>L’année 2020 a été particulière :</a:t>
            </a:r>
            <a:endParaRPr lang="fr-FR" sz="2400" dirty="0"/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Covid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… Confinement … Télétravail … Garde d’enfants … Visio … </a:t>
            </a:r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15 Mai 2020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demande urgente de la Direction de l’IN2P3 pour une simulation avec budget doublé pour ROC3</a:t>
            </a:r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15 Mai 2020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Envoi de statistiques d’utilisation des licences et simulations d’achat et projections budgétaires </a:t>
            </a:r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17 juin 2020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</a:t>
            </a:r>
            <a:r>
              <a:rPr lang="fr-FR" b="1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800k€ de l’IN2P3 SANS remontée des labos</a:t>
            </a:r>
          </a:p>
          <a:p>
            <a:pPr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FR" b="1" dirty="0">
                <a:solidFill>
                  <a:srgbClr val="FF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Année faste ;-)</a:t>
            </a:r>
          </a:p>
        </p:txBody>
      </p:sp>
    </p:spTree>
    <p:extLst>
      <p:ext uri="{BB962C8B-B14F-4D97-AF65-F5344CB8AC3E}">
        <p14:creationId xmlns:p14="http://schemas.microsoft.com/office/powerpoint/2010/main" val="306612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Achat licences Catia V6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0ACB6E7-47EC-42E7-BFEA-B09F179322EA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83931912"/>
              </p:ext>
            </p:extLst>
          </p:nvPr>
        </p:nvGraphicFramePr>
        <p:xfrm>
          <a:off x="1847528" y="980728"/>
          <a:ext cx="9020125" cy="539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298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Licences actuelles Catia V6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055440" y="1268760"/>
            <a:ext cx="10731721" cy="4732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400" b="0" dirty="0"/>
              <a:t>Licences 3D </a:t>
            </a:r>
            <a:r>
              <a:rPr lang="fr-FR" sz="2400" b="0" dirty="0" err="1"/>
              <a:t>Experience</a:t>
            </a:r>
            <a:r>
              <a:rPr lang="fr-FR" sz="2400" b="0" dirty="0"/>
              <a:t> IN2P3 en 2020 :</a:t>
            </a:r>
            <a:endParaRPr lang="fr-FR" sz="24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2BD1399-A88E-40C8-8E01-7683AD0C2363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58809031"/>
              </p:ext>
            </p:extLst>
          </p:nvPr>
        </p:nvGraphicFramePr>
        <p:xfrm>
          <a:off x="1127448" y="2060848"/>
          <a:ext cx="10369152" cy="367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988439710"/>
                    </a:ext>
                  </a:extLst>
                </a:gridCol>
                <a:gridCol w="1601119">
                  <a:extLst>
                    <a:ext uri="{9D8B030D-6E8A-4147-A177-3AD203B41FA5}">
                      <a16:colId xmlns:a16="http://schemas.microsoft.com/office/drawing/2014/main" val="1395326553"/>
                    </a:ext>
                  </a:extLst>
                </a:gridCol>
                <a:gridCol w="919161">
                  <a:extLst>
                    <a:ext uri="{9D8B030D-6E8A-4147-A177-3AD203B41FA5}">
                      <a16:colId xmlns:a16="http://schemas.microsoft.com/office/drawing/2014/main" val="251663905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3499960565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Prévision initiale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Pourquoi?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459222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Accès BD</a:t>
                      </a:r>
                      <a:endParaRPr lang="fr-FR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250                                                                                                                                                                       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176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218901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 - Concepteur</a:t>
                      </a:r>
                      <a:endParaRPr lang="fr-FR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106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104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765309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 - Concepteur avancé</a:t>
                      </a:r>
                      <a:endParaRPr lang="fr-FR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B050"/>
                          </a:solidFill>
                          <a:effectLst/>
                        </a:rPr>
                        <a:t>10</a:t>
                      </a:r>
                      <a:endParaRPr lang="fr-FR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15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114481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Experts Surfacique</a:t>
                      </a:r>
                      <a:endParaRPr lang="fr-FR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fr-FR" sz="14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391244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Experts tubing - extension (+SMW)</a:t>
                      </a:r>
                      <a:endParaRPr lang="fr-FR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09904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Experts </a:t>
                      </a:r>
                      <a:r>
                        <a:rPr lang="fr-FR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Harness</a:t>
                      </a:r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- extension (+SMW)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Coût très important, 1 licence est-elle suffisante?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501558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NC Prismatic Programmer (+SMW)</a:t>
                      </a:r>
                      <a:endParaRPr lang="fr-FR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579201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2,5 axes Milling &amp; Turning - extension (+NPM)</a:t>
                      </a:r>
                      <a:endParaRPr lang="fr-FR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68162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5 axes Milling &amp; Turning - extension (+NPM)</a:t>
                      </a:r>
                      <a:endParaRPr lang="fr-FR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960397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00B050"/>
                          </a:solidFill>
                          <a:effectLst/>
                        </a:rPr>
                        <a:t>Ergonomics Specialist - Human</a:t>
                      </a:r>
                      <a:endParaRPr lang="fr-FR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Intégration du mannequin dans une maquette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352358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00B050"/>
                          </a:solidFill>
                          <a:effectLst/>
                        </a:rPr>
                        <a:t>Process Simulation Analyst</a:t>
                      </a:r>
                      <a:endParaRPr lang="fr-FR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Simultation</a:t>
                      </a:r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d’assemblage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037700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00B050"/>
                          </a:solidFill>
                          <a:effectLst/>
                        </a:rPr>
                        <a:t>Mechanism Simulation Designer</a:t>
                      </a:r>
                      <a:endParaRPr lang="fr-FR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DMU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935409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FF0000"/>
                          </a:solidFill>
                          <a:effectLst/>
                        </a:rPr>
                        <a:t>Full Catia Conception - CDD</a:t>
                      </a:r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Pour le Design (surfacique + rendu réaliste)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136952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Responsable projet</a:t>
                      </a:r>
                      <a:endParaRPr lang="fr-FR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solidFill>
                            <a:srgbClr val="FFC000"/>
                          </a:solidFill>
                          <a:effectLst/>
                        </a:rPr>
                        <a:t>13</a:t>
                      </a:r>
                      <a:endParaRPr lang="fr-FR" sz="14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533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3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00BF2-F929-4CB1-923C-0C912FA806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Achat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2141E-F5AA-4549-8CB9-108723EF18F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Projet ROC3</a:t>
            </a:r>
          </a:p>
        </p:txBody>
      </p:sp>
    </p:spTree>
    <p:extLst>
      <p:ext uri="{BB962C8B-B14F-4D97-AF65-F5344CB8AC3E}">
        <p14:creationId xmlns:p14="http://schemas.microsoft.com/office/powerpoint/2010/main" val="346394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Licences Catia V6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055440" y="1196752"/>
            <a:ext cx="10731721" cy="47321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400" b="0" dirty="0"/>
              <a:t>Prévisions année 2021 :</a:t>
            </a:r>
            <a:endParaRPr lang="fr-FR" sz="2400" dirty="0"/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Statistiques d’utilisation pour voir si le nombre suffit</a:t>
            </a:r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Retour des labos </a:t>
            </a: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pour savoir s’il manque des modules en conditions réelles</a:t>
            </a:r>
          </a:p>
          <a:p>
            <a:pPr marL="10287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Achat d’accès à la BD pour couvrir tous les utilisateurs potentiels</a:t>
            </a:r>
          </a:p>
          <a:p>
            <a:pPr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FR" b="1" dirty="0">
                <a:solidFill>
                  <a:srgbClr val="FF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Fin de la phase d’achat massive</a:t>
            </a:r>
          </a:p>
        </p:txBody>
      </p:sp>
    </p:spTree>
    <p:extLst>
      <p:ext uri="{BB962C8B-B14F-4D97-AF65-F5344CB8AC3E}">
        <p14:creationId xmlns:p14="http://schemas.microsoft.com/office/powerpoint/2010/main" val="13817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ROC3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Projection 2021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E122112-8F14-4233-9FC3-BDD8F7005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713184"/>
              </p:ext>
            </p:extLst>
          </p:nvPr>
        </p:nvGraphicFramePr>
        <p:xfrm>
          <a:off x="335360" y="1035836"/>
          <a:ext cx="7704856" cy="527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6D319D3-03C3-4B6B-9252-042E754DF12B}"/>
              </a:ext>
            </a:extLst>
          </p:cNvPr>
          <p:cNvSpPr txBox="1"/>
          <p:nvPr/>
        </p:nvSpPr>
        <p:spPr>
          <a:xfrm>
            <a:off x="7824192" y="748650"/>
            <a:ext cx="3960440" cy="293136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endParaRPr lang="fr-FR" sz="20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20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Achat licences CATIA V6</a:t>
            </a:r>
          </a:p>
          <a:p>
            <a:endParaRPr lang="fr-FR" sz="1600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fr-FR" sz="2000" dirty="0">
                <a:solidFill>
                  <a:schemeClr val="dk1"/>
                </a:solidFill>
              </a:rPr>
              <a:t>Si besoin selon estimation fin 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dk1"/>
                </a:solidFill>
              </a:rPr>
              <a:t>Accès BD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dk1"/>
                </a:solidFill>
              </a:rPr>
              <a:t>Electrical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 err="1">
                <a:solidFill>
                  <a:schemeClr val="dk1"/>
                </a:solidFill>
              </a:rPr>
              <a:t>Harness</a:t>
            </a:r>
            <a:endParaRPr lang="fr-FR" sz="2000" dirty="0">
              <a:solidFill>
                <a:schemeClr val="dk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2000" b="1" cap="all" dirty="0">
                <a:solidFill>
                  <a:schemeClr val="dk1"/>
                </a:solidFill>
              </a:rPr>
              <a:t>~20 k€</a:t>
            </a:r>
            <a:endParaRPr lang="fr-FR" sz="20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20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7E59C5-8CC2-46EA-8346-2BBAC972A5FB}"/>
              </a:ext>
            </a:extLst>
          </p:cNvPr>
          <p:cNvSpPr txBox="1"/>
          <p:nvPr/>
        </p:nvSpPr>
        <p:spPr>
          <a:xfrm>
            <a:off x="8976320" y="6674445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9AA62A-9C18-488F-96E1-C1FE83D5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446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emplate en Franç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>
        <a:normAutofit/>
      </a:bodyPr>
      <a:lstStyle>
        <a:defPPr>
          <a:defRPr sz="1800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́sentation_16_9_2020" id="{0FB90F80-67DB-724F-B95F-851C2ABEC23B}" vid="{49A1438F-694B-9E41-B2CE-40B82587A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en Français</Template>
  <TotalTime>0</TotalTime>
  <Words>765</Words>
  <Application>Microsoft Office PowerPoint</Application>
  <PresentationFormat>Grand écran</PresentationFormat>
  <Paragraphs>261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Avenir Next</vt:lpstr>
      <vt:lpstr>Avenir Roman</vt:lpstr>
      <vt:lpstr>Calibri</vt:lpstr>
      <vt:lpstr>Courier New</vt:lpstr>
      <vt:lpstr>Zapf Dingbats</vt:lpstr>
      <vt:lpstr>Template en Français</vt:lpstr>
      <vt:lpstr>Bilan outils communs</vt:lpstr>
      <vt:lpstr>Présentation PowerPoint</vt:lpstr>
      <vt:lpstr>Achat 2020</vt:lpstr>
      <vt:lpstr>Présentation PowerPoint</vt:lpstr>
      <vt:lpstr>Présentation PowerPoint</vt:lpstr>
      <vt:lpstr>Présentation PowerPoint</vt:lpstr>
      <vt:lpstr>Achat 2021</vt:lpstr>
      <vt:lpstr>Présentation PowerPoint</vt:lpstr>
      <vt:lpstr>Présentation PowerPoint</vt:lpstr>
      <vt:lpstr>Procédure de migration</vt:lpstr>
      <vt:lpstr>Présentation PowerPoint</vt:lpstr>
      <vt:lpstr>Présentation PowerPoint</vt:lpstr>
      <vt:lpstr>Présentation PowerPoint</vt:lpstr>
      <vt:lpstr>Planning prévisionnel</vt:lpstr>
      <vt:lpstr>Présentation PowerPoint</vt:lpstr>
      <vt:lpstr>Présentation PowerPoint</vt:lpstr>
      <vt:lpstr>Merci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2020-01-28T13:49:43Z</dcterms:created>
  <dcterms:modified xsi:type="dcterms:W3CDTF">2021-02-22T10:39:52Z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