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handoutMasterIdLst>
    <p:handoutMasterId r:id="rId15"/>
  </p:handoutMasterIdLst>
  <p:sldIdLst>
    <p:sldId id="256" r:id="rId2"/>
    <p:sldId id="263" r:id="rId3"/>
    <p:sldId id="264" r:id="rId4"/>
    <p:sldId id="265" r:id="rId5"/>
    <p:sldId id="266" r:id="rId6"/>
    <p:sldId id="259" r:id="rId7"/>
    <p:sldId id="262" r:id="rId8"/>
    <p:sldId id="267" r:id="rId9"/>
    <p:sldId id="260" r:id="rId10"/>
    <p:sldId id="268" r:id="rId11"/>
    <p:sldId id="269" r:id="rId12"/>
    <p:sldId id="270"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2"/>
  </p:normalViewPr>
  <p:slideViewPr>
    <p:cSldViewPr snapToGrid="0" snapToObjects="1">
      <p:cViewPr varScale="1">
        <p:scale>
          <a:sx n="110" d="100"/>
          <a:sy n="110" d="100"/>
        </p:scale>
        <p:origin x="176" y="5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DCB7DF9-0D02-4585-BB95-A274CDB043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03439E-816E-4B73-9747-56E6950143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8F809-F363-4872-84C9-D7CD75B4F4FB}" type="datetimeFigureOut">
              <a:rPr lang="it-IT" smtClean="0"/>
              <a:t>02/03/21</a:t>
            </a:fld>
            <a:endParaRPr lang="it-IT"/>
          </a:p>
        </p:txBody>
      </p:sp>
      <p:sp>
        <p:nvSpPr>
          <p:cNvPr id="4" name="Segnaposto piè di pagina 3">
            <a:extLst>
              <a:ext uri="{FF2B5EF4-FFF2-40B4-BE49-F238E27FC236}">
                <a16:creationId xmlns:a16="http://schemas.microsoft.com/office/drawing/2014/main" id="{0F80F5E3-5A6B-4274-9F07-3F4DC527B0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D775B453-4FD3-4B45-9A4E-69A288F1E9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9A301-FF2A-45E5-97E1-7B158FC8E93D}" type="slidenum">
              <a:rPr lang="it-IT" smtClean="0"/>
              <a:t>‹#›</a:t>
            </a:fld>
            <a:endParaRPr lang="it-IT"/>
          </a:p>
        </p:txBody>
      </p:sp>
    </p:spTree>
    <p:extLst>
      <p:ext uri="{BB962C8B-B14F-4D97-AF65-F5344CB8AC3E}">
        <p14:creationId xmlns:p14="http://schemas.microsoft.com/office/powerpoint/2010/main" val="316395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046F7-DDA4-3648-BD7E-85E6D1DE148B}" type="datetimeFigureOut">
              <a:rPr lang="it-IT" smtClean="0"/>
              <a:t>02/03/21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490F3-ADF7-B042-987D-93AF3DA3A926}" type="slidenum">
              <a:rPr lang="it-IT" smtClean="0"/>
              <a:t>‹#›</a:t>
            </a:fld>
            <a:endParaRPr lang="it-IT"/>
          </a:p>
        </p:txBody>
      </p:sp>
    </p:spTree>
    <p:extLst>
      <p:ext uri="{BB962C8B-B14F-4D97-AF65-F5344CB8AC3E}">
        <p14:creationId xmlns:p14="http://schemas.microsoft.com/office/powerpoint/2010/main" val="234785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76582" y="3221765"/>
            <a:ext cx="8497455" cy="159570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976581" y="5417819"/>
            <a:ext cx="8497456" cy="62405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ttangolo 9">
            <a:extLst>
              <a:ext uri="{FF2B5EF4-FFF2-40B4-BE49-F238E27FC236}">
                <a16:creationId xmlns:a16="http://schemas.microsoft.com/office/drawing/2014/main" id="{B37CFE4B-908F-744C-86B0-5575CC115044}"/>
              </a:ext>
            </a:extLst>
          </p:cNvPr>
          <p:cNvSpPr/>
          <p:nvPr userDrawn="1"/>
        </p:nvSpPr>
        <p:spPr>
          <a:xfrm>
            <a:off x="990601" y="6378090"/>
            <a:ext cx="9483436" cy="415498"/>
          </a:xfrm>
          <a:prstGeom prst="rect">
            <a:avLst/>
          </a:prstGeom>
        </p:spPr>
        <p:txBody>
          <a:bodyPr wrap="square">
            <a:spAutoFit/>
          </a:bodyPr>
          <a:lstStyle/>
          <a:p>
            <a:pPr algn="r"/>
            <a:r>
              <a:rPr lang="en-GB" sz="1050">
                <a:solidFill>
                  <a:schemeClr val="bg1">
                    <a:lumMod val="95000"/>
                  </a:schemeClr>
                </a:solidFill>
              </a:rPr>
              <a:t>ESCAPE - The European Science Cluster of Astronomy &amp; Particle Physics ESFRI Research Infrastructures has received funding from the European Union’s Horizon 2020 research and innovation programme under the Grant Agreement n° 824064.</a:t>
            </a:r>
            <a:endParaRPr lang="en-GB" sz="1400">
              <a:solidFill>
                <a:schemeClr val="bg1">
                  <a:lumMod val="95000"/>
                </a:schemeClr>
              </a:solidFill>
            </a:endParaRPr>
          </a:p>
        </p:txBody>
      </p:sp>
    </p:spTree>
    <p:extLst>
      <p:ext uri="{BB962C8B-B14F-4D97-AF65-F5344CB8AC3E}">
        <p14:creationId xmlns:p14="http://schemas.microsoft.com/office/powerpoint/2010/main" val="32588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r>
              <a:rPr lang="fr-FR"/>
              <a:t>3/03/21</a:t>
            </a:r>
            <a:endParaRPr lang="it-IT"/>
          </a:p>
        </p:txBody>
      </p:sp>
      <p:sp>
        <p:nvSpPr>
          <p:cNvPr id="5" name="Footer Placeholder 4"/>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161657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r>
              <a:rPr lang="fr-FR"/>
              <a:t>3/03/21</a:t>
            </a:r>
            <a:endParaRPr lang="it-IT"/>
          </a:p>
        </p:txBody>
      </p:sp>
      <p:sp>
        <p:nvSpPr>
          <p:cNvPr id="5" name="Footer Placeholder 4"/>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369355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p:txBody>
      </p:sp>
      <p:sp>
        <p:nvSpPr>
          <p:cNvPr id="4" name="Date Placeholder 3"/>
          <p:cNvSpPr>
            <a:spLocks noGrp="1"/>
          </p:cNvSpPr>
          <p:nvPr>
            <p:ph type="dt" sz="half" idx="10"/>
          </p:nvPr>
        </p:nvSpPr>
        <p:spPr/>
        <p:txBody>
          <a:bodyPr/>
          <a:lstStyle/>
          <a:p>
            <a:r>
              <a:rPr lang="fr-FR"/>
              <a:t>3/03/21</a:t>
            </a:r>
            <a:endParaRPr lang="it-IT"/>
          </a:p>
        </p:txBody>
      </p:sp>
      <p:sp>
        <p:nvSpPr>
          <p:cNvPr id="5" name="Footer Placeholder 4"/>
          <p:cNvSpPr>
            <a:spLocks noGrp="1"/>
          </p:cNvSpPr>
          <p:nvPr>
            <p:ph type="ftr" sz="quarter" idx="11"/>
          </p:nvPr>
        </p:nvSpPr>
        <p:spPr/>
        <p:txBody>
          <a:bodyPr/>
          <a:lstStyle/>
          <a:p>
            <a:r>
              <a:rPr lang="it-IT"/>
              <a:t>Ian Bird - Technical Coordination</a:t>
            </a:r>
          </a:p>
        </p:txBody>
      </p:sp>
      <p:sp>
        <p:nvSpPr>
          <p:cNvPr id="6" name="Slide Number Placeholder 5"/>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a:t>
            </a:fld>
            <a:endParaRPr lang="it-IT"/>
          </a:p>
        </p:txBody>
      </p:sp>
    </p:spTree>
    <p:extLst>
      <p:ext uri="{BB962C8B-B14F-4D97-AF65-F5344CB8AC3E}">
        <p14:creationId xmlns:p14="http://schemas.microsoft.com/office/powerpoint/2010/main" val="21727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fr-FR"/>
              <a:t>3/03/21</a:t>
            </a:r>
            <a:endParaRPr lang="it-IT"/>
          </a:p>
        </p:txBody>
      </p:sp>
      <p:sp>
        <p:nvSpPr>
          <p:cNvPr id="5" name="Footer Placeholder 4"/>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18738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p:txBody>
      </p:sp>
      <p:sp>
        <p:nvSpPr>
          <p:cNvPr id="5" name="Date Placeholder 4"/>
          <p:cNvSpPr>
            <a:spLocks noGrp="1"/>
          </p:cNvSpPr>
          <p:nvPr>
            <p:ph type="dt" sz="half" idx="10"/>
          </p:nvPr>
        </p:nvSpPr>
        <p:spPr/>
        <p:txBody>
          <a:bodyPr/>
          <a:lstStyle/>
          <a:p>
            <a:r>
              <a:rPr lang="fr-FR"/>
              <a:t>3/03/21</a:t>
            </a:r>
            <a:endParaRPr lang="it-IT"/>
          </a:p>
        </p:txBody>
      </p:sp>
      <p:sp>
        <p:nvSpPr>
          <p:cNvPr id="6" name="Footer Placeholder 5"/>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111748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p:txBody>
      </p:sp>
      <p:sp>
        <p:nvSpPr>
          <p:cNvPr id="7" name="Date Placeholder 6"/>
          <p:cNvSpPr>
            <a:spLocks noGrp="1"/>
          </p:cNvSpPr>
          <p:nvPr>
            <p:ph type="dt" sz="half" idx="10"/>
          </p:nvPr>
        </p:nvSpPr>
        <p:spPr/>
        <p:txBody>
          <a:bodyPr/>
          <a:lstStyle/>
          <a:p>
            <a:r>
              <a:rPr lang="fr-FR"/>
              <a:t>3/03/21</a:t>
            </a:r>
            <a:endParaRPr lang="it-IT"/>
          </a:p>
        </p:txBody>
      </p:sp>
      <p:sp>
        <p:nvSpPr>
          <p:cNvPr id="8" name="Footer Placeholder 7"/>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297332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fr-FR"/>
              <a:t>3/03/21</a:t>
            </a:r>
            <a:endParaRPr lang="it-IT"/>
          </a:p>
        </p:txBody>
      </p:sp>
      <p:sp>
        <p:nvSpPr>
          <p:cNvPr id="4" name="Footer Placeholder 3"/>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349168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3/03/21</a:t>
            </a:r>
            <a:endParaRPr lang="it-IT"/>
          </a:p>
        </p:txBody>
      </p:sp>
      <p:sp>
        <p:nvSpPr>
          <p:cNvPr id="3" name="Footer Placeholder 2"/>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196795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fr-FR"/>
              <a:t>3/03/21</a:t>
            </a:r>
            <a:endParaRPr lang="it-IT"/>
          </a:p>
        </p:txBody>
      </p:sp>
      <p:sp>
        <p:nvSpPr>
          <p:cNvPr id="6" name="Footer Placeholder 5"/>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35789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fr-FR"/>
              <a:t>3/03/21</a:t>
            </a:r>
            <a:endParaRPr lang="it-IT"/>
          </a:p>
        </p:txBody>
      </p:sp>
      <p:sp>
        <p:nvSpPr>
          <p:cNvPr id="6" name="Footer Placeholder 5"/>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329703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3269" y="160028"/>
            <a:ext cx="9720532" cy="103235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838200" y="1358781"/>
            <a:ext cx="10515600" cy="481818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842514" y="6356352"/>
            <a:ext cx="15613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3/03/21</a:t>
            </a:r>
            <a:endParaRPr lang="it-IT"/>
          </a:p>
        </p:txBody>
      </p:sp>
      <p:sp>
        <p:nvSpPr>
          <p:cNvPr id="5" name="Footer Placeholder 4"/>
          <p:cNvSpPr>
            <a:spLocks noGrp="1"/>
          </p:cNvSpPr>
          <p:nvPr>
            <p:ph type="ftr" sz="quarter" idx="3"/>
          </p:nvPr>
        </p:nvSpPr>
        <p:spPr>
          <a:xfrm>
            <a:off x="2610929" y="6356352"/>
            <a:ext cx="37381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Ian Bird - Technical Coordination</a:t>
            </a:r>
          </a:p>
        </p:txBody>
      </p:sp>
      <p:sp>
        <p:nvSpPr>
          <p:cNvPr id="7" name="Rettangolo 6">
            <a:extLst>
              <a:ext uri="{FF2B5EF4-FFF2-40B4-BE49-F238E27FC236}">
                <a16:creationId xmlns:a16="http://schemas.microsoft.com/office/drawing/2014/main" id="{DCE86EC0-9AA0-9445-A96A-DFDEC4EB036F}"/>
              </a:ext>
            </a:extLst>
          </p:cNvPr>
          <p:cNvSpPr/>
          <p:nvPr userDrawn="1"/>
        </p:nvSpPr>
        <p:spPr>
          <a:xfrm>
            <a:off x="6829494" y="6364235"/>
            <a:ext cx="3716383" cy="415498"/>
          </a:xfrm>
          <a:prstGeom prst="rect">
            <a:avLst/>
          </a:prstGeom>
        </p:spPr>
        <p:txBody>
          <a:bodyPr wrap="square">
            <a:spAutoFit/>
          </a:bodyPr>
          <a:lstStyle/>
          <a:p>
            <a:pPr algn="r"/>
            <a:r>
              <a:rPr lang="en-GB" sz="1050">
                <a:solidFill>
                  <a:schemeClr val="tx1"/>
                </a:solidFill>
              </a:rPr>
              <a:t>Funded by the European Union’s </a:t>
            </a:r>
          </a:p>
          <a:p>
            <a:pPr algn="r"/>
            <a:r>
              <a:rPr lang="en-US" sz="1050">
                <a:solidFill>
                  <a:schemeClr val="tx1"/>
                </a:solidFill>
              </a:rPr>
              <a:t>Horizon 2020 - Grant N° </a:t>
            </a:r>
            <a:r>
              <a:rPr lang="uk-UA" sz="1050">
                <a:solidFill>
                  <a:schemeClr val="tx1"/>
                </a:solidFill>
              </a:rPr>
              <a:t>824064</a:t>
            </a:r>
            <a:endParaRPr lang="en-GB" sz="1400">
              <a:solidFill>
                <a:schemeClr val="tx1"/>
              </a:solidFill>
            </a:endParaRPr>
          </a:p>
        </p:txBody>
      </p:sp>
      <p:pic>
        <p:nvPicPr>
          <p:cNvPr id="8" name="Immagine 7">
            <a:extLst>
              <a:ext uri="{FF2B5EF4-FFF2-40B4-BE49-F238E27FC236}">
                <a16:creationId xmlns:a16="http://schemas.microsoft.com/office/drawing/2014/main" id="{2E0477E6-C1AD-094D-A442-EF1BE2575039}"/>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10545877" y="6425157"/>
            <a:ext cx="608780" cy="293654"/>
          </a:xfrm>
          <a:prstGeom prst="rect">
            <a:avLst/>
          </a:prstGeom>
          <a:ln w="3175">
            <a:noFill/>
          </a:ln>
        </p:spPr>
      </p:pic>
    </p:spTree>
    <p:extLst>
      <p:ext uri="{BB962C8B-B14F-4D97-AF65-F5344CB8AC3E}">
        <p14:creationId xmlns:p14="http://schemas.microsoft.com/office/powerpoint/2010/main" val="1567622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F9914-6A8C-414A-AF31-0758485B4EDF}"/>
              </a:ext>
            </a:extLst>
          </p:cNvPr>
          <p:cNvSpPr>
            <a:spLocks noGrp="1"/>
          </p:cNvSpPr>
          <p:nvPr>
            <p:ph type="ctrTitle"/>
          </p:nvPr>
        </p:nvSpPr>
        <p:spPr>
          <a:xfrm>
            <a:off x="2182369" y="3366993"/>
            <a:ext cx="7827264" cy="1595705"/>
          </a:xfrm>
        </p:spPr>
        <p:txBody>
          <a:bodyPr/>
          <a:lstStyle/>
          <a:p>
            <a:r>
              <a:rPr lang="it-IT" dirty="0"/>
              <a:t>Brief </a:t>
            </a:r>
            <a:r>
              <a:rPr lang="it-IT" dirty="0" err="1"/>
              <a:t>Overview</a:t>
            </a:r>
            <a:r>
              <a:rPr lang="it-IT"/>
              <a:t> of EOSC-Future</a:t>
            </a:r>
          </a:p>
        </p:txBody>
      </p:sp>
      <p:sp>
        <p:nvSpPr>
          <p:cNvPr id="3" name="Sottotitolo 2">
            <a:extLst>
              <a:ext uri="{FF2B5EF4-FFF2-40B4-BE49-F238E27FC236}">
                <a16:creationId xmlns:a16="http://schemas.microsoft.com/office/drawing/2014/main" id="{BC893D75-00CA-9042-B133-1091B1F6CA98}"/>
              </a:ext>
            </a:extLst>
          </p:cNvPr>
          <p:cNvSpPr>
            <a:spLocks noGrp="1"/>
          </p:cNvSpPr>
          <p:nvPr>
            <p:ph type="subTitle" idx="1"/>
          </p:nvPr>
        </p:nvSpPr>
        <p:spPr>
          <a:xfrm>
            <a:off x="2735867" y="5294293"/>
            <a:ext cx="6858000" cy="978508"/>
          </a:xfrm>
        </p:spPr>
        <p:txBody>
          <a:bodyPr/>
          <a:lstStyle/>
          <a:p>
            <a:r>
              <a:rPr lang="en-GB" dirty="0"/>
              <a:t>Technical Coordination Meeting – 3</a:t>
            </a:r>
            <a:r>
              <a:rPr lang="en-GB" baseline="30000" dirty="0"/>
              <a:t>rd</a:t>
            </a:r>
            <a:r>
              <a:rPr lang="en-GB" dirty="0"/>
              <a:t> March 2021</a:t>
            </a:r>
          </a:p>
          <a:p>
            <a:r>
              <a:rPr lang="en-GB" dirty="0"/>
              <a:t>Ian Bird (LAPP)</a:t>
            </a:r>
          </a:p>
        </p:txBody>
      </p:sp>
    </p:spTree>
    <p:extLst>
      <p:ext uri="{BB962C8B-B14F-4D97-AF65-F5344CB8AC3E}">
        <p14:creationId xmlns:p14="http://schemas.microsoft.com/office/powerpoint/2010/main" val="263471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B80EF-CA39-064B-9C81-50B7CCB9C6DE}"/>
              </a:ext>
            </a:extLst>
          </p:cNvPr>
          <p:cNvSpPr>
            <a:spLocks noGrp="1"/>
          </p:cNvSpPr>
          <p:nvPr>
            <p:ph type="dt" sz="half" idx="10"/>
          </p:nvPr>
        </p:nvSpPr>
        <p:spPr/>
        <p:txBody>
          <a:bodyPr/>
          <a:lstStyle/>
          <a:p>
            <a:r>
              <a:rPr lang="fr-FR"/>
              <a:t>3/03/21</a:t>
            </a:r>
            <a:endParaRPr lang="it-IT" dirty="0"/>
          </a:p>
        </p:txBody>
      </p:sp>
      <p:sp>
        <p:nvSpPr>
          <p:cNvPr id="3" name="Footer Placeholder 2">
            <a:extLst>
              <a:ext uri="{FF2B5EF4-FFF2-40B4-BE49-F238E27FC236}">
                <a16:creationId xmlns:a16="http://schemas.microsoft.com/office/drawing/2014/main" id="{49D8B9C0-7514-C64E-91A0-45EEF0B536C4}"/>
              </a:ext>
            </a:extLst>
          </p:cNvPr>
          <p:cNvSpPr>
            <a:spLocks noGrp="1"/>
          </p:cNvSpPr>
          <p:nvPr>
            <p:ph type="ftr" sz="quarter" idx="11"/>
          </p:nvPr>
        </p:nvSpPr>
        <p:spPr/>
        <p:txBody>
          <a:bodyPr/>
          <a:lstStyle/>
          <a:p>
            <a:r>
              <a:rPr lang="it-IT"/>
              <a:t>Ian Bird - Technical Coordination</a:t>
            </a:r>
          </a:p>
        </p:txBody>
      </p:sp>
      <p:pic>
        <p:nvPicPr>
          <p:cNvPr id="5" name="Picture 4">
            <a:extLst>
              <a:ext uri="{FF2B5EF4-FFF2-40B4-BE49-F238E27FC236}">
                <a16:creationId xmlns:a16="http://schemas.microsoft.com/office/drawing/2014/main" id="{4EC633A6-B949-2547-9474-57BC55C0039F}"/>
              </a:ext>
            </a:extLst>
          </p:cNvPr>
          <p:cNvPicPr>
            <a:picLocks noChangeAspect="1"/>
          </p:cNvPicPr>
          <p:nvPr/>
        </p:nvPicPr>
        <p:blipFill>
          <a:blip r:embed="rId2"/>
          <a:stretch>
            <a:fillRect/>
          </a:stretch>
        </p:blipFill>
        <p:spPr>
          <a:xfrm>
            <a:off x="1045499" y="42885"/>
            <a:ext cx="5962234" cy="6230593"/>
          </a:xfrm>
          <a:prstGeom prst="rect">
            <a:avLst/>
          </a:prstGeom>
        </p:spPr>
      </p:pic>
      <p:sp>
        <p:nvSpPr>
          <p:cNvPr id="6" name="TextBox 5">
            <a:extLst>
              <a:ext uri="{FF2B5EF4-FFF2-40B4-BE49-F238E27FC236}">
                <a16:creationId xmlns:a16="http://schemas.microsoft.com/office/drawing/2014/main" id="{7F6E9732-0F34-4448-BD8E-3322B2C57576}"/>
              </a:ext>
            </a:extLst>
          </p:cNvPr>
          <p:cNvSpPr txBox="1"/>
          <p:nvPr/>
        </p:nvSpPr>
        <p:spPr>
          <a:xfrm>
            <a:off x="7928658" y="3877519"/>
            <a:ext cx="1414875" cy="369332"/>
          </a:xfrm>
          <a:prstGeom prst="rect">
            <a:avLst/>
          </a:prstGeom>
          <a:noFill/>
        </p:spPr>
        <p:txBody>
          <a:bodyPr wrap="none" rtlCol="0">
            <a:spAutoFit/>
          </a:bodyPr>
          <a:lstStyle/>
          <a:p>
            <a:r>
              <a:rPr lang="en-GB"/>
              <a:t>ESCAPE TSP’s</a:t>
            </a:r>
          </a:p>
        </p:txBody>
      </p:sp>
      <p:cxnSp>
        <p:nvCxnSpPr>
          <p:cNvPr id="8" name="Straight Arrow Connector 7">
            <a:extLst>
              <a:ext uri="{FF2B5EF4-FFF2-40B4-BE49-F238E27FC236}">
                <a16:creationId xmlns:a16="http://schemas.microsoft.com/office/drawing/2014/main" id="{01F1FE9C-5C98-6D45-B5AA-491488875633}"/>
              </a:ext>
            </a:extLst>
          </p:cNvPr>
          <p:cNvCxnSpPr>
            <a:stCxn id="6" idx="1"/>
          </p:cNvCxnSpPr>
          <p:nvPr/>
        </p:nvCxnSpPr>
        <p:spPr>
          <a:xfrm flipH="1">
            <a:off x="3773347" y="4062185"/>
            <a:ext cx="4155311" cy="498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95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D5A8FE-3717-0646-BD9C-1D3AF7688F93}"/>
              </a:ext>
            </a:extLst>
          </p:cNvPr>
          <p:cNvSpPr>
            <a:spLocks noGrp="1"/>
          </p:cNvSpPr>
          <p:nvPr>
            <p:ph type="title"/>
          </p:nvPr>
        </p:nvSpPr>
        <p:spPr/>
        <p:txBody>
          <a:bodyPr/>
          <a:lstStyle/>
          <a:p>
            <a:r>
              <a:rPr lang="en-GB" dirty="0"/>
              <a:t>WP6 – includes TSP’s</a:t>
            </a:r>
          </a:p>
        </p:txBody>
      </p:sp>
      <p:sp>
        <p:nvSpPr>
          <p:cNvPr id="6" name="Content Placeholder 5">
            <a:extLst>
              <a:ext uri="{FF2B5EF4-FFF2-40B4-BE49-F238E27FC236}">
                <a16:creationId xmlns:a16="http://schemas.microsoft.com/office/drawing/2014/main" id="{CFC2FFB2-578B-1C4B-9575-D8B26A00147E}"/>
              </a:ext>
            </a:extLst>
          </p:cNvPr>
          <p:cNvSpPr>
            <a:spLocks noGrp="1"/>
          </p:cNvSpPr>
          <p:nvPr>
            <p:ph sz="half" idx="1"/>
          </p:nvPr>
        </p:nvSpPr>
        <p:spPr>
          <a:xfrm>
            <a:off x="305763" y="1200781"/>
            <a:ext cx="5551027" cy="4976182"/>
          </a:xfrm>
        </p:spPr>
        <p:txBody>
          <a:bodyPr>
            <a:normAutofit fontScale="40000" lnSpcReduction="20000"/>
          </a:bodyPr>
          <a:lstStyle/>
          <a:p>
            <a:pPr marL="0" indent="0">
              <a:buNone/>
            </a:pPr>
            <a:r>
              <a:rPr lang="fr-FR" sz="4500" b="1" dirty="0"/>
              <a:t>Objectives </a:t>
            </a:r>
            <a:endParaRPr lang="fr-FR" sz="4500" dirty="0"/>
          </a:p>
          <a:p>
            <a:pPr>
              <a:buFont typeface="Arial" panose="020B0604020202020204" pitchFamily="34" charset="0"/>
              <a:buChar char="•"/>
            </a:pPr>
            <a:r>
              <a:rPr lang="en-GB" sz="4500" dirty="0"/>
              <a:t>The objectives of WP6 are threefold, as reflected in the three tasks it contains: </a:t>
            </a:r>
          </a:p>
          <a:p>
            <a:pPr>
              <a:buFont typeface="Arial" panose="020B0604020202020204" pitchFamily="34" charset="0"/>
              <a:buChar char="•"/>
            </a:pPr>
            <a:r>
              <a:rPr lang="en-GB" sz="4500" dirty="0"/>
              <a:t>To coordinate and implement the pipeline which populates the EOSC with Providers and their Resources (services, data sets and other research products). </a:t>
            </a:r>
          </a:p>
          <a:p>
            <a:pPr>
              <a:buFont typeface="Arial" panose="020B0604020202020204" pitchFamily="34" charset="0"/>
              <a:buChar char="•"/>
            </a:pPr>
            <a:r>
              <a:rPr lang="en-GB" sz="4500" dirty="0"/>
              <a:t>To improve the offerings of Providers (including scientific communities) in EOSC by integrating their Resources into the EOSC-Core functions. </a:t>
            </a:r>
          </a:p>
          <a:p>
            <a:pPr>
              <a:buFont typeface="Arial" panose="020B0604020202020204" pitchFamily="34" charset="0"/>
              <a:buChar char="•"/>
            </a:pPr>
            <a:r>
              <a:rPr lang="en-GB" sz="4500" dirty="0"/>
              <a:t>To bring together research communities from the scientific clusters with each other and with the EOSC Portal and EOSC-Core and validate the EOSC vision through innovative and focused Science Projects which highlight added value, </a:t>
            </a:r>
            <a:r>
              <a:rPr lang="en-GB" sz="4500" dirty="0" err="1"/>
              <a:t>multidisciplinarity</a:t>
            </a:r>
            <a:r>
              <a:rPr lang="en-GB" sz="4500" dirty="0"/>
              <a:t> and composability of EOSC Resources. </a:t>
            </a:r>
          </a:p>
          <a:p>
            <a:pPr marL="0" indent="0">
              <a:buNone/>
            </a:pPr>
            <a:r>
              <a:rPr lang="en-GB" sz="4500" dirty="0"/>
              <a:t>This WP populates, connects, and supports both the supply and the demand use sides of the EOSC, ensuring there are valuable resources to empower digital research in Europe. </a:t>
            </a:r>
          </a:p>
          <a:p>
            <a:endParaRPr lang="en-GB" dirty="0"/>
          </a:p>
        </p:txBody>
      </p:sp>
      <p:sp>
        <p:nvSpPr>
          <p:cNvPr id="7" name="Content Placeholder 6">
            <a:extLst>
              <a:ext uri="{FF2B5EF4-FFF2-40B4-BE49-F238E27FC236}">
                <a16:creationId xmlns:a16="http://schemas.microsoft.com/office/drawing/2014/main" id="{6F45CD18-5755-7940-9C37-CC48EB560051}"/>
              </a:ext>
            </a:extLst>
          </p:cNvPr>
          <p:cNvSpPr>
            <a:spLocks noGrp="1"/>
          </p:cNvSpPr>
          <p:nvPr>
            <p:ph sz="half" idx="2"/>
          </p:nvPr>
        </p:nvSpPr>
        <p:spPr>
          <a:xfrm>
            <a:off x="6172201" y="1200780"/>
            <a:ext cx="5599252" cy="4760181"/>
          </a:xfrm>
        </p:spPr>
        <p:txBody>
          <a:bodyPr>
            <a:normAutofit fontScale="40000" lnSpcReduction="20000"/>
          </a:bodyPr>
          <a:lstStyle/>
          <a:p>
            <a:r>
              <a:rPr lang="en-GB" sz="4000" b="1" dirty="0"/>
              <a:t>Task 6.3 - Demonstrating EOSC Value through Cross-domain Research Science Projects (LIFEWATCH, </a:t>
            </a:r>
            <a:r>
              <a:rPr lang="en-GB" sz="4000" dirty="0"/>
              <a:t>CNRS, DESY, EATRIS, EGI, ELIXIR/EMBL, ESRF, EUDAT, GÉANT, ILL, ICOS, MARIS, </a:t>
            </a:r>
            <a:r>
              <a:rPr lang="en-GB" sz="4000" dirty="0" err="1"/>
              <a:t>OpenAIRE</a:t>
            </a:r>
            <a:r>
              <a:rPr lang="en-GB" sz="4000" dirty="0"/>
              <a:t>, PSI, CERN, FAU, INFN, SNS, UVA)</a:t>
            </a:r>
          </a:p>
          <a:p>
            <a:br>
              <a:rPr lang="en-GB" sz="4000" dirty="0"/>
            </a:br>
            <a:r>
              <a:rPr lang="en-GB" sz="4000" dirty="0"/>
              <a:t>This task addresses the need to widen the user base and is intended to foster increased use of EOSC by research communities, either by composing services out of existing scientific content and e- Infrastructure services or by bringing in additional services they use for their research into EOSC. Tasks 6.1 and 6.2 ensure that services can be properly integrated in the EOSC. The scope of this task is to move beyond the topic-specific competence centres and to consider cross-domain, interdisciplinary Science Projects (SPs). This will help to grow EOSC by involving/connecting/linking with more research communities and scientific disciplines, preventing the creation of silos, de-fragmenting communities and supporting Open Science. </a:t>
            </a:r>
          </a:p>
          <a:p>
            <a:r>
              <a:rPr lang="en-GB" sz="4000" dirty="0"/>
              <a:t>Large, cross-domain and mature catalogues, prepared in detail by the Science Clusters ready to be integrated at the start date of </a:t>
            </a:r>
            <a:r>
              <a:rPr lang="en-GB" sz="4000" i="1" dirty="0"/>
              <a:t>EOSC Future</a:t>
            </a:r>
            <a:r>
              <a:rPr lang="en-GB" sz="4000" dirty="0"/>
              <a:t>. They are flagships of community engagement and they tackle critical scientific and societal challenges. </a:t>
            </a:r>
          </a:p>
          <a:p>
            <a:r>
              <a:rPr lang="en-GB" dirty="0"/>
              <a:t> </a:t>
            </a:r>
          </a:p>
          <a:p>
            <a:endParaRPr lang="en-GB" dirty="0"/>
          </a:p>
        </p:txBody>
      </p:sp>
      <p:sp>
        <p:nvSpPr>
          <p:cNvPr id="2" name="Date Placeholder 1">
            <a:extLst>
              <a:ext uri="{FF2B5EF4-FFF2-40B4-BE49-F238E27FC236}">
                <a16:creationId xmlns:a16="http://schemas.microsoft.com/office/drawing/2014/main" id="{584A3D6E-A08D-ED45-9B9C-A15211AA12C9}"/>
              </a:ext>
            </a:extLst>
          </p:cNvPr>
          <p:cNvSpPr>
            <a:spLocks noGrp="1"/>
          </p:cNvSpPr>
          <p:nvPr>
            <p:ph type="dt" sz="half" idx="10"/>
          </p:nvPr>
        </p:nvSpPr>
        <p:spPr/>
        <p:txBody>
          <a:bodyPr/>
          <a:lstStyle/>
          <a:p>
            <a:r>
              <a:rPr lang="fr-FR"/>
              <a:t>3/03/21</a:t>
            </a:r>
            <a:endParaRPr lang="it-IT"/>
          </a:p>
        </p:txBody>
      </p:sp>
      <p:sp>
        <p:nvSpPr>
          <p:cNvPr id="3" name="Footer Placeholder 2">
            <a:extLst>
              <a:ext uri="{FF2B5EF4-FFF2-40B4-BE49-F238E27FC236}">
                <a16:creationId xmlns:a16="http://schemas.microsoft.com/office/drawing/2014/main" id="{B068B7BF-4605-1E4C-B686-7D9D2963DBF4}"/>
              </a:ext>
            </a:extLst>
          </p:cNvPr>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15123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EB87EE-41EE-0D46-9731-820FD93F49CF}"/>
              </a:ext>
            </a:extLst>
          </p:cNvPr>
          <p:cNvSpPr>
            <a:spLocks noGrp="1"/>
          </p:cNvSpPr>
          <p:nvPr>
            <p:ph type="title"/>
          </p:nvPr>
        </p:nvSpPr>
        <p:spPr/>
        <p:txBody>
          <a:bodyPr/>
          <a:lstStyle/>
          <a:p>
            <a:r>
              <a:rPr lang="en-GB" dirty="0"/>
              <a:t>Governance</a:t>
            </a:r>
          </a:p>
        </p:txBody>
      </p:sp>
      <p:sp>
        <p:nvSpPr>
          <p:cNvPr id="5" name="Date Placeholder 4">
            <a:extLst>
              <a:ext uri="{FF2B5EF4-FFF2-40B4-BE49-F238E27FC236}">
                <a16:creationId xmlns:a16="http://schemas.microsoft.com/office/drawing/2014/main" id="{1529180C-6909-8746-885B-07FF18415FAF}"/>
              </a:ext>
            </a:extLst>
          </p:cNvPr>
          <p:cNvSpPr>
            <a:spLocks noGrp="1"/>
          </p:cNvSpPr>
          <p:nvPr>
            <p:ph type="dt" sz="half" idx="10"/>
          </p:nvPr>
        </p:nvSpPr>
        <p:spPr/>
        <p:txBody>
          <a:bodyPr/>
          <a:lstStyle/>
          <a:p>
            <a:r>
              <a:rPr lang="fr-FR"/>
              <a:t>3/03/21</a:t>
            </a:r>
            <a:endParaRPr lang="it-IT"/>
          </a:p>
        </p:txBody>
      </p:sp>
      <p:sp>
        <p:nvSpPr>
          <p:cNvPr id="6" name="Footer Placeholder 5">
            <a:extLst>
              <a:ext uri="{FF2B5EF4-FFF2-40B4-BE49-F238E27FC236}">
                <a16:creationId xmlns:a16="http://schemas.microsoft.com/office/drawing/2014/main" id="{7EA716D1-E1E1-3B44-93FD-0C57C3FEF526}"/>
              </a:ext>
            </a:extLst>
          </p:cNvPr>
          <p:cNvSpPr>
            <a:spLocks noGrp="1"/>
          </p:cNvSpPr>
          <p:nvPr>
            <p:ph type="ftr" sz="quarter" idx="11"/>
          </p:nvPr>
        </p:nvSpPr>
        <p:spPr/>
        <p:txBody>
          <a:bodyPr/>
          <a:lstStyle/>
          <a:p>
            <a:r>
              <a:rPr lang="it-IT"/>
              <a:t>Ian Bird - Technical Coordination</a:t>
            </a:r>
          </a:p>
        </p:txBody>
      </p:sp>
      <p:pic>
        <p:nvPicPr>
          <p:cNvPr id="1025" name="Picture 1" descr="page139image54284352">
            <a:extLst>
              <a:ext uri="{FF2B5EF4-FFF2-40B4-BE49-F238E27FC236}">
                <a16:creationId xmlns:a16="http://schemas.microsoft.com/office/drawing/2014/main" id="{BA0DC9B9-ECE0-A441-B90D-97E1B08E8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58" y="1192381"/>
            <a:ext cx="10948688" cy="493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7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C8B3-D405-EA4A-A3C0-13CDA1E5625D}"/>
              </a:ext>
            </a:extLst>
          </p:cNvPr>
          <p:cNvSpPr>
            <a:spLocks noGrp="1"/>
          </p:cNvSpPr>
          <p:nvPr>
            <p:ph type="title"/>
          </p:nvPr>
        </p:nvSpPr>
        <p:spPr>
          <a:xfrm>
            <a:off x="1633269" y="160028"/>
            <a:ext cx="4443440" cy="1032353"/>
          </a:xfrm>
        </p:spPr>
        <p:txBody>
          <a:bodyPr/>
          <a:lstStyle/>
          <a:p>
            <a:r>
              <a:rPr lang="en-GB"/>
              <a:t>Proposal / GA</a:t>
            </a:r>
          </a:p>
        </p:txBody>
      </p:sp>
      <p:sp>
        <p:nvSpPr>
          <p:cNvPr id="3" name="Content Placeholder 2">
            <a:extLst>
              <a:ext uri="{FF2B5EF4-FFF2-40B4-BE49-F238E27FC236}">
                <a16:creationId xmlns:a16="http://schemas.microsoft.com/office/drawing/2014/main" id="{6627B9B0-88B4-4444-8DDE-CB57DBEF509A}"/>
              </a:ext>
            </a:extLst>
          </p:cNvPr>
          <p:cNvSpPr>
            <a:spLocks noGrp="1"/>
          </p:cNvSpPr>
          <p:nvPr>
            <p:ph idx="1"/>
          </p:nvPr>
        </p:nvSpPr>
        <p:spPr>
          <a:xfrm>
            <a:off x="324091" y="1192381"/>
            <a:ext cx="5463252" cy="4984582"/>
          </a:xfrm>
        </p:spPr>
        <p:txBody>
          <a:bodyPr>
            <a:normAutofit/>
          </a:bodyPr>
          <a:lstStyle/>
          <a:p>
            <a:pPr>
              <a:buFont typeface="Wingdings" pitchFamily="2" charset="2"/>
              <a:buChar char="§"/>
            </a:pPr>
            <a:r>
              <a:rPr lang="en-GB" dirty="0"/>
              <a:t> Re-submitted  12/02/21</a:t>
            </a:r>
          </a:p>
          <a:p>
            <a:pPr lvl="1">
              <a:buFont typeface="Wingdings" pitchFamily="2" charset="2"/>
              <a:buChar char="§"/>
            </a:pPr>
            <a:r>
              <a:rPr lang="en-GB" dirty="0"/>
              <a:t> Addresses EC criticisms </a:t>
            </a:r>
          </a:p>
          <a:p>
            <a:pPr lvl="1">
              <a:buFont typeface="Wingdings" pitchFamily="2" charset="2"/>
              <a:buChar char="§"/>
            </a:pPr>
            <a:r>
              <a:rPr lang="en-GB" dirty="0"/>
              <a:t> May still expect a further round of updates (tbc)</a:t>
            </a:r>
          </a:p>
          <a:p>
            <a:pPr>
              <a:buFont typeface="Wingdings" pitchFamily="2" charset="2"/>
              <a:buChar char="§"/>
            </a:pPr>
            <a:r>
              <a:rPr lang="en-GB" dirty="0"/>
              <a:t> 4 task forces worked several weeks to do the updates</a:t>
            </a:r>
          </a:p>
          <a:p>
            <a:pPr>
              <a:buFont typeface="Wingdings" pitchFamily="2" charset="2"/>
              <a:buChar char="§"/>
            </a:pPr>
            <a:r>
              <a:rPr lang="en-GB" dirty="0"/>
              <a:t> Now a much clearer technical vision </a:t>
            </a:r>
          </a:p>
          <a:p>
            <a:pPr>
              <a:buFont typeface="Wingdings" pitchFamily="2" charset="2"/>
              <a:buChar char="§"/>
            </a:pPr>
            <a:r>
              <a:rPr lang="en-GB" dirty="0"/>
              <a:t> Science Projects a key ingredient </a:t>
            </a:r>
          </a:p>
          <a:p>
            <a:pPr lvl="1">
              <a:buFont typeface="Wingdings" pitchFamily="2" charset="2"/>
              <a:buChar char="§"/>
            </a:pPr>
            <a:r>
              <a:rPr lang="en-GB" dirty="0"/>
              <a:t> Some resistance …</a:t>
            </a:r>
          </a:p>
          <a:p>
            <a:pPr lvl="1">
              <a:buFont typeface="Wingdings" pitchFamily="2" charset="2"/>
              <a:buChar char="§"/>
            </a:pPr>
            <a:r>
              <a:rPr lang="en-GB" dirty="0"/>
              <a:t> “TSP” </a:t>
            </a:r>
            <a:r>
              <a:rPr lang="en-GB" dirty="0">
                <a:sym typeface="Wingdings" pitchFamily="2" charset="2"/>
              </a:rPr>
              <a:t> “SP”</a:t>
            </a:r>
            <a:endParaRPr lang="en-GB" dirty="0"/>
          </a:p>
        </p:txBody>
      </p:sp>
      <p:sp>
        <p:nvSpPr>
          <p:cNvPr id="4" name="Date Placeholder 3">
            <a:extLst>
              <a:ext uri="{FF2B5EF4-FFF2-40B4-BE49-F238E27FC236}">
                <a16:creationId xmlns:a16="http://schemas.microsoft.com/office/drawing/2014/main" id="{2FDC8307-9B79-004E-A326-80626BC558F3}"/>
              </a:ext>
            </a:extLst>
          </p:cNvPr>
          <p:cNvSpPr>
            <a:spLocks noGrp="1"/>
          </p:cNvSpPr>
          <p:nvPr>
            <p:ph type="dt" sz="half" idx="10"/>
          </p:nvPr>
        </p:nvSpPr>
        <p:spPr/>
        <p:txBody>
          <a:bodyPr/>
          <a:lstStyle/>
          <a:p>
            <a:r>
              <a:rPr lang="fr-FR"/>
              <a:t>3/03/21</a:t>
            </a:r>
            <a:endParaRPr lang="it-IT"/>
          </a:p>
        </p:txBody>
      </p:sp>
      <p:sp>
        <p:nvSpPr>
          <p:cNvPr id="5" name="Footer Placeholder 4">
            <a:extLst>
              <a:ext uri="{FF2B5EF4-FFF2-40B4-BE49-F238E27FC236}">
                <a16:creationId xmlns:a16="http://schemas.microsoft.com/office/drawing/2014/main" id="{A243FC2E-88A6-AB47-AF41-1C78F9283BBB}"/>
              </a:ext>
            </a:extLst>
          </p:cNvPr>
          <p:cNvSpPr>
            <a:spLocks noGrp="1"/>
          </p:cNvSpPr>
          <p:nvPr>
            <p:ph type="ftr" sz="quarter" idx="11"/>
          </p:nvPr>
        </p:nvSpPr>
        <p:spPr/>
        <p:txBody>
          <a:bodyPr/>
          <a:lstStyle/>
          <a:p>
            <a:r>
              <a:rPr lang="it-IT"/>
              <a:t>Ian Bird - Technical Coordination</a:t>
            </a:r>
          </a:p>
        </p:txBody>
      </p:sp>
      <p:pic>
        <p:nvPicPr>
          <p:cNvPr id="10" name="Picture 9">
            <a:extLst>
              <a:ext uri="{FF2B5EF4-FFF2-40B4-BE49-F238E27FC236}">
                <a16:creationId xmlns:a16="http://schemas.microsoft.com/office/drawing/2014/main" id="{18268831-B5D4-3A49-BE21-CE5F2B4B866F}"/>
              </a:ext>
            </a:extLst>
          </p:cNvPr>
          <p:cNvPicPr>
            <a:picLocks noChangeAspect="1"/>
          </p:cNvPicPr>
          <p:nvPr/>
        </p:nvPicPr>
        <p:blipFill>
          <a:blip r:embed="rId2"/>
          <a:stretch>
            <a:fillRect/>
          </a:stretch>
        </p:blipFill>
        <p:spPr>
          <a:xfrm>
            <a:off x="5610093" y="0"/>
            <a:ext cx="494414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54854DF4-E6D5-0E4E-BCB6-45F2AFFA725F}"/>
              </a:ext>
            </a:extLst>
          </p:cNvPr>
          <p:cNvPicPr>
            <a:picLocks noChangeAspect="1"/>
          </p:cNvPicPr>
          <p:nvPr/>
        </p:nvPicPr>
        <p:blipFill>
          <a:blip r:embed="rId3"/>
          <a:stretch>
            <a:fillRect/>
          </a:stretch>
        </p:blipFill>
        <p:spPr>
          <a:xfrm>
            <a:off x="8695623" y="4244211"/>
            <a:ext cx="4262802" cy="2613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255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9E5E-8120-D14A-BD71-CDCC35062CA7}"/>
              </a:ext>
            </a:extLst>
          </p:cNvPr>
          <p:cNvSpPr>
            <a:spLocks noGrp="1"/>
          </p:cNvSpPr>
          <p:nvPr>
            <p:ph type="title"/>
          </p:nvPr>
        </p:nvSpPr>
        <p:spPr/>
        <p:txBody>
          <a:bodyPr/>
          <a:lstStyle/>
          <a:p>
            <a:r>
              <a:rPr lang="en-GB"/>
              <a:t>What is EOSC-Future?</a:t>
            </a:r>
          </a:p>
        </p:txBody>
      </p:sp>
      <p:sp>
        <p:nvSpPr>
          <p:cNvPr id="3" name="Content Placeholder 2">
            <a:extLst>
              <a:ext uri="{FF2B5EF4-FFF2-40B4-BE49-F238E27FC236}">
                <a16:creationId xmlns:a16="http://schemas.microsoft.com/office/drawing/2014/main" id="{A28155C4-B566-714F-980E-163879946E8B}"/>
              </a:ext>
            </a:extLst>
          </p:cNvPr>
          <p:cNvSpPr>
            <a:spLocks noGrp="1"/>
          </p:cNvSpPr>
          <p:nvPr>
            <p:ph idx="1"/>
          </p:nvPr>
        </p:nvSpPr>
        <p:spPr>
          <a:xfrm>
            <a:off x="393539" y="1358781"/>
            <a:ext cx="10960261" cy="4818182"/>
          </a:xfrm>
        </p:spPr>
        <p:txBody>
          <a:bodyPr>
            <a:normAutofit lnSpcReduction="10000"/>
          </a:bodyPr>
          <a:lstStyle/>
          <a:p>
            <a:pPr>
              <a:buFont typeface="Wingdings" pitchFamily="2" charset="2"/>
              <a:buChar char="§"/>
            </a:pPr>
            <a:r>
              <a:rPr lang="en-GB" dirty="0"/>
              <a:t>  Essentially it is a first implementation of EOSC</a:t>
            </a:r>
          </a:p>
          <a:p>
            <a:pPr lvl="1">
              <a:buFont typeface="Wingdings" pitchFamily="2" charset="2"/>
              <a:buChar char="§"/>
            </a:pPr>
            <a:r>
              <a:rPr lang="en-GB" dirty="0"/>
              <a:t> Integrating – e-Infrastructures, Research Infrastructures (ESFRIs, etc. – science clusters) </a:t>
            </a:r>
          </a:p>
          <a:p>
            <a:pPr lvl="2">
              <a:buFont typeface="Wingdings" pitchFamily="2" charset="2"/>
              <a:buChar char="§"/>
            </a:pPr>
            <a:r>
              <a:rPr lang="en-GB" dirty="0"/>
              <a:t> 11 Founding members: Technopolis as coordinator</a:t>
            </a:r>
          </a:p>
          <a:p>
            <a:pPr lvl="2">
              <a:buFont typeface="Wingdings" pitchFamily="2" charset="2"/>
              <a:buChar char="§"/>
            </a:pPr>
            <a:r>
              <a:rPr lang="en-GB" dirty="0"/>
              <a:t> Clusters: ENVRI-Fair, EOSC-Life, ESCAPE, PANSOC, SSHOC</a:t>
            </a:r>
          </a:p>
          <a:p>
            <a:pPr lvl="2">
              <a:buFont typeface="Wingdings" pitchFamily="2" charset="2"/>
              <a:buChar char="§"/>
            </a:pPr>
            <a:r>
              <a:rPr lang="en-GB" dirty="0"/>
              <a:t> e-</a:t>
            </a:r>
            <a:r>
              <a:rPr lang="en-GB" dirty="0" err="1"/>
              <a:t>infras</a:t>
            </a:r>
            <a:r>
              <a:rPr lang="en-GB" dirty="0"/>
              <a:t>: EGI, GEANT, EUDAT, </a:t>
            </a:r>
            <a:r>
              <a:rPr lang="en-GB" dirty="0" err="1"/>
              <a:t>OpenAire</a:t>
            </a:r>
            <a:r>
              <a:rPr lang="en-GB" dirty="0"/>
              <a:t>, RDA</a:t>
            </a:r>
          </a:p>
          <a:p>
            <a:pPr lvl="1">
              <a:buFont typeface="Wingdings" pitchFamily="2" charset="2"/>
              <a:buChar char="§"/>
            </a:pPr>
            <a:r>
              <a:rPr lang="en-GB" dirty="0"/>
              <a:t> Plus outputs of previous EOSC-xxx projects</a:t>
            </a:r>
          </a:p>
          <a:p>
            <a:pPr lvl="2">
              <a:buFont typeface="Wingdings" pitchFamily="2" charset="2"/>
              <a:buChar char="§"/>
            </a:pPr>
            <a:r>
              <a:rPr lang="en-GB" dirty="0"/>
              <a:t> EOSC-Hub, EOSC-Pilot, EOSC-Enhance, ARCHIVER, OCRE, etc.</a:t>
            </a:r>
          </a:p>
          <a:p>
            <a:pPr lvl="1">
              <a:buFont typeface="Wingdings" pitchFamily="2" charset="2"/>
              <a:buChar char="§"/>
            </a:pPr>
            <a:r>
              <a:rPr lang="en-GB" dirty="0"/>
              <a:t> And connecting to other current EOSC projects</a:t>
            </a:r>
          </a:p>
          <a:p>
            <a:pPr lvl="2">
              <a:buFont typeface="Wingdings" pitchFamily="2" charset="2"/>
              <a:buChar char="§"/>
            </a:pPr>
            <a:r>
              <a:rPr lang="en-GB" dirty="0"/>
              <a:t>In particular INFRAEOSC-07 projects providing </a:t>
            </a:r>
            <a:r>
              <a:rPr lang="en-GB" dirty="0" err="1"/>
              <a:t>resouces</a:t>
            </a:r>
            <a:endParaRPr lang="en-GB" dirty="0"/>
          </a:p>
          <a:p>
            <a:pPr>
              <a:buFont typeface="Wingdings" pitchFamily="2" charset="2"/>
              <a:buChar char="§"/>
            </a:pPr>
            <a:r>
              <a:rPr lang="en-GB" dirty="0"/>
              <a:t> So it is complex …. Lots of collaboration needed</a:t>
            </a:r>
          </a:p>
          <a:p>
            <a:pPr>
              <a:buFont typeface="Wingdings" pitchFamily="2" charset="2"/>
              <a:buChar char="§"/>
            </a:pPr>
            <a:r>
              <a:rPr lang="en-GB" dirty="0"/>
              <a:t> And the only project funded under this call</a:t>
            </a:r>
          </a:p>
          <a:p>
            <a:pPr>
              <a:buFont typeface="Wingdings" pitchFamily="2" charset="2"/>
              <a:buChar char="§"/>
            </a:pPr>
            <a:r>
              <a:rPr lang="en-GB" dirty="0"/>
              <a:t> Important in that EOSC-Future will shape the EOSC for us</a:t>
            </a:r>
          </a:p>
        </p:txBody>
      </p:sp>
      <p:sp>
        <p:nvSpPr>
          <p:cNvPr id="4" name="Date Placeholder 3">
            <a:extLst>
              <a:ext uri="{FF2B5EF4-FFF2-40B4-BE49-F238E27FC236}">
                <a16:creationId xmlns:a16="http://schemas.microsoft.com/office/drawing/2014/main" id="{963C84E4-7F16-584D-A937-1B91E64F4B68}"/>
              </a:ext>
            </a:extLst>
          </p:cNvPr>
          <p:cNvSpPr>
            <a:spLocks noGrp="1"/>
          </p:cNvSpPr>
          <p:nvPr>
            <p:ph type="dt" sz="half" idx="10"/>
          </p:nvPr>
        </p:nvSpPr>
        <p:spPr/>
        <p:txBody>
          <a:bodyPr/>
          <a:lstStyle/>
          <a:p>
            <a:r>
              <a:rPr lang="fr-FR"/>
              <a:t>3/03/21</a:t>
            </a:r>
            <a:endParaRPr lang="it-IT"/>
          </a:p>
        </p:txBody>
      </p:sp>
      <p:sp>
        <p:nvSpPr>
          <p:cNvPr id="5" name="Footer Placeholder 4">
            <a:extLst>
              <a:ext uri="{FF2B5EF4-FFF2-40B4-BE49-F238E27FC236}">
                <a16:creationId xmlns:a16="http://schemas.microsoft.com/office/drawing/2014/main" id="{4E1A441B-6E67-4240-A492-0C1FF6A006B5}"/>
              </a:ext>
            </a:extLst>
          </p:cNvPr>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220293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27107E-DFD2-C545-95D3-A633E9A45AF5}"/>
              </a:ext>
            </a:extLst>
          </p:cNvPr>
          <p:cNvPicPr>
            <a:picLocks noChangeAspect="1"/>
          </p:cNvPicPr>
          <p:nvPr/>
        </p:nvPicPr>
        <p:blipFill>
          <a:blip r:embed="rId2"/>
          <a:stretch>
            <a:fillRect/>
          </a:stretch>
        </p:blipFill>
        <p:spPr>
          <a:xfrm>
            <a:off x="8851337" y="2553327"/>
            <a:ext cx="3514283" cy="2703832"/>
          </a:xfrm>
          <a:prstGeom prst="rect">
            <a:avLst/>
          </a:prstGeom>
        </p:spPr>
      </p:pic>
      <p:sp>
        <p:nvSpPr>
          <p:cNvPr id="2" name="Title 1">
            <a:extLst>
              <a:ext uri="{FF2B5EF4-FFF2-40B4-BE49-F238E27FC236}">
                <a16:creationId xmlns:a16="http://schemas.microsoft.com/office/drawing/2014/main" id="{A642F496-8995-804C-8067-88C52E41A940}"/>
              </a:ext>
            </a:extLst>
          </p:cNvPr>
          <p:cNvSpPr>
            <a:spLocks noGrp="1"/>
          </p:cNvSpPr>
          <p:nvPr>
            <p:ph type="title"/>
          </p:nvPr>
        </p:nvSpPr>
        <p:spPr/>
        <p:txBody>
          <a:bodyPr/>
          <a:lstStyle/>
          <a:p>
            <a:r>
              <a:rPr lang="en-GB"/>
              <a:t>Science projects in EOSC-Future</a:t>
            </a:r>
          </a:p>
        </p:txBody>
      </p:sp>
      <p:sp>
        <p:nvSpPr>
          <p:cNvPr id="3" name="Content Placeholder 2">
            <a:extLst>
              <a:ext uri="{FF2B5EF4-FFF2-40B4-BE49-F238E27FC236}">
                <a16:creationId xmlns:a16="http://schemas.microsoft.com/office/drawing/2014/main" id="{86AD0026-6FBE-CF47-AA22-6A8E5B8AAE3D}"/>
              </a:ext>
            </a:extLst>
          </p:cNvPr>
          <p:cNvSpPr>
            <a:spLocks noGrp="1"/>
          </p:cNvSpPr>
          <p:nvPr>
            <p:ph idx="1"/>
          </p:nvPr>
        </p:nvSpPr>
        <p:spPr>
          <a:xfrm>
            <a:off x="393540" y="1358781"/>
            <a:ext cx="8889356" cy="4818182"/>
          </a:xfrm>
        </p:spPr>
        <p:txBody>
          <a:bodyPr/>
          <a:lstStyle/>
          <a:p>
            <a:pPr>
              <a:buFont typeface="Arial" panose="020B0604020202020204" pitchFamily="34" charset="0"/>
              <a:buChar char="•"/>
            </a:pPr>
            <a:r>
              <a:rPr lang="en-GB" dirty="0"/>
              <a:t> The call is within the EC directorate that funds e-infrastructures (DG-CNCT)</a:t>
            </a:r>
          </a:p>
          <a:p>
            <a:pPr lvl="1">
              <a:buFont typeface="Arial" panose="020B0604020202020204" pitchFamily="34" charset="0"/>
              <a:buChar char="•"/>
            </a:pPr>
            <a:r>
              <a:rPr lang="en-GB" dirty="0"/>
              <a:t> Science, RI’s and clusters are within DG-RTD</a:t>
            </a:r>
          </a:p>
          <a:p>
            <a:pPr>
              <a:buFont typeface="Arial" panose="020B0604020202020204" pitchFamily="34" charset="0"/>
              <a:buChar char="•"/>
            </a:pPr>
            <a:r>
              <a:rPr lang="en-GB" dirty="0"/>
              <a:t> There is sensitivity to having science projects in an “infrastructure” project, and the RI’s have significant funding</a:t>
            </a:r>
          </a:p>
          <a:p>
            <a:pPr lvl="1">
              <a:buFont typeface="Arial" panose="020B0604020202020204" pitchFamily="34" charset="0"/>
              <a:buChar char="•"/>
            </a:pPr>
            <a:r>
              <a:rPr lang="en-GB" dirty="0"/>
              <a:t> But it is for Science (EO –Science –C)</a:t>
            </a:r>
          </a:p>
          <a:p>
            <a:pPr lvl="1">
              <a:buFont typeface="Arial" panose="020B0604020202020204" pitchFamily="34" charset="0"/>
              <a:buChar char="•"/>
            </a:pPr>
            <a:r>
              <a:rPr lang="en-GB" dirty="0"/>
              <a:t> There is strong support from DG-RTD</a:t>
            </a:r>
          </a:p>
          <a:p>
            <a:pPr lvl="1">
              <a:buFont typeface="Arial" panose="020B0604020202020204" pitchFamily="34" charset="0"/>
              <a:buChar char="•"/>
            </a:pPr>
            <a:r>
              <a:rPr lang="en-GB" dirty="0"/>
              <a:t> Science projects bring the data, the research infrastructures </a:t>
            </a:r>
            <a:r>
              <a:rPr lang="en-GB" i="1" dirty="0"/>
              <a:t>and</a:t>
            </a:r>
            <a:r>
              <a:rPr lang="en-GB" dirty="0"/>
              <a:t> the scientists</a:t>
            </a:r>
          </a:p>
          <a:p>
            <a:pPr lvl="1">
              <a:buFont typeface="Arial" panose="020B0604020202020204" pitchFamily="34" charset="0"/>
              <a:buChar char="•"/>
            </a:pPr>
            <a:r>
              <a:rPr lang="en-GB" dirty="0"/>
              <a:t> Important that we show that the proto-EOSC responds to our needs</a:t>
            </a:r>
          </a:p>
        </p:txBody>
      </p:sp>
      <p:sp>
        <p:nvSpPr>
          <p:cNvPr id="4" name="Date Placeholder 3">
            <a:extLst>
              <a:ext uri="{FF2B5EF4-FFF2-40B4-BE49-F238E27FC236}">
                <a16:creationId xmlns:a16="http://schemas.microsoft.com/office/drawing/2014/main" id="{D72C8523-E68B-4545-A2B6-52E16A3E1485}"/>
              </a:ext>
            </a:extLst>
          </p:cNvPr>
          <p:cNvSpPr>
            <a:spLocks noGrp="1"/>
          </p:cNvSpPr>
          <p:nvPr>
            <p:ph type="dt" sz="half" idx="10"/>
          </p:nvPr>
        </p:nvSpPr>
        <p:spPr/>
        <p:txBody>
          <a:bodyPr/>
          <a:lstStyle/>
          <a:p>
            <a:r>
              <a:rPr lang="fr-FR"/>
              <a:t>3/03/21</a:t>
            </a:r>
            <a:endParaRPr lang="it-IT"/>
          </a:p>
        </p:txBody>
      </p:sp>
      <p:sp>
        <p:nvSpPr>
          <p:cNvPr id="5" name="Footer Placeholder 4">
            <a:extLst>
              <a:ext uri="{FF2B5EF4-FFF2-40B4-BE49-F238E27FC236}">
                <a16:creationId xmlns:a16="http://schemas.microsoft.com/office/drawing/2014/main" id="{55737D7B-E798-E546-9A05-3787974B87E1}"/>
              </a:ext>
            </a:extLst>
          </p:cNvPr>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166467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9567-258B-FC49-8BCD-6C21E87D9B87}"/>
              </a:ext>
            </a:extLst>
          </p:cNvPr>
          <p:cNvSpPr>
            <a:spLocks noGrp="1"/>
          </p:cNvSpPr>
          <p:nvPr>
            <p:ph type="title"/>
          </p:nvPr>
        </p:nvSpPr>
        <p:spPr/>
        <p:txBody>
          <a:bodyPr/>
          <a:lstStyle/>
          <a:p>
            <a:r>
              <a:rPr lang="en-GB"/>
              <a:t>Project actors</a:t>
            </a:r>
          </a:p>
        </p:txBody>
      </p:sp>
      <p:sp>
        <p:nvSpPr>
          <p:cNvPr id="3" name="Content Placeholder 2">
            <a:extLst>
              <a:ext uri="{FF2B5EF4-FFF2-40B4-BE49-F238E27FC236}">
                <a16:creationId xmlns:a16="http://schemas.microsoft.com/office/drawing/2014/main" id="{E47478EA-FD5E-6F48-8B9C-D8CE82CC71F9}"/>
              </a:ext>
            </a:extLst>
          </p:cNvPr>
          <p:cNvSpPr>
            <a:spLocks noGrp="1"/>
          </p:cNvSpPr>
          <p:nvPr>
            <p:ph idx="1"/>
          </p:nvPr>
        </p:nvSpPr>
        <p:spPr>
          <a:xfrm>
            <a:off x="381965" y="1358781"/>
            <a:ext cx="11111696" cy="4818182"/>
          </a:xfrm>
        </p:spPr>
        <p:txBody>
          <a:bodyPr>
            <a:normAutofit fontScale="62500" lnSpcReduction="20000"/>
          </a:bodyPr>
          <a:lstStyle/>
          <a:p>
            <a:pPr marL="0" indent="0">
              <a:buNone/>
            </a:pPr>
            <a:r>
              <a:rPr lang="fr-FR" i="1" dirty="0"/>
              <a:t>EOSC Future </a:t>
            </a:r>
            <a:r>
              <a:rPr lang="fr-FR" dirty="0" err="1"/>
              <a:t>will</a:t>
            </a:r>
            <a:r>
              <a:rPr lang="fr-FR" dirty="0"/>
              <a:t> </a:t>
            </a:r>
            <a:r>
              <a:rPr lang="fr-FR" dirty="0" err="1"/>
              <a:t>improve</a:t>
            </a:r>
            <a:r>
              <a:rPr lang="fr-FR" dirty="0"/>
              <a:t> and </a:t>
            </a:r>
            <a:r>
              <a:rPr lang="fr-FR" dirty="0" err="1"/>
              <a:t>enhance</a:t>
            </a:r>
            <a:r>
              <a:rPr lang="fr-FR" dirty="0"/>
              <a:t> the </a:t>
            </a:r>
            <a:r>
              <a:rPr lang="fr-FR" dirty="0" err="1"/>
              <a:t>federated</a:t>
            </a:r>
            <a:r>
              <a:rPr lang="fr-FR" dirty="0"/>
              <a:t> entry point to EOSC and the EOSC-</a:t>
            </a:r>
            <a:r>
              <a:rPr lang="fr-FR" dirty="0" err="1"/>
              <a:t>Core</a:t>
            </a:r>
            <a:r>
              <a:rPr lang="fr-FR" dirty="0"/>
              <a:t> </a:t>
            </a:r>
            <a:r>
              <a:rPr lang="fr-FR" dirty="0" err="1"/>
              <a:t>capabilities</a:t>
            </a:r>
            <a:r>
              <a:rPr lang="fr-FR" dirty="0"/>
              <a:t> </a:t>
            </a:r>
            <a:r>
              <a:rPr lang="fr-FR" dirty="0" err="1"/>
              <a:t>behind</a:t>
            </a:r>
            <a:r>
              <a:rPr lang="fr-FR" dirty="0"/>
              <a:t> </a:t>
            </a:r>
            <a:r>
              <a:rPr lang="fr-FR" dirty="0" err="1"/>
              <a:t>it</a:t>
            </a:r>
            <a:r>
              <a:rPr lang="fr-FR" dirty="0"/>
              <a:t>. It </a:t>
            </a:r>
            <a:r>
              <a:rPr lang="fr-FR" dirty="0" err="1"/>
              <a:t>will</a:t>
            </a:r>
            <a:r>
              <a:rPr lang="fr-FR" dirty="0"/>
              <a:t> </a:t>
            </a:r>
            <a:r>
              <a:rPr lang="fr-FR" dirty="0" err="1"/>
              <a:t>deliver</a:t>
            </a:r>
            <a:r>
              <a:rPr lang="fr-FR" dirty="0"/>
              <a:t> an EOSC </a:t>
            </a:r>
            <a:r>
              <a:rPr lang="fr-FR" dirty="0" err="1"/>
              <a:t>interoperability</a:t>
            </a:r>
            <a:r>
              <a:rPr lang="fr-FR" dirty="0"/>
              <a:t> </a:t>
            </a:r>
            <a:r>
              <a:rPr lang="fr-FR" dirty="0" err="1"/>
              <a:t>framework</a:t>
            </a:r>
            <a:r>
              <a:rPr lang="fr-FR" dirty="0"/>
              <a:t> and a set of EOSC-</a:t>
            </a:r>
            <a:r>
              <a:rPr lang="fr-FR" dirty="0" err="1"/>
              <a:t>Core</a:t>
            </a:r>
            <a:r>
              <a:rPr lang="fr-FR" dirty="0"/>
              <a:t> services </a:t>
            </a:r>
            <a:r>
              <a:rPr lang="fr-FR" dirty="0" err="1"/>
              <a:t>enabling</a:t>
            </a:r>
            <a:r>
              <a:rPr lang="fr-FR" dirty="0"/>
              <a:t>: </a:t>
            </a:r>
          </a:p>
          <a:p>
            <a:pPr>
              <a:buFont typeface="Wingdings" pitchFamily="2" charset="2"/>
              <a:buChar char="Ø"/>
            </a:pPr>
            <a:r>
              <a:rPr lang="fr-FR" b="1" dirty="0" err="1"/>
              <a:t>Users</a:t>
            </a:r>
            <a:r>
              <a:rPr lang="fr-FR" b="1" dirty="0"/>
              <a:t> </a:t>
            </a:r>
            <a:r>
              <a:rPr lang="fr-FR" dirty="0"/>
              <a:t>(</a:t>
            </a:r>
            <a:r>
              <a:rPr lang="fr-FR" dirty="0" err="1"/>
              <a:t>researchers</a:t>
            </a:r>
            <a:r>
              <a:rPr lang="fr-FR" dirty="0"/>
              <a:t>, </a:t>
            </a:r>
            <a:r>
              <a:rPr lang="fr-FR" dirty="0" err="1"/>
              <a:t>research</a:t>
            </a:r>
            <a:r>
              <a:rPr lang="fr-FR" dirty="0"/>
              <a:t> organisations) to </a:t>
            </a:r>
            <a:r>
              <a:rPr lang="fr-FR" dirty="0" err="1"/>
              <a:t>find</a:t>
            </a:r>
            <a:r>
              <a:rPr lang="fr-FR" dirty="0"/>
              <a:t>, compose, and </a:t>
            </a:r>
            <a:r>
              <a:rPr lang="fr-FR" dirty="0" err="1"/>
              <a:t>reuse</a:t>
            </a:r>
            <a:r>
              <a:rPr lang="fr-FR" dirty="0"/>
              <a:t> </a:t>
            </a:r>
            <a:r>
              <a:rPr lang="fr-FR" dirty="0" err="1"/>
              <a:t>resources</a:t>
            </a:r>
            <a:r>
              <a:rPr lang="fr-FR" dirty="0"/>
              <a:t> (</a:t>
            </a:r>
            <a:r>
              <a:rPr lang="fr-FR" dirty="0" err="1"/>
              <a:t>e.g</a:t>
            </a:r>
            <a:r>
              <a:rPr lang="fr-FR" dirty="0"/>
              <a:t>., services, </a:t>
            </a:r>
            <a:r>
              <a:rPr lang="fr-FR" dirty="0" err="1"/>
              <a:t>research</a:t>
            </a:r>
            <a:r>
              <a:rPr lang="fr-FR" dirty="0"/>
              <a:t> publications, data, software, etc.) </a:t>
            </a:r>
            <a:r>
              <a:rPr lang="fr-FR" dirty="0" err="1"/>
              <a:t>across</a:t>
            </a:r>
            <a:r>
              <a:rPr lang="fr-FR" dirty="0"/>
              <a:t> disciplines and </a:t>
            </a:r>
            <a:r>
              <a:rPr lang="fr-FR" dirty="0" err="1"/>
              <a:t>communities</a:t>
            </a:r>
            <a:r>
              <a:rPr lang="fr-FR" dirty="0"/>
              <a:t> </a:t>
            </a:r>
            <a:r>
              <a:rPr lang="fr-FR" dirty="0" err="1"/>
              <a:t>through</a:t>
            </a:r>
            <a:r>
              <a:rPr lang="fr-FR" dirty="0"/>
              <a:t> a </a:t>
            </a:r>
            <a:r>
              <a:rPr lang="fr-FR" dirty="0" err="1"/>
              <a:t>shared</a:t>
            </a:r>
            <a:r>
              <a:rPr lang="fr-FR" dirty="0"/>
              <a:t> </a:t>
            </a:r>
            <a:r>
              <a:rPr lang="fr-FR" dirty="0" err="1"/>
              <a:t>resource</a:t>
            </a:r>
            <a:r>
              <a:rPr lang="fr-FR" dirty="0"/>
              <a:t> sharing </a:t>
            </a:r>
            <a:r>
              <a:rPr lang="fr-FR" dirty="0" err="1"/>
              <a:t>framework</a:t>
            </a:r>
            <a:r>
              <a:rPr lang="fr-FR" dirty="0"/>
              <a:t>; </a:t>
            </a:r>
          </a:p>
          <a:p>
            <a:pPr>
              <a:buFont typeface="Wingdings" pitchFamily="2" charset="2"/>
              <a:buChar char="Ø"/>
            </a:pPr>
            <a:r>
              <a:rPr lang="fr-FR" b="1" dirty="0"/>
              <a:t>Providers </a:t>
            </a:r>
            <a:r>
              <a:rPr lang="fr-FR" dirty="0"/>
              <a:t>of </a:t>
            </a:r>
            <a:r>
              <a:rPr lang="fr-FR" dirty="0" err="1"/>
              <a:t>resources</a:t>
            </a:r>
            <a:r>
              <a:rPr lang="fr-FR" dirty="0"/>
              <a:t> to </a:t>
            </a:r>
            <a:r>
              <a:rPr lang="fr-FR" dirty="0" err="1"/>
              <a:t>describe</a:t>
            </a:r>
            <a:r>
              <a:rPr lang="fr-FR" dirty="0"/>
              <a:t> and </a:t>
            </a:r>
            <a:r>
              <a:rPr lang="fr-FR" dirty="0" err="1"/>
              <a:t>publish</a:t>
            </a:r>
            <a:r>
              <a:rPr lang="fr-FR" dirty="0"/>
              <a:t> </a:t>
            </a:r>
            <a:r>
              <a:rPr lang="fr-FR" dirty="0" err="1"/>
              <a:t>their</a:t>
            </a:r>
            <a:r>
              <a:rPr lang="fr-FR" dirty="0"/>
              <a:t> </a:t>
            </a:r>
            <a:r>
              <a:rPr lang="fr-FR" dirty="0" err="1"/>
              <a:t>resources</a:t>
            </a:r>
            <a:r>
              <a:rPr lang="fr-FR" dirty="0"/>
              <a:t> </a:t>
            </a:r>
            <a:r>
              <a:rPr lang="fr-FR" dirty="0" err="1"/>
              <a:t>through</a:t>
            </a:r>
            <a:r>
              <a:rPr lang="fr-FR" dirty="0"/>
              <a:t> EOSC </a:t>
            </a:r>
            <a:r>
              <a:rPr lang="fr-FR" dirty="0" err="1"/>
              <a:t>into</a:t>
            </a:r>
            <a:r>
              <a:rPr lang="fr-FR" dirty="0"/>
              <a:t> multiple locations </a:t>
            </a:r>
            <a:r>
              <a:rPr lang="fr-FR" dirty="0" err="1"/>
              <a:t>including</a:t>
            </a:r>
            <a:r>
              <a:rPr lang="fr-FR" dirty="0"/>
              <a:t> EOSC Portal </a:t>
            </a:r>
          </a:p>
          <a:p>
            <a:pPr>
              <a:buFont typeface="Wingdings" pitchFamily="2" charset="2"/>
              <a:buChar char="Ø"/>
            </a:pPr>
            <a:r>
              <a:rPr lang="fr-FR" b="1" dirty="0" err="1"/>
              <a:t>Researchers</a:t>
            </a:r>
            <a:r>
              <a:rPr lang="fr-FR" b="1" dirty="0"/>
              <a:t> </a:t>
            </a:r>
            <a:r>
              <a:rPr lang="fr-FR" dirty="0"/>
              <a:t>to gain </a:t>
            </a:r>
            <a:r>
              <a:rPr lang="fr-FR" dirty="0" err="1"/>
              <a:t>access</a:t>
            </a:r>
            <a:r>
              <a:rPr lang="fr-FR" dirty="0"/>
              <a:t> to </a:t>
            </a:r>
            <a:r>
              <a:rPr lang="fr-FR" dirty="0" err="1"/>
              <a:t>resources</a:t>
            </a:r>
            <a:r>
              <a:rPr lang="fr-FR" dirty="0"/>
              <a:t> </a:t>
            </a:r>
            <a:r>
              <a:rPr lang="fr-FR" dirty="0" err="1"/>
              <a:t>beyond</a:t>
            </a:r>
            <a:r>
              <a:rPr lang="fr-FR" dirty="0"/>
              <a:t> </a:t>
            </a:r>
            <a:r>
              <a:rPr lang="fr-FR" dirty="0" err="1"/>
              <a:t>their</a:t>
            </a:r>
            <a:r>
              <a:rPr lang="fr-FR" dirty="0"/>
              <a:t> discipline of practice and </a:t>
            </a:r>
            <a:r>
              <a:rPr lang="fr-FR" dirty="0" err="1"/>
              <a:t>across</a:t>
            </a:r>
            <a:r>
              <a:rPr lang="fr-FR" dirty="0"/>
              <a:t> disciplines </a:t>
            </a:r>
            <a:r>
              <a:rPr lang="fr-FR" dirty="0" err="1"/>
              <a:t>with</a:t>
            </a:r>
            <a:r>
              <a:rPr lang="fr-FR" dirty="0"/>
              <a:t> a single set of </a:t>
            </a:r>
            <a:r>
              <a:rPr lang="fr-FR" dirty="0" err="1"/>
              <a:t>credentials</a:t>
            </a:r>
            <a:r>
              <a:rPr lang="fr-FR" dirty="0"/>
              <a:t>. </a:t>
            </a:r>
          </a:p>
          <a:p>
            <a:pPr>
              <a:buFont typeface="Wingdings" pitchFamily="2" charset="2"/>
              <a:buChar char="Ø"/>
            </a:pPr>
            <a:r>
              <a:rPr lang="fr-FR" b="1" dirty="0" err="1"/>
              <a:t>Research</a:t>
            </a:r>
            <a:r>
              <a:rPr lang="fr-FR" b="1" dirty="0"/>
              <a:t> </a:t>
            </a:r>
            <a:r>
              <a:rPr lang="fr-FR" b="1" dirty="0" err="1"/>
              <a:t>communities</a:t>
            </a:r>
            <a:r>
              <a:rPr lang="fr-FR" b="1" dirty="0"/>
              <a:t> </a:t>
            </a:r>
            <a:r>
              <a:rPr lang="fr-FR" dirty="0"/>
              <a:t>to </a:t>
            </a:r>
            <a:r>
              <a:rPr lang="fr-FR" dirty="0" err="1"/>
              <a:t>describe</a:t>
            </a:r>
            <a:r>
              <a:rPr lang="fr-FR" dirty="0"/>
              <a:t> </a:t>
            </a:r>
            <a:r>
              <a:rPr lang="fr-FR" dirty="0" err="1"/>
              <a:t>their</a:t>
            </a:r>
            <a:r>
              <a:rPr lang="fr-FR" dirty="0"/>
              <a:t> Open Science practices and </a:t>
            </a:r>
            <a:r>
              <a:rPr lang="fr-FR" dirty="0" err="1"/>
              <a:t>implementation</a:t>
            </a:r>
            <a:r>
              <a:rPr lang="fr-FR" dirty="0"/>
              <a:t> roadmaps via </a:t>
            </a:r>
            <a:r>
              <a:rPr lang="fr-FR" dirty="0" err="1"/>
              <a:t>common</a:t>
            </a:r>
            <a:r>
              <a:rPr lang="fr-FR" dirty="0"/>
              <a:t> </a:t>
            </a:r>
            <a:r>
              <a:rPr lang="fr-FR" dirty="0" err="1"/>
              <a:t>frameworks</a:t>
            </a:r>
            <a:r>
              <a:rPr lang="fr-FR" dirty="0"/>
              <a:t> and </a:t>
            </a:r>
            <a:r>
              <a:rPr lang="fr-FR" dirty="0" err="1"/>
              <a:t>be</a:t>
            </a:r>
            <a:r>
              <a:rPr lang="fr-FR" dirty="0"/>
              <a:t> </a:t>
            </a:r>
            <a:r>
              <a:rPr lang="fr-FR" dirty="0" err="1"/>
              <a:t>inspired</a:t>
            </a:r>
            <a:r>
              <a:rPr lang="fr-FR" dirty="0"/>
              <a:t> by Open Science roadmaps </a:t>
            </a:r>
            <a:r>
              <a:rPr lang="fr-FR" dirty="0" err="1"/>
              <a:t>shared</a:t>
            </a:r>
            <a:r>
              <a:rPr lang="fr-FR" dirty="0"/>
              <a:t> by </a:t>
            </a:r>
            <a:r>
              <a:rPr lang="fr-FR" dirty="0" err="1"/>
              <a:t>other</a:t>
            </a:r>
            <a:r>
              <a:rPr lang="fr-FR" dirty="0"/>
              <a:t> </a:t>
            </a:r>
            <a:r>
              <a:rPr lang="fr-FR" dirty="0" err="1"/>
              <a:t>communities</a:t>
            </a:r>
            <a:r>
              <a:rPr lang="fr-FR" dirty="0"/>
              <a:t>. </a:t>
            </a:r>
          </a:p>
          <a:p>
            <a:pPr>
              <a:buFont typeface="Wingdings" pitchFamily="2" charset="2"/>
              <a:buChar char="Ø"/>
            </a:pPr>
            <a:r>
              <a:rPr lang="fr-FR" b="1" dirty="0"/>
              <a:t>Policy </a:t>
            </a:r>
            <a:r>
              <a:rPr lang="fr-FR" b="1" dirty="0" err="1"/>
              <a:t>makers</a:t>
            </a:r>
            <a:r>
              <a:rPr lang="fr-FR" b="1" dirty="0"/>
              <a:t> </a:t>
            </a:r>
            <a:r>
              <a:rPr lang="fr-FR" dirty="0"/>
              <a:t>(</a:t>
            </a:r>
            <a:r>
              <a:rPr lang="fr-FR" dirty="0" err="1"/>
              <a:t>including</a:t>
            </a:r>
            <a:r>
              <a:rPr lang="fr-FR" dirty="0"/>
              <a:t> </a:t>
            </a:r>
            <a:r>
              <a:rPr lang="fr-FR" dirty="0" err="1"/>
              <a:t>funders</a:t>
            </a:r>
            <a:r>
              <a:rPr lang="fr-FR" dirty="0"/>
              <a:t>, organisations, and </a:t>
            </a:r>
            <a:r>
              <a:rPr lang="fr-FR" dirty="0" err="1"/>
              <a:t>ministries</a:t>
            </a:r>
            <a:r>
              <a:rPr lang="fr-FR" dirty="0"/>
              <a:t>) to </a:t>
            </a:r>
            <a:r>
              <a:rPr lang="fr-FR" dirty="0" err="1"/>
              <a:t>access</a:t>
            </a:r>
            <a:r>
              <a:rPr lang="fr-FR" dirty="0"/>
              <a:t> the </a:t>
            </a:r>
            <a:r>
              <a:rPr lang="fr-FR" dirty="0" err="1"/>
              <a:t>overall</a:t>
            </a:r>
            <a:r>
              <a:rPr lang="fr-FR" dirty="0"/>
              <a:t> up-to- date </a:t>
            </a:r>
            <a:r>
              <a:rPr lang="fr-FR" dirty="0" err="1"/>
              <a:t>view</a:t>
            </a:r>
            <a:r>
              <a:rPr lang="fr-FR" dirty="0"/>
              <a:t> of EOSC </a:t>
            </a:r>
            <a:r>
              <a:rPr lang="fr-FR" dirty="0" err="1"/>
              <a:t>resources</a:t>
            </a:r>
            <a:r>
              <a:rPr lang="fr-FR" dirty="0"/>
              <a:t> to </a:t>
            </a:r>
            <a:r>
              <a:rPr lang="fr-FR" dirty="0" err="1"/>
              <a:t>build</a:t>
            </a:r>
            <a:r>
              <a:rPr lang="fr-FR" dirty="0"/>
              <a:t>, </a:t>
            </a:r>
            <a:r>
              <a:rPr lang="fr-FR" dirty="0" err="1"/>
              <a:t>implement</a:t>
            </a:r>
            <a:r>
              <a:rPr lang="fr-FR" dirty="0"/>
              <a:t>, and </a:t>
            </a:r>
            <a:r>
              <a:rPr lang="fr-FR" dirty="0" err="1"/>
              <a:t>consult</a:t>
            </a:r>
            <a:r>
              <a:rPr lang="fr-FR" dirty="0"/>
              <a:t> Open Science </a:t>
            </a:r>
            <a:r>
              <a:rPr lang="fr-FR" dirty="0" err="1"/>
              <a:t>indicators</a:t>
            </a:r>
            <a:r>
              <a:rPr lang="fr-FR" dirty="0"/>
              <a:t> (</a:t>
            </a:r>
            <a:r>
              <a:rPr lang="fr-FR" dirty="0" err="1"/>
              <a:t>such</a:t>
            </a:r>
            <a:r>
              <a:rPr lang="fr-FR" dirty="0"/>
              <a:t> as for </a:t>
            </a:r>
            <a:r>
              <a:rPr lang="fr-FR" dirty="0" err="1"/>
              <a:t>openness</a:t>
            </a:r>
            <a:r>
              <a:rPr lang="fr-FR" dirty="0"/>
              <a:t> and </a:t>
            </a:r>
            <a:r>
              <a:rPr lang="fr-FR" dirty="0" err="1"/>
              <a:t>FAIRness</a:t>
            </a:r>
            <a:r>
              <a:rPr lang="fr-FR" dirty="0"/>
              <a:t>). </a:t>
            </a:r>
          </a:p>
          <a:p>
            <a:pPr>
              <a:buFont typeface="Wingdings" pitchFamily="2" charset="2"/>
              <a:buChar char="Ø"/>
            </a:pPr>
            <a:r>
              <a:rPr lang="fr-FR" b="1" dirty="0" err="1"/>
              <a:t>Industry</a:t>
            </a:r>
            <a:r>
              <a:rPr lang="fr-FR" b="1" dirty="0"/>
              <a:t> </a:t>
            </a:r>
            <a:r>
              <a:rPr lang="fr-FR" b="1" dirty="0" err="1"/>
              <a:t>actors</a:t>
            </a:r>
            <a:r>
              <a:rPr lang="fr-FR" b="1" dirty="0"/>
              <a:t> </a:t>
            </a:r>
            <a:r>
              <a:rPr lang="fr-FR" dirty="0"/>
              <a:t>(</a:t>
            </a:r>
            <a:r>
              <a:rPr lang="fr-FR" dirty="0" err="1"/>
              <a:t>such</a:t>
            </a:r>
            <a:r>
              <a:rPr lang="fr-FR" dirty="0"/>
              <a:t> as </a:t>
            </a:r>
            <a:r>
              <a:rPr lang="fr-FR" dirty="0" err="1"/>
              <a:t>SMEs</a:t>
            </a:r>
            <a:r>
              <a:rPr lang="fr-FR" dirty="0"/>
              <a:t> and large </a:t>
            </a:r>
            <a:r>
              <a:rPr lang="fr-FR" dirty="0" err="1"/>
              <a:t>enterprises</a:t>
            </a:r>
            <a:r>
              <a:rPr lang="fr-FR" dirty="0"/>
              <a:t>) to </a:t>
            </a:r>
            <a:r>
              <a:rPr lang="fr-FR" dirty="0" err="1"/>
              <a:t>access</a:t>
            </a:r>
            <a:r>
              <a:rPr lang="fr-FR" dirty="0"/>
              <a:t>, value, </a:t>
            </a:r>
            <a:r>
              <a:rPr lang="fr-FR" dirty="0" err="1"/>
              <a:t>reuse</a:t>
            </a:r>
            <a:r>
              <a:rPr lang="fr-FR" dirty="0"/>
              <a:t>, and </a:t>
            </a:r>
            <a:r>
              <a:rPr lang="fr-FR" dirty="0" err="1"/>
              <a:t>build</a:t>
            </a:r>
            <a:r>
              <a:rPr lang="fr-FR" dirty="0"/>
              <a:t> innovation out of </a:t>
            </a:r>
            <a:r>
              <a:rPr lang="fr-FR" dirty="0" err="1"/>
              <a:t>research</a:t>
            </a:r>
            <a:r>
              <a:rPr lang="fr-FR" dirty="0"/>
              <a:t> </a:t>
            </a:r>
            <a:r>
              <a:rPr lang="fr-FR" dirty="0" err="1"/>
              <a:t>results</a:t>
            </a:r>
            <a:r>
              <a:rPr lang="fr-FR" dirty="0"/>
              <a:t> and procure </a:t>
            </a:r>
            <a:r>
              <a:rPr lang="fr-FR" dirty="0" err="1"/>
              <a:t>their</a:t>
            </a:r>
            <a:r>
              <a:rPr lang="fr-FR" dirty="0"/>
              <a:t> </a:t>
            </a:r>
            <a:r>
              <a:rPr lang="fr-FR" dirty="0" err="1"/>
              <a:t>resources</a:t>
            </a:r>
            <a:r>
              <a:rPr lang="fr-FR" dirty="0"/>
              <a:t> to Providers and EOSC end </a:t>
            </a:r>
            <a:r>
              <a:rPr lang="fr-FR" dirty="0" err="1"/>
              <a:t>users</a:t>
            </a:r>
            <a:r>
              <a:rPr lang="fr-FR" dirty="0"/>
              <a:t>. </a:t>
            </a:r>
          </a:p>
          <a:p>
            <a:pPr>
              <a:buFont typeface="Wingdings" pitchFamily="2" charset="2"/>
              <a:buChar char="Ø"/>
            </a:pPr>
            <a:r>
              <a:rPr lang="fr-FR" b="1" dirty="0" err="1"/>
              <a:t>Researchers</a:t>
            </a:r>
            <a:r>
              <a:rPr lang="fr-FR" b="1" dirty="0"/>
              <a:t> </a:t>
            </a:r>
            <a:r>
              <a:rPr lang="fr-FR" dirty="0"/>
              <a:t>to </a:t>
            </a:r>
            <a:r>
              <a:rPr lang="fr-FR" dirty="0" err="1"/>
              <a:t>share</a:t>
            </a:r>
            <a:r>
              <a:rPr lang="fr-FR" dirty="0"/>
              <a:t> </a:t>
            </a:r>
            <a:r>
              <a:rPr lang="fr-FR" dirty="0" err="1"/>
              <a:t>their</a:t>
            </a:r>
            <a:r>
              <a:rPr lang="fr-FR" dirty="0"/>
              <a:t> </a:t>
            </a:r>
            <a:r>
              <a:rPr lang="fr-FR" dirty="0" err="1"/>
              <a:t>scientific</a:t>
            </a:r>
            <a:r>
              <a:rPr lang="fr-FR" dirty="0"/>
              <a:t> </a:t>
            </a:r>
            <a:r>
              <a:rPr lang="fr-FR" dirty="0" err="1"/>
              <a:t>results</a:t>
            </a:r>
            <a:r>
              <a:rPr lang="fr-FR" dirty="0"/>
              <a:t> as </a:t>
            </a:r>
            <a:r>
              <a:rPr lang="fr-FR" dirty="0" err="1"/>
              <a:t>openly</a:t>
            </a:r>
            <a:r>
              <a:rPr lang="fr-FR" dirty="0"/>
              <a:t> as possible and </a:t>
            </a:r>
            <a:r>
              <a:rPr lang="fr-FR" dirty="0" err="1"/>
              <a:t>get</a:t>
            </a:r>
            <a:r>
              <a:rPr lang="fr-FR" dirty="0"/>
              <a:t> </a:t>
            </a:r>
            <a:r>
              <a:rPr lang="fr-FR" dirty="0" err="1"/>
              <a:t>recommendations</a:t>
            </a:r>
            <a:r>
              <a:rPr lang="fr-FR" dirty="0"/>
              <a:t> for EOSC </a:t>
            </a:r>
            <a:r>
              <a:rPr lang="fr-FR" dirty="0" err="1"/>
              <a:t>resources</a:t>
            </a:r>
            <a:r>
              <a:rPr lang="fr-FR" dirty="0"/>
              <a:t> (</a:t>
            </a:r>
            <a:r>
              <a:rPr lang="fr-FR" dirty="0" err="1"/>
              <a:t>such</a:t>
            </a:r>
            <a:r>
              <a:rPr lang="fr-FR" dirty="0"/>
              <a:t> as services) or </a:t>
            </a:r>
            <a:r>
              <a:rPr lang="fr-FR" dirty="0" err="1"/>
              <a:t>research</a:t>
            </a:r>
            <a:r>
              <a:rPr lang="fr-FR" dirty="0"/>
              <a:t> </a:t>
            </a:r>
            <a:r>
              <a:rPr lang="fr-FR" dirty="0" err="1"/>
              <a:t>entities</a:t>
            </a:r>
            <a:r>
              <a:rPr lang="fr-FR" dirty="0"/>
              <a:t> (</a:t>
            </a:r>
            <a:r>
              <a:rPr lang="fr-FR" dirty="0" err="1"/>
              <a:t>such</a:t>
            </a:r>
            <a:r>
              <a:rPr lang="fr-FR" dirty="0"/>
              <a:t> as </a:t>
            </a:r>
            <a:r>
              <a:rPr lang="fr-FR" dirty="0" err="1"/>
              <a:t>authors</a:t>
            </a:r>
            <a:r>
              <a:rPr lang="fr-FR" dirty="0"/>
              <a:t> or </a:t>
            </a:r>
            <a:r>
              <a:rPr lang="fr-FR" dirty="0" err="1"/>
              <a:t>projects</a:t>
            </a:r>
            <a:r>
              <a:rPr lang="fr-FR" dirty="0"/>
              <a:t>) </a:t>
            </a:r>
            <a:r>
              <a:rPr lang="fr-FR" dirty="0" err="1"/>
              <a:t>that</a:t>
            </a:r>
            <a:r>
              <a:rPr lang="fr-FR" dirty="0"/>
              <a:t> </a:t>
            </a:r>
            <a:r>
              <a:rPr lang="fr-FR" dirty="0" err="1"/>
              <a:t>may</a:t>
            </a:r>
            <a:r>
              <a:rPr lang="fr-FR" dirty="0"/>
              <a:t> </a:t>
            </a:r>
            <a:r>
              <a:rPr lang="fr-FR" dirty="0" err="1"/>
              <a:t>be</a:t>
            </a:r>
            <a:r>
              <a:rPr lang="fr-FR" dirty="0"/>
              <a:t> of use to </a:t>
            </a:r>
            <a:r>
              <a:rPr lang="fr-FR" dirty="0" err="1"/>
              <a:t>them</a:t>
            </a:r>
            <a:r>
              <a:rPr lang="fr-FR" dirty="0"/>
              <a:t>. </a:t>
            </a:r>
          </a:p>
          <a:p>
            <a:endParaRPr lang="en-GB" dirty="0"/>
          </a:p>
        </p:txBody>
      </p:sp>
      <p:sp>
        <p:nvSpPr>
          <p:cNvPr id="4" name="Date Placeholder 3">
            <a:extLst>
              <a:ext uri="{FF2B5EF4-FFF2-40B4-BE49-F238E27FC236}">
                <a16:creationId xmlns:a16="http://schemas.microsoft.com/office/drawing/2014/main" id="{D4E7B1CD-3DC1-4B4E-925D-05CF8AC2096F}"/>
              </a:ext>
            </a:extLst>
          </p:cNvPr>
          <p:cNvSpPr>
            <a:spLocks noGrp="1"/>
          </p:cNvSpPr>
          <p:nvPr>
            <p:ph type="dt" sz="half" idx="10"/>
          </p:nvPr>
        </p:nvSpPr>
        <p:spPr/>
        <p:txBody>
          <a:bodyPr/>
          <a:lstStyle/>
          <a:p>
            <a:r>
              <a:rPr lang="fr-FR"/>
              <a:t>3/03/21</a:t>
            </a:r>
            <a:endParaRPr lang="it-IT"/>
          </a:p>
        </p:txBody>
      </p:sp>
      <p:sp>
        <p:nvSpPr>
          <p:cNvPr id="5" name="Footer Placeholder 4">
            <a:extLst>
              <a:ext uri="{FF2B5EF4-FFF2-40B4-BE49-F238E27FC236}">
                <a16:creationId xmlns:a16="http://schemas.microsoft.com/office/drawing/2014/main" id="{40BE437F-155A-2144-8FB6-6DD684D889F8}"/>
              </a:ext>
            </a:extLst>
          </p:cNvPr>
          <p:cNvSpPr>
            <a:spLocks noGrp="1"/>
          </p:cNvSpPr>
          <p:nvPr>
            <p:ph type="ftr" sz="quarter" idx="11"/>
          </p:nvPr>
        </p:nvSpPr>
        <p:spPr/>
        <p:txBody>
          <a:bodyPr/>
          <a:lstStyle/>
          <a:p>
            <a:r>
              <a:rPr lang="it-IT"/>
              <a:t>Ian Bird - Technical Coordination</a:t>
            </a:r>
          </a:p>
        </p:txBody>
      </p:sp>
    </p:spTree>
    <p:extLst>
      <p:ext uri="{BB962C8B-B14F-4D97-AF65-F5344CB8AC3E}">
        <p14:creationId xmlns:p14="http://schemas.microsoft.com/office/powerpoint/2010/main" val="369323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D6BF8-BA76-D54B-816A-942F94E331B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16375" y="139733"/>
            <a:ext cx="4675625" cy="3272938"/>
          </a:xfrm>
          <a:prstGeom prst="rect">
            <a:avLst/>
          </a:prstGeom>
        </p:spPr>
      </p:pic>
      <p:sp>
        <p:nvSpPr>
          <p:cNvPr id="4" name="Date Placeholder 3">
            <a:extLst>
              <a:ext uri="{FF2B5EF4-FFF2-40B4-BE49-F238E27FC236}">
                <a16:creationId xmlns:a16="http://schemas.microsoft.com/office/drawing/2014/main" id="{72BB873F-0E71-974F-A0B6-71750E3CE7B2}"/>
              </a:ext>
            </a:extLst>
          </p:cNvPr>
          <p:cNvSpPr>
            <a:spLocks noGrp="1"/>
          </p:cNvSpPr>
          <p:nvPr>
            <p:ph type="dt" sz="half" idx="10"/>
          </p:nvPr>
        </p:nvSpPr>
        <p:spPr/>
        <p:txBody>
          <a:bodyPr/>
          <a:lstStyle/>
          <a:p>
            <a:r>
              <a:rPr lang="fr-FR"/>
              <a:t>3/03/21</a:t>
            </a:r>
            <a:endParaRPr lang="it-IT"/>
          </a:p>
        </p:txBody>
      </p:sp>
      <p:sp>
        <p:nvSpPr>
          <p:cNvPr id="5" name="Footer Placeholder 4">
            <a:extLst>
              <a:ext uri="{FF2B5EF4-FFF2-40B4-BE49-F238E27FC236}">
                <a16:creationId xmlns:a16="http://schemas.microsoft.com/office/drawing/2014/main" id="{F461D1B1-1A50-1342-9FED-204F6166E6EC}"/>
              </a:ext>
            </a:extLst>
          </p:cNvPr>
          <p:cNvSpPr>
            <a:spLocks noGrp="1"/>
          </p:cNvSpPr>
          <p:nvPr>
            <p:ph type="ftr" sz="quarter" idx="11"/>
          </p:nvPr>
        </p:nvSpPr>
        <p:spPr/>
        <p:txBody>
          <a:bodyPr/>
          <a:lstStyle/>
          <a:p>
            <a:r>
              <a:rPr lang="it-IT"/>
              <a:t>Ian Bird - Technical Coordination</a:t>
            </a:r>
          </a:p>
        </p:txBody>
      </p:sp>
      <p:pic>
        <p:nvPicPr>
          <p:cNvPr id="1026" name="Picture 2" descr="https://lh5.googleusercontent.com/xtmq8jq2O144OwfxDNl2QF0yyyAHAKoMytzPykIi3hsYVrmhJlIVcdGXjohKERdggEMdk91AVhnE0270i4FX8mPXNpZ6DbaouMTNmMOSEV6oKHK3L3Dl0HOYMnXat1F60QDvkZOW">
            <a:extLst>
              <a:ext uri="{FF2B5EF4-FFF2-40B4-BE49-F238E27FC236}">
                <a16:creationId xmlns:a16="http://schemas.microsoft.com/office/drawing/2014/main" id="{1D1E4F7A-393B-AB4A-A21C-4E67B96D343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583" y="1020695"/>
            <a:ext cx="9125186" cy="533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21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CE311F-35CA-E047-908D-D875100FE25E}"/>
              </a:ext>
            </a:extLst>
          </p:cNvPr>
          <p:cNvSpPr>
            <a:spLocks noGrp="1"/>
          </p:cNvSpPr>
          <p:nvPr>
            <p:ph type="dt" sz="half" idx="10"/>
          </p:nvPr>
        </p:nvSpPr>
        <p:spPr/>
        <p:txBody>
          <a:bodyPr/>
          <a:lstStyle/>
          <a:p>
            <a:r>
              <a:rPr lang="fr-FR"/>
              <a:t>3/03/21</a:t>
            </a:r>
            <a:endParaRPr lang="it-IT"/>
          </a:p>
        </p:txBody>
      </p:sp>
      <p:sp>
        <p:nvSpPr>
          <p:cNvPr id="3" name="Footer Placeholder 2">
            <a:extLst>
              <a:ext uri="{FF2B5EF4-FFF2-40B4-BE49-F238E27FC236}">
                <a16:creationId xmlns:a16="http://schemas.microsoft.com/office/drawing/2014/main" id="{B6EA7FF0-6A05-0541-ACC7-D31C150FB185}"/>
              </a:ext>
            </a:extLst>
          </p:cNvPr>
          <p:cNvSpPr>
            <a:spLocks noGrp="1"/>
          </p:cNvSpPr>
          <p:nvPr>
            <p:ph type="ftr" sz="quarter" idx="11"/>
          </p:nvPr>
        </p:nvSpPr>
        <p:spPr/>
        <p:txBody>
          <a:bodyPr/>
          <a:lstStyle/>
          <a:p>
            <a:r>
              <a:rPr lang="it-IT"/>
              <a:t>Ian Bird - Technical Coordination</a:t>
            </a:r>
          </a:p>
        </p:txBody>
      </p:sp>
      <p:pic>
        <p:nvPicPr>
          <p:cNvPr id="1026" name="Picture 2" descr="https://lh4.googleusercontent.com/jvckiPq9xntuhTN5uZg-A9eDqAZ13kykP3kTlHHi9eJPjAtvQyTVsPpZyb3jHR5XvLBu7qb93niG0y6jdAGVSy1hc3yDWDoO1SOkz3rqKS7DxwkkSKOPwQfgqw-CbzGT0Bjs0NKA">
            <a:extLst>
              <a:ext uri="{FF2B5EF4-FFF2-40B4-BE49-F238E27FC236}">
                <a16:creationId xmlns:a16="http://schemas.microsoft.com/office/drawing/2014/main" id="{BE42FE52-ACD8-EA47-8478-10DAC064A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245" y="0"/>
            <a:ext cx="9471594" cy="635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09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78AA4-3963-D54A-B27A-630F8545BDE0}"/>
              </a:ext>
            </a:extLst>
          </p:cNvPr>
          <p:cNvSpPr>
            <a:spLocks noGrp="1"/>
          </p:cNvSpPr>
          <p:nvPr>
            <p:ph type="dt" sz="half" idx="10"/>
          </p:nvPr>
        </p:nvSpPr>
        <p:spPr/>
        <p:txBody>
          <a:bodyPr/>
          <a:lstStyle/>
          <a:p>
            <a:r>
              <a:rPr lang="fr-FR"/>
              <a:t>3/03/21</a:t>
            </a:r>
            <a:endParaRPr lang="it-IT"/>
          </a:p>
        </p:txBody>
      </p:sp>
      <p:sp>
        <p:nvSpPr>
          <p:cNvPr id="3" name="Footer Placeholder 2">
            <a:extLst>
              <a:ext uri="{FF2B5EF4-FFF2-40B4-BE49-F238E27FC236}">
                <a16:creationId xmlns:a16="http://schemas.microsoft.com/office/drawing/2014/main" id="{7E3D00E7-C228-7347-98D7-5F4CB5A7E92D}"/>
              </a:ext>
            </a:extLst>
          </p:cNvPr>
          <p:cNvSpPr>
            <a:spLocks noGrp="1"/>
          </p:cNvSpPr>
          <p:nvPr>
            <p:ph type="ftr" sz="quarter" idx="11"/>
          </p:nvPr>
        </p:nvSpPr>
        <p:spPr/>
        <p:txBody>
          <a:bodyPr/>
          <a:lstStyle/>
          <a:p>
            <a:r>
              <a:rPr lang="it-IT"/>
              <a:t>Ian Bird - Technical Coordination</a:t>
            </a:r>
          </a:p>
        </p:txBody>
      </p:sp>
      <p:pic>
        <p:nvPicPr>
          <p:cNvPr id="7" name="Picture 6">
            <a:extLst>
              <a:ext uri="{FF2B5EF4-FFF2-40B4-BE49-F238E27FC236}">
                <a16:creationId xmlns:a16="http://schemas.microsoft.com/office/drawing/2014/main" id="{8254C441-BA72-A443-9D4A-577D862C0270}"/>
              </a:ext>
            </a:extLst>
          </p:cNvPr>
          <p:cNvPicPr>
            <a:picLocks noChangeAspect="1"/>
          </p:cNvPicPr>
          <p:nvPr/>
        </p:nvPicPr>
        <p:blipFill>
          <a:blip r:embed="rId2"/>
          <a:stretch>
            <a:fillRect/>
          </a:stretch>
        </p:blipFill>
        <p:spPr>
          <a:xfrm>
            <a:off x="1481559" y="421752"/>
            <a:ext cx="10351625" cy="5822789"/>
          </a:xfrm>
          <a:prstGeom prst="rect">
            <a:avLst/>
          </a:prstGeom>
        </p:spPr>
      </p:pic>
    </p:spTree>
    <p:extLst>
      <p:ext uri="{BB962C8B-B14F-4D97-AF65-F5344CB8AC3E}">
        <p14:creationId xmlns:p14="http://schemas.microsoft.com/office/powerpoint/2010/main" val="356582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1D19B-1EE1-0840-A62E-2D787BF56284}"/>
              </a:ext>
            </a:extLst>
          </p:cNvPr>
          <p:cNvSpPr>
            <a:spLocks noGrp="1"/>
          </p:cNvSpPr>
          <p:nvPr>
            <p:ph type="dt" sz="half" idx="10"/>
          </p:nvPr>
        </p:nvSpPr>
        <p:spPr/>
        <p:txBody>
          <a:bodyPr/>
          <a:lstStyle/>
          <a:p>
            <a:r>
              <a:rPr lang="fr-FR"/>
              <a:t>3/03/21</a:t>
            </a:r>
            <a:endParaRPr lang="it-IT"/>
          </a:p>
        </p:txBody>
      </p:sp>
      <p:sp>
        <p:nvSpPr>
          <p:cNvPr id="3" name="Footer Placeholder 2">
            <a:extLst>
              <a:ext uri="{FF2B5EF4-FFF2-40B4-BE49-F238E27FC236}">
                <a16:creationId xmlns:a16="http://schemas.microsoft.com/office/drawing/2014/main" id="{5D20CF1C-D7D2-D441-BC4B-96A4B543239B}"/>
              </a:ext>
            </a:extLst>
          </p:cNvPr>
          <p:cNvSpPr>
            <a:spLocks noGrp="1"/>
          </p:cNvSpPr>
          <p:nvPr>
            <p:ph type="ftr" sz="quarter" idx="11"/>
          </p:nvPr>
        </p:nvSpPr>
        <p:spPr/>
        <p:txBody>
          <a:bodyPr/>
          <a:lstStyle/>
          <a:p>
            <a:r>
              <a:rPr lang="it-IT"/>
              <a:t>Ian Bird - Technical Coordination</a:t>
            </a:r>
          </a:p>
        </p:txBody>
      </p:sp>
      <p:sp>
        <p:nvSpPr>
          <p:cNvPr id="12" name="TextBox 11">
            <a:extLst>
              <a:ext uri="{FF2B5EF4-FFF2-40B4-BE49-F238E27FC236}">
                <a16:creationId xmlns:a16="http://schemas.microsoft.com/office/drawing/2014/main" id="{B6F1FA62-A516-8A4A-ACD2-FCC1BB0BC745}"/>
              </a:ext>
            </a:extLst>
          </p:cNvPr>
          <p:cNvSpPr txBox="1"/>
          <p:nvPr/>
        </p:nvSpPr>
        <p:spPr>
          <a:xfrm>
            <a:off x="94745" y="4240321"/>
            <a:ext cx="4618299" cy="2031325"/>
          </a:xfrm>
          <a:prstGeom prst="rect">
            <a:avLst/>
          </a:prstGeom>
          <a:noFill/>
          <a:ln>
            <a:solidFill>
              <a:schemeClr val="accent1"/>
            </a:solidFill>
          </a:ln>
        </p:spPr>
        <p:txBody>
          <a:bodyPr wrap="square" rtlCol="0">
            <a:spAutoFit/>
          </a:bodyPr>
          <a:lstStyle/>
          <a:p>
            <a:r>
              <a:rPr lang="en-GB"/>
              <a:t>Few high level milestones:</a:t>
            </a:r>
          </a:p>
          <a:p>
            <a:pPr marL="285750" indent="-285750">
              <a:buFont typeface="Arial" panose="020B0604020202020204" pitchFamily="34" charset="0"/>
              <a:buChar char="•"/>
            </a:pPr>
            <a:r>
              <a:rPr lang="en-GB"/>
              <a:t>Tie in:</a:t>
            </a:r>
          </a:p>
          <a:p>
            <a:pPr marL="742950" lvl="1" indent="-285750">
              <a:buFont typeface="Arial" panose="020B0604020202020204" pitchFamily="34" charset="0"/>
              <a:buChar char="•"/>
            </a:pPr>
            <a:r>
              <a:rPr lang="en-GB"/>
              <a:t>Technical deliverables, checkpoints</a:t>
            </a:r>
          </a:p>
          <a:p>
            <a:pPr marL="742950" lvl="1" indent="-285750">
              <a:buFont typeface="Arial" panose="020B0604020202020204" pitchFamily="34" charset="0"/>
              <a:buChar char="•"/>
            </a:pPr>
            <a:r>
              <a:rPr lang="en-GB"/>
              <a:t>TSP implementations</a:t>
            </a:r>
          </a:p>
          <a:p>
            <a:pPr marL="742950" lvl="1" indent="-285750">
              <a:buFont typeface="Arial" panose="020B0604020202020204" pitchFamily="34" charset="0"/>
              <a:buChar char="•"/>
            </a:pPr>
            <a:r>
              <a:rPr lang="en-GB"/>
              <a:t>User engagement</a:t>
            </a:r>
          </a:p>
          <a:p>
            <a:pPr marL="742950" lvl="1" indent="-285750">
              <a:buFont typeface="Arial" panose="020B0604020202020204" pitchFamily="34" charset="0"/>
              <a:buChar char="•"/>
            </a:pPr>
            <a:r>
              <a:rPr lang="en-GB"/>
              <a:t>Procurement actions/integrations with other projects (07 etc.)</a:t>
            </a:r>
          </a:p>
        </p:txBody>
      </p:sp>
      <p:pic>
        <p:nvPicPr>
          <p:cNvPr id="5" name="Picture 4">
            <a:extLst>
              <a:ext uri="{FF2B5EF4-FFF2-40B4-BE49-F238E27FC236}">
                <a16:creationId xmlns:a16="http://schemas.microsoft.com/office/drawing/2014/main" id="{27941ABA-6F00-0745-8DF1-6394BC02AF64}"/>
              </a:ext>
            </a:extLst>
          </p:cNvPr>
          <p:cNvPicPr>
            <a:picLocks noChangeAspect="1"/>
          </p:cNvPicPr>
          <p:nvPr/>
        </p:nvPicPr>
        <p:blipFill>
          <a:blip r:embed="rId2"/>
          <a:stretch>
            <a:fillRect/>
          </a:stretch>
        </p:blipFill>
        <p:spPr>
          <a:xfrm>
            <a:off x="1564019" y="0"/>
            <a:ext cx="7558108" cy="4232540"/>
          </a:xfrm>
          <a:prstGeom prst="rect">
            <a:avLst/>
          </a:prstGeom>
        </p:spPr>
      </p:pic>
      <p:pic>
        <p:nvPicPr>
          <p:cNvPr id="13" name="Picture 12">
            <a:extLst>
              <a:ext uri="{FF2B5EF4-FFF2-40B4-BE49-F238E27FC236}">
                <a16:creationId xmlns:a16="http://schemas.microsoft.com/office/drawing/2014/main" id="{AB0FB2DB-EF8F-3C4B-ACE0-34184053E74B}"/>
              </a:ext>
            </a:extLst>
          </p:cNvPr>
          <p:cNvPicPr>
            <a:picLocks noChangeAspect="1"/>
          </p:cNvPicPr>
          <p:nvPr/>
        </p:nvPicPr>
        <p:blipFill>
          <a:blip r:embed="rId3"/>
          <a:stretch>
            <a:fillRect/>
          </a:stretch>
        </p:blipFill>
        <p:spPr>
          <a:xfrm>
            <a:off x="5125295" y="3044142"/>
            <a:ext cx="7066705" cy="2041887"/>
          </a:xfrm>
          <a:prstGeom prst="rect">
            <a:avLst/>
          </a:prstGeom>
        </p:spPr>
      </p:pic>
      <p:pic>
        <p:nvPicPr>
          <p:cNvPr id="15" name="Picture 14">
            <a:extLst>
              <a:ext uri="{FF2B5EF4-FFF2-40B4-BE49-F238E27FC236}">
                <a16:creationId xmlns:a16="http://schemas.microsoft.com/office/drawing/2014/main" id="{147AE69A-BD01-1241-B4B8-CC4FA983A19F}"/>
              </a:ext>
            </a:extLst>
          </p:cNvPr>
          <p:cNvPicPr>
            <a:picLocks noChangeAspect="1"/>
          </p:cNvPicPr>
          <p:nvPr/>
        </p:nvPicPr>
        <p:blipFill>
          <a:blip r:embed="rId4"/>
          <a:stretch>
            <a:fillRect/>
          </a:stretch>
        </p:blipFill>
        <p:spPr>
          <a:xfrm>
            <a:off x="5116010" y="5086029"/>
            <a:ext cx="7075990" cy="934565"/>
          </a:xfrm>
          <a:prstGeom prst="rect">
            <a:avLst/>
          </a:prstGeom>
        </p:spPr>
      </p:pic>
    </p:spTree>
    <p:extLst>
      <p:ext uri="{BB962C8B-B14F-4D97-AF65-F5344CB8AC3E}">
        <p14:creationId xmlns:p14="http://schemas.microsoft.com/office/powerpoint/2010/main" val="2024410449"/>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93CED01-B4E9-1440-B6BC-F5B5F72F0FB7}" vid="{DFDA9E33-CF96-054A-81CF-3EA211A2332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3218</TotalTime>
  <Words>1002</Words>
  <Application>Microsoft Macintosh PowerPoint</Application>
  <PresentationFormat>Widescreen</PresentationFormat>
  <Paragraphs>83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Tema di Office</vt:lpstr>
      <vt:lpstr>Brief Overview of EOSC-Future</vt:lpstr>
      <vt:lpstr>Proposal / GA</vt:lpstr>
      <vt:lpstr>What is EOSC-Future?</vt:lpstr>
      <vt:lpstr>Science projects in EOSC-Future</vt:lpstr>
      <vt:lpstr>Project actors</vt:lpstr>
      <vt:lpstr>PowerPoint Presentation</vt:lpstr>
      <vt:lpstr>PowerPoint Presentation</vt:lpstr>
      <vt:lpstr>PowerPoint Presentation</vt:lpstr>
      <vt:lpstr>PowerPoint Presentation</vt:lpstr>
      <vt:lpstr>PowerPoint Presentation</vt:lpstr>
      <vt:lpstr>WP6 – includes TSP’s</vt:lpstr>
      <vt:lpstr>Governance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Bird</dc:creator>
  <cp:lastModifiedBy>Ian Bird</cp:lastModifiedBy>
  <cp:revision>21</cp:revision>
  <dcterms:created xsi:type="dcterms:W3CDTF">2020-12-09T10:19:44Z</dcterms:created>
  <dcterms:modified xsi:type="dcterms:W3CDTF">2021-03-02T14:52:44Z</dcterms:modified>
</cp:coreProperties>
</file>