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2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Hughes" initials="GH" lastIdx="1" clrIdx="0">
    <p:extLst>
      <p:ext uri="{19B8F6BF-5375-455C-9EA6-DF929625EA0E}">
        <p15:presenceInfo xmlns:p15="http://schemas.microsoft.com/office/powerpoint/2012/main" userId="S::gareth.hughes@cta-observatory.org::9a72c7e8-5a56-4d16-9802-43d5623650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2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12/03/21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12/03/21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12/03/21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12/03/21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12/03/21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12/03/21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AD46-0ADE-5C44-A51E-C7880C9A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CTA Partners and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41A5-0613-3149-AC3A-90C59BB6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CTA partners:</a:t>
            </a:r>
          </a:p>
          <a:p>
            <a:pPr lvl="1"/>
            <a:r>
              <a:rPr lang="en-GB" sz="2000" dirty="0"/>
              <a:t>IFAE-PIC: </a:t>
            </a:r>
            <a:r>
              <a:rPr lang="en-GB" sz="2000" b="1" dirty="0"/>
              <a:t>Javier Rico</a:t>
            </a:r>
            <a:r>
              <a:rPr lang="en-GB" sz="2000" dirty="0"/>
              <a:t>, </a:t>
            </a:r>
            <a:r>
              <a:rPr lang="en-GB" sz="2000" dirty="0" err="1"/>
              <a:t>Cosimo</a:t>
            </a:r>
            <a:r>
              <a:rPr lang="en-GB" sz="2000" dirty="0"/>
              <a:t> Nigro , Gonzalo Merino, Jordi Delgado, Augustin </a:t>
            </a:r>
            <a:r>
              <a:rPr lang="en-GB" sz="2000" dirty="0" err="1"/>
              <a:t>Bruzzese</a:t>
            </a:r>
            <a:endParaRPr lang="en-GB" sz="2000" dirty="0"/>
          </a:p>
          <a:p>
            <a:pPr lvl="1"/>
            <a:r>
              <a:rPr lang="en-GB" sz="2000" dirty="0"/>
              <a:t>LAPP-CNRS: </a:t>
            </a:r>
            <a:r>
              <a:rPr lang="en-GB" sz="2000" b="1" dirty="0"/>
              <a:t>Nadine </a:t>
            </a:r>
            <a:r>
              <a:rPr lang="en-GB" sz="2000" b="1" dirty="0" err="1"/>
              <a:t>Neyroud</a:t>
            </a:r>
            <a:r>
              <a:rPr lang="en-GB" sz="2000" dirty="0"/>
              <a:t>, Frederic </a:t>
            </a:r>
            <a:r>
              <a:rPr lang="en-GB" sz="2000" dirty="0" err="1"/>
              <a:t>Gillardo</a:t>
            </a:r>
            <a:r>
              <a:rPr lang="en-GB" sz="2000" dirty="0"/>
              <a:t>, </a:t>
            </a:r>
            <a:r>
              <a:rPr lang="en-GB" sz="2000" dirty="0" err="1"/>
              <a:t>Berkay</a:t>
            </a:r>
            <a:r>
              <a:rPr lang="en-GB" sz="2000" dirty="0"/>
              <a:t> Turk, Thomas </a:t>
            </a:r>
            <a:r>
              <a:rPr lang="en-GB" sz="2000" dirty="0" err="1"/>
              <a:t>Vuillaume</a:t>
            </a:r>
            <a:r>
              <a:rPr lang="en-GB" sz="2000" dirty="0"/>
              <a:t>, Enrique Garcia</a:t>
            </a:r>
          </a:p>
          <a:p>
            <a:pPr lvl="1"/>
            <a:r>
              <a:rPr lang="en-GB" sz="2000" dirty="0"/>
              <a:t>LUTH-</a:t>
            </a:r>
            <a:r>
              <a:rPr lang="en-GB" sz="2000" dirty="0" err="1"/>
              <a:t>ObsParis</a:t>
            </a:r>
            <a:r>
              <a:rPr lang="en-GB" sz="2000" dirty="0"/>
              <a:t>: </a:t>
            </a:r>
            <a:r>
              <a:rPr lang="en-GB" sz="2000" b="1" dirty="0"/>
              <a:t>Catherine </a:t>
            </a:r>
            <a:r>
              <a:rPr lang="en-GB" sz="2000" b="1" dirty="0" err="1"/>
              <a:t>Boisson</a:t>
            </a:r>
            <a:r>
              <a:rPr lang="en-GB" sz="2000" dirty="0"/>
              <a:t>, Mathieu </a:t>
            </a:r>
            <a:r>
              <a:rPr lang="en-GB" sz="2000" dirty="0" err="1"/>
              <a:t>Servillat</a:t>
            </a:r>
            <a:endParaRPr lang="en-GB" sz="2000" dirty="0"/>
          </a:p>
          <a:p>
            <a:pPr lvl="1"/>
            <a:r>
              <a:rPr lang="en-GB" sz="2000" dirty="0"/>
              <a:t>MPIK: </a:t>
            </a:r>
            <a:r>
              <a:rPr lang="en-GB" sz="2000" b="1" dirty="0"/>
              <a:t>Axel Donath</a:t>
            </a:r>
            <a:endParaRPr lang="en-GB" sz="2000" dirty="0"/>
          </a:p>
          <a:p>
            <a:pPr lvl="1"/>
            <a:r>
              <a:rPr lang="en-GB" sz="2000" dirty="0"/>
              <a:t>UCM: </a:t>
            </a:r>
            <a:r>
              <a:rPr lang="en-GB" sz="2000" b="1" dirty="0"/>
              <a:t>Jose Luis Contreras</a:t>
            </a:r>
            <a:r>
              <a:rPr lang="en-GB" sz="2000" dirty="0"/>
              <a:t>, Daniel Nieto</a:t>
            </a:r>
          </a:p>
          <a:p>
            <a:pPr lvl="1"/>
            <a:r>
              <a:rPr lang="en-GB" sz="2000" dirty="0"/>
              <a:t>CTAO: </a:t>
            </a:r>
            <a:r>
              <a:rPr lang="en-GB" sz="2000" b="1" dirty="0"/>
              <a:t>Matthias Fuessling</a:t>
            </a:r>
            <a:r>
              <a:rPr lang="en-GB" sz="2000" dirty="0"/>
              <a:t>, Gareth Hughes, Nadine </a:t>
            </a:r>
            <a:r>
              <a:rPr lang="en-GB" sz="2000" dirty="0" err="1"/>
              <a:t>Neyroud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Or by WP:</a:t>
            </a:r>
          </a:p>
          <a:p>
            <a:pPr lvl="1"/>
            <a:r>
              <a:rPr lang="en-GB" dirty="0"/>
              <a:t>WP2 (data lake):</a:t>
            </a:r>
          </a:p>
          <a:p>
            <a:pPr lvl="2"/>
            <a:r>
              <a:rPr lang="en-GB" dirty="0"/>
              <a:t>PIC (Merino, Delgado), LAPP (</a:t>
            </a:r>
            <a:r>
              <a:rPr lang="en-GB" dirty="0" err="1"/>
              <a:t>Gillardo</a:t>
            </a:r>
            <a:r>
              <a:rPr lang="en-GB" dirty="0"/>
              <a:t>, </a:t>
            </a:r>
            <a:r>
              <a:rPr lang="en-GB" dirty="0" err="1"/>
              <a:t>Neyroud</a:t>
            </a:r>
            <a:r>
              <a:rPr lang="en-GB" dirty="0"/>
              <a:t>), CTAO (</a:t>
            </a:r>
            <a:r>
              <a:rPr lang="en-GB" dirty="0" err="1"/>
              <a:t>Neyroud</a:t>
            </a:r>
            <a:r>
              <a:rPr lang="en-GB" dirty="0"/>
              <a:t>, Hughes)</a:t>
            </a:r>
          </a:p>
          <a:p>
            <a:pPr lvl="1"/>
            <a:r>
              <a:rPr lang="en-GB" dirty="0"/>
              <a:t>WP3 (software and data repository):</a:t>
            </a:r>
          </a:p>
          <a:p>
            <a:pPr lvl="2"/>
            <a:r>
              <a:rPr lang="en-GB" dirty="0"/>
              <a:t>IFAE (Rico, Nigro), UCM (Contreras, Nieto), LAPP (</a:t>
            </a:r>
            <a:r>
              <a:rPr lang="en-GB" dirty="0" err="1"/>
              <a:t>Vuillaume</a:t>
            </a:r>
            <a:r>
              <a:rPr lang="en-GB" dirty="0"/>
              <a:t>, Garcia), CTAO (</a:t>
            </a:r>
            <a:r>
              <a:rPr lang="en-GB" dirty="0" err="1"/>
              <a:t>Füßling</a:t>
            </a:r>
            <a:r>
              <a:rPr lang="en-GB" dirty="0"/>
              <a:t>, Hughes)</a:t>
            </a:r>
          </a:p>
          <a:p>
            <a:pPr lvl="1"/>
            <a:r>
              <a:rPr lang="en-GB" dirty="0"/>
              <a:t>WP4 (Virtual Observatory):</a:t>
            </a:r>
          </a:p>
          <a:p>
            <a:pPr lvl="2"/>
            <a:r>
              <a:rPr lang="en-GB" dirty="0"/>
              <a:t>LUTH-</a:t>
            </a:r>
            <a:r>
              <a:rPr lang="en-GB" dirty="0" err="1"/>
              <a:t>ObsParis</a:t>
            </a:r>
            <a:r>
              <a:rPr lang="en-GB" dirty="0"/>
              <a:t> (</a:t>
            </a:r>
            <a:r>
              <a:rPr lang="en-GB" dirty="0" err="1"/>
              <a:t>Boisson</a:t>
            </a:r>
            <a:r>
              <a:rPr lang="en-GB" dirty="0"/>
              <a:t>, </a:t>
            </a:r>
            <a:r>
              <a:rPr lang="en-GB" dirty="0" err="1"/>
              <a:t>Servillat</a:t>
            </a:r>
            <a:r>
              <a:rPr lang="en-GB" dirty="0"/>
              <a:t>), CTAO (</a:t>
            </a:r>
            <a:r>
              <a:rPr lang="en-GB" dirty="0" err="1"/>
              <a:t>Fuessling</a:t>
            </a:r>
            <a:r>
              <a:rPr lang="en-GB" dirty="0"/>
              <a:t>, Hughes)</a:t>
            </a:r>
          </a:p>
          <a:p>
            <a:pPr lvl="1"/>
            <a:r>
              <a:rPr lang="en-GB" dirty="0"/>
              <a:t>WP5 (science platform):</a:t>
            </a:r>
          </a:p>
          <a:p>
            <a:pPr lvl="2"/>
            <a:r>
              <a:rPr lang="en-GB" dirty="0"/>
              <a:t>PIC (Merino, Delgado), UCM (Contreras, Nieto), CTAO (</a:t>
            </a:r>
            <a:r>
              <a:rPr lang="en-GB" dirty="0" err="1"/>
              <a:t>Füßling</a:t>
            </a:r>
            <a:r>
              <a:rPr lang="en-GB" dirty="0"/>
              <a:t>, Hughes)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26C48-670D-2443-B4B6-31D456BF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7EB62-4F93-8341-9582-BDD16FAE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81B4C-FC46-8A44-BDD2-A5D86875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</a:t>
            </a:fld>
            <a:endParaRPr lang="it-IT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B8D4EB-8FAA-804E-B861-59E8D6D2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21" y="0"/>
            <a:ext cx="3665379" cy="14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447C-95AF-9644-8311-7C923606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36D79-F9E1-9A4E-A4C5-975EA57E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AE57-32B6-C44D-9146-8DD5907F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F2931-3425-E240-8FE5-75D6B1A0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8424F-F2E5-5042-A237-0C8A58DC8E44}"/>
              </a:ext>
            </a:extLst>
          </p:cNvPr>
          <p:cNvSpPr txBox="1"/>
          <p:nvPr/>
        </p:nvSpPr>
        <p:spPr>
          <a:xfrm>
            <a:off x="258183" y="1743857"/>
            <a:ext cx="5013064" cy="3754874"/>
          </a:xfrm>
          <a:prstGeom prst="rect">
            <a:avLst/>
          </a:prstGeom>
          <a:solidFill>
            <a:schemeClr val="accent2">
              <a:lumMod val="60000"/>
              <a:lumOff val="40000"/>
              <a:alpha val="49412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WP2 (DIOS):</a:t>
            </a:r>
          </a:p>
          <a:p>
            <a:endParaRPr lang="en-GB" sz="2000" b="1" dirty="0"/>
          </a:p>
          <a:p>
            <a:r>
              <a:rPr lang="en-GB" dirty="0"/>
              <a:t>CTA data lake use cases and needs in DIOS</a:t>
            </a:r>
            <a:br>
              <a:rPr lang="en-GB" dirty="0"/>
            </a:br>
            <a:r>
              <a:rPr lang="en-GB" i="1" dirty="0"/>
              <a:t>Nadine </a:t>
            </a:r>
            <a:r>
              <a:rPr lang="en-GB" i="1" dirty="0" err="1"/>
              <a:t>Neyroud</a:t>
            </a:r>
            <a:r>
              <a:rPr lang="en-GB" i="1" dirty="0"/>
              <a:t> [LAPP/CTAO] </a:t>
            </a:r>
          </a:p>
          <a:p>
            <a:endParaRPr lang="en-GB" dirty="0"/>
          </a:p>
          <a:p>
            <a:r>
              <a:rPr lang="en-GB" dirty="0"/>
              <a:t>Testing of CTA use cases alongside those of MAGIC (La Palma) during the </a:t>
            </a:r>
            <a:r>
              <a:rPr lang="en-GB" b="1" dirty="0"/>
              <a:t>dress rehearsals</a:t>
            </a:r>
            <a:br>
              <a:rPr lang="en-GB" b="1" dirty="0"/>
            </a:br>
            <a:r>
              <a:rPr lang="en-GB" i="1" dirty="0"/>
              <a:t>Frederic </a:t>
            </a:r>
            <a:r>
              <a:rPr lang="en-GB" i="1" dirty="0" err="1"/>
              <a:t>Gillardo</a:t>
            </a:r>
            <a:r>
              <a:rPr lang="en-GB" i="1" dirty="0"/>
              <a:t> [LAPP], </a:t>
            </a:r>
            <a:r>
              <a:rPr lang="en-GB" i="1" dirty="0" err="1"/>
              <a:t>Berkay</a:t>
            </a:r>
            <a:r>
              <a:rPr lang="en-GB" i="1" dirty="0"/>
              <a:t> Turk [LAPP], Agustin </a:t>
            </a:r>
            <a:r>
              <a:rPr lang="en-GB" i="1" dirty="0" err="1"/>
              <a:t>Bruzzese</a:t>
            </a:r>
            <a:r>
              <a:rPr lang="en-GB" i="1" dirty="0"/>
              <a:t> [IFAE] </a:t>
            </a:r>
          </a:p>
          <a:p>
            <a:endParaRPr lang="en-GB" b="1" dirty="0"/>
          </a:p>
          <a:p>
            <a:r>
              <a:rPr lang="en-GB" dirty="0"/>
              <a:t>Contribution to </a:t>
            </a:r>
            <a:r>
              <a:rPr lang="en-GB" b="1" dirty="0"/>
              <a:t>D2.2 assessing the performance of the pilot data lake implementation.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DB69C-36EA-F240-AFFA-101B1F76F302}"/>
              </a:ext>
            </a:extLst>
          </p:cNvPr>
          <p:cNvSpPr txBox="1"/>
          <p:nvPr/>
        </p:nvSpPr>
        <p:spPr>
          <a:xfrm>
            <a:off x="5704294" y="231896"/>
            <a:ext cx="6069005" cy="64940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WP3 (OSSR):</a:t>
            </a:r>
          </a:p>
          <a:p>
            <a:endParaRPr lang="en-GB" dirty="0"/>
          </a:p>
          <a:p>
            <a:r>
              <a:rPr lang="en-GB" dirty="0"/>
              <a:t>Contribution to setup of OSSR repository infrastructure (</a:t>
            </a:r>
            <a:r>
              <a:rPr lang="en-GB" dirty="0" err="1"/>
              <a:t>gitlab</a:t>
            </a:r>
            <a:r>
              <a:rPr lang="en-GB" dirty="0"/>
              <a:t>, </a:t>
            </a:r>
            <a:r>
              <a:rPr lang="en-GB" dirty="0" err="1"/>
              <a:t>zenodo</a:t>
            </a:r>
            <a:r>
              <a:rPr lang="en-GB" dirty="0"/>
              <a:t>) and guidelines for software sharing</a:t>
            </a:r>
          </a:p>
          <a:p>
            <a:r>
              <a:rPr lang="en-GB" i="1" dirty="0"/>
              <a:t>Thomas </a:t>
            </a:r>
            <a:r>
              <a:rPr lang="en-GB" i="1" dirty="0" err="1"/>
              <a:t>Vuillaune</a:t>
            </a:r>
            <a:r>
              <a:rPr lang="en-GB" i="1" dirty="0"/>
              <a:t> [LAPP], Enrique Garcia [LAPP], Matthias Fuessling [CTAO] </a:t>
            </a:r>
          </a:p>
          <a:p>
            <a:endParaRPr lang="en-GB" dirty="0"/>
          </a:p>
          <a:p>
            <a:r>
              <a:rPr lang="en-GB" b="1" dirty="0"/>
              <a:t>D3.7</a:t>
            </a:r>
            <a:r>
              <a:rPr lang="en-GB" dirty="0"/>
              <a:t> “License, provenance and metadata guidelines for the software and service repository” (document)</a:t>
            </a:r>
          </a:p>
          <a:p>
            <a:r>
              <a:rPr lang="en-GB" i="1" dirty="0"/>
              <a:t>Thomas </a:t>
            </a:r>
            <a:r>
              <a:rPr lang="en-GB" i="1" dirty="0" err="1"/>
              <a:t>Vuillaume</a:t>
            </a:r>
            <a:r>
              <a:rPr lang="en-GB" i="1" dirty="0"/>
              <a:t> (lead author), Enrique Garcia [LAPP] (co-author)</a:t>
            </a:r>
          </a:p>
          <a:p>
            <a:endParaRPr lang="en-GB" dirty="0"/>
          </a:p>
          <a:p>
            <a:r>
              <a:rPr lang="en-GB" dirty="0"/>
              <a:t>“Workshop on Open-source Software Lifecycles” </a:t>
            </a:r>
            <a:r>
              <a:rPr lang="en-GB" i="1" dirty="0"/>
              <a:t>Thomas </a:t>
            </a:r>
            <a:r>
              <a:rPr lang="en-GB" i="1" dirty="0" err="1"/>
              <a:t>Vuillaume</a:t>
            </a:r>
            <a:r>
              <a:rPr lang="en-GB" i="1" dirty="0"/>
              <a:t> [LAPP] (co-organisation)</a:t>
            </a:r>
            <a:endParaRPr lang="en-GB" dirty="0"/>
          </a:p>
          <a:p>
            <a:endParaRPr lang="en-GB" dirty="0"/>
          </a:p>
          <a:p>
            <a:r>
              <a:rPr lang="en-GB" dirty="0"/>
              <a:t>Contribution to CONCORDIA (CORSIKA on containers, one of the data management use cases)</a:t>
            </a:r>
          </a:p>
          <a:p>
            <a:r>
              <a:rPr lang="en-GB" i="1" dirty="0"/>
              <a:t>Daniel Nieto </a:t>
            </a:r>
            <a:r>
              <a:rPr lang="en-GB" i="1" dirty="0" err="1"/>
              <a:t>Castaño</a:t>
            </a:r>
            <a:r>
              <a:rPr lang="en-GB" i="1" dirty="0"/>
              <a:t> [UCM] (development)</a:t>
            </a:r>
          </a:p>
          <a:p>
            <a:endParaRPr lang="en-GB" dirty="0"/>
          </a:p>
          <a:p>
            <a:r>
              <a:rPr lang="en-GB" b="1" dirty="0"/>
              <a:t>Software</a:t>
            </a:r>
            <a:r>
              <a:rPr lang="en-GB" dirty="0"/>
              <a:t>: Various software contributions to OSSR by CTA partners (not all official CTA software):</a:t>
            </a:r>
            <a:br>
              <a:rPr lang="en-GB" dirty="0"/>
            </a:br>
            <a:r>
              <a:rPr lang="en-GB" dirty="0" err="1"/>
              <a:t>CTLearn</a:t>
            </a:r>
            <a:r>
              <a:rPr lang="en-GB" dirty="0"/>
              <a:t>, </a:t>
            </a:r>
            <a:r>
              <a:rPr lang="en-GB" dirty="0" err="1"/>
              <a:t>gLike</a:t>
            </a:r>
            <a:r>
              <a:rPr lang="en-GB" dirty="0"/>
              <a:t>, </a:t>
            </a:r>
            <a:r>
              <a:rPr lang="en-GB" dirty="0" err="1"/>
              <a:t>hipeCTA</a:t>
            </a:r>
            <a:r>
              <a:rPr lang="en-GB" dirty="0"/>
              <a:t>, </a:t>
            </a:r>
            <a:r>
              <a:rPr lang="en-GB" dirty="0" err="1"/>
              <a:t>GammaLearn</a:t>
            </a:r>
            <a:r>
              <a:rPr lang="en-GB" dirty="0"/>
              <a:t>, </a:t>
            </a:r>
            <a:r>
              <a:rPr lang="en-GB" dirty="0" err="1"/>
              <a:t>AGNpy</a:t>
            </a:r>
            <a:r>
              <a:rPr lang="en-GB" dirty="0"/>
              <a:t>, CONCORDIA &amp; </a:t>
            </a:r>
            <a:r>
              <a:rPr lang="en-GB" dirty="0" err="1"/>
              <a:t>gammapy</a:t>
            </a:r>
            <a:endParaRPr lang="en-GB" dirty="0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BE1543-AAAF-D243-AEE7-F56FF2EC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69" y="136523"/>
            <a:ext cx="3665379" cy="14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ECB9-8149-9E44-B040-346EA4F5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5CDD-E8DA-E14F-92B3-5028D9FC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0181-1B6C-E34B-8722-EB260F7E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033D-8017-AD40-9BCD-6508CC8C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BDC87-0535-AE44-B220-9BE15E2F3B01}"/>
              </a:ext>
            </a:extLst>
          </p:cNvPr>
          <p:cNvSpPr txBox="1"/>
          <p:nvPr/>
        </p:nvSpPr>
        <p:spPr>
          <a:xfrm>
            <a:off x="842513" y="1708285"/>
            <a:ext cx="4564373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WP4 (CEVO):</a:t>
            </a:r>
          </a:p>
          <a:p>
            <a:endParaRPr lang="en-GB" b="1" dirty="0"/>
          </a:p>
          <a:p>
            <a:r>
              <a:rPr lang="en-GB" dirty="0"/>
              <a:t>Leading contribution to Provenance Data Model and Implementations (intended as common development between ESFRIs), helped organise or took part in:</a:t>
            </a:r>
          </a:p>
          <a:p>
            <a:r>
              <a:rPr lang="en-GB" dirty="0"/>
              <a:t>- IVOA online meeting May 2020</a:t>
            </a:r>
          </a:p>
          <a:p>
            <a:r>
              <a:rPr lang="en-GB" dirty="0"/>
              <a:t>- Provenance Workshop Sept 2020</a:t>
            </a:r>
          </a:p>
          <a:p>
            <a:r>
              <a:rPr lang="en-GB" dirty="0"/>
              <a:t>- IWAPP Innovative workflows in Astro &amp; Particle Physics March 2021</a:t>
            </a:r>
          </a:p>
          <a:p>
            <a:endParaRPr lang="en-GB" i="1" dirty="0"/>
          </a:p>
          <a:p>
            <a:r>
              <a:rPr lang="en-GB" i="1" dirty="0"/>
              <a:t>Catherine </a:t>
            </a:r>
            <a:r>
              <a:rPr lang="en-GB" i="1" dirty="0" err="1"/>
              <a:t>Boisson</a:t>
            </a:r>
            <a:r>
              <a:rPr lang="en-GB" i="1" dirty="0"/>
              <a:t>, Mathieu </a:t>
            </a:r>
            <a:r>
              <a:rPr lang="en-GB" i="1" dirty="0" err="1"/>
              <a:t>Servillat</a:t>
            </a:r>
            <a:r>
              <a:rPr lang="en-GB" i="1" dirty="0"/>
              <a:t> [</a:t>
            </a:r>
            <a:r>
              <a:rPr lang="en-GB" i="1" dirty="0" err="1"/>
              <a:t>ObsParis</a:t>
            </a:r>
            <a:r>
              <a:rPr lang="en-GB" i="1" dirty="0"/>
              <a:t>]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DB048-3C90-524F-9A37-12DA724D7407}"/>
              </a:ext>
            </a:extLst>
          </p:cNvPr>
          <p:cNvSpPr txBox="1"/>
          <p:nvPr/>
        </p:nvSpPr>
        <p:spPr>
          <a:xfrm>
            <a:off x="5711596" y="2400782"/>
            <a:ext cx="61756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WP5 (ESAP):</a:t>
            </a:r>
          </a:p>
          <a:p>
            <a:endParaRPr lang="en-GB" dirty="0"/>
          </a:p>
          <a:p>
            <a:r>
              <a:rPr lang="en-GB" dirty="0" err="1"/>
              <a:t>Gammahub</a:t>
            </a:r>
            <a:r>
              <a:rPr lang="en-GB" dirty="0"/>
              <a:t> platform linked/integrated with ESAP</a:t>
            </a:r>
          </a:p>
          <a:p>
            <a:r>
              <a:rPr lang="en-GB" i="1" dirty="0"/>
              <a:t>Javier Rico, </a:t>
            </a:r>
            <a:r>
              <a:rPr lang="en-GB" i="1" dirty="0" err="1"/>
              <a:t>Cosimo</a:t>
            </a:r>
            <a:r>
              <a:rPr lang="en-GB" i="1" dirty="0"/>
              <a:t> Nigro, Jordi Delgado [IFAE]</a:t>
            </a:r>
          </a:p>
          <a:p>
            <a:endParaRPr lang="en-GB" dirty="0"/>
          </a:p>
          <a:p>
            <a:r>
              <a:rPr lang="en-GB" dirty="0"/>
              <a:t>Lead of focus group 5 DIRAC on ESAP (links to task </a:t>
            </a:r>
            <a:r>
              <a:rPr lang="en-GB" b="1" dirty="0"/>
              <a:t>T5.3 &amp; T5.4</a:t>
            </a:r>
            <a:r>
              <a:rPr lang="en-GB" dirty="0"/>
              <a:t>)</a:t>
            </a:r>
          </a:p>
          <a:p>
            <a:r>
              <a:rPr lang="en-GB" i="1" dirty="0"/>
              <a:t>Gareth Hughes, Matthias </a:t>
            </a:r>
            <a:r>
              <a:rPr lang="en-GB" i="1" dirty="0" err="1"/>
              <a:t>Füßling</a:t>
            </a:r>
            <a:r>
              <a:rPr lang="en-GB" i="1" dirty="0"/>
              <a:t> [CTAO]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AB9EC5-4DCF-CA4B-AF91-BDBE8B93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69" y="136523"/>
            <a:ext cx="3665379" cy="14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BB3E-2CA7-9B43-9FBC-25876691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A59E-4CE6-C348-BF8A-C7D9D97D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CTA contributions in all work packages WP2-WP5</a:t>
            </a:r>
          </a:p>
          <a:p>
            <a:r>
              <a:rPr lang="en-GB" dirty="0"/>
              <a:t> CTA use cases and needs well represented in WP2, WP3, WP4</a:t>
            </a:r>
          </a:p>
          <a:p>
            <a:pPr lvl="1"/>
            <a:r>
              <a:rPr lang="en-GB" dirty="0"/>
              <a:t>CTA use cases for data lake, one data management use case (simulations on ESAP), comment methods for data management in WP4 (provenance)</a:t>
            </a:r>
          </a:p>
          <a:p>
            <a:pPr lvl="1"/>
            <a:r>
              <a:rPr lang="en-GB" dirty="0"/>
              <a:t>CTA use cases in WP5 need more work</a:t>
            </a:r>
          </a:p>
          <a:p>
            <a:r>
              <a:rPr lang="en-GB" dirty="0"/>
              <a:t> CTA contributions beyond CTA use cases in all WPs</a:t>
            </a:r>
          </a:p>
          <a:p>
            <a:endParaRPr lang="en-GB" dirty="0"/>
          </a:p>
          <a:p>
            <a:r>
              <a:rPr lang="en-GB" dirty="0"/>
              <a:t>Current challenge: connection of the use cases within each WP to other WPs and to the overall ESCAPE use cases, connection to the TSPs, and further consolidation </a:t>
            </a:r>
            <a:r>
              <a:rPr lang="en-GB"/>
              <a:t>with other ESFRIs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001F-B6C4-FC4B-B1D2-358FA06E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5BDCD-1E66-954E-8014-FC2DE211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3716-C453-7A4F-9536-48CADB4A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FEF570-A34F-1D42-AE10-E63899F5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21" y="0"/>
            <a:ext cx="3665379" cy="14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0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4_16-9" id="{8F13E8F4-172B-9245-822D-5280F7C98A4E}" vid="{A646E275-F8D5-0748-9380-19B429B7A5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195</TotalTime>
  <Words>587</Words>
  <Application>Microsoft Macintosh PowerPoint</Application>
  <PresentationFormat>Widescreen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CTA Partners and Roles</vt:lpstr>
      <vt:lpstr>CTA</vt:lpstr>
      <vt:lpstr>CTA</vt:lpstr>
      <vt:lpstr>General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ESCAPE’s metadata</dc:title>
  <dc:creator>Gareth Hughes</dc:creator>
  <cp:lastModifiedBy>Gareth Hughes</cp:lastModifiedBy>
  <cp:revision>21</cp:revision>
  <dcterms:created xsi:type="dcterms:W3CDTF">2021-03-12T11:09:18Z</dcterms:created>
  <dcterms:modified xsi:type="dcterms:W3CDTF">2021-03-12T14:33:33Z</dcterms:modified>
</cp:coreProperties>
</file>