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sldIdLst>
    <p:sldId id="257" r:id="rId2"/>
    <p:sldId id="276" r:id="rId3"/>
    <p:sldId id="278" r:id="rId4"/>
    <p:sldId id="277" r:id="rId5"/>
    <p:sldId id="272" r:id="rId6"/>
    <p:sldId id="273" r:id="rId7"/>
    <p:sldId id="274" r:id="rId8"/>
    <p:sldId id="264" r:id="rId9"/>
    <p:sldId id="266" r:id="rId10"/>
    <p:sldId id="267" r:id="rId11"/>
    <p:sldId id="271" r:id="rId12"/>
    <p:sldId id="275" r:id="rId1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8D8"/>
    <a:srgbClr val="000000"/>
    <a:srgbClr val="F3F3F3"/>
    <a:srgbClr val="E7E7E7"/>
    <a:srgbClr val="E9E9E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80" autoAdjust="0"/>
    <p:restoredTop sz="91453" autoAdjust="0"/>
  </p:normalViewPr>
  <p:slideViewPr>
    <p:cSldViewPr>
      <p:cViewPr>
        <p:scale>
          <a:sx n="80" d="100"/>
          <a:sy n="80" d="100"/>
        </p:scale>
        <p:origin x="-1554" y="-12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64FF74A4-C850-48EE-AE6C-D1DE812124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07B83D4-3A69-43BA-ADA2-523CCFCE40E4}" type="datetime1">
              <a:rPr lang="fr-FR" smtClean="0"/>
              <a:pPr/>
              <a:t>22/10/2009</a:t>
            </a:fld>
            <a:endParaRPr lang="fr-FR" smtClean="0"/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317D4F-B6E3-45EE-9F88-8DB58A6D2111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F74A4-C850-48EE-AE6C-D1DE81212430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F74A4-C850-48EE-AE6C-D1DE81212430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F74A4-C850-48EE-AE6C-D1DE81212430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F74A4-C850-48EE-AE6C-D1DE81212430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F74A4-C850-48EE-AE6C-D1DE81212430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F74A4-C850-48EE-AE6C-D1DE81212430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F74A4-C850-48EE-AE6C-D1DE81212430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F74A4-C850-48EE-AE6C-D1DE81212430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F74A4-C850-48EE-AE6C-D1DE81212430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2743200" y="3810000"/>
            <a:ext cx="6172200" cy="1066800"/>
          </a:xfr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953000"/>
            <a:ext cx="4419600" cy="990600"/>
          </a:xfrm>
        </p:spPr>
        <p:txBody>
          <a:bodyPr/>
          <a:lstStyle>
            <a:lvl1pPr marL="0" indent="0">
              <a:buFont typeface="Wingdings" charset="2"/>
              <a:buNone/>
              <a:defRPr sz="1800">
                <a:solidFill>
                  <a:srgbClr val="D8D8D8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3505200"/>
            <a:ext cx="1905000" cy="457200"/>
          </a:xfrm>
        </p:spPr>
        <p:txBody>
          <a:bodyPr/>
          <a:lstStyle>
            <a:lvl1pPr algn="l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 smtClean="0"/>
              <a:t>October 23rd, 2009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October 23rd, 2009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Dominique Boutigny</a:t>
            </a: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BDEA7-4DDA-4E2D-9850-F716C6DADED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114550" cy="5562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191250" cy="5562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October 23rd, 2009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Dominique Boutigny</a:t>
            </a: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4A387-83A3-4C0D-911B-DC8BABD7CB9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5791200" cy="609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304800" y="1752600"/>
            <a:ext cx="8458200" cy="41148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October 23rd, 2009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Dominique Boutigny</a:t>
            </a: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2324C-CA3A-40A4-B01F-B06D3901DF0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October 23rd, 2009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Dominique Boutigny</a:t>
            </a: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FA13F-CB79-4F73-8708-AD4CE9C6AA2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October 23rd, 2009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Dominique Boutigny</a:t>
            </a: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F6C36-BB4F-4CD1-93A7-C1144F2745A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October 23rd, 2009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Dominique Boutigny</a:t>
            </a: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B1895-4128-42C9-A956-880E39E2942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October 23rd, 2009</a:t>
            </a: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Dominique Boutigny</a:t>
            </a: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EA1F0-3DFC-4AC8-A604-B3C1EFF12F9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October 23rd, 2009</a:t>
            </a: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Dominique Boutigny</a:t>
            </a: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7E50C-C9FD-4FBC-960D-0A66F59407E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October 23rd, 2009</a:t>
            </a: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Dominique Boutigny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75E25-6112-4D1F-84FE-B806A9F8BB3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October 23rd, 2009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Dominique Boutigny</a:t>
            </a: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F469F-208D-42F5-954F-655E872E3CF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October 23rd, 2009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Dominique Boutigny</a:t>
            </a: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67460-524E-41A0-97F2-7FBFADB14EF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 page1.jpg                                                      000C00EDMacintosh HD                   BE753FAD: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22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October 23rd, 2009</a:t>
            </a:r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5532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Dominique Boutigny</a:t>
            </a:r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A22D08E-C7D8-47C3-8712-0BA2E32420F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7"/>
          <p:cNvSpPr>
            <a:spLocks noGrp="1" noChangeArrowheads="1"/>
          </p:cNvSpPr>
          <p:nvPr>
            <p:ph type="dt" sz="quarter" idx="10"/>
          </p:nvPr>
        </p:nvSpPr>
        <p:spPr>
          <a:xfrm>
            <a:off x="142844" y="3929066"/>
            <a:ext cx="1905000" cy="457200"/>
          </a:xfrm>
          <a:noFill/>
        </p:spPr>
        <p:txBody>
          <a:bodyPr/>
          <a:lstStyle/>
          <a:p>
            <a:r>
              <a:rPr lang="fr-FR" smtClean="0"/>
              <a:t>October 23rd, 2009</a:t>
            </a:r>
            <a:endParaRPr lang="fr-FR" dirty="0" smtClean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71934" y="4071942"/>
            <a:ext cx="5429288" cy="928694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/>
              <a:t>Visit of CMS Computing Management at CC-IN2P3</a:t>
            </a:r>
            <a:endParaRPr lang="en-US" sz="2000" dirty="0" smtClean="0"/>
          </a:p>
        </p:txBody>
      </p:sp>
      <p:pic>
        <p:nvPicPr>
          <p:cNvPr id="9" name="Picture 8" descr="CC_retouch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4797447"/>
            <a:ext cx="3631336" cy="1989139"/>
          </a:xfrm>
          <a:prstGeom prst="rect">
            <a:avLst/>
          </a:prstGeom>
          <a:noFill/>
        </p:spPr>
      </p:pic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3929058" y="5000636"/>
            <a:ext cx="4419600" cy="990600"/>
          </a:xfrm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 (2)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October 23rd, 2009</a:t>
            </a:r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285720" y="1500174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1800" dirty="0" smtClean="0"/>
              <a:t>Assume Moore law is still valid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1800" dirty="0" smtClean="0"/>
              <a:t>Extrapolate up to 2019</a:t>
            </a:r>
            <a:endParaRPr lang="fr-FR" sz="1800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7072330" y="3071810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On top of the existing computer room (1 MW)</a:t>
            </a:r>
            <a:endParaRPr lang="fr-FR" sz="1800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2857488" y="2285992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indicated power is for computing only</a:t>
            </a:r>
          </a:p>
          <a:p>
            <a:r>
              <a:rPr lang="en-US" sz="1800" dirty="0" smtClean="0"/>
              <a:t>power for cooling has to be added</a:t>
            </a:r>
            <a:endParaRPr lang="fr-FR" sz="1800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142844" y="4143380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Due to budget constraints the new computer room will have to start with a limited power</a:t>
            </a:r>
          </a:p>
          <a:p>
            <a:r>
              <a:rPr lang="en-US" sz="1800" dirty="0" smtClean="0">
                <a:sym typeface="Wingdings" pitchFamily="2" charset="2"/>
              </a:rPr>
              <a:t> Modular design – Easily scalable</a:t>
            </a:r>
            <a:endParaRPr lang="fr-FR" sz="1800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214282" y="5000636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Chilled water and electricity distribution should be designed for the 2019 target value</a:t>
            </a:r>
            <a:endParaRPr lang="fr-FR" sz="1800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4786314" y="5143512"/>
            <a:ext cx="38576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/>
              <a:t>Equipment: transformers, chillers, UPS etc… will be added later  </a:t>
            </a:r>
            <a:endParaRPr lang="fr-FR" sz="1800" dirty="0" smtClean="0"/>
          </a:p>
        </p:txBody>
      </p:sp>
      <p:grpSp>
        <p:nvGrpSpPr>
          <p:cNvPr id="29" name="Groupe 28"/>
          <p:cNvGrpSpPr/>
          <p:nvPr/>
        </p:nvGrpSpPr>
        <p:grpSpPr>
          <a:xfrm>
            <a:off x="214282" y="2285992"/>
            <a:ext cx="6359570" cy="1858976"/>
            <a:chOff x="284926" y="2285992"/>
            <a:chExt cx="6359570" cy="1858976"/>
          </a:xfrm>
        </p:grpSpPr>
        <p:sp>
          <p:nvSpPr>
            <p:cNvPr id="5" name="ZoneTexte 4"/>
            <p:cNvSpPr txBox="1"/>
            <p:nvPr/>
          </p:nvSpPr>
          <p:spPr>
            <a:xfrm>
              <a:off x="428596" y="2428868"/>
              <a:ext cx="1571636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End up with:</a:t>
              </a:r>
              <a:endParaRPr lang="fr-FR" sz="1800" dirty="0" smtClean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428596" y="3071810"/>
              <a:ext cx="1143008" cy="92333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2011</a:t>
              </a:r>
            </a:p>
            <a:p>
              <a:r>
                <a:rPr lang="en-US" sz="1800" dirty="0" smtClean="0"/>
                <a:t>50 racks</a:t>
              </a:r>
            </a:p>
            <a:p>
              <a:r>
                <a:rPr lang="en-US" sz="1800" dirty="0" smtClean="0"/>
                <a:t>600 kW</a:t>
              </a:r>
              <a:endParaRPr lang="fr-FR" sz="1800" dirty="0" smtClean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571736" y="3071810"/>
              <a:ext cx="1357322" cy="92333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2015</a:t>
              </a:r>
            </a:p>
            <a:p>
              <a:r>
                <a:rPr lang="en-US" sz="1800" dirty="0" smtClean="0"/>
                <a:t>125 racks</a:t>
              </a:r>
            </a:p>
            <a:p>
              <a:r>
                <a:rPr lang="en-US" sz="1800" dirty="0" smtClean="0"/>
                <a:t>1.5 MW</a:t>
              </a:r>
              <a:endParaRPr lang="fr-FR" sz="1800" dirty="0" smtClean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929190" y="3071810"/>
              <a:ext cx="1428760" cy="92333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2019</a:t>
              </a:r>
            </a:p>
            <a:p>
              <a:r>
                <a:rPr lang="en-US" sz="1800" dirty="0" smtClean="0"/>
                <a:t>216 racks</a:t>
              </a:r>
            </a:p>
            <a:p>
              <a:r>
                <a:rPr lang="en-US" sz="1800" dirty="0" smtClean="0"/>
                <a:t>3.2 MW</a:t>
              </a:r>
              <a:endParaRPr lang="fr-FR" sz="1800" dirty="0" smtClean="0"/>
            </a:p>
          </p:txBody>
        </p:sp>
        <p:cxnSp>
          <p:nvCxnSpPr>
            <p:cNvPr id="18" name="Connecteur en angle 17"/>
            <p:cNvCxnSpPr/>
            <p:nvPr/>
          </p:nvCxnSpPr>
          <p:spPr bwMode="auto">
            <a:xfrm rot="5400000">
              <a:off x="-642974" y="3214686"/>
              <a:ext cx="1857388" cy="1588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Connecteur droit 19"/>
            <p:cNvCxnSpPr/>
            <p:nvPr/>
          </p:nvCxnSpPr>
          <p:spPr bwMode="auto">
            <a:xfrm>
              <a:off x="285720" y="2285992"/>
              <a:ext cx="2000264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Connecteur droit 21"/>
            <p:cNvCxnSpPr/>
            <p:nvPr/>
          </p:nvCxnSpPr>
          <p:spPr bwMode="auto">
            <a:xfrm rot="5400000">
              <a:off x="1964513" y="2607463"/>
              <a:ext cx="642942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Connecteur droit 23"/>
            <p:cNvCxnSpPr/>
            <p:nvPr/>
          </p:nvCxnSpPr>
          <p:spPr bwMode="auto">
            <a:xfrm>
              <a:off x="2285984" y="2928934"/>
              <a:ext cx="4357718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Connecteur droit 25"/>
            <p:cNvCxnSpPr/>
            <p:nvPr/>
          </p:nvCxnSpPr>
          <p:spPr bwMode="auto">
            <a:xfrm rot="5400000">
              <a:off x="6036479" y="3536157"/>
              <a:ext cx="1214446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Connecteur droit 27"/>
            <p:cNvCxnSpPr/>
            <p:nvPr/>
          </p:nvCxnSpPr>
          <p:spPr bwMode="auto">
            <a:xfrm>
              <a:off x="285720" y="4143380"/>
              <a:ext cx="6357982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7E50C-C9FD-4FBC-960D-0A66F59407E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Dominique Boutigny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consideration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October 23rd, 2009</a:t>
            </a:r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0" y="1285860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The 2 storey building will be devoted to computing equipment (no offices)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1800" dirty="0" smtClean="0"/>
              <a:t>First storey: Services (UPS, Chillers, etc.) - 900 m</a:t>
            </a:r>
            <a:r>
              <a:rPr lang="en-US" sz="1800" baseline="30000" dirty="0" smtClean="0"/>
              <a:t>2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1800" dirty="0" smtClean="0"/>
              <a:t>Second Storey: Computer room - 900 m</a:t>
            </a:r>
            <a:r>
              <a:rPr lang="en-US" sz="1800" baseline="30000" dirty="0" smtClean="0"/>
              <a:t>2</a:t>
            </a:r>
            <a:endParaRPr lang="fr-FR" sz="18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142844" y="2571744"/>
            <a:ext cx="821537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/>
              <a:t>We decided to give up with raised floor</a:t>
            </a:r>
          </a:p>
          <a:p>
            <a:r>
              <a:rPr lang="en-US" sz="1800" dirty="0" smtClean="0"/>
              <a:t>Every fluids will come from the top: Chilled water – Power – Network </a:t>
            </a:r>
            <a:endParaRPr lang="fr-FR" sz="18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14"/>
            <a:ext cx="4191006" cy="252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643314"/>
            <a:ext cx="438446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7E50C-C9FD-4FBC-960D-0A66F59407E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Dominique Boutigny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Schedule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357158" y="1071546"/>
            <a:ext cx="8458200" cy="5143536"/>
          </a:xfrm>
        </p:spPr>
        <p:txBody>
          <a:bodyPr/>
          <a:lstStyle/>
          <a:p>
            <a:r>
              <a:rPr lang="en-US" sz="2400" dirty="0" smtClean="0"/>
              <a:t>5 out of 15 "design and build" teams have been retained after a first selection phase</a:t>
            </a:r>
          </a:p>
          <a:p>
            <a:r>
              <a:rPr lang="en-US" sz="2400" dirty="0" smtClean="0"/>
              <a:t>Preliminary design documents received last Monday</a:t>
            </a:r>
          </a:p>
          <a:p>
            <a:r>
              <a:rPr lang="en-US" sz="2400" dirty="0" smtClean="0"/>
              <a:t>Final choice will be done by Friday October 30</a:t>
            </a:r>
          </a:p>
          <a:p>
            <a:r>
              <a:rPr lang="en-US" sz="2400" dirty="0" smtClean="0"/>
              <a:t>Hope to begin construction work at spring time</a:t>
            </a:r>
          </a:p>
          <a:p>
            <a:r>
              <a:rPr lang="en-US" sz="2400" dirty="0" smtClean="0"/>
              <a:t>New building delivery early 2011</a:t>
            </a:r>
          </a:p>
          <a:p>
            <a:endParaRPr lang="en-US" sz="2400" dirty="0" smtClean="0"/>
          </a:p>
          <a:p>
            <a:r>
              <a:rPr lang="en-US" sz="2400" dirty="0" smtClean="0"/>
              <a:t>The main risk is related to the French environmental regulation that may delay the project (6 – 12 months)</a:t>
            </a:r>
          </a:p>
          <a:p>
            <a:endParaRPr lang="en-US" sz="2400" dirty="0" smtClean="0"/>
          </a:p>
          <a:p>
            <a:r>
              <a:rPr lang="en-US" sz="2400" dirty="0" smtClean="0"/>
              <a:t>If the delay is too large, we may have to host some computing equipment outside CC-IN2P3 </a:t>
            </a:r>
            <a:r>
              <a:rPr lang="en-US" sz="2400" dirty="0" smtClean="0">
                <a:sym typeface="Wingdings" pitchFamily="2" charset="2"/>
              </a:rPr>
              <a:t> Expensive !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October 23rd, 2009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Dominique Boutigny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7E50C-C9FD-4FBC-960D-0A66F59407E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"extra" time allowed by LHC delay has been used in order to strengthen the infrastructure and the critical computing services</a:t>
            </a:r>
          </a:p>
          <a:p>
            <a:r>
              <a:rPr lang="en-US" sz="2800" dirty="0" smtClean="0"/>
              <a:t>Special emphasis has been put on Storage</a:t>
            </a:r>
          </a:p>
          <a:p>
            <a:endParaRPr lang="en-US" sz="2800" dirty="0" smtClean="0"/>
          </a:p>
          <a:p>
            <a:pPr>
              <a:buFont typeface="Wingdings"/>
              <a:buChar char="è"/>
            </a:pPr>
            <a:r>
              <a:rPr lang="en-US" sz="2800" dirty="0" smtClean="0">
                <a:sym typeface="Wingdings" pitchFamily="2" charset="2"/>
              </a:rPr>
              <a:t>The price to pay was a temporary degradation of the service quality and stability</a:t>
            </a:r>
          </a:p>
          <a:p>
            <a:pPr>
              <a:buFont typeface="Wingdings"/>
              <a:buChar char="è"/>
            </a:pP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smtClean="0">
                <a:sym typeface="Wingdings" pitchFamily="2" charset="2"/>
              </a:rPr>
              <a:t>All the necessary stability is being restored now</a:t>
            </a:r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October 23rd, 2009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Dominique Boutigny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FA13F-CB79-4F73-8708-AD4CE9C6AA2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improvement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428736"/>
            <a:ext cx="8458200" cy="4676796"/>
          </a:xfrm>
        </p:spPr>
        <p:txBody>
          <a:bodyPr/>
          <a:lstStyle/>
          <a:p>
            <a:r>
              <a:rPr lang="en-US" sz="2800" dirty="0" smtClean="0"/>
              <a:t>HPSS migration </a:t>
            </a:r>
          </a:p>
          <a:p>
            <a:r>
              <a:rPr lang="en-US" sz="2800" dirty="0" err="1" smtClean="0"/>
              <a:t>TReqs</a:t>
            </a:r>
            <a:r>
              <a:rPr lang="en-US" sz="2800" dirty="0" smtClean="0"/>
              <a:t> development and deployment</a:t>
            </a:r>
          </a:p>
          <a:p>
            <a:r>
              <a:rPr lang="en-US" sz="2800" dirty="0" err="1" smtClean="0"/>
              <a:t>pNFS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 Chimera migration</a:t>
            </a:r>
          </a:p>
          <a:p>
            <a:r>
              <a:rPr lang="en-US" sz="2800" dirty="0" smtClean="0">
                <a:sym typeface="Wingdings" pitchFamily="2" charset="2"/>
              </a:rPr>
              <a:t>AFS</a:t>
            </a:r>
          </a:p>
          <a:p>
            <a:endParaRPr lang="en-US" sz="2800" dirty="0" smtClean="0">
              <a:sym typeface="Wingdings" pitchFamily="2" charset="2"/>
            </a:endParaRPr>
          </a:p>
          <a:p>
            <a:r>
              <a:rPr lang="en-US" sz="2800" dirty="0" smtClean="0">
                <a:sym typeface="Wingdings" pitchFamily="2" charset="2"/>
              </a:rPr>
              <a:t>Still to be done: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New batch system will be deployed in 2010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New product selection phase is currently going on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Should be transparent for Grid applications</a:t>
            </a: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October 23rd, 2009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Dominique Boutigny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FA13F-CB79-4F73-8708-AD4CE9C6AA2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428736"/>
            <a:ext cx="8458200" cy="4786346"/>
          </a:xfrm>
        </p:spPr>
        <p:txBody>
          <a:bodyPr/>
          <a:lstStyle/>
          <a:p>
            <a:r>
              <a:rPr lang="en-US" sz="2800" dirty="0" smtClean="0"/>
              <a:t>We had a big unexpected problem with CMS dedicated support during the summer</a:t>
            </a:r>
          </a:p>
          <a:p>
            <a:pPr lvl="1"/>
            <a:r>
              <a:rPr lang="en-US" sz="2400" dirty="0" smtClean="0"/>
              <a:t>A lot of efforts from </a:t>
            </a:r>
            <a:r>
              <a:rPr lang="en-US" sz="2400" dirty="0" err="1" smtClean="0"/>
              <a:t>Farida</a:t>
            </a:r>
            <a:r>
              <a:rPr lang="en-US" sz="2400" dirty="0" smtClean="0"/>
              <a:t> </a:t>
            </a:r>
            <a:r>
              <a:rPr lang="en-US" sz="2400" dirty="0" err="1" smtClean="0"/>
              <a:t>Fassi</a:t>
            </a:r>
            <a:r>
              <a:rPr lang="en-US" sz="2400" dirty="0" smtClean="0"/>
              <a:t> and David Bouvet to try to overcome the difficulties but the manpower was not enough</a:t>
            </a:r>
          </a:p>
          <a:p>
            <a:r>
              <a:rPr lang="en-US" sz="2800" dirty="0" smtClean="0"/>
              <a:t>A new CMS support person has been hired but he will start only in December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October 23rd, 2009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Dominique Boutigny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FA13F-CB79-4F73-8708-AD4CE9C6AA2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October 23rd, 2009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Dominique Boutigny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FA13F-CB79-4F73-8708-AD4CE9C6AA2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3947"/>
            <a:ext cx="9144000" cy="641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Power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October 23rd, 2009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Dominique Boutigny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C27BA-BDB3-4F1A-9877-562800D63B6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6" name="Imag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2" t="14068" r="4354" b="10316"/>
          <a:stretch>
            <a:fillRect/>
          </a:stretch>
        </p:blipFill>
        <p:spPr bwMode="auto">
          <a:xfrm>
            <a:off x="-32" y="1214422"/>
            <a:ext cx="571504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928662" y="1214422"/>
            <a:ext cx="2286016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Slope: 500W / day</a:t>
            </a:r>
            <a:endParaRPr lang="fr-FR" sz="2000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5214942" y="1671568"/>
            <a:ext cx="3786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 transformers: 1550 </a:t>
            </a:r>
            <a:r>
              <a:rPr lang="en-US" sz="2000" dirty="0" smtClean="0"/>
              <a:t>kW recently upgraded to 3000 kW</a:t>
            </a:r>
            <a:endParaRPr lang="fr-FR" sz="2000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5429256" y="2643182"/>
            <a:ext cx="3429024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ym typeface="Wingdings" pitchFamily="2" charset="2"/>
              </a:rPr>
              <a:t>A</a:t>
            </a:r>
            <a:r>
              <a:rPr lang="en-US" sz="2000" dirty="0" smtClean="0">
                <a:sym typeface="Wingdings" pitchFamily="2" charset="2"/>
              </a:rPr>
              <a:t> 800 kW </a:t>
            </a:r>
            <a:r>
              <a:rPr lang="en-US" sz="2000" dirty="0" smtClean="0">
                <a:sym typeface="Wingdings" pitchFamily="2" charset="2"/>
              </a:rPr>
              <a:t>r</a:t>
            </a:r>
            <a:r>
              <a:rPr lang="en-US" sz="2000" dirty="0" smtClean="0"/>
              <a:t>ental transformer has been installed during the summer</a:t>
            </a:r>
            <a:endParaRPr lang="fr-FR" sz="2000" dirty="0" smtClean="0"/>
          </a:p>
        </p:txBody>
      </p:sp>
      <p:sp>
        <p:nvSpPr>
          <p:cNvPr id="15" name="ZoneTexte 14"/>
          <p:cNvSpPr txBox="1"/>
          <p:nvPr/>
        </p:nvSpPr>
        <p:spPr>
          <a:xfrm>
            <a:off x="214282" y="4929198"/>
            <a:ext cx="3643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Work in 2007 / 2008: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 New main patch panel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 New UPS</a:t>
            </a:r>
            <a:endParaRPr lang="fr-FR" sz="2000" dirty="0" smtClean="0"/>
          </a:p>
        </p:txBody>
      </p:sp>
      <p:sp>
        <p:nvSpPr>
          <p:cNvPr id="16" name="ZoneTexte 15"/>
          <p:cNvSpPr txBox="1"/>
          <p:nvPr/>
        </p:nvSpPr>
        <p:spPr>
          <a:xfrm>
            <a:off x="4071934" y="4891643"/>
            <a:ext cx="4214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 Improvement of the battery system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880 kW Diesel generator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Electricity distribution reshuffling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New power factor corrector</a:t>
            </a:r>
            <a:endParaRPr lang="fr-FR" sz="2000" dirty="0" smtClean="0"/>
          </a:p>
        </p:txBody>
      </p:sp>
      <p:sp>
        <p:nvSpPr>
          <p:cNvPr id="17" name="Rectangle 16"/>
          <p:cNvSpPr/>
          <p:nvPr/>
        </p:nvSpPr>
        <p:spPr bwMode="auto">
          <a:xfrm>
            <a:off x="142876" y="4572008"/>
            <a:ext cx="8786842" cy="164307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6867548" cy="609600"/>
          </a:xfrm>
        </p:spPr>
        <p:txBody>
          <a:bodyPr/>
          <a:lstStyle/>
          <a:p>
            <a:r>
              <a:rPr lang="en-US" dirty="0" smtClean="0"/>
              <a:t>Cooling System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October 23rd, 2009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Dominique Boutigny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42844" y="2000240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have </a:t>
            </a:r>
            <a:r>
              <a:rPr lang="en-US" sz="2000" dirty="0" smtClean="0"/>
              <a:t>a </a:t>
            </a:r>
            <a:r>
              <a:rPr lang="en-US" sz="2000" dirty="0" smtClean="0"/>
              <a:t>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chiller (600 kW theoretical cooling power)</a:t>
            </a:r>
            <a:endParaRPr lang="fr-FR" sz="2000" dirty="0" smtClean="0"/>
          </a:p>
        </p:txBody>
      </p:sp>
      <p:pic>
        <p:nvPicPr>
          <p:cNvPr id="2050" name="Picture 2" descr="IMG_38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4143372" cy="310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4143372" y="2500306"/>
            <a:ext cx="4786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+ some work on the second chiller to decrease the noise level (currently above the environmental limit) </a:t>
            </a:r>
            <a:endParaRPr lang="fr-FR" sz="2000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4214810" y="3643314"/>
            <a:ext cx="457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a week from now we will have the whole cooling capacity installed</a:t>
            </a:r>
            <a:endParaRPr lang="fr-FR" sz="2000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4286248" y="4643446"/>
            <a:ext cx="4500594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We will be at the maximum allowed cooling capacity </a:t>
            </a:r>
            <a:r>
              <a:rPr lang="en-US" sz="2000" dirty="0" smtClean="0">
                <a:sym typeface="Wingdings" pitchFamily="2" charset="2"/>
              </a:rPr>
              <a:t> we will have to stay within this cooling budget until we get the new computer room</a:t>
            </a:r>
            <a:endParaRPr lang="fr-FR" sz="2000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214282" y="1357298"/>
            <a:ext cx="750099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Infrastructure work in 2008 / 2009 – electricity + cooling : 500 k€ </a:t>
            </a:r>
            <a:endParaRPr lang="fr-FR" sz="20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smtClean="0"/>
              <a:t>building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October 23rd, 2009</a:t>
            </a:r>
            <a:endParaRPr lang="en-US"/>
          </a:p>
        </p:txBody>
      </p:sp>
      <p:grpSp>
        <p:nvGrpSpPr>
          <p:cNvPr id="34" name="Groupe 33"/>
          <p:cNvGrpSpPr/>
          <p:nvPr/>
        </p:nvGrpSpPr>
        <p:grpSpPr>
          <a:xfrm>
            <a:off x="450877" y="1512905"/>
            <a:ext cx="7978775" cy="4344987"/>
            <a:chOff x="958850" y="1366838"/>
            <a:chExt cx="7978775" cy="4344987"/>
          </a:xfrm>
        </p:grpSpPr>
        <p:grpSp>
          <p:nvGrpSpPr>
            <p:cNvPr id="4" name="Groupe 48"/>
            <p:cNvGrpSpPr>
              <a:grpSpLocks/>
            </p:cNvGrpSpPr>
            <p:nvPr/>
          </p:nvGrpSpPr>
          <p:grpSpPr bwMode="auto">
            <a:xfrm>
              <a:off x="958850" y="1366838"/>
              <a:ext cx="7978775" cy="4344987"/>
              <a:chOff x="990545" y="1501748"/>
              <a:chExt cx="7979428" cy="4345048"/>
            </a:xfrm>
          </p:grpSpPr>
          <p:pic>
            <p:nvPicPr>
              <p:cNvPr id="5" name="Image 1" descr="Emprise terrain.jp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990545" y="1501748"/>
                <a:ext cx="7979428" cy="4345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Rogner un rectangle à un seul coin 7"/>
              <p:cNvSpPr/>
              <p:nvPr/>
            </p:nvSpPr>
            <p:spPr>
              <a:xfrm rot="20546936">
                <a:off x="5816940" y="2870192"/>
                <a:ext cx="1217713" cy="1631973"/>
              </a:xfrm>
              <a:prstGeom prst="snip1Rect">
                <a:avLst/>
              </a:prstGeom>
              <a:noFill/>
              <a:ln w="12700">
                <a:solidFill>
                  <a:srgbClr val="FFFF0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 rot="20567907">
                <a:off x="4259476" y="4343919"/>
                <a:ext cx="1435217" cy="58478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r-FR" sz="1600" dirty="0" smtClean="0">
                    <a:solidFill>
                      <a:schemeClr val="bg1">
                        <a:lumMod val="95000"/>
                      </a:schemeClr>
                    </a:solidFill>
                  </a:rPr>
                  <a:t>Computer Room</a:t>
                </a:r>
                <a:endParaRPr lang="fr-FR" sz="16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 rot="20567907">
                <a:off x="5786776" y="3552827"/>
                <a:ext cx="1314558" cy="8302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fr-FR" sz="1600" dirty="0">
                    <a:solidFill>
                      <a:schemeClr val="bg1">
                        <a:lumMod val="95000"/>
                      </a:schemeClr>
                    </a:solidFill>
                  </a:rPr>
                  <a:t>Emprise  future extension</a:t>
                </a:r>
              </a:p>
            </p:txBody>
          </p:sp>
        </p:grpSp>
        <p:sp>
          <p:nvSpPr>
            <p:cNvPr id="17" name="Rectangle 16"/>
            <p:cNvSpPr/>
            <p:nvPr/>
          </p:nvSpPr>
          <p:spPr>
            <a:xfrm rot="20532811">
              <a:off x="5869997" y="3222873"/>
              <a:ext cx="1008000" cy="115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" name="ZoneTexte 17"/>
            <p:cNvSpPr txBox="1"/>
            <p:nvPr/>
          </p:nvSpPr>
          <p:spPr>
            <a:xfrm rot="20502841">
              <a:off x="5905443" y="3523729"/>
              <a:ext cx="995363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400" dirty="0" smtClean="0">
                  <a:solidFill>
                    <a:srgbClr val="FF0000"/>
                  </a:solidFill>
                </a:rPr>
                <a:t>New building </a:t>
              </a:r>
            </a:p>
            <a:p>
              <a:pPr algn="ctr">
                <a:defRPr/>
              </a:pPr>
              <a:r>
                <a:rPr lang="fr-FR" sz="1200" dirty="0" smtClean="0">
                  <a:solidFill>
                    <a:srgbClr val="FF0000"/>
                  </a:solidFill>
                </a:rPr>
                <a:t>32 </a:t>
              </a:r>
              <a:r>
                <a:rPr lang="fr-FR" sz="1200" dirty="0">
                  <a:solidFill>
                    <a:srgbClr val="FF0000"/>
                  </a:solidFill>
                </a:rPr>
                <a:t>m x 28 m</a:t>
              </a:r>
              <a:endParaRPr lang="fr-FR" sz="1100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Connecteur droit 31"/>
            <p:cNvCxnSpPr/>
            <p:nvPr/>
          </p:nvCxnSpPr>
          <p:spPr bwMode="auto">
            <a:xfrm rot="10800000" flipV="1">
              <a:off x="5492068" y="3768937"/>
              <a:ext cx="357190" cy="14287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Connecteur droit 32"/>
            <p:cNvCxnSpPr/>
            <p:nvPr/>
          </p:nvCxnSpPr>
          <p:spPr bwMode="auto">
            <a:xfrm rot="10800000" flipV="1">
              <a:off x="5517947" y="3849003"/>
              <a:ext cx="357190" cy="14287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7E50C-C9FD-4FBC-960D-0A66F59407E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Dominique Boutigny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October 23rd, 2009</a:t>
            </a:r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214282" y="1469113"/>
            <a:ext cx="8572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Build a simple computing model with the following ingredients: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1800" dirty="0" smtClean="0"/>
              <a:t>Serve ~40 groups with "standards needs</a:t>
            </a:r>
            <a:r>
              <a:rPr lang="fr-FR" sz="1800" dirty="0" smtClean="0"/>
              <a:t>"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1800" dirty="0" smtClean="0"/>
              <a:t>Fulfill LHC computing commitments and provide first class analysis capability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1800" dirty="0" smtClean="0"/>
              <a:t>Expect a very significant growth of the </a:t>
            </a:r>
            <a:r>
              <a:rPr lang="en-US" sz="1800" dirty="0" err="1" smtClean="0"/>
              <a:t>Astroparticle</a:t>
            </a:r>
            <a:r>
              <a:rPr lang="en-US" sz="1800" dirty="0" smtClean="0"/>
              <a:t> community needs (LSST for instance)</a:t>
            </a:r>
          </a:p>
          <a:p>
            <a:pPr marL="457200" indent="-457200">
              <a:buFont typeface="Wingdings" pitchFamily="2" charset="2"/>
              <a:buChar char="è"/>
            </a:pPr>
            <a:r>
              <a:rPr lang="en-US" sz="1800" dirty="0" smtClean="0">
                <a:sym typeface="Wingdings" pitchFamily="2" charset="2"/>
              </a:rPr>
              <a:t>Deduce computing capacity</a:t>
            </a:r>
          </a:p>
          <a:p>
            <a:pPr marL="457200" indent="-457200">
              <a:buFont typeface="Wingdings" pitchFamily="2" charset="2"/>
              <a:buChar char="è"/>
            </a:pPr>
            <a:r>
              <a:rPr lang="en-US" sz="1800" dirty="0" smtClean="0">
                <a:sym typeface="Wingdings" pitchFamily="2" charset="2"/>
              </a:rPr>
              <a:t>Add some capacity for network, services, etc.</a:t>
            </a:r>
            <a:endParaRPr lang="en-US" sz="1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900"/>
            <a:ext cx="4557797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5972" y="3571900"/>
            <a:ext cx="4568027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7E50C-C9FD-4FBC-960D-0A66F59407E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Dominique Boutigny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CC_110906">
  <a:themeElements>
    <a:clrScheme name="Nouvelle présentation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Nouvelle pré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 smtClean="0"/>
        </a:defPPr>
      </a:lstStyle>
    </a:txDef>
  </a:objectDefaults>
  <a:extraClrSchemeLst>
    <a:extraClrScheme>
      <a:clrScheme name="Nouvelle présentatio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3622</TotalTime>
  <Words>718</Words>
  <Application>Microsoft Office PowerPoint</Application>
  <PresentationFormat>Affichage à l'écran (4:3)</PresentationFormat>
  <Paragraphs>132</Paragraphs>
  <Slides>12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PowerPointCC_110906</vt:lpstr>
      <vt:lpstr>Visit of CMS Computing Management at CC-IN2P3</vt:lpstr>
      <vt:lpstr>Diapositive 2</vt:lpstr>
      <vt:lpstr>Main improvement </vt:lpstr>
      <vt:lpstr>Diapositive 4</vt:lpstr>
      <vt:lpstr>Diapositive 5</vt:lpstr>
      <vt:lpstr>Electrical Power</vt:lpstr>
      <vt:lpstr>Cooling System</vt:lpstr>
      <vt:lpstr>New building</vt:lpstr>
      <vt:lpstr>Needs</vt:lpstr>
      <vt:lpstr>Needs (2)</vt:lpstr>
      <vt:lpstr>Design consideration</vt:lpstr>
      <vt:lpstr>Schedule</vt:lpstr>
    </vt:vector>
  </TitlesOfParts>
  <Company>CCIN2P3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Gaelle Shifrin</dc:creator>
  <cp:lastModifiedBy>Dominique BOUTIGNY</cp:lastModifiedBy>
  <cp:revision>107</cp:revision>
  <cp:lastPrinted>1904-01-01T00:00:00Z</cp:lastPrinted>
  <dcterms:created xsi:type="dcterms:W3CDTF">2008-11-05T15:14:46Z</dcterms:created>
  <dcterms:modified xsi:type="dcterms:W3CDTF">2009-10-23T08:07:49Z</dcterms:modified>
</cp:coreProperties>
</file>