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3" r:id="rId4"/>
    <p:sldId id="264" r:id="rId5"/>
    <p:sldId id="260" r:id="rId6"/>
    <p:sldId id="259" r:id="rId7"/>
    <p:sldId id="258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694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EF831-2A80-4C54-8BF3-72B4CAF81696}" type="datetimeFigureOut">
              <a:rPr lang="fr-FR" smtClean="0"/>
              <a:t>03/02/2021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1164D-15D8-495B-9533-2EDA5C53E8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5842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FC8E9-80A6-4264-BED3-8FA48A9BE4BB}" type="datetime1">
              <a:rPr lang="fr-FR" smtClean="0"/>
              <a:t>04/02/2021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818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A82E-F037-4FB2-B9BC-DFC50D7788B1}" type="datetime1">
              <a:rPr lang="fr-FR" smtClean="0"/>
              <a:t>04/02/2021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71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1603-58E7-4873-8A8B-F92EEFFE9656}" type="datetime1">
              <a:rPr lang="fr-FR" smtClean="0"/>
              <a:t>04/02/2021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77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DDB9-D9CD-4595-931F-C6458A3AB84E}" type="datetime1">
              <a:rPr lang="fr-FR" smtClean="0"/>
              <a:t>04/02/2021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685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F1D-7D7D-4C6C-B4AE-F1D0395BC053}" type="datetime1">
              <a:rPr lang="fr-FR" smtClean="0"/>
              <a:t>04/02/2021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2646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6A464-0B0D-45ED-B5BA-13AA9375CE0A}" type="datetime1">
              <a:rPr lang="fr-FR" smtClean="0"/>
              <a:t>04/02/2021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172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DD1-8FEA-46EB-A08E-C150069A3ABE}" type="datetime1">
              <a:rPr lang="fr-FR" smtClean="0"/>
              <a:t>04/02/2021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90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CAC0-4D09-4B26-9144-92F4A8CEBE0E}" type="datetime1">
              <a:rPr lang="fr-FR" smtClean="0"/>
              <a:t>04/02/2021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167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0102-82C9-4E2A-90B9-32C03E8332AE}" type="datetime1">
              <a:rPr lang="fr-FR" smtClean="0"/>
              <a:t>04/02/2021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009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216B-5CB3-4A13-A745-348D54E4F126}" type="datetime1">
              <a:rPr lang="fr-FR" smtClean="0"/>
              <a:t>04/02/2021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88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C9B-9816-4BBB-96F3-1BF4C143FACB}" type="datetime1">
              <a:rPr lang="fr-FR" smtClean="0"/>
              <a:t>04/02/2021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590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F3804-37A4-4052-BCA8-4367ADE5BEE4}" type="datetime1">
              <a:rPr lang="fr-FR" smtClean="0"/>
              <a:t>04/02/2021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nanni@llr.in2p3.fr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F8479-1AEB-415A-840C-CE9A48A55F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5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3E2980-2ED3-4E56-A5FB-B028579FFF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Stackup</a:t>
            </a:r>
            <a:r>
              <a:rPr lang="fr-FR" dirty="0"/>
              <a:t> proposition for the new front-end board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FAF26E-3ACF-43B6-A0F5-6DF6E03254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030462"/>
            <a:ext cx="6858000" cy="1227338"/>
          </a:xfrm>
        </p:spPr>
        <p:txBody>
          <a:bodyPr/>
          <a:lstStyle/>
          <a:p>
            <a:r>
              <a:rPr lang="fr-FR" dirty="0">
                <a:solidFill>
                  <a:schemeClr val="bg2">
                    <a:lumMod val="75000"/>
                  </a:schemeClr>
                </a:solidFill>
              </a:rPr>
              <a:t>LLR-team</a:t>
            </a:r>
          </a:p>
          <a:p>
            <a:r>
              <a:rPr lang="fr-FR" dirty="0">
                <a:solidFill>
                  <a:schemeClr val="bg2">
                    <a:lumMod val="75000"/>
                  </a:schemeClr>
                </a:solidFill>
              </a:rPr>
              <a:t>02/05/21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D8D2311-5A75-4868-9098-0F57B6221B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372862"/>
            <a:ext cx="2191503" cy="99845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284DE17-4094-4025-B786-7A887624762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33" t="8778" r="39445" b="61978"/>
          <a:stretch/>
        </p:blipFill>
        <p:spPr>
          <a:xfrm>
            <a:off x="3380661" y="278765"/>
            <a:ext cx="2219978" cy="109255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F574E12F-F3E2-44BD-AE9E-7617324457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440" y="163195"/>
            <a:ext cx="2729304" cy="129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652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8B7F93-0EB9-4C2D-85D9-77B28CFB7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FEV12 </a:t>
            </a:r>
            <a:r>
              <a:rPr lang="fr-FR" dirty="0" err="1"/>
              <a:t>Stackup</a:t>
            </a:r>
            <a:endParaRPr lang="fr-FR" dirty="0"/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603B5E64-4F4C-49C0-BD6E-8041F4B45F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000" y="1675435"/>
            <a:ext cx="5024132" cy="4511465"/>
          </a:xfrm>
        </p:spPr>
      </p:pic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33A724-93CC-414D-826A-A5AE2CE99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F384240-8877-4575-9A02-4B55A6723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2</a:t>
            </a:fld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029D0CD-B350-40C1-8839-6AF9E7F2B2E4}"/>
              </a:ext>
            </a:extLst>
          </p:cNvPr>
          <p:cNvSpPr txBox="1"/>
          <p:nvPr/>
        </p:nvSpPr>
        <p:spPr>
          <a:xfrm>
            <a:off x="1825746" y="1715707"/>
            <a:ext cx="11685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CLK_5M</a:t>
            </a:r>
          </a:p>
          <a:p>
            <a:pPr algn="r"/>
            <a:r>
              <a:rPr lang="fr-FR" dirty="0"/>
              <a:t>CLK_40M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38A098E2-E5A6-46A5-86F2-499B42CB58E5}"/>
              </a:ext>
            </a:extLst>
          </p:cNvPr>
          <p:cNvCxnSpPr>
            <a:cxnSpLocks/>
          </p:cNvCxnSpPr>
          <p:nvPr/>
        </p:nvCxnSpPr>
        <p:spPr>
          <a:xfrm>
            <a:off x="3028950" y="2175029"/>
            <a:ext cx="717015" cy="3010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1F5360C2-35D0-4154-B348-D45AB6D75061}"/>
              </a:ext>
            </a:extLst>
          </p:cNvPr>
          <p:cNvSpPr txBox="1"/>
          <p:nvPr/>
        </p:nvSpPr>
        <p:spPr>
          <a:xfrm>
            <a:off x="1200773" y="2532303"/>
            <a:ext cx="116852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TRIG_EXT</a:t>
            </a:r>
          </a:p>
          <a:p>
            <a:pPr algn="r"/>
            <a:r>
              <a:rPr lang="fr-FR" dirty="0"/>
              <a:t>RAZ_CHN</a:t>
            </a:r>
          </a:p>
          <a:p>
            <a:pPr algn="r"/>
            <a:r>
              <a:rPr lang="fr-FR" dirty="0"/>
              <a:t>VAL_EVT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E56FE389-4085-434A-9E12-DBA49377337A}"/>
              </a:ext>
            </a:extLst>
          </p:cNvPr>
          <p:cNvSpPr txBox="1"/>
          <p:nvPr/>
        </p:nvSpPr>
        <p:spPr>
          <a:xfrm>
            <a:off x="488273" y="3554346"/>
            <a:ext cx="179218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START_ACQ</a:t>
            </a:r>
          </a:p>
          <a:p>
            <a:pPr algn="r"/>
            <a:r>
              <a:rPr lang="fr-FR" dirty="0"/>
              <a:t>DOUT </a:t>
            </a:r>
          </a:p>
          <a:p>
            <a:pPr algn="r"/>
            <a:r>
              <a:rPr lang="fr-FR" dirty="0"/>
              <a:t>TRANSMITTON</a:t>
            </a:r>
          </a:p>
          <a:p>
            <a:pPr algn="r"/>
            <a:r>
              <a:rPr lang="fr-FR" dirty="0"/>
              <a:t>CHIPSAT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2CD5E933-0DB9-4ADE-9819-2F00B7DFCA3C}"/>
              </a:ext>
            </a:extLst>
          </p:cNvPr>
          <p:cNvCxnSpPr>
            <a:cxnSpLocks/>
          </p:cNvCxnSpPr>
          <p:nvPr/>
        </p:nvCxnSpPr>
        <p:spPr>
          <a:xfrm flipV="1">
            <a:off x="2346758" y="4069235"/>
            <a:ext cx="1389635" cy="852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6B4AC51B-7CD7-4943-86C2-9848453753FF}"/>
              </a:ext>
            </a:extLst>
          </p:cNvPr>
          <p:cNvCxnSpPr>
            <a:cxnSpLocks/>
          </p:cNvCxnSpPr>
          <p:nvPr/>
        </p:nvCxnSpPr>
        <p:spPr>
          <a:xfrm flipV="1">
            <a:off x="2346758" y="3737179"/>
            <a:ext cx="1389635" cy="417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F358490A-2718-452E-8968-931449E41655}"/>
              </a:ext>
            </a:extLst>
          </p:cNvPr>
          <p:cNvCxnSpPr>
            <a:cxnSpLocks/>
          </p:cNvCxnSpPr>
          <p:nvPr/>
        </p:nvCxnSpPr>
        <p:spPr>
          <a:xfrm flipV="1">
            <a:off x="2379910" y="2861176"/>
            <a:ext cx="1389635" cy="852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CCABBD0A-B231-4EE4-9F97-9AC7E3050959}"/>
              </a:ext>
            </a:extLst>
          </p:cNvPr>
          <p:cNvCxnSpPr>
            <a:cxnSpLocks/>
          </p:cNvCxnSpPr>
          <p:nvPr/>
        </p:nvCxnSpPr>
        <p:spPr>
          <a:xfrm flipV="1">
            <a:off x="2379910" y="2529120"/>
            <a:ext cx="1389635" cy="417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9CD7082B-7537-41C9-AAED-783EA540477D}"/>
              </a:ext>
            </a:extLst>
          </p:cNvPr>
          <p:cNvSpPr txBox="1"/>
          <p:nvPr/>
        </p:nvSpPr>
        <p:spPr>
          <a:xfrm>
            <a:off x="911374" y="4853388"/>
            <a:ext cx="140701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SR_CK</a:t>
            </a:r>
          </a:p>
          <a:p>
            <a:pPr algn="r"/>
            <a:r>
              <a:rPr lang="fr-FR" dirty="0"/>
              <a:t>CK_READ</a:t>
            </a:r>
          </a:p>
        </p:txBody>
      </p: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500EC6D2-160D-43D5-950C-56253076017D}"/>
              </a:ext>
            </a:extLst>
          </p:cNvPr>
          <p:cNvCxnSpPr>
            <a:cxnSpLocks/>
          </p:cNvCxnSpPr>
          <p:nvPr/>
        </p:nvCxnSpPr>
        <p:spPr>
          <a:xfrm flipV="1">
            <a:off x="2379909" y="4539542"/>
            <a:ext cx="1366056" cy="4940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7ABED96D-0CC4-4196-9A45-8330BF8595E1}"/>
              </a:ext>
            </a:extLst>
          </p:cNvPr>
          <p:cNvCxnSpPr>
            <a:cxnSpLocks/>
          </p:cNvCxnSpPr>
          <p:nvPr/>
        </p:nvCxnSpPr>
        <p:spPr>
          <a:xfrm flipV="1">
            <a:off x="2370337" y="4137746"/>
            <a:ext cx="1359162" cy="8811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6" name="ZoneTexte 35">
            <a:extLst>
              <a:ext uri="{FF2B5EF4-FFF2-40B4-BE49-F238E27FC236}">
                <a16:creationId xmlns:a16="http://schemas.microsoft.com/office/drawing/2014/main" id="{AE80C89B-4AB8-432A-AE43-2F5DC54A1290}"/>
              </a:ext>
            </a:extLst>
          </p:cNvPr>
          <p:cNvSpPr txBox="1"/>
          <p:nvPr/>
        </p:nvSpPr>
        <p:spPr>
          <a:xfrm>
            <a:off x="1122237" y="5701434"/>
            <a:ext cx="140701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IN_PREAMP</a:t>
            </a:r>
          </a:p>
        </p:txBody>
      </p: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80359633-4066-4795-9E89-1330D4034A47}"/>
              </a:ext>
            </a:extLst>
          </p:cNvPr>
          <p:cNvCxnSpPr>
            <a:cxnSpLocks/>
          </p:cNvCxnSpPr>
          <p:nvPr/>
        </p:nvCxnSpPr>
        <p:spPr>
          <a:xfrm flipV="1">
            <a:off x="2628709" y="5018939"/>
            <a:ext cx="1140836" cy="8669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3" name="Image 42">
            <a:extLst>
              <a:ext uri="{FF2B5EF4-FFF2-40B4-BE49-F238E27FC236}">
                <a16:creationId xmlns:a16="http://schemas.microsoft.com/office/drawing/2014/main" id="{B1423CB2-63D8-4762-BEED-377659C08B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845" y="2746768"/>
            <a:ext cx="243042" cy="243042"/>
          </a:xfrm>
          <a:prstGeom prst="rect">
            <a:avLst/>
          </a:prstGeom>
        </p:spPr>
      </p:pic>
      <p:sp>
        <p:nvSpPr>
          <p:cNvPr id="44" name="Espace réservé de la date 43">
            <a:extLst>
              <a:ext uri="{FF2B5EF4-FFF2-40B4-BE49-F238E27FC236}">
                <a16:creationId xmlns:a16="http://schemas.microsoft.com/office/drawing/2014/main" id="{D6CA7FAA-520A-4C2E-AF1C-B0D30B86F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3FC2-BCA3-41F1-927F-288E1568BE2F}" type="datetime1">
              <a:rPr lang="fr-FR" smtClean="0"/>
              <a:t>04/02/2021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164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8B7F93-0EB9-4C2D-85D9-77B28CFB7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FEV13 </a:t>
            </a:r>
            <a:r>
              <a:rPr lang="fr-FR" dirty="0" err="1"/>
              <a:t>Stackup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33A724-93CC-414D-826A-A5AE2CE99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F384240-8877-4575-9A02-4B55A6723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3</a:t>
            </a:fld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029D0CD-B350-40C1-8839-6AF9E7F2B2E4}"/>
              </a:ext>
            </a:extLst>
          </p:cNvPr>
          <p:cNvSpPr txBox="1"/>
          <p:nvPr/>
        </p:nvSpPr>
        <p:spPr>
          <a:xfrm>
            <a:off x="1762495" y="1370925"/>
            <a:ext cx="1168525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CLK_5M</a:t>
            </a:r>
          </a:p>
          <a:p>
            <a:pPr algn="r"/>
            <a:r>
              <a:rPr lang="fr-FR" dirty="0"/>
              <a:t>CLK_40M</a:t>
            </a:r>
          </a:p>
          <a:p>
            <a:pPr algn="r"/>
            <a:r>
              <a:rPr lang="fr-FR" dirty="0"/>
              <a:t>TRIG_EXT</a:t>
            </a:r>
          </a:p>
          <a:p>
            <a:pPr algn="r"/>
            <a:r>
              <a:rPr lang="fr-FR" dirty="0"/>
              <a:t>RAZ_CHN</a:t>
            </a:r>
          </a:p>
          <a:p>
            <a:pPr algn="r"/>
            <a:r>
              <a:rPr lang="fr-FR" dirty="0"/>
              <a:t>VAL_EVT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E56FE389-4085-434A-9E12-DBA49377337A}"/>
              </a:ext>
            </a:extLst>
          </p:cNvPr>
          <p:cNvSpPr txBox="1"/>
          <p:nvPr/>
        </p:nvSpPr>
        <p:spPr>
          <a:xfrm>
            <a:off x="488273" y="3554346"/>
            <a:ext cx="1792182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START_ACQ</a:t>
            </a:r>
          </a:p>
          <a:p>
            <a:pPr algn="r"/>
            <a:r>
              <a:rPr lang="fr-FR" dirty="0"/>
              <a:t>DOUT </a:t>
            </a:r>
          </a:p>
          <a:p>
            <a:pPr algn="r"/>
            <a:r>
              <a:rPr lang="fr-FR" dirty="0"/>
              <a:t>TRANSMITTON</a:t>
            </a:r>
          </a:p>
          <a:p>
            <a:pPr algn="r"/>
            <a:r>
              <a:rPr lang="fr-FR" dirty="0"/>
              <a:t>SR_CK</a:t>
            </a:r>
          </a:p>
          <a:p>
            <a:pPr algn="r"/>
            <a:r>
              <a:rPr lang="fr-FR" dirty="0"/>
              <a:t>CK_READ</a:t>
            </a:r>
          </a:p>
          <a:p>
            <a:pPr algn="r"/>
            <a:endParaRPr lang="fr-FR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9CD7082B-7537-41C9-AAED-783EA540477D}"/>
              </a:ext>
            </a:extLst>
          </p:cNvPr>
          <p:cNvSpPr txBox="1"/>
          <p:nvPr/>
        </p:nvSpPr>
        <p:spPr>
          <a:xfrm>
            <a:off x="1501210" y="3048618"/>
            <a:ext cx="140701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CHIPSAT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23CA53BD-7A85-41E9-B115-1210D05D69DC}"/>
              </a:ext>
            </a:extLst>
          </p:cNvPr>
          <p:cNvSpPr txBox="1"/>
          <p:nvPr/>
        </p:nvSpPr>
        <p:spPr>
          <a:xfrm>
            <a:off x="1459128" y="5630948"/>
            <a:ext cx="140701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IN_PREAMP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5A08C082-9C43-4A72-A435-BEE838127604}"/>
              </a:ext>
            </a:extLst>
          </p:cNvPr>
          <p:cNvGrpSpPr/>
          <p:nvPr/>
        </p:nvGrpSpPr>
        <p:grpSpPr>
          <a:xfrm>
            <a:off x="2346758" y="2175029"/>
            <a:ext cx="1698724" cy="3668113"/>
            <a:chOff x="2346758" y="2175029"/>
            <a:chExt cx="1698724" cy="3668113"/>
          </a:xfrm>
        </p:grpSpPr>
        <p:grpSp>
          <p:nvGrpSpPr>
            <p:cNvPr id="17" name="Groupe 16">
              <a:extLst>
                <a:ext uri="{FF2B5EF4-FFF2-40B4-BE49-F238E27FC236}">
                  <a16:creationId xmlns:a16="http://schemas.microsoft.com/office/drawing/2014/main" id="{2157B39A-4BD9-4A5A-8522-48B4ED2A0BE5}"/>
                </a:ext>
              </a:extLst>
            </p:cNvPr>
            <p:cNvGrpSpPr/>
            <p:nvPr/>
          </p:nvGrpSpPr>
          <p:grpSpPr>
            <a:xfrm>
              <a:off x="2346758" y="2175029"/>
              <a:ext cx="1698724" cy="1979482"/>
              <a:chOff x="2346758" y="2175029"/>
              <a:chExt cx="1698724" cy="1979482"/>
            </a:xfrm>
          </p:grpSpPr>
          <p:cxnSp>
            <p:nvCxnSpPr>
              <p:cNvPr id="16" name="Connecteur droit avec flèche 15">
                <a:extLst>
                  <a:ext uri="{FF2B5EF4-FFF2-40B4-BE49-F238E27FC236}">
                    <a16:creationId xmlns:a16="http://schemas.microsoft.com/office/drawing/2014/main" id="{38A098E2-E5A6-46A5-86F2-499B42CB58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28950" y="2175029"/>
                <a:ext cx="1016532" cy="21379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avec flèche 24">
                <a:extLst>
                  <a:ext uri="{FF2B5EF4-FFF2-40B4-BE49-F238E27FC236}">
                    <a16:creationId xmlns:a16="http://schemas.microsoft.com/office/drawing/2014/main" id="{2CD5E933-0DB9-4ADE-9819-2F00B7DFCA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346758" y="4001659"/>
                <a:ext cx="1621560" cy="15285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avec flèche 25">
                <a:extLst>
                  <a:ext uri="{FF2B5EF4-FFF2-40B4-BE49-F238E27FC236}">
                    <a16:creationId xmlns:a16="http://schemas.microsoft.com/office/drawing/2014/main" id="{6B4AC51B-7CD7-4943-86C2-9848453753F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346758" y="3303524"/>
                <a:ext cx="1621560" cy="85098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avec flèche 30">
                <a:extLst>
                  <a:ext uri="{FF2B5EF4-FFF2-40B4-BE49-F238E27FC236}">
                    <a16:creationId xmlns:a16="http://schemas.microsoft.com/office/drawing/2014/main" id="{500EC6D2-160D-43D5-950C-5625307601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25301" y="3221018"/>
                <a:ext cx="943017" cy="12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avec flèche 32">
                <a:extLst>
                  <a:ext uri="{FF2B5EF4-FFF2-40B4-BE49-F238E27FC236}">
                    <a16:creationId xmlns:a16="http://schemas.microsoft.com/office/drawing/2014/main" id="{7ABED96D-0CC4-4196-9A45-8330BF8595E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28950" y="2426905"/>
                <a:ext cx="1013122" cy="78992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3696EA42-8BED-44C2-8D96-817ED83B0B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6617" y="3229709"/>
                <a:ext cx="921701" cy="73386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Connecteur droit avec flèche 36">
              <a:extLst>
                <a:ext uri="{FF2B5EF4-FFF2-40B4-BE49-F238E27FC236}">
                  <a16:creationId xmlns:a16="http://schemas.microsoft.com/office/drawing/2014/main" id="{060FB8AD-DBBE-416B-A57D-F6161534BE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81361" y="5258112"/>
              <a:ext cx="1064121" cy="58503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Image 5">
            <a:extLst>
              <a:ext uri="{FF2B5EF4-FFF2-40B4-BE49-F238E27FC236}">
                <a16:creationId xmlns:a16="http://schemas.microsoft.com/office/drawing/2014/main" id="{D38E42C8-57D8-4746-BFF6-A1D06C196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4960" y="1229904"/>
            <a:ext cx="4504994" cy="5113168"/>
          </a:xfrm>
          <a:prstGeom prst="rect">
            <a:avLst/>
          </a:prstGeom>
        </p:spPr>
      </p:pic>
      <p:sp>
        <p:nvSpPr>
          <p:cNvPr id="12" name="Flèche : courbe vers la gauche 11">
            <a:extLst>
              <a:ext uri="{FF2B5EF4-FFF2-40B4-BE49-F238E27FC236}">
                <a16:creationId xmlns:a16="http://schemas.microsoft.com/office/drawing/2014/main" id="{BE0F4B9B-03E7-42FF-B5C7-79337D39E54C}"/>
              </a:ext>
            </a:extLst>
          </p:cNvPr>
          <p:cNvSpPr/>
          <p:nvPr/>
        </p:nvSpPr>
        <p:spPr>
          <a:xfrm>
            <a:off x="5671578" y="3500563"/>
            <a:ext cx="325121" cy="92558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04B766F-15AA-48BB-BE2A-952B8E975DAC}"/>
              </a:ext>
            </a:extLst>
          </p:cNvPr>
          <p:cNvGrpSpPr/>
          <p:nvPr/>
        </p:nvGrpSpPr>
        <p:grpSpPr>
          <a:xfrm>
            <a:off x="3819373" y="3485627"/>
            <a:ext cx="512597" cy="979693"/>
            <a:chOff x="3819373" y="3485627"/>
            <a:chExt cx="512597" cy="979693"/>
          </a:xfrm>
        </p:grpSpPr>
        <p:sp>
          <p:nvSpPr>
            <p:cNvPr id="11" name="Flèche : courbe vers la gauche 10">
              <a:extLst>
                <a:ext uri="{FF2B5EF4-FFF2-40B4-BE49-F238E27FC236}">
                  <a16:creationId xmlns:a16="http://schemas.microsoft.com/office/drawing/2014/main" id="{B0088B8C-2C09-4740-B37F-BA98BE34A4B9}"/>
                </a:ext>
              </a:extLst>
            </p:cNvPr>
            <p:cNvSpPr/>
            <p:nvPr/>
          </p:nvSpPr>
          <p:spPr>
            <a:xfrm rot="10800000">
              <a:off x="3819373" y="3485627"/>
              <a:ext cx="297887" cy="732857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615779D6-BF78-46A2-8965-F2E13CF5100E}"/>
                </a:ext>
              </a:extLst>
            </p:cNvPr>
            <p:cNvSpPr/>
            <p:nvPr/>
          </p:nvSpPr>
          <p:spPr>
            <a:xfrm>
              <a:off x="4124960" y="3813280"/>
              <a:ext cx="207010" cy="65204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36" name="Image 35">
            <a:extLst>
              <a:ext uri="{FF2B5EF4-FFF2-40B4-BE49-F238E27FC236}">
                <a16:creationId xmlns:a16="http://schemas.microsoft.com/office/drawing/2014/main" id="{FD6C5239-F524-4156-AD42-13FA9793F3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353" y="2260000"/>
            <a:ext cx="257647" cy="257647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C25BB2C5-91AA-4324-AC15-050D72409D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545" y="2623161"/>
            <a:ext cx="257647" cy="257647"/>
          </a:xfrm>
          <a:prstGeom prst="rect">
            <a:avLst/>
          </a:prstGeom>
        </p:spPr>
      </p:pic>
      <p:sp>
        <p:nvSpPr>
          <p:cNvPr id="19" name="Espace réservé de la date 18">
            <a:extLst>
              <a:ext uri="{FF2B5EF4-FFF2-40B4-BE49-F238E27FC236}">
                <a16:creationId xmlns:a16="http://schemas.microsoft.com/office/drawing/2014/main" id="{0FBBF2B8-6DEC-4BE4-BF51-EE8F45A7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CB8D-A4F4-431D-8698-EDF60F5B7F31}" type="datetime1">
              <a:rPr lang="fr-FR" smtClean="0"/>
              <a:t>04/02/2021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85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C1B532-E36F-4E3F-BFFD-F98E37280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Vocabulary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4D8CEA-27C9-42C6-BE85-2A0437770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735830" cy="312229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For next discussion,</a:t>
            </a:r>
          </a:p>
          <a:p>
            <a:pPr marL="0" indent="0">
              <a:buNone/>
            </a:pPr>
            <a:r>
              <a:rPr lang="en-GB" dirty="0"/>
              <a:t>- VDD = VDDA GLOBAL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- VDDI = VDDA_PA LOCAL</a:t>
            </a:r>
          </a:p>
          <a:p>
            <a:pPr marL="0" indent="0">
              <a:buNone/>
            </a:pPr>
            <a:r>
              <a:rPr lang="en-GB" dirty="0"/>
              <a:t>- VDDA = VDDA LOCAL</a:t>
            </a:r>
          </a:p>
          <a:p>
            <a:pPr marL="0" indent="0">
              <a:buNone/>
            </a:pPr>
            <a:r>
              <a:rPr lang="en-GB" dirty="0"/>
              <a:t>- VDDD = VDDD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29C3E5-2F72-4F80-8186-15A67BCF5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DDB9-D9CD-4595-931F-C6458A3AB84E}" type="datetime1">
              <a:rPr lang="fr-FR" smtClean="0"/>
              <a:t>05/02/2021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36AE52-2357-4298-8326-D60B559FF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878497-A341-4020-8E34-392CFAF2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4</a:t>
            </a:fld>
            <a:endParaRPr lang="fr-FR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7D82AED-156B-4711-9611-927750D9E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49" y="1690688"/>
            <a:ext cx="112875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8" name="Objet 7">
            <a:extLst>
              <a:ext uri="{FF2B5EF4-FFF2-40B4-BE49-F238E27FC236}">
                <a16:creationId xmlns:a16="http://schemas.microsoft.com/office/drawing/2014/main" id="{C0B82234-293D-48A1-995F-B720813ABC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237430"/>
              </p:ext>
            </p:extLst>
          </p:nvPr>
        </p:nvGraphicFramePr>
        <p:xfrm>
          <a:off x="4229623" y="1690688"/>
          <a:ext cx="4900221" cy="3526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Visio" r:id="rId3" imgW="5600991" imgH="4023171" progId="Visio.Drawing.15">
                  <p:embed/>
                </p:oleObj>
              </mc:Choice>
              <mc:Fallback>
                <p:oleObj name="Visio" r:id="rId3" imgW="5600991" imgH="402317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9623" y="1690688"/>
                        <a:ext cx="4900221" cy="35264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4445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8B7F93-0EB9-4C2D-85D9-77B28CFB7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New front-end board </a:t>
            </a:r>
            <a:r>
              <a:rPr lang="fr-FR" dirty="0" err="1"/>
              <a:t>Stackup</a:t>
            </a:r>
            <a:r>
              <a:rPr lang="fr-FR" dirty="0"/>
              <a:t> #2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33A724-93CC-414D-826A-A5AE2CE99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F384240-8877-4575-9A02-4B55A6723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5</a:t>
            </a:fld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029D0CD-B350-40C1-8839-6AF9E7F2B2E4}"/>
              </a:ext>
            </a:extLst>
          </p:cNvPr>
          <p:cNvSpPr txBox="1"/>
          <p:nvPr/>
        </p:nvSpPr>
        <p:spPr>
          <a:xfrm>
            <a:off x="1762495" y="1370925"/>
            <a:ext cx="1168525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CLK_5M</a:t>
            </a:r>
          </a:p>
          <a:p>
            <a:pPr algn="r"/>
            <a:r>
              <a:rPr lang="fr-FR" dirty="0"/>
              <a:t>CLK_40M</a:t>
            </a:r>
          </a:p>
          <a:p>
            <a:pPr algn="r"/>
            <a:r>
              <a:rPr lang="fr-FR" dirty="0"/>
              <a:t>TRIG_EXT</a:t>
            </a:r>
          </a:p>
          <a:p>
            <a:pPr algn="r"/>
            <a:r>
              <a:rPr lang="fr-FR" dirty="0"/>
              <a:t>RAZ_CHN</a:t>
            </a:r>
          </a:p>
          <a:p>
            <a:pPr algn="r"/>
            <a:r>
              <a:rPr lang="fr-FR" dirty="0"/>
              <a:t>VAL_EVT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38A098E2-E5A6-46A5-86F2-499B42CB58E5}"/>
              </a:ext>
            </a:extLst>
          </p:cNvPr>
          <p:cNvCxnSpPr>
            <a:cxnSpLocks/>
          </p:cNvCxnSpPr>
          <p:nvPr/>
        </p:nvCxnSpPr>
        <p:spPr>
          <a:xfrm>
            <a:off x="3028950" y="2175029"/>
            <a:ext cx="1070956" cy="2532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E56FE389-4085-434A-9E12-DBA49377337A}"/>
              </a:ext>
            </a:extLst>
          </p:cNvPr>
          <p:cNvSpPr txBox="1"/>
          <p:nvPr/>
        </p:nvSpPr>
        <p:spPr>
          <a:xfrm>
            <a:off x="488273" y="3554346"/>
            <a:ext cx="1792182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START_ACQ</a:t>
            </a:r>
          </a:p>
          <a:p>
            <a:pPr algn="r"/>
            <a:r>
              <a:rPr lang="fr-FR" dirty="0"/>
              <a:t>DOUT </a:t>
            </a:r>
          </a:p>
          <a:p>
            <a:pPr algn="r"/>
            <a:r>
              <a:rPr lang="fr-FR" dirty="0"/>
              <a:t>TRANSMITTON</a:t>
            </a:r>
          </a:p>
          <a:p>
            <a:pPr algn="r"/>
            <a:r>
              <a:rPr lang="fr-FR" dirty="0"/>
              <a:t>SR_CK</a:t>
            </a:r>
          </a:p>
          <a:p>
            <a:pPr algn="r"/>
            <a:r>
              <a:rPr lang="fr-FR" dirty="0"/>
              <a:t>CK_READ</a:t>
            </a:r>
          </a:p>
          <a:p>
            <a:pPr algn="r"/>
            <a:endParaRPr lang="fr-FR" dirty="0"/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2CD5E933-0DB9-4ADE-9819-2F00B7DFCA3C}"/>
              </a:ext>
            </a:extLst>
          </p:cNvPr>
          <p:cNvCxnSpPr>
            <a:cxnSpLocks/>
          </p:cNvCxnSpPr>
          <p:nvPr/>
        </p:nvCxnSpPr>
        <p:spPr>
          <a:xfrm flipV="1">
            <a:off x="2346758" y="4038600"/>
            <a:ext cx="1738634" cy="1159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6B4AC51B-7CD7-4943-86C2-9848453753FF}"/>
              </a:ext>
            </a:extLst>
          </p:cNvPr>
          <p:cNvCxnSpPr>
            <a:cxnSpLocks/>
          </p:cNvCxnSpPr>
          <p:nvPr/>
        </p:nvCxnSpPr>
        <p:spPr>
          <a:xfrm flipV="1">
            <a:off x="2346758" y="3266440"/>
            <a:ext cx="1730355" cy="8880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9CD7082B-7537-41C9-AAED-783EA540477D}"/>
              </a:ext>
            </a:extLst>
          </p:cNvPr>
          <p:cNvSpPr txBox="1"/>
          <p:nvPr/>
        </p:nvSpPr>
        <p:spPr>
          <a:xfrm>
            <a:off x="1501210" y="3048618"/>
            <a:ext cx="140701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CHIPSAT</a:t>
            </a:r>
          </a:p>
        </p:txBody>
      </p: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500EC6D2-160D-43D5-950C-56253076017D}"/>
              </a:ext>
            </a:extLst>
          </p:cNvPr>
          <p:cNvCxnSpPr>
            <a:cxnSpLocks/>
          </p:cNvCxnSpPr>
          <p:nvPr/>
        </p:nvCxnSpPr>
        <p:spPr>
          <a:xfrm flipV="1">
            <a:off x="3025301" y="3216830"/>
            <a:ext cx="1038775" cy="41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7ABED96D-0CC4-4196-9A45-8330BF8595E1}"/>
              </a:ext>
            </a:extLst>
          </p:cNvPr>
          <p:cNvCxnSpPr>
            <a:cxnSpLocks/>
          </p:cNvCxnSpPr>
          <p:nvPr/>
        </p:nvCxnSpPr>
        <p:spPr>
          <a:xfrm flipV="1">
            <a:off x="3028950" y="2472014"/>
            <a:ext cx="1070956" cy="7448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94D5374B-83E1-4770-904F-EF34E30FAD16}"/>
              </a:ext>
            </a:extLst>
          </p:cNvPr>
          <p:cNvSpPr txBox="1"/>
          <p:nvPr/>
        </p:nvSpPr>
        <p:spPr>
          <a:xfrm>
            <a:off x="2398959" y="4555833"/>
            <a:ext cx="130055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sz="1600" dirty="0"/>
              <a:t>AVDD </a:t>
            </a:r>
          </a:p>
          <a:p>
            <a:pPr algn="r"/>
            <a:r>
              <a:rPr lang="fr-FR" sz="1600" dirty="0"/>
              <a:t>global + local</a:t>
            </a:r>
          </a:p>
        </p:txBody>
      </p: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7FF21358-E510-4DDA-B2D7-4D957A9ADC3C}"/>
              </a:ext>
            </a:extLst>
          </p:cNvPr>
          <p:cNvCxnSpPr>
            <a:cxnSpLocks/>
          </p:cNvCxnSpPr>
          <p:nvPr/>
        </p:nvCxnSpPr>
        <p:spPr>
          <a:xfrm flipV="1">
            <a:off x="3749040" y="4476789"/>
            <a:ext cx="361317" cy="3923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23CA53BD-7A85-41E9-B115-1210D05D69DC}"/>
              </a:ext>
            </a:extLst>
          </p:cNvPr>
          <p:cNvSpPr txBox="1"/>
          <p:nvPr/>
        </p:nvSpPr>
        <p:spPr>
          <a:xfrm>
            <a:off x="1459128" y="5630948"/>
            <a:ext cx="140701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IN_PREAMP</a:t>
            </a:r>
          </a:p>
        </p:txBody>
      </p: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060FB8AD-DBBE-416B-A57D-F6161534BEAE}"/>
              </a:ext>
            </a:extLst>
          </p:cNvPr>
          <p:cNvCxnSpPr>
            <a:cxnSpLocks/>
          </p:cNvCxnSpPr>
          <p:nvPr/>
        </p:nvCxnSpPr>
        <p:spPr>
          <a:xfrm flipV="1">
            <a:off x="2981361" y="5258367"/>
            <a:ext cx="1151600" cy="5847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02208DF0-BA8E-45DD-BB61-69B3AA069D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836" y="1393460"/>
            <a:ext cx="4432730" cy="4962891"/>
          </a:xfrm>
          <a:prstGeom prst="rect">
            <a:avLst/>
          </a:prstGeom>
        </p:spPr>
      </p:pic>
      <p:sp>
        <p:nvSpPr>
          <p:cNvPr id="38" name="Espace réservé de la date 37">
            <a:extLst>
              <a:ext uri="{FF2B5EF4-FFF2-40B4-BE49-F238E27FC236}">
                <a16:creationId xmlns:a16="http://schemas.microsoft.com/office/drawing/2014/main" id="{A0D7A53D-6A14-4402-A557-A3C179838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F8D28-1000-4953-A6BF-7641908A6546}" type="datetime1">
              <a:rPr lang="fr-FR" smtClean="0"/>
              <a:t>04/02/2021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998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8B7F93-0EB9-4C2D-85D9-77B28CFB7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New front-end board </a:t>
            </a:r>
            <a:r>
              <a:rPr lang="fr-FR" dirty="0" err="1"/>
              <a:t>Stackup</a:t>
            </a:r>
            <a:r>
              <a:rPr lang="fr-FR" dirty="0"/>
              <a:t> #1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33A724-93CC-414D-826A-A5AE2CE99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F384240-8877-4575-9A02-4B55A6723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6</a:t>
            </a:fld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029D0CD-B350-40C1-8839-6AF9E7F2B2E4}"/>
              </a:ext>
            </a:extLst>
          </p:cNvPr>
          <p:cNvSpPr txBox="1"/>
          <p:nvPr/>
        </p:nvSpPr>
        <p:spPr>
          <a:xfrm>
            <a:off x="1762495" y="1370925"/>
            <a:ext cx="1168525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CLK_5M</a:t>
            </a:r>
          </a:p>
          <a:p>
            <a:pPr algn="r"/>
            <a:r>
              <a:rPr lang="fr-FR" dirty="0"/>
              <a:t>CLK_40M</a:t>
            </a:r>
          </a:p>
          <a:p>
            <a:pPr algn="r"/>
            <a:r>
              <a:rPr lang="fr-FR" dirty="0"/>
              <a:t>TRIG_EXT</a:t>
            </a:r>
          </a:p>
          <a:p>
            <a:pPr algn="r"/>
            <a:r>
              <a:rPr lang="fr-FR" dirty="0"/>
              <a:t>RAZ_CHN</a:t>
            </a:r>
          </a:p>
          <a:p>
            <a:pPr algn="r"/>
            <a:r>
              <a:rPr lang="fr-FR" dirty="0"/>
              <a:t>VAL_EVT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38A098E2-E5A6-46A5-86F2-499B42CB58E5}"/>
              </a:ext>
            </a:extLst>
          </p:cNvPr>
          <p:cNvCxnSpPr>
            <a:cxnSpLocks/>
          </p:cNvCxnSpPr>
          <p:nvPr/>
        </p:nvCxnSpPr>
        <p:spPr>
          <a:xfrm>
            <a:off x="3028950" y="2175029"/>
            <a:ext cx="939368" cy="29698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E56FE389-4085-434A-9E12-DBA49377337A}"/>
              </a:ext>
            </a:extLst>
          </p:cNvPr>
          <p:cNvSpPr txBox="1"/>
          <p:nvPr/>
        </p:nvSpPr>
        <p:spPr>
          <a:xfrm>
            <a:off x="488273" y="3554346"/>
            <a:ext cx="179218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START_ACQ</a:t>
            </a:r>
          </a:p>
          <a:p>
            <a:pPr algn="r"/>
            <a:r>
              <a:rPr lang="fr-FR" dirty="0"/>
              <a:t>DOUT </a:t>
            </a:r>
          </a:p>
          <a:p>
            <a:pPr algn="r"/>
            <a:r>
              <a:rPr lang="fr-FR" dirty="0"/>
              <a:t>TRANSMITTON</a:t>
            </a:r>
          </a:p>
          <a:p>
            <a:pPr algn="r"/>
            <a:r>
              <a:rPr lang="fr-FR" dirty="0"/>
              <a:t>SR_CK</a:t>
            </a:r>
          </a:p>
          <a:p>
            <a:pPr algn="r"/>
            <a:r>
              <a:rPr lang="fr-FR" dirty="0"/>
              <a:t>CK_READ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2CD5E933-0DB9-4ADE-9819-2F00B7DFCA3C}"/>
              </a:ext>
            </a:extLst>
          </p:cNvPr>
          <p:cNvCxnSpPr>
            <a:cxnSpLocks/>
          </p:cNvCxnSpPr>
          <p:nvPr/>
        </p:nvCxnSpPr>
        <p:spPr>
          <a:xfrm flipV="1">
            <a:off x="2346758" y="3677997"/>
            <a:ext cx="1621560" cy="4765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6B4AC51B-7CD7-4943-86C2-9848453753FF}"/>
              </a:ext>
            </a:extLst>
          </p:cNvPr>
          <p:cNvCxnSpPr>
            <a:cxnSpLocks/>
          </p:cNvCxnSpPr>
          <p:nvPr/>
        </p:nvCxnSpPr>
        <p:spPr>
          <a:xfrm flipV="1">
            <a:off x="2346758" y="3303524"/>
            <a:ext cx="1621560" cy="8509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9CD7082B-7537-41C9-AAED-783EA540477D}"/>
              </a:ext>
            </a:extLst>
          </p:cNvPr>
          <p:cNvSpPr txBox="1"/>
          <p:nvPr/>
        </p:nvSpPr>
        <p:spPr>
          <a:xfrm>
            <a:off x="1501210" y="3048618"/>
            <a:ext cx="140701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CHIPSAT</a:t>
            </a:r>
          </a:p>
        </p:txBody>
      </p: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500EC6D2-160D-43D5-950C-56253076017D}"/>
              </a:ext>
            </a:extLst>
          </p:cNvPr>
          <p:cNvCxnSpPr>
            <a:cxnSpLocks/>
          </p:cNvCxnSpPr>
          <p:nvPr/>
        </p:nvCxnSpPr>
        <p:spPr>
          <a:xfrm>
            <a:off x="3025301" y="3221018"/>
            <a:ext cx="943017" cy="122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7ABED96D-0CC4-4196-9A45-8330BF8595E1}"/>
              </a:ext>
            </a:extLst>
          </p:cNvPr>
          <p:cNvCxnSpPr>
            <a:cxnSpLocks/>
          </p:cNvCxnSpPr>
          <p:nvPr/>
        </p:nvCxnSpPr>
        <p:spPr>
          <a:xfrm flipV="1">
            <a:off x="3028950" y="2536759"/>
            <a:ext cx="960684" cy="6800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" name="Image 5">
            <a:extLst>
              <a:ext uri="{FF2B5EF4-FFF2-40B4-BE49-F238E27FC236}">
                <a16:creationId xmlns:a16="http://schemas.microsoft.com/office/drawing/2014/main" id="{3B6DF264-6296-47F6-9F18-2F39C3BAE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357" y="1392116"/>
            <a:ext cx="4812264" cy="5028630"/>
          </a:xfrm>
          <a:prstGeom prst="rect">
            <a:avLst/>
          </a:prstGeom>
        </p:spPr>
      </p:pic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3696EA42-8BED-44C2-8D96-817ED83B0BE3}"/>
              </a:ext>
            </a:extLst>
          </p:cNvPr>
          <p:cNvCxnSpPr>
            <a:cxnSpLocks/>
          </p:cNvCxnSpPr>
          <p:nvPr/>
        </p:nvCxnSpPr>
        <p:spPr>
          <a:xfrm>
            <a:off x="3046617" y="3229709"/>
            <a:ext cx="921701" cy="3950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94D5374B-83E1-4770-904F-EF34E30FAD16}"/>
              </a:ext>
            </a:extLst>
          </p:cNvPr>
          <p:cNvSpPr txBox="1"/>
          <p:nvPr/>
        </p:nvSpPr>
        <p:spPr>
          <a:xfrm>
            <a:off x="628650" y="5114353"/>
            <a:ext cx="235821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AVDD (global + local)</a:t>
            </a:r>
          </a:p>
        </p:txBody>
      </p: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7FF21358-E510-4DDA-B2D7-4D957A9ADC3C}"/>
              </a:ext>
            </a:extLst>
          </p:cNvPr>
          <p:cNvCxnSpPr>
            <a:cxnSpLocks/>
          </p:cNvCxnSpPr>
          <p:nvPr/>
        </p:nvCxnSpPr>
        <p:spPr>
          <a:xfrm flipV="1">
            <a:off x="3048598" y="4482841"/>
            <a:ext cx="1001397" cy="7977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23CA53BD-7A85-41E9-B115-1210D05D69DC}"/>
              </a:ext>
            </a:extLst>
          </p:cNvPr>
          <p:cNvSpPr txBox="1"/>
          <p:nvPr/>
        </p:nvSpPr>
        <p:spPr>
          <a:xfrm>
            <a:off x="1459128" y="5630948"/>
            <a:ext cx="140701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IN_PREAMP</a:t>
            </a:r>
          </a:p>
        </p:txBody>
      </p: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060FB8AD-DBBE-416B-A57D-F6161534BEAE}"/>
              </a:ext>
            </a:extLst>
          </p:cNvPr>
          <p:cNvCxnSpPr>
            <a:cxnSpLocks/>
          </p:cNvCxnSpPr>
          <p:nvPr/>
        </p:nvCxnSpPr>
        <p:spPr>
          <a:xfrm flipV="1">
            <a:off x="2949804" y="5258112"/>
            <a:ext cx="1095678" cy="5092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" name="ZoneTexte 39">
            <a:extLst>
              <a:ext uri="{FF2B5EF4-FFF2-40B4-BE49-F238E27FC236}">
                <a16:creationId xmlns:a16="http://schemas.microsoft.com/office/drawing/2014/main" id="{D7C9D070-D407-47F8-BBE9-AD8CA1B9AD46}"/>
              </a:ext>
            </a:extLst>
          </p:cNvPr>
          <p:cNvSpPr txBox="1"/>
          <p:nvPr/>
        </p:nvSpPr>
        <p:spPr>
          <a:xfrm>
            <a:off x="1218071" y="6078244"/>
            <a:ext cx="197329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Shielding </a:t>
            </a:r>
            <a:r>
              <a:rPr lang="en-GB" dirty="0" err="1"/>
              <a:t>vdda_pa</a:t>
            </a:r>
            <a:endParaRPr lang="en-GB" dirty="0"/>
          </a:p>
        </p:txBody>
      </p: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49090EC0-031B-49B5-BDFB-E0F8D2F6E9E6}"/>
              </a:ext>
            </a:extLst>
          </p:cNvPr>
          <p:cNvCxnSpPr>
            <a:cxnSpLocks/>
          </p:cNvCxnSpPr>
          <p:nvPr/>
        </p:nvCxnSpPr>
        <p:spPr>
          <a:xfrm flipV="1">
            <a:off x="3256239" y="5694711"/>
            <a:ext cx="789243" cy="5507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B7025901-FEDC-4FA9-A37C-224A9037B54D}"/>
              </a:ext>
            </a:extLst>
          </p:cNvPr>
          <p:cNvCxnSpPr>
            <a:cxnSpLocks/>
          </p:cNvCxnSpPr>
          <p:nvPr/>
        </p:nvCxnSpPr>
        <p:spPr>
          <a:xfrm flipV="1">
            <a:off x="3256239" y="4874274"/>
            <a:ext cx="812036" cy="13479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6" name="Espace réservé de la date 55">
            <a:extLst>
              <a:ext uri="{FF2B5EF4-FFF2-40B4-BE49-F238E27FC236}">
                <a16:creationId xmlns:a16="http://schemas.microsoft.com/office/drawing/2014/main" id="{89265CFF-F4D3-47F8-B099-3804251EC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D6B51-EF8F-4859-A58B-CE4531DD5A24}" type="datetime1">
              <a:rPr lang="fr-FR" smtClean="0"/>
              <a:t>04/02/2021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40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876959-0714-4CC2-A928-29F6EEB4D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Ideas</a:t>
            </a:r>
            <a:r>
              <a:rPr lang="fr-FR" dirty="0"/>
              <a:t> of VDDA (layer 8 for #1)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DCDCA1-1D03-4C9E-A6DB-B38E2EE89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124" y="4297679"/>
            <a:ext cx="3339668" cy="190150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To reduce impedance of AVDD, we need a specific layer without </a:t>
            </a:r>
            <a:r>
              <a:rPr lang="en-GB" dirty="0" err="1"/>
              <a:t>analog</a:t>
            </a:r>
            <a:r>
              <a:rPr lang="en-GB" dirty="0"/>
              <a:t> signals !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FBA898E-1289-4E69-96E3-DAB58CD9F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492E30C-F67C-43EE-8BC4-19047EC5F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7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C37E978-49BD-4572-B667-A8A5E0D844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97" y="1519330"/>
            <a:ext cx="4830082" cy="483702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547B4331-3981-4474-874C-2605AF974376}"/>
              </a:ext>
            </a:extLst>
          </p:cNvPr>
          <p:cNvSpPr txBox="1"/>
          <p:nvPr/>
        </p:nvSpPr>
        <p:spPr>
          <a:xfrm>
            <a:off x="6187736" y="1773260"/>
            <a:ext cx="24713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err="1"/>
              <a:t>Purple</a:t>
            </a:r>
            <a:r>
              <a:rPr lang="fr-FR" dirty="0"/>
              <a:t> = </a:t>
            </a:r>
            <a:r>
              <a:rPr lang="fr-FR" dirty="0" err="1"/>
              <a:t>vdda_pa</a:t>
            </a:r>
            <a:r>
              <a:rPr lang="fr-FR" dirty="0"/>
              <a:t> local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DED4B94E-9A22-4B13-8DDD-D74AC34F3987}"/>
              </a:ext>
            </a:extLst>
          </p:cNvPr>
          <p:cNvCxnSpPr>
            <a:cxnSpLocks/>
          </p:cNvCxnSpPr>
          <p:nvPr/>
        </p:nvCxnSpPr>
        <p:spPr>
          <a:xfrm flipH="1">
            <a:off x="4907280" y="1957926"/>
            <a:ext cx="1080987" cy="184666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CA95FCEC-C4B5-4443-96C7-5C476905631C}"/>
              </a:ext>
            </a:extLst>
          </p:cNvPr>
          <p:cNvSpPr txBox="1"/>
          <p:nvPr/>
        </p:nvSpPr>
        <p:spPr>
          <a:xfrm>
            <a:off x="6187737" y="2519013"/>
            <a:ext cx="18285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Pink = </a:t>
            </a:r>
            <a:r>
              <a:rPr lang="fr-FR" dirty="0" err="1"/>
              <a:t>vdda</a:t>
            </a:r>
            <a:r>
              <a:rPr lang="fr-FR" dirty="0"/>
              <a:t> local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15472BA8-4FB0-4355-BBBD-4C4E0FB1FB47}"/>
              </a:ext>
            </a:extLst>
          </p:cNvPr>
          <p:cNvCxnSpPr>
            <a:cxnSpLocks/>
          </p:cNvCxnSpPr>
          <p:nvPr/>
        </p:nvCxnSpPr>
        <p:spPr>
          <a:xfrm flipH="1">
            <a:off x="4625340" y="2703679"/>
            <a:ext cx="1489711" cy="649121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52A18D9C-E2F4-4FE8-B86E-3F945D5999B6}"/>
              </a:ext>
            </a:extLst>
          </p:cNvPr>
          <p:cNvSpPr txBox="1"/>
          <p:nvPr/>
        </p:nvSpPr>
        <p:spPr>
          <a:xfrm>
            <a:off x="6284705" y="3487827"/>
            <a:ext cx="199684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Blue = </a:t>
            </a:r>
            <a:r>
              <a:rPr lang="fr-FR" dirty="0" err="1"/>
              <a:t>vdda</a:t>
            </a:r>
            <a:r>
              <a:rPr lang="fr-FR" dirty="0"/>
              <a:t> global</a:t>
            </a: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394CDD28-4697-4F06-A1AD-36CAFFE2FD46}"/>
              </a:ext>
            </a:extLst>
          </p:cNvPr>
          <p:cNvCxnSpPr>
            <a:cxnSpLocks/>
          </p:cNvCxnSpPr>
          <p:nvPr/>
        </p:nvCxnSpPr>
        <p:spPr>
          <a:xfrm flipH="1">
            <a:off x="4190887" y="3685676"/>
            <a:ext cx="1996849" cy="445903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Espace réservé de la date 19">
            <a:extLst>
              <a:ext uri="{FF2B5EF4-FFF2-40B4-BE49-F238E27FC236}">
                <a16:creationId xmlns:a16="http://schemas.microsoft.com/office/drawing/2014/main" id="{B0A076E0-34F0-4647-B2AB-7E03D3246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29A-0CB9-4E47-8C09-C750A4118C24}" type="datetime1">
              <a:rPr lang="fr-FR" smtClean="0"/>
              <a:t>04/02/2021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665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876959-0714-4CC2-A928-29F6EEB4D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675148" cy="1325563"/>
          </a:xfrm>
        </p:spPr>
        <p:txBody>
          <a:bodyPr/>
          <a:lstStyle/>
          <a:p>
            <a:r>
              <a:rPr lang="fr-FR" dirty="0" err="1"/>
              <a:t>Ideas</a:t>
            </a:r>
            <a:r>
              <a:rPr lang="fr-FR" dirty="0"/>
              <a:t> of VDDA_PA (layer 9&amp;11)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DCDCA1-1D03-4C9E-A6DB-B38E2EE89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124" y="4297679"/>
            <a:ext cx="3339668" cy="190150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To reduce capacitance between </a:t>
            </a:r>
            <a:r>
              <a:rPr lang="en-GB" dirty="0" err="1"/>
              <a:t>vdda_pa</a:t>
            </a:r>
            <a:r>
              <a:rPr lang="en-GB" dirty="0"/>
              <a:t> layers, we need a gap of x mm and/or add </a:t>
            </a:r>
            <a:r>
              <a:rPr lang="en-GB" dirty="0" err="1"/>
              <a:t>gnd</a:t>
            </a:r>
            <a:r>
              <a:rPr lang="en-GB" dirty="0"/>
              <a:t> </a:t>
            </a:r>
            <a:r>
              <a:rPr lang="en-GB" dirty="0" err="1"/>
              <a:t>guardring</a:t>
            </a:r>
            <a:endParaRPr lang="en-GB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FBA898E-1289-4E69-96E3-DAB58CD9F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492E30C-F67C-43EE-8BC4-19047EC5F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8</a:t>
            </a:fld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47B4331-3981-4474-874C-2605AF974376}"/>
              </a:ext>
            </a:extLst>
          </p:cNvPr>
          <p:cNvSpPr txBox="1"/>
          <p:nvPr/>
        </p:nvSpPr>
        <p:spPr>
          <a:xfrm>
            <a:off x="6187736" y="1773260"/>
            <a:ext cx="26100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Local </a:t>
            </a:r>
            <a:r>
              <a:rPr lang="fr-FR" dirty="0" err="1"/>
              <a:t>vdda_pa</a:t>
            </a:r>
            <a:r>
              <a:rPr lang="fr-FR" dirty="0"/>
              <a:t> for chip 15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A95FCEC-C4B5-4443-96C7-5C476905631C}"/>
              </a:ext>
            </a:extLst>
          </p:cNvPr>
          <p:cNvSpPr txBox="1"/>
          <p:nvPr/>
        </p:nvSpPr>
        <p:spPr>
          <a:xfrm>
            <a:off x="6187737" y="2519013"/>
            <a:ext cx="261003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Local </a:t>
            </a:r>
            <a:r>
              <a:rPr lang="fr-FR" dirty="0" err="1"/>
              <a:t>vdda_pa</a:t>
            </a:r>
            <a:r>
              <a:rPr lang="fr-FR" dirty="0"/>
              <a:t> for chip 14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41A67D4E-35EC-44BA-88ED-B4F357733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566" y="1482241"/>
            <a:ext cx="4895089" cy="4874110"/>
          </a:xfrm>
          <a:prstGeom prst="rect">
            <a:avLst/>
          </a:prstGeom>
        </p:spPr>
      </p:pic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DED4B94E-9A22-4B13-8DDD-D74AC34F3987}"/>
              </a:ext>
            </a:extLst>
          </p:cNvPr>
          <p:cNvCxnSpPr>
            <a:cxnSpLocks/>
          </p:cNvCxnSpPr>
          <p:nvPr/>
        </p:nvCxnSpPr>
        <p:spPr>
          <a:xfrm flipH="1">
            <a:off x="4907280" y="1957926"/>
            <a:ext cx="1080987" cy="184666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15472BA8-4FB0-4355-BBBD-4C4E0FB1FB47}"/>
              </a:ext>
            </a:extLst>
          </p:cNvPr>
          <p:cNvCxnSpPr>
            <a:cxnSpLocks/>
          </p:cNvCxnSpPr>
          <p:nvPr/>
        </p:nvCxnSpPr>
        <p:spPr>
          <a:xfrm flipH="1">
            <a:off x="4625340" y="2703679"/>
            <a:ext cx="1489711" cy="649121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12">
            <a:extLst>
              <a:ext uri="{FF2B5EF4-FFF2-40B4-BE49-F238E27FC236}">
                <a16:creationId xmlns:a16="http://schemas.microsoft.com/office/drawing/2014/main" id="{B523E295-B560-44D7-B2E6-FD84D7A66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701B-C5F2-4FEA-AB49-AD3D3B469A76}" type="datetime1">
              <a:rPr lang="fr-FR" smtClean="0"/>
              <a:t>04/02/2021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07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876959-0714-4CC2-A928-29F6EEB4D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675148" cy="1325563"/>
          </a:xfrm>
        </p:spPr>
        <p:txBody>
          <a:bodyPr/>
          <a:lstStyle/>
          <a:p>
            <a:r>
              <a:rPr lang="fr-FR" dirty="0" err="1"/>
              <a:t>Ideas</a:t>
            </a:r>
            <a:r>
              <a:rPr lang="fr-FR" dirty="0"/>
              <a:t> of VDDA_PA (layer 10</a:t>
            </a:r>
            <a:br>
              <a:rPr lang="fr-FR" dirty="0"/>
            </a:br>
            <a:r>
              <a:rPr lang="fr-FR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DCDCA1-1D03-4C9E-A6DB-B38E2EE89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124" y="4297679"/>
            <a:ext cx="3339668" cy="190150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To reduce capacitance between </a:t>
            </a:r>
            <a:r>
              <a:rPr lang="en-GB" dirty="0" err="1"/>
              <a:t>vdda_pa</a:t>
            </a:r>
            <a:r>
              <a:rPr lang="en-GB" dirty="0"/>
              <a:t> layers, we need a gap of x mm and/or add </a:t>
            </a:r>
            <a:r>
              <a:rPr lang="en-GB" dirty="0" err="1"/>
              <a:t>gnd</a:t>
            </a:r>
            <a:r>
              <a:rPr lang="en-GB" dirty="0"/>
              <a:t> </a:t>
            </a:r>
            <a:r>
              <a:rPr lang="en-GB" dirty="0" err="1"/>
              <a:t>guardring</a:t>
            </a:r>
            <a:endParaRPr lang="en-GB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FBA898E-1289-4E69-96E3-DAB58CD9F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nanni@llr.in2p3.fr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492E30C-F67C-43EE-8BC4-19047EC5F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479-1AEB-415A-840C-CE9A48A55F27}" type="slidenum">
              <a:rPr lang="fr-FR" smtClean="0"/>
              <a:t>9</a:t>
            </a:fld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47B4331-3981-4474-874C-2605AF974376}"/>
              </a:ext>
            </a:extLst>
          </p:cNvPr>
          <p:cNvSpPr txBox="1"/>
          <p:nvPr/>
        </p:nvSpPr>
        <p:spPr>
          <a:xfrm>
            <a:off x="6187736" y="1773260"/>
            <a:ext cx="26100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IN </a:t>
            </a:r>
            <a:r>
              <a:rPr lang="fr-FR" dirty="0" err="1"/>
              <a:t>preamp</a:t>
            </a:r>
            <a:r>
              <a:rPr lang="fr-FR" dirty="0"/>
              <a:t> signal for chip 15 and </a:t>
            </a:r>
            <a:r>
              <a:rPr lang="fr-FR" dirty="0" err="1"/>
              <a:t>shielding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A95FCEC-C4B5-4443-96C7-5C476905631C}"/>
              </a:ext>
            </a:extLst>
          </p:cNvPr>
          <p:cNvSpPr txBox="1"/>
          <p:nvPr/>
        </p:nvSpPr>
        <p:spPr>
          <a:xfrm>
            <a:off x="6187737" y="2519013"/>
            <a:ext cx="261003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IN </a:t>
            </a:r>
            <a:r>
              <a:rPr lang="fr-FR" dirty="0" err="1"/>
              <a:t>preamp</a:t>
            </a:r>
            <a:r>
              <a:rPr lang="fr-FR" dirty="0"/>
              <a:t> signal for chip 14 and </a:t>
            </a:r>
            <a:r>
              <a:rPr lang="fr-FR" dirty="0" err="1"/>
              <a:t>shielding</a:t>
            </a:r>
            <a:endParaRPr lang="fr-FR" dirty="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D16C20CF-1387-4581-809D-1B1790AF32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64" y="1460703"/>
            <a:ext cx="4902672" cy="4895648"/>
          </a:xfrm>
          <a:prstGeom prst="rect">
            <a:avLst/>
          </a:prstGeom>
        </p:spPr>
      </p:pic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DED4B94E-9A22-4B13-8DDD-D74AC34F3987}"/>
              </a:ext>
            </a:extLst>
          </p:cNvPr>
          <p:cNvCxnSpPr>
            <a:cxnSpLocks/>
          </p:cNvCxnSpPr>
          <p:nvPr/>
        </p:nvCxnSpPr>
        <p:spPr>
          <a:xfrm flipH="1">
            <a:off x="4907280" y="1957926"/>
            <a:ext cx="1080987" cy="184666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15472BA8-4FB0-4355-BBBD-4C4E0FB1FB47}"/>
              </a:ext>
            </a:extLst>
          </p:cNvPr>
          <p:cNvCxnSpPr>
            <a:cxnSpLocks/>
          </p:cNvCxnSpPr>
          <p:nvPr/>
        </p:nvCxnSpPr>
        <p:spPr>
          <a:xfrm flipH="1">
            <a:off x="4625340" y="2703679"/>
            <a:ext cx="1489711" cy="649121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de la date 13">
            <a:extLst>
              <a:ext uri="{FF2B5EF4-FFF2-40B4-BE49-F238E27FC236}">
                <a16:creationId xmlns:a16="http://schemas.microsoft.com/office/drawing/2014/main" id="{06784DF4-E3E4-4AFF-B4BB-1522C540D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BDF9-97D9-41E7-A391-FC69B22A5657}" type="datetime1">
              <a:rPr lang="fr-FR" smtClean="0"/>
              <a:t>04/02/2021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8859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2905</TotalTime>
  <Words>389</Words>
  <Application>Microsoft Office PowerPoint</Application>
  <PresentationFormat>Affichage à l'écran (4:3)</PresentationFormat>
  <Paragraphs>103</Paragraphs>
  <Slides>9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Dessin Microsoft Visio</vt:lpstr>
      <vt:lpstr>Stackup proposition for the new front-end board</vt:lpstr>
      <vt:lpstr>FEV12 Stackup</vt:lpstr>
      <vt:lpstr>FEV13 Stackup</vt:lpstr>
      <vt:lpstr>Vocabulary</vt:lpstr>
      <vt:lpstr>New front-end board Stackup #2</vt:lpstr>
      <vt:lpstr>New front-end board Stackup #1</vt:lpstr>
      <vt:lpstr>Ideas of VDDA (layer 8 for #1)</vt:lpstr>
      <vt:lpstr>Ideas of VDDA_PA (layer 9&amp;11)</vt:lpstr>
      <vt:lpstr>Ideas of VDDA_PA (layer 10 )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Stackup for the new front-end board</dc:title>
  <dc:creator>Jérôme Nanni</dc:creator>
  <cp:lastModifiedBy>Jérôme Nanni</cp:lastModifiedBy>
  <cp:revision>19</cp:revision>
  <dcterms:created xsi:type="dcterms:W3CDTF">2021-02-03T07:46:20Z</dcterms:created>
  <dcterms:modified xsi:type="dcterms:W3CDTF">2021-02-05T08:11:21Z</dcterms:modified>
</cp:coreProperties>
</file>