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99" r:id="rId2"/>
    <p:sldId id="301" r:id="rId3"/>
    <p:sldId id="302" r:id="rId4"/>
    <p:sldId id="303" r:id="rId5"/>
    <p:sldId id="304" r:id="rId6"/>
    <p:sldId id="305" r:id="rId7"/>
    <p:sldId id="306" r:id="rId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52" autoAdjust="0"/>
    <p:restoredTop sz="94660"/>
  </p:normalViewPr>
  <p:slideViewPr>
    <p:cSldViewPr snapToGrid="0">
      <p:cViewPr varScale="1">
        <p:scale>
          <a:sx n="67" d="100"/>
          <a:sy n="67" d="100"/>
        </p:scale>
        <p:origin x="86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35EC88-E1A5-491D-A356-2B7B9BC84128}" type="datetimeFigureOut">
              <a:rPr lang="fr-FR" smtClean="0"/>
              <a:t>09/02/2021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F591FD-58D5-4D63-9897-3138F2E77B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8423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0C0FA-5B4D-4ED0-8188-6DC26ACA04B9}" type="datetimeFigureOut">
              <a:rPr lang="fr-FR" smtClean="0"/>
              <a:t>09/02/2021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989F6-3CB0-47DA-816F-8C8483479B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7277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0C0FA-5B4D-4ED0-8188-6DC26ACA04B9}" type="datetimeFigureOut">
              <a:rPr lang="fr-FR" smtClean="0"/>
              <a:t>09/02/2021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989F6-3CB0-47DA-816F-8C8483479B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1993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0C0FA-5B4D-4ED0-8188-6DC26ACA04B9}" type="datetimeFigureOut">
              <a:rPr lang="fr-FR" smtClean="0"/>
              <a:t>09/02/2021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989F6-3CB0-47DA-816F-8C8483479B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33177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4077" y="628448"/>
            <a:ext cx="9723846" cy="681774"/>
          </a:xfrm>
        </p:spPr>
        <p:txBody>
          <a:bodyPr/>
          <a:lstStyle>
            <a:lvl1pPr>
              <a:defRPr b="1" cap="small" baseline="0">
                <a:solidFill>
                  <a:srgbClr val="0070C0"/>
                </a:solidFill>
              </a:defRPr>
            </a:lvl1pPr>
          </a:lstStyle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781892" y="1310222"/>
            <a:ext cx="10363826" cy="4700434"/>
          </a:xfrm>
        </p:spPr>
        <p:txBody>
          <a:bodyPr/>
          <a:lstStyle>
            <a:lvl1pPr>
              <a:defRPr b="1" cap="none" baseline="0">
                <a:solidFill>
                  <a:srgbClr val="0070C0"/>
                </a:solidFill>
              </a:defRPr>
            </a:lvl1pPr>
            <a:lvl2pPr>
              <a:defRPr i="1" cap="none" baseline="0">
                <a:solidFill>
                  <a:srgbClr val="0070C0"/>
                </a:solidFill>
              </a:defRPr>
            </a:lvl2pPr>
            <a:lvl3pPr>
              <a:defRPr cap="none" baseline="0">
                <a:solidFill>
                  <a:srgbClr val="0070C0"/>
                </a:solidFill>
              </a:defRPr>
            </a:lvl3pPr>
            <a:lvl4pPr>
              <a:defRPr cap="none" baseline="0">
                <a:solidFill>
                  <a:srgbClr val="0070C0"/>
                </a:solidFill>
              </a:defRPr>
            </a:lvl4pPr>
            <a:lvl5pPr>
              <a:defRPr cap="none" baseline="0">
                <a:solidFill>
                  <a:srgbClr val="0070C0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2431" y="6494842"/>
            <a:ext cx="1213658" cy="365124"/>
          </a:xfrm>
        </p:spPr>
        <p:txBody>
          <a:bodyPr/>
          <a:lstStyle/>
          <a:p>
            <a:r>
              <a:rPr lang="fr-FR"/>
              <a:t>30/03/2016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78520" y="6494842"/>
            <a:ext cx="764215" cy="363158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5403" y="112807"/>
            <a:ext cx="243857" cy="5710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4003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0C0FA-5B4D-4ED0-8188-6DC26ACA04B9}" type="datetimeFigureOut">
              <a:rPr lang="fr-FR" smtClean="0"/>
              <a:t>09/02/2021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989F6-3CB0-47DA-816F-8C8483479B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3372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0C0FA-5B4D-4ED0-8188-6DC26ACA04B9}" type="datetimeFigureOut">
              <a:rPr lang="fr-FR" smtClean="0"/>
              <a:t>09/02/2021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989F6-3CB0-47DA-816F-8C8483479B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6095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0C0FA-5B4D-4ED0-8188-6DC26ACA04B9}" type="datetimeFigureOut">
              <a:rPr lang="fr-FR" smtClean="0"/>
              <a:t>09/02/2021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989F6-3CB0-47DA-816F-8C8483479B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9833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0C0FA-5B4D-4ED0-8188-6DC26ACA04B9}" type="datetimeFigureOut">
              <a:rPr lang="fr-FR" smtClean="0"/>
              <a:t>09/02/2021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989F6-3CB0-47DA-816F-8C8483479B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5831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0C0FA-5B4D-4ED0-8188-6DC26ACA04B9}" type="datetimeFigureOut">
              <a:rPr lang="fr-FR" smtClean="0"/>
              <a:t>09/02/2021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989F6-3CB0-47DA-816F-8C8483479B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7894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0C0FA-5B4D-4ED0-8188-6DC26ACA04B9}" type="datetimeFigureOut">
              <a:rPr lang="fr-FR" smtClean="0"/>
              <a:t>09/02/2021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989F6-3CB0-47DA-816F-8C8483479B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5226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0C0FA-5B4D-4ED0-8188-6DC26ACA04B9}" type="datetimeFigureOut">
              <a:rPr lang="fr-FR" smtClean="0"/>
              <a:t>09/02/2021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989F6-3CB0-47DA-816F-8C8483479B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6957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0C0FA-5B4D-4ED0-8188-6DC26ACA04B9}" type="datetimeFigureOut">
              <a:rPr lang="fr-FR" smtClean="0"/>
              <a:t>09/02/2021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989F6-3CB0-47DA-816F-8C8483479B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9746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F0C0FA-5B4D-4ED0-8188-6DC26ACA04B9}" type="datetimeFigureOut">
              <a:rPr lang="fr-FR" smtClean="0"/>
              <a:t>09/02/2021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A989F6-3CB0-47DA-816F-8C8483479B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2389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91112" y="302923"/>
            <a:ext cx="9144000" cy="1508051"/>
          </a:xfrm>
        </p:spPr>
        <p:txBody>
          <a:bodyPr>
            <a:noAutofit/>
          </a:bodyPr>
          <a:lstStyle/>
          <a:p>
            <a:r>
              <a:rPr lang="fr-FR" sz="4400" dirty="0"/>
              <a:t>Rencontre avec l’Université de Rennes 1</a:t>
            </a:r>
            <a:br>
              <a:rPr lang="fr-FR" sz="4400" dirty="0"/>
            </a:br>
            <a:endParaRPr lang="fr-FR" sz="44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56888" y="1465957"/>
            <a:ext cx="9144000" cy="1655762"/>
          </a:xfrm>
        </p:spPr>
        <p:txBody>
          <a:bodyPr/>
          <a:lstStyle/>
          <a:p>
            <a:r>
              <a:rPr lang="fr-FR" sz="2800" dirty="0"/>
              <a:t>Retour d’expérience</a:t>
            </a:r>
          </a:p>
          <a:p>
            <a:r>
              <a:rPr lang="fr-FR" sz="2800" dirty="0"/>
              <a:t>sur le dépoilement de réseaux de capteurs communicants</a:t>
            </a:r>
          </a:p>
          <a:p>
            <a:r>
              <a:rPr lang="fr-FR" sz="2800" dirty="0"/>
              <a:t>9 février 2021</a:t>
            </a:r>
            <a:endParaRPr lang="fr-FR" dirty="0"/>
          </a:p>
        </p:txBody>
      </p:sp>
      <p:pic>
        <p:nvPicPr>
          <p:cNvPr id="4" name="Imag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739" y="5037671"/>
            <a:ext cx="3686752" cy="1533785"/>
          </a:xfrm>
          <a:prstGeom prst="rect">
            <a:avLst/>
          </a:prstGeom>
        </p:spPr>
      </p:pic>
      <p:pic>
        <p:nvPicPr>
          <p:cNvPr id="5" name="Imag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60" y="5257800"/>
            <a:ext cx="1290349" cy="129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175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BF0279C-08E1-4AD7-ADB6-EBF91D9AC875}"/>
              </a:ext>
            </a:extLst>
          </p:cNvPr>
          <p:cNvSpPr/>
          <p:nvPr/>
        </p:nvSpPr>
        <p:spPr>
          <a:xfrm>
            <a:off x="1689892" y="1715336"/>
            <a:ext cx="7923440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600"/>
              </a:spcAft>
              <a:buFont typeface="+mj-lt"/>
              <a:buAutoNum type="arabicPeriod"/>
            </a:pPr>
            <a:r>
              <a:rPr lang="fr-FR" sz="2800" b="1" kern="1400" dirty="0">
                <a:solidFill>
                  <a:srgbClr val="000000"/>
                </a:solidFill>
                <a:latin typeface="Calibri" panose="020F0502020204030204" pitchFamily="34" charset="0"/>
              </a:rPr>
              <a:t>Capteurs</a:t>
            </a:r>
          </a:p>
          <a:p>
            <a:pPr marL="457200" indent="-457200" algn="just">
              <a:spcAft>
                <a:spcPts val="600"/>
              </a:spcAft>
              <a:buFont typeface="+mj-lt"/>
              <a:buAutoNum type="arabicPeriod"/>
            </a:pPr>
            <a:r>
              <a:rPr lang="fr-FR" sz="2800" b="1" kern="1400" dirty="0">
                <a:solidFill>
                  <a:srgbClr val="000000"/>
                </a:solidFill>
                <a:latin typeface="Calibri" panose="020F0502020204030204" pitchFamily="34" charset="0"/>
              </a:rPr>
              <a:t>Nœuds</a:t>
            </a:r>
          </a:p>
          <a:p>
            <a:pPr marL="457200" indent="-457200" algn="just">
              <a:spcAft>
                <a:spcPts val="600"/>
              </a:spcAft>
              <a:buFont typeface="+mj-lt"/>
              <a:buAutoNum type="arabicPeriod"/>
            </a:pPr>
            <a:r>
              <a:rPr lang="fr-FR" sz="2800" b="1" kern="1400" dirty="0">
                <a:solidFill>
                  <a:srgbClr val="000000"/>
                </a:solidFill>
                <a:latin typeface="Calibri" panose="020F0502020204030204" pitchFamily="34" charset="0"/>
              </a:rPr>
              <a:t>Passerelle</a:t>
            </a:r>
          </a:p>
          <a:p>
            <a:pPr marL="457200" indent="-457200" algn="just">
              <a:spcAft>
                <a:spcPts val="600"/>
              </a:spcAft>
              <a:buFont typeface="+mj-lt"/>
              <a:buAutoNum type="arabicPeriod"/>
            </a:pPr>
            <a:r>
              <a:rPr lang="fr-FR" sz="2800" b="1" kern="1400" dirty="0">
                <a:solidFill>
                  <a:srgbClr val="000000"/>
                </a:solidFill>
                <a:latin typeface="Calibri" panose="020F0502020204030204" pitchFamily="34" charset="0"/>
              </a:rPr>
              <a:t>Réseau</a:t>
            </a:r>
            <a:endParaRPr lang="fr-FR" sz="28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53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9CE4E9-C357-4A08-BDF2-5EDA48B12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8987" y="0"/>
            <a:ext cx="9723846" cy="681774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/>
                </a:solidFill>
              </a:rPr>
              <a:t>Capteurs</a:t>
            </a:r>
          </a:p>
        </p:txBody>
      </p:sp>
      <p:graphicFrame>
        <p:nvGraphicFramePr>
          <p:cNvPr id="3" name="Tableau 4">
            <a:extLst>
              <a:ext uri="{FF2B5EF4-FFF2-40B4-BE49-F238E27FC236}">
                <a16:creationId xmlns:a16="http://schemas.microsoft.com/office/drawing/2014/main" id="{393BCBEC-A43B-4B74-A76E-79AC177CDE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056268"/>
              </p:ext>
            </p:extLst>
          </p:nvPr>
        </p:nvGraphicFramePr>
        <p:xfrm>
          <a:off x="1164584" y="890586"/>
          <a:ext cx="9615268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4064">
                  <a:extLst>
                    <a:ext uri="{9D8B030D-6E8A-4147-A177-3AD203B41FA5}">
                      <a16:colId xmlns:a16="http://schemas.microsoft.com/office/drawing/2014/main" val="4284742799"/>
                    </a:ext>
                  </a:extLst>
                </a:gridCol>
                <a:gridCol w="2763076">
                  <a:extLst>
                    <a:ext uri="{9D8B030D-6E8A-4147-A177-3AD203B41FA5}">
                      <a16:colId xmlns:a16="http://schemas.microsoft.com/office/drawing/2014/main" val="25264036"/>
                    </a:ext>
                  </a:extLst>
                </a:gridCol>
                <a:gridCol w="2284064">
                  <a:extLst>
                    <a:ext uri="{9D8B030D-6E8A-4147-A177-3AD203B41FA5}">
                      <a16:colId xmlns:a16="http://schemas.microsoft.com/office/drawing/2014/main" val="3426111952"/>
                    </a:ext>
                  </a:extLst>
                </a:gridCol>
                <a:gridCol w="2284064">
                  <a:extLst>
                    <a:ext uri="{9D8B030D-6E8A-4147-A177-3AD203B41FA5}">
                      <a16:colId xmlns:a16="http://schemas.microsoft.com/office/drawing/2014/main" val="34291325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Autonomie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Robustesse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Observation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51598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Piézomètre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Forte (&gt;&gt; 6mois)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Forte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55283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Détecteur radon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Faible ( 3-4 mois)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Forte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Chauffage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79982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Anémomètre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Passif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Faible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Bas cout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32673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Station météo.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Faible (panneau solaire)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Faible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Pb installation sur mat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04494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T°/H sol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Forte (&gt;&gt; 6 mois)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Forte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81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PT100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Passif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Forte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8168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PAR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Passif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Moyenne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6283532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F551C483-0258-4009-80B2-CC9240FD3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320" y="4066118"/>
            <a:ext cx="1860528" cy="279188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9F6D859-09FE-4C43-9592-C65FCF134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5269" y="2984383"/>
            <a:ext cx="2582411" cy="387361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CF0C2E6-A630-4A00-A157-9102D32045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7997" y="2962947"/>
            <a:ext cx="1341539" cy="89435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9260F4D0-7B40-4DBA-B0EC-E5AFF548EA70}"/>
              </a:ext>
            </a:extLst>
          </p:cNvPr>
          <p:cNvSpPr txBox="1"/>
          <p:nvPr/>
        </p:nvSpPr>
        <p:spPr>
          <a:xfrm>
            <a:off x="2472158" y="4038408"/>
            <a:ext cx="6903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Instrumentation sur volcans </a:t>
            </a:r>
            <a:r>
              <a:rPr lang="fr-FR" b="1" dirty="0">
                <a:sym typeface="Wingdings" panose="05000000000000000000" pitchFamily="2" charset="2"/>
              </a:rPr>
              <a:t> environnement hostile  besoin de personnels expérimentés </a:t>
            </a:r>
          </a:p>
        </p:txBody>
      </p:sp>
      <p:pic>
        <p:nvPicPr>
          <p:cNvPr id="15" name="Image 14" descr="Une image contenant neige, ciel, extérieur, colline&#10;&#10;Description générée automatiquement">
            <a:extLst>
              <a:ext uri="{FF2B5EF4-FFF2-40B4-BE49-F238E27FC236}">
                <a16:creationId xmlns:a16="http://schemas.microsoft.com/office/drawing/2014/main" id="{5A9B02D2-0275-42F6-A631-D343FA229C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669" y="4865841"/>
            <a:ext cx="2582412" cy="193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916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9CE4E9-C357-4A08-BDF2-5EDA48B12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8987" y="0"/>
            <a:ext cx="9723846" cy="681774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/>
                </a:solidFill>
              </a:rPr>
              <a:t>Nœuds </a:t>
            </a:r>
            <a:r>
              <a:rPr lang="fr-FR" dirty="0" err="1">
                <a:solidFill>
                  <a:schemeClr val="tx1"/>
                </a:solidFill>
              </a:rPr>
              <a:t>SoLo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260F4D0-7B40-4DBA-B0EC-E5AFF548EA70}"/>
              </a:ext>
            </a:extLst>
          </p:cNvPr>
          <p:cNvSpPr txBox="1"/>
          <p:nvPr/>
        </p:nvSpPr>
        <p:spPr>
          <a:xfrm>
            <a:off x="243568" y="1032580"/>
            <a:ext cx="6903111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Déploiements</a:t>
            </a:r>
            <a:r>
              <a:rPr lang="fr-FR" dirty="0"/>
              <a:t> sur différents sites, différents environnements: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Volcans, lacs, rivière, volcans, zone boisées 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Durée de fonctionnement &gt; 2 ans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Robustesse mécanique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Pas de problème d’étanchéité relevé: pluie, neige, poussière, 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Oxydation des connecteurs avec gaz acides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Robustesse Electronique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Points de fragilité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/>
              <a:t>Potentiomètre alim. </a:t>
            </a:r>
            <a:r>
              <a:rPr lang="fr-FR" dirty="0" err="1"/>
              <a:t>ext</a:t>
            </a:r>
            <a:r>
              <a:rPr lang="fr-FR" dirty="0"/>
              <a:t>. 5V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/>
              <a:t>Connecteur USB externe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Rares pb avec carte SD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Robustesse logicielle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sym typeface="Wingdings" panose="05000000000000000000" pitchFamily="2" charset="2"/>
              </a:rPr>
              <a:t>Version 1.4: grande fiabilité, zéro « plantage »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sym typeface="Wingdings" panose="05000000000000000000" pitchFamily="2" charset="2"/>
              </a:rPr>
              <a:t>Version 2.0: quelques non-fonctionnement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ym typeface="Wingdings" panose="05000000000000000000" pitchFamily="2" charset="2"/>
              </a:rPr>
              <a:t>Autonomie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sym typeface="Wingdings" panose="05000000000000000000" pitchFamily="2" charset="2"/>
              </a:rPr>
              <a:t>5 mois avec réveil toutes les 15mn en conditions hivernales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>
              <a:sym typeface="Wingdings" panose="05000000000000000000" pitchFamily="2" charset="2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8814AC8-F242-4F0C-8966-F93D4F225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9252" y="3739288"/>
            <a:ext cx="4264905" cy="311871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0222C17-2DF8-4177-A596-6C94630FFC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543" y="1201882"/>
            <a:ext cx="3851662" cy="235698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5981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9CE4E9-C357-4A08-BDF2-5EDA48B12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8987" y="0"/>
            <a:ext cx="9723846" cy="681774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/>
                </a:solidFill>
              </a:rPr>
              <a:t>Passerelles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260F4D0-7B40-4DBA-B0EC-E5AFF548EA70}"/>
              </a:ext>
            </a:extLst>
          </p:cNvPr>
          <p:cNvSpPr txBox="1"/>
          <p:nvPr/>
        </p:nvSpPr>
        <p:spPr>
          <a:xfrm>
            <a:off x="194661" y="1281095"/>
            <a:ext cx="6404346" cy="50783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Une dizaine de passerelles mises en œuvre: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2 fournisseurs: </a:t>
            </a:r>
            <a:r>
              <a:rPr lang="fr-FR" dirty="0" err="1"/>
              <a:t>Kerlink</a:t>
            </a:r>
            <a:r>
              <a:rPr lang="fr-FR" dirty="0"/>
              <a:t> et </a:t>
            </a:r>
            <a:r>
              <a:rPr lang="fr-FR" dirty="0" err="1"/>
              <a:t>Multitech</a:t>
            </a:r>
            <a:endParaRPr lang="fr-F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Modèles indoor, </a:t>
            </a:r>
            <a:r>
              <a:rPr lang="fr-FR" dirty="0" err="1"/>
              <a:t>outdoor</a:t>
            </a:r>
            <a:endParaRPr lang="fr-F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Connexion </a:t>
            </a:r>
            <a:r>
              <a:rPr lang="fr-FR" dirty="0" err="1"/>
              <a:t>ethernet</a:t>
            </a:r>
            <a:r>
              <a:rPr lang="fr-FR" dirty="0"/>
              <a:t>: RJ45, 3G, wifi 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Alimentation batterie ou secteur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Différents types d’antennes utilisés: 0 à +6dBi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Fiabilité: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Plusieurs défaillances sur passerelles </a:t>
            </a:r>
            <a:r>
              <a:rPr lang="fr-FR" dirty="0" err="1"/>
              <a:t>Multitech</a:t>
            </a:r>
            <a:endParaRPr lang="fr-F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Passerelle </a:t>
            </a:r>
            <a:r>
              <a:rPr lang="fr-FR" dirty="0" err="1"/>
              <a:t>Multitech</a:t>
            </a:r>
            <a:r>
              <a:rPr lang="fr-FR" dirty="0"/>
              <a:t> opérationnelle depuis 2 ans sur Etna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Attention à la foudre 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Autonomie sur panneau solaire: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Consommation à évaluer (Stage en avril-juin)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Facilité de configuration et mise en œuvre: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Voir avec notre spécialiste Etienne</a:t>
            </a:r>
            <a:endParaRPr lang="fr-FR" dirty="0">
              <a:sym typeface="Wingdings" panose="05000000000000000000" pitchFamily="2" charset="2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9765111-82CD-41E7-9926-D685AFBF1B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008999"/>
            <a:ext cx="2738120" cy="273812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00476B1-ABE5-4F08-B257-E56FC1F435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585" y="1374448"/>
            <a:ext cx="1088951" cy="138630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C4E69F1-DDF6-4F00-A4F0-5DEEE5CF1F9F}"/>
              </a:ext>
            </a:extLst>
          </p:cNvPr>
          <p:cNvSpPr txBox="1"/>
          <p:nvPr/>
        </p:nvSpPr>
        <p:spPr>
          <a:xfrm>
            <a:off x="7310445" y="3680760"/>
            <a:ext cx="828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Kerlink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C78421D-2D20-462C-9046-92A354B358E2}"/>
              </a:ext>
            </a:extLst>
          </p:cNvPr>
          <p:cNvSpPr txBox="1"/>
          <p:nvPr/>
        </p:nvSpPr>
        <p:spPr>
          <a:xfrm>
            <a:off x="6762507" y="1005116"/>
            <a:ext cx="1095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Multitech</a:t>
            </a:r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0766822-BAD1-4834-9D72-A10D15B64807}"/>
              </a:ext>
            </a:extLst>
          </p:cNvPr>
          <p:cNvSpPr txBox="1"/>
          <p:nvPr/>
        </p:nvSpPr>
        <p:spPr>
          <a:xfrm>
            <a:off x="8320493" y="1624532"/>
            <a:ext cx="33410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Communication Ethernet ou GSM</a:t>
            </a:r>
          </a:p>
          <a:p>
            <a:r>
              <a:rPr lang="fr-FR" dirty="0"/>
              <a:t>Version indoor et </a:t>
            </a:r>
            <a:r>
              <a:rPr lang="fr-FR" dirty="0" err="1"/>
              <a:t>outdoor</a:t>
            </a:r>
            <a:r>
              <a:rPr lang="fr-FR" dirty="0"/>
              <a:t> </a:t>
            </a:r>
          </a:p>
          <a:p>
            <a:r>
              <a:rPr lang="fr-FR" dirty="0"/>
              <a:t>Alimentation secteur </a:t>
            </a:r>
          </a:p>
          <a:p>
            <a:r>
              <a:rPr lang="fr-FR" dirty="0"/>
              <a:t>ou batterie + panneau solaire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7CB078D-0CEA-4034-B687-4DCEE8AC7B57}"/>
              </a:ext>
            </a:extLst>
          </p:cNvPr>
          <p:cNvSpPr txBox="1"/>
          <p:nvPr/>
        </p:nvSpPr>
        <p:spPr>
          <a:xfrm>
            <a:off x="8233998" y="4127886"/>
            <a:ext cx="33410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Communication Ethernet ou GSM</a:t>
            </a:r>
          </a:p>
          <a:p>
            <a:r>
              <a:rPr lang="fr-FR" dirty="0"/>
              <a:t>Version </a:t>
            </a:r>
            <a:r>
              <a:rPr lang="fr-FR" dirty="0" err="1"/>
              <a:t>outdoor</a:t>
            </a:r>
            <a:endParaRPr lang="fr-FR" dirty="0"/>
          </a:p>
          <a:p>
            <a:r>
              <a:rPr lang="fr-FR" dirty="0"/>
              <a:t>Alimentation 12V</a:t>
            </a:r>
          </a:p>
        </p:txBody>
      </p:sp>
      <p:sp>
        <p:nvSpPr>
          <p:cNvPr id="14" name="Parenthèse ouvrante 13">
            <a:extLst>
              <a:ext uri="{FF2B5EF4-FFF2-40B4-BE49-F238E27FC236}">
                <a16:creationId xmlns:a16="http://schemas.microsoft.com/office/drawing/2014/main" id="{B4900FC4-46E1-4A1C-9875-A175D04BE90B}"/>
              </a:ext>
            </a:extLst>
          </p:cNvPr>
          <p:cNvSpPr/>
          <p:nvPr/>
        </p:nvSpPr>
        <p:spPr>
          <a:xfrm>
            <a:off x="8173037" y="1557639"/>
            <a:ext cx="147455" cy="1267222"/>
          </a:xfrm>
          <a:prstGeom prst="leftBracke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Parenthèse ouvrante 14">
            <a:extLst>
              <a:ext uri="{FF2B5EF4-FFF2-40B4-BE49-F238E27FC236}">
                <a16:creationId xmlns:a16="http://schemas.microsoft.com/office/drawing/2014/main" id="{D172C8E2-EFD4-48DD-9C93-F7E297BAB912}"/>
              </a:ext>
            </a:extLst>
          </p:cNvPr>
          <p:cNvSpPr/>
          <p:nvPr/>
        </p:nvSpPr>
        <p:spPr>
          <a:xfrm>
            <a:off x="8173038" y="4050092"/>
            <a:ext cx="121920" cy="1078918"/>
          </a:xfrm>
          <a:prstGeom prst="leftBracke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2181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9CE4E9-C357-4A08-BDF2-5EDA48B12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8987" y="0"/>
            <a:ext cx="9723846" cy="681774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/>
                </a:solidFill>
              </a:rPr>
              <a:t>Réseau LoRaWAN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260F4D0-7B40-4DBA-B0EC-E5AFF548EA70}"/>
              </a:ext>
            </a:extLst>
          </p:cNvPr>
          <p:cNvSpPr txBox="1"/>
          <p:nvPr/>
        </p:nvSpPr>
        <p:spPr>
          <a:xfrm>
            <a:off x="0" y="1027005"/>
            <a:ext cx="6903111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Défaillances réseau LoRa (météo)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Défaillances réseau 3G</a:t>
            </a:r>
          </a:p>
          <a:p>
            <a:pPr lvl="1"/>
            <a:r>
              <a:rPr lang="fr-FR" dirty="0">
                <a:sym typeface="Wingdings" panose="05000000000000000000" pitchFamily="2" charset="2"/>
              </a:rPr>
              <a:t> système de « pile » avec ré-envoie des données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>
              <a:sym typeface="Wingdings" panose="05000000000000000000" pitchFamily="2" charset="2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44F2136-F31C-4FAC-8B00-554777AF1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082" y="2039497"/>
            <a:ext cx="2951352" cy="151468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32E8DC5-33C2-4226-98DE-3B6FB6B3E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1459" y="411495"/>
            <a:ext cx="3268927" cy="3126562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4131DCBB-7F17-4C85-8F70-FC889E51FB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79"/>
          <a:stretch/>
        </p:blipFill>
        <p:spPr>
          <a:xfrm>
            <a:off x="151614" y="2063692"/>
            <a:ext cx="5348854" cy="243178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FA3716DE-4E09-46DD-9193-B0C50EB2B0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614" y="4426219"/>
            <a:ext cx="4914528" cy="243178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D6092DC-8C39-4836-87AA-E2E0FDD532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3216" y="3958749"/>
            <a:ext cx="5880436" cy="235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290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9CE4E9-C357-4A08-BDF2-5EDA48B12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8987" y="0"/>
            <a:ext cx="9723846" cy="681774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/>
                </a:solidFill>
              </a:rPr>
              <a:t>Réseau LoRaWAN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260F4D0-7B40-4DBA-B0EC-E5AFF548EA70}"/>
              </a:ext>
            </a:extLst>
          </p:cNvPr>
          <p:cNvSpPr txBox="1"/>
          <p:nvPr/>
        </p:nvSpPr>
        <p:spPr>
          <a:xfrm>
            <a:off x="1055244" y="843082"/>
            <a:ext cx="69031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Portée du réseau LoRaWAN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sym typeface="Wingdings" panose="05000000000000000000" pitchFamily="2" charset="2"/>
              </a:rPr>
              <a:t>Très dépendante de la configuration du site: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>
                <a:sym typeface="Wingdings" panose="05000000000000000000" pitchFamily="2" charset="2"/>
              </a:rPr>
              <a:t>Topographie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>
                <a:sym typeface="Wingdings" panose="05000000000000000000" pitchFamily="2" charset="2"/>
              </a:rPr>
              <a:t>Végétation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>
                <a:sym typeface="Wingdings" panose="05000000000000000000" pitchFamily="2" charset="2"/>
              </a:rPr>
              <a:t>Météo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>
                <a:sym typeface="Wingdings" panose="05000000000000000000" pitchFamily="2" charset="2"/>
              </a:rPr>
              <a:t>Localisation de la passerelle</a:t>
            </a:r>
          </a:p>
          <a:p>
            <a:pPr lvl="2"/>
            <a:r>
              <a:rPr lang="fr-FR" dirty="0">
                <a:sym typeface="Wingdings" panose="05000000000000000000" pitchFamily="2" charset="2"/>
              </a:rPr>
              <a:t> </a:t>
            </a:r>
            <a:r>
              <a:rPr lang="fr-FR" b="1" dirty="0">
                <a:sym typeface="Wingdings" panose="05000000000000000000" pitchFamily="2" charset="2"/>
              </a:rPr>
              <a:t>Tests préalables sur site nécessaire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sym typeface="Wingdings" panose="05000000000000000000" pitchFamily="2" charset="2"/>
              </a:rPr>
              <a:t>Choix du paramètre Data Rate (0 à 5)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8ADBCF7-105F-4809-AD16-F9AB1C124CE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600700" y="66676"/>
            <a:ext cx="6239991" cy="652084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083132C-7205-4FFC-B5AC-4FA87405080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18375" y="4147840"/>
            <a:ext cx="4125338" cy="246963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1D9A27C-5FDB-4FA1-AEA5-025A33A300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324" y="2073659"/>
            <a:ext cx="3788519" cy="176024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D43A48D-1792-46A7-8810-D8B6702721F8}"/>
              </a:ext>
            </a:extLst>
          </p:cNvPr>
          <p:cNvSpPr txBox="1"/>
          <p:nvPr/>
        </p:nvSpPr>
        <p:spPr>
          <a:xfrm>
            <a:off x="4887075" y="4040869"/>
            <a:ext cx="33080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aleurs du paramètre SNR moyen et son écart-type pour différents </a:t>
            </a:r>
            <a:r>
              <a:rPr lang="fr-FR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noeuds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93625588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10530</TotalTime>
  <Words>366</Words>
  <Application>Microsoft Office PowerPoint</Application>
  <PresentationFormat>Grand écran</PresentationFormat>
  <Paragraphs>101</Paragraphs>
  <Slides>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Thème Office</vt:lpstr>
      <vt:lpstr>Rencontre avec l’Université de Rennes 1 </vt:lpstr>
      <vt:lpstr>Présentation PowerPoint</vt:lpstr>
      <vt:lpstr>Capteurs</vt:lpstr>
      <vt:lpstr>Nœuds SoLo</vt:lpstr>
      <vt:lpstr>Passerelles</vt:lpstr>
      <vt:lpstr>Réseau LoRaWAN</vt:lpstr>
      <vt:lpstr>Réseau LoRaWAN</vt:lpstr>
    </vt:vector>
  </TitlesOfParts>
  <Company>Irstea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Réseaux de capteur sans fil LoRa</dc:title>
  <dc:creator>Moiroux Laure</dc:creator>
  <cp:lastModifiedBy>Laurent Royer</cp:lastModifiedBy>
  <cp:revision>112</cp:revision>
  <dcterms:created xsi:type="dcterms:W3CDTF">2019-09-02T12:53:16Z</dcterms:created>
  <dcterms:modified xsi:type="dcterms:W3CDTF">2021-02-09T15:51:17Z</dcterms:modified>
</cp:coreProperties>
</file>