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7" r:id="rId6"/>
    <p:sldId id="259" r:id="rId7"/>
    <p:sldId id="268" r:id="rId8"/>
    <p:sldId id="260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7E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3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6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9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0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80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51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73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9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3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83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FDDB-FE64-4EEC-A729-08D5DA93FB77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0A10-5E66-44F6-9E8E-ADCBE979C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05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9344" y="489526"/>
            <a:ext cx="9144000" cy="1508051"/>
          </a:xfrm>
        </p:spPr>
        <p:txBody>
          <a:bodyPr>
            <a:normAutofit/>
          </a:bodyPr>
          <a:lstStyle/>
          <a:p>
            <a:r>
              <a:rPr lang="fr-FR" sz="5400" dirty="0"/>
              <a:t>Présentation du dispositif </a:t>
            </a:r>
            <a:r>
              <a:rPr lang="fr-FR" sz="5400" dirty="0" err="1"/>
              <a:t>SoLo</a:t>
            </a:r>
            <a:r>
              <a:rPr lang="fr-FR" sz="5400" dirty="0"/>
              <a:t> 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39" y="5037671"/>
            <a:ext cx="3686752" cy="153378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0" y="5257800"/>
            <a:ext cx="1290349" cy="1297277"/>
          </a:xfrm>
          <a:prstGeom prst="rect">
            <a:avLst/>
          </a:prstGeom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FB7327A6-7835-49EB-9BDE-43C607DD1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7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55783" y="292562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Capteurs externes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89" y="439631"/>
            <a:ext cx="3851662" cy="2356988"/>
          </a:xfrm>
          <a:prstGeom prst="rect">
            <a:avLst/>
          </a:prstGeom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371600" y="4104640"/>
            <a:ext cx="14020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Entrées Analogiques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54960" y="4104640"/>
            <a:ext cx="14020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E/S</a:t>
            </a:r>
          </a:p>
          <a:p>
            <a:pPr algn="ctr"/>
            <a:r>
              <a:rPr lang="fr-FR" dirty="0"/>
              <a:t>Numériques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8320" y="4104640"/>
            <a:ext cx="14020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Interface RS232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21680" y="4104640"/>
            <a:ext cx="14020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Interface</a:t>
            </a:r>
          </a:p>
          <a:p>
            <a:pPr algn="ctr"/>
            <a:r>
              <a:rPr lang="fr-FR" dirty="0"/>
              <a:t> SPI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05040" y="4104639"/>
            <a:ext cx="14020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Interface </a:t>
            </a:r>
          </a:p>
          <a:p>
            <a:pPr algn="ctr"/>
            <a:r>
              <a:rPr lang="fr-FR" dirty="0"/>
              <a:t>I2C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788400" y="4104639"/>
            <a:ext cx="14020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Interface </a:t>
            </a:r>
          </a:p>
          <a:p>
            <a:pPr algn="ctr"/>
            <a:r>
              <a:rPr lang="fr-FR" dirty="0"/>
              <a:t>SDI-12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71600" y="5090160"/>
            <a:ext cx="88188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Microcontrôleur</a:t>
            </a:r>
          </a:p>
          <a:p>
            <a:pPr algn="ctr"/>
            <a:endParaRPr lang="fr-FR" dirty="0"/>
          </a:p>
        </p:txBody>
      </p:sp>
      <p:cxnSp>
        <p:nvCxnSpPr>
          <p:cNvPr id="4" name="Connecteur droit 3"/>
          <p:cNvCxnSpPr>
            <a:stCxn id="2" idx="2"/>
          </p:cNvCxnSpPr>
          <p:nvPr/>
        </p:nvCxnSpPr>
        <p:spPr>
          <a:xfrm>
            <a:off x="2072640" y="4750971"/>
            <a:ext cx="0" cy="339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539490" y="4750971"/>
            <a:ext cx="0" cy="339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076190" y="4750971"/>
            <a:ext cx="0" cy="339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543040" y="4750970"/>
            <a:ext cx="0" cy="339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978140" y="4750970"/>
            <a:ext cx="0" cy="339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457690" y="4750970"/>
            <a:ext cx="0" cy="339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colade ouvrante 21"/>
          <p:cNvSpPr/>
          <p:nvPr/>
        </p:nvSpPr>
        <p:spPr>
          <a:xfrm rot="5400000">
            <a:off x="5703563" y="-511801"/>
            <a:ext cx="154952" cy="8818880"/>
          </a:xfrm>
          <a:prstGeom prst="leftBrace">
            <a:avLst>
              <a:gd name="adj1" fmla="val 8333"/>
              <a:gd name="adj2" fmla="val 48128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55783" y="1796316"/>
            <a:ext cx="27517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Station Météo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Pluviomètre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Capteur de radon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Sonde d’humidité du sol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Piézomètre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4" name="Image 23" descr="C:\Users\Laurent Royer\AppData\Local\Microsoft\Windows\INetCache\Content.Word\20180605_140843 (Copier).jpg"/>
          <p:cNvPicPr/>
          <p:nvPr/>
        </p:nvPicPr>
        <p:blipFill>
          <a:blip r:embed="rId3"/>
          <a:stretch/>
        </p:blipFill>
        <p:spPr bwMode="auto">
          <a:xfrm rot="-5400000">
            <a:off x="5033266" y="677753"/>
            <a:ext cx="1976562" cy="396906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1453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1760" y="1618125"/>
            <a:ext cx="6169236" cy="4935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55783" y="292562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Alimentation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9" y="2736431"/>
            <a:ext cx="1642493" cy="1645066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568170" y="4370067"/>
            <a:ext cx="1138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Batterie 3,6V</a:t>
            </a:r>
          </a:p>
          <a:p>
            <a:pPr algn="ctr"/>
            <a:r>
              <a:rPr lang="fr-FR" sz="1400" dirty="0"/>
              <a:t>8800mAh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46880" y="1910370"/>
            <a:ext cx="1869440" cy="426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dirty="0"/>
              <a:t>Microcontrôleur</a:t>
            </a:r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46880" y="2565400"/>
            <a:ext cx="1869440" cy="619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dirty="0"/>
              <a:t>Communication</a:t>
            </a:r>
          </a:p>
          <a:p>
            <a:pPr algn="ctr"/>
            <a:r>
              <a:rPr lang="fr-FR" dirty="0" err="1"/>
              <a:t>LoRa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31640" y="4159102"/>
            <a:ext cx="1869440" cy="426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dirty="0"/>
              <a:t>Capteurs Internes</a:t>
            </a:r>
          </a:p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246880" y="4811737"/>
            <a:ext cx="1869440" cy="426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dirty="0"/>
              <a:t>Capteurs Externes</a:t>
            </a:r>
          </a:p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246880" y="3458771"/>
            <a:ext cx="1869440" cy="426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dirty="0"/>
              <a:t>GPS</a:t>
            </a:r>
          </a:p>
          <a:p>
            <a:pPr algn="ctr"/>
            <a:endParaRPr lang="fr-FR" dirty="0"/>
          </a:p>
        </p:txBody>
      </p:sp>
      <p:cxnSp>
        <p:nvCxnSpPr>
          <p:cNvPr id="17" name="Connecteur droit 16"/>
          <p:cNvCxnSpPr>
            <a:endCxn id="10" idx="1"/>
          </p:cNvCxnSpPr>
          <p:nvPr/>
        </p:nvCxnSpPr>
        <p:spPr>
          <a:xfrm flipV="1">
            <a:off x="3629660" y="2123730"/>
            <a:ext cx="617220" cy="2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614420" y="2881347"/>
            <a:ext cx="617220" cy="2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633470" y="3656548"/>
            <a:ext cx="617220" cy="2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629660" y="4370067"/>
            <a:ext cx="617220" cy="2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633470" y="5017912"/>
            <a:ext cx="617220" cy="2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 rot="16200000" flipH="1">
            <a:off x="3633806" y="4960335"/>
            <a:ext cx="712887" cy="1244600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3" idx="3"/>
            <a:endCxn id="9" idx="1"/>
          </p:cNvCxnSpPr>
          <p:nvPr/>
        </p:nvCxnSpPr>
        <p:spPr>
          <a:xfrm flipV="1">
            <a:off x="2029882" y="3553948"/>
            <a:ext cx="205318" cy="5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235200" y="1869439"/>
            <a:ext cx="1483360" cy="3369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Alimentation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Régulation et distribution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80996" y="18050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Arial" panose="020B0604020202020204" pitchFamily="34" charset="0"/>
              </a:rPr>
              <a:t>L’autonomie du nœud dépend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</a:rPr>
              <a:t>Fréquence activation GPS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</a:rPr>
              <a:t>Fréquence d’envoi des données par </a:t>
            </a:r>
            <a:r>
              <a:rPr lang="fr-FR" dirty="0" err="1">
                <a:latin typeface="Arial" panose="020B0604020202020204" pitchFamily="34" charset="0"/>
              </a:rPr>
              <a:t>LoRa</a:t>
            </a:r>
            <a:endParaRPr lang="fr-FR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</a:rPr>
              <a:t>Fréquence de mesure des données capteurs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</a:rPr>
              <a:t>Activation des capteurs internes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</a:rPr>
              <a:t>Utilisation de l’alimentation externe (5V/100mA)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</a:rPr>
              <a:t>Environnement de déploiement du nœud (écrans de végétation, météo, etc…)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270438" y="5328447"/>
            <a:ext cx="2911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Rechargement de la batterie:</a:t>
            </a:r>
          </a:p>
          <a:p>
            <a:pPr marL="285750" indent="-285750">
              <a:buFontTx/>
              <a:buChar char="-"/>
            </a:pPr>
            <a:r>
              <a:rPr lang="fr-FR" dirty="0"/>
              <a:t>USB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Chargeur batterie</a:t>
            </a:r>
          </a:p>
          <a:p>
            <a:pPr marL="285750" indent="-285750">
              <a:buFontTx/>
              <a:buChar char="-"/>
            </a:pPr>
            <a:r>
              <a:rPr lang="fr-FR" dirty="0"/>
              <a:t>Panneau solaire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31640" y="5737983"/>
            <a:ext cx="1869440" cy="426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dirty="0"/>
              <a:t>Alim externe 5V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29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40616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Points abordés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570865"/>
          </a:xfrm>
        </p:spPr>
        <p:txBody>
          <a:bodyPr/>
          <a:lstStyle/>
          <a:p>
            <a:r>
              <a:rPr lang="fr-FR" dirty="0"/>
              <a:t>Présentation Matériel / Electronique du Nœud </a:t>
            </a:r>
          </a:p>
          <a:p>
            <a:r>
              <a:rPr lang="fr-FR" dirty="0"/>
              <a:t>Présentation Logiciel du Nœud</a:t>
            </a:r>
          </a:p>
          <a:p>
            <a:r>
              <a:rPr lang="fr-FR" dirty="0"/>
              <a:t>Présentation de la Passerelle</a:t>
            </a:r>
          </a:p>
          <a:p>
            <a:r>
              <a:rPr lang="fr-FR" dirty="0"/>
              <a:t>Présentation des résultats de l’expérimentation sur l’Etna</a:t>
            </a:r>
          </a:p>
        </p:txBody>
      </p:sp>
    </p:spTree>
    <p:extLst>
      <p:ext uri="{BB962C8B-B14F-4D97-AF65-F5344CB8AC3E}">
        <p14:creationId xmlns:p14="http://schemas.microsoft.com/office/powerpoint/2010/main" val="278537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2563" y="249364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Boîtier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7" y="2042380"/>
            <a:ext cx="1931455" cy="103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03" y="1378436"/>
            <a:ext cx="2682673" cy="43398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12" y="1922385"/>
            <a:ext cx="1941540" cy="30940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28560" y="5345073"/>
            <a:ext cx="4551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Possibilité de connecter des sondes de mesure</a:t>
            </a:r>
          </a:p>
          <a:p>
            <a:pPr algn="ctr"/>
            <a:r>
              <a:rPr lang="fr-FR" dirty="0"/>
              <a:t>identiques ou différentes</a:t>
            </a:r>
          </a:p>
          <a:p>
            <a:pPr algn="ctr"/>
            <a:endParaRPr lang="fr-FR" dirty="0"/>
          </a:p>
        </p:txBody>
      </p:sp>
      <p:sp>
        <p:nvSpPr>
          <p:cNvPr id="9" name="Rectangle avec flèche vers le haut 8"/>
          <p:cNvSpPr/>
          <p:nvPr/>
        </p:nvSpPr>
        <p:spPr>
          <a:xfrm rot="10800000">
            <a:off x="9250922" y="5016473"/>
            <a:ext cx="1119487" cy="419249"/>
          </a:xfrm>
          <a:prstGeom prst="upArrowCallout">
            <a:avLst>
              <a:gd name="adj1" fmla="val 29169"/>
              <a:gd name="adj2" fmla="val 35985"/>
              <a:gd name="adj3" fmla="val 25000"/>
              <a:gd name="adj4" fmla="val 2339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95976" y="5622072"/>
            <a:ext cx="161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Boîtier étanche</a:t>
            </a:r>
          </a:p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00" y="4355868"/>
            <a:ext cx="2151159" cy="1210027"/>
          </a:xfrm>
          <a:prstGeom prst="rect">
            <a:avLst/>
          </a:prstGeom>
        </p:spPr>
      </p:pic>
      <p:sp>
        <p:nvSpPr>
          <p:cNvPr id="12" name="Flèche à angle droit 11"/>
          <p:cNvSpPr/>
          <p:nvPr/>
        </p:nvSpPr>
        <p:spPr>
          <a:xfrm flipH="1">
            <a:off x="2316480" y="5215831"/>
            <a:ext cx="457200" cy="700127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780076" y="5596371"/>
            <a:ext cx="2297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Lien USB pour le </a:t>
            </a:r>
          </a:p>
          <a:p>
            <a:r>
              <a:rPr lang="fr-FR" dirty="0"/>
              <a:t>paramétrage du nœud</a:t>
            </a:r>
          </a:p>
        </p:txBody>
      </p:sp>
      <p:sp>
        <p:nvSpPr>
          <p:cNvPr id="14" name="Flèche à angle droit 13"/>
          <p:cNvSpPr/>
          <p:nvPr/>
        </p:nvSpPr>
        <p:spPr>
          <a:xfrm flipH="1">
            <a:off x="1325322" y="2774353"/>
            <a:ext cx="457200" cy="709706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029627" y="2212056"/>
            <a:ext cx="182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Connecteur SMA </a:t>
            </a:r>
          </a:p>
          <a:p>
            <a:pPr algn="r"/>
            <a:r>
              <a:rPr lang="fr-FR" dirty="0"/>
              <a:t>(antenne </a:t>
            </a:r>
            <a:r>
              <a:rPr lang="fr-FR" dirty="0" err="1"/>
              <a:t>LoRa</a:t>
            </a:r>
            <a:r>
              <a:rPr lang="fr-FR" dirty="0"/>
              <a:t>)</a:t>
            </a:r>
          </a:p>
        </p:txBody>
      </p:sp>
      <p:sp>
        <p:nvSpPr>
          <p:cNvPr id="16" name="Flèche droite 15"/>
          <p:cNvSpPr/>
          <p:nvPr/>
        </p:nvSpPr>
        <p:spPr>
          <a:xfrm rot="3015831">
            <a:off x="5541791" y="3035998"/>
            <a:ext cx="599980" cy="20192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7547377">
            <a:off x="6596515" y="3034908"/>
            <a:ext cx="599980" cy="2558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952112" y="2313342"/>
            <a:ext cx="156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Compensateur</a:t>
            </a:r>
          </a:p>
          <a:p>
            <a:r>
              <a:rPr lang="fr-FR" dirty="0"/>
              <a:t>de pression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48449" y="3025738"/>
            <a:ext cx="2151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Bouton Reset</a:t>
            </a:r>
          </a:p>
          <a:p>
            <a:r>
              <a:rPr lang="fr-FR" dirty="0"/>
              <a:t>et connecteur pour</a:t>
            </a:r>
          </a:p>
          <a:p>
            <a:r>
              <a:rPr lang="fr-FR" dirty="0"/>
              <a:t>recharger la batterie</a:t>
            </a:r>
          </a:p>
        </p:txBody>
      </p:sp>
    </p:spTree>
    <p:extLst>
      <p:ext uri="{BB962C8B-B14F-4D97-AF65-F5344CB8AC3E}">
        <p14:creationId xmlns:p14="http://schemas.microsoft.com/office/powerpoint/2010/main" val="301856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>
          <a:xfrm>
            <a:off x="5941967" y="5156662"/>
            <a:ext cx="523420" cy="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2330516" y="799422"/>
            <a:ext cx="9510190" cy="5760701"/>
            <a:chOff x="1908772" y="900892"/>
            <a:chExt cx="9510190" cy="5760701"/>
          </a:xfrm>
        </p:grpSpPr>
        <p:sp>
          <p:nvSpPr>
            <p:cNvPr id="4" name="Rectangle 3"/>
            <p:cNvSpPr/>
            <p:nvPr/>
          </p:nvSpPr>
          <p:spPr>
            <a:xfrm>
              <a:off x="1908772" y="1585360"/>
              <a:ext cx="6405394" cy="507623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9000"/>
              </a:schemeClr>
            </a:solidFill>
            <a:ln w="3492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054987" y="1846278"/>
              <a:ext cx="1662227" cy="1200329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LoRa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®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7701200" y="2433183"/>
              <a:ext cx="978723" cy="406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8676910" y="1286878"/>
              <a:ext cx="3013" cy="1159564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plein 10"/>
            <p:cNvSpPr/>
            <p:nvPr/>
          </p:nvSpPr>
          <p:spPr>
            <a:xfrm>
              <a:off x="8421065" y="1126520"/>
              <a:ext cx="511689" cy="229693"/>
            </a:xfrm>
            <a:prstGeom prst="blockArc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c plein 11"/>
            <p:cNvSpPr/>
            <p:nvPr/>
          </p:nvSpPr>
          <p:spPr>
            <a:xfrm>
              <a:off x="8270509" y="900892"/>
              <a:ext cx="812800" cy="331293"/>
            </a:xfrm>
            <a:prstGeom prst="blockArc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54987" y="3288092"/>
              <a:ext cx="1724417" cy="1200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Capteurs</a:t>
              </a:r>
              <a:r>
                <a:rPr kumimoji="0" lang="fr-FR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Connecteur droit 15"/>
            <p:cNvCxnSpPr>
              <a:endCxn id="8" idx="1"/>
            </p:cNvCxnSpPr>
            <p:nvPr/>
          </p:nvCxnSpPr>
          <p:spPr>
            <a:xfrm>
              <a:off x="5531567" y="2446442"/>
              <a:ext cx="523420" cy="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168005" y="6114429"/>
              <a:ext cx="5886928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prstClr val="black"/>
                  </a:solidFill>
                  <a:latin typeface="Calibri" panose="020F0502020204030204"/>
                </a:rPr>
                <a:t>Alimentation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480418" y="5086587"/>
              <a:ext cx="2938544" cy="70788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Capteurs externes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356885" y="1827699"/>
              <a:ext cx="1643757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Stockage des données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369751" y="3441349"/>
              <a:ext cx="1665001" cy="923330"/>
            </a:xfrm>
            <a:prstGeom prst="rect">
              <a:avLst/>
            </a:prstGeom>
            <a:solidFill>
              <a:srgbClr val="ED97E5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Gestion Temps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>
            <a:xfrm flipV="1">
              <a:off x="4000642" y="2427351"/>
              <a:ext cx="494462" cy="51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4034752" y="3902847"/>
              <a:ext cx="460352" cy="5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4495104" y="1824155"/>
              <a:ext cx="1065421" cy="39703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Microcontrôleur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" y="61997"/>
            <a:ext cx="10766469" cy="153022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6480757" y="4599790"/>
            <a:ext cx="171636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Capteurs externes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5982269" y="3737560"/>
            <a:ext cx="523420" cy="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uble flèche horizontale 23"/>
          <p:cNvSpPr/>
          <p:nvPr/>
        </p:nvSpPr>
        <p:spPr>
          <a:xfrm>
            <a:off x="8328578" y="4918919"/>
            <a:ext cx="1060723" cy="50326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59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55783" y="292562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Microcontrôleur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3" y="2432811"/>
            <a:ext cx="4791607" cy="2932178"/>
          </a:xfrm>
          <a:prstGeom prst="rect">
            <a:avLst/>
          </a:prstGeom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>
            <a:off x="6408553" y="1618125"/>
            <a:ext cx="49280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Microcontrôleur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STMicroelectronics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STM32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Série L4 : Ultra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</a:rPr>
              <a:t>Low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 Power</a:t>
            </a:r>
          </a:p>
          <a:p>
            <a:pPr lvl="1">
              <a:defRPr/>
            </a:pPr>
            <a:r>
              <a:rPr lang="fr-FR" sz="2000" i="1" dirty="0">
                <a:solidFill>
                  <a:prstClr val="black"/>
                </a:solidFill>
              </a:rPr>
              <a:t>• 1,7V to 3,6V power </a:t>
            </a:r>
            <a:r>
              <a:rPr lang="fr-FR" sz="2000" i="1" dirty="0" err="1">
                <a:solidFill>
                  <a:prstClr val="black"/>
                </a:solidFill>
              </a:rPr>
              <a:t>supply</a:t>
            </a:r>
            <a:endParaRPr lang="fr-FR" sz="2000" i="1" dirty="0">
              <a:solidFill>
                <a:prstClr val="black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32-bit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ARM 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128 Ko de </a:t>
            </a:r>
            <a:r>
              <a:rPr lang="fr-FR" sz="2000" i="1" dirty="0">
                <a:solidFill>
                  <a:prstClr val="black"/>
                </a:solidFill>
              </a:rPr>
              <a:t>RAM - 1 Mo de flash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1 port USB OTG</a:t>
            </a:r>
          </a:p>
          <a:p>
            <a:pPr lvl="1">
              <a:defRPr/>
            </a:pPr>
            <a:r>
              <a:rPr lang="fr-FR" sz="2000" i="1" dirty="0">
                <a:solidFill>
                  <a:prstClr val="black"/>
                </a:solidFill>
              </a:rPr>
              <a:t>• </a:t>
            </a:r>
            <a:r>
              <a:rPr lang="fr-FR" sz="2000" dirty="0"/>
              <a:t>SD Memory </a:t>
            </a:r>
            <a:r>
              <a:rPr lang="fr-FR" sz="2000" dirty="0" err="1"/>
              <a:t>Cards</a:t>
            </a:r>
            <a:r>
              <a:rPr lang="fr-FR" sz="2000" dirty="0"/>
              <a:t> interface</a:t>
            </a:r>
            <a:endParaRPr lang="fr-FR" sz="2400" i="1" dirty="0">
              <a:solidFill>
                <a:prstClr val="black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3 SPI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5 UART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3 I²C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114 I/O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673683" y="2904784"/>
            <a:ext cx="2308992" cy="1397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4168" y="555258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Mise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à jour du </a:t>
            </a:r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logiciel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noeuds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 boot loader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est situé dans la mémoire système. Il est utilisé pour reprogrammer le nœud via le port USB OTG.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Le chargeur de démarrage est situé dans la mémoire système. Il est utilisé pour reprogrammer la mémoire Flash en utilisant USB OTG en mode Périphérique via DFU (mise à jour du micrologiciel de l'appareil).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12" y="4907579"/>
            <a:ext cx="1662281" cy="11528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958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0" y="934659"/>
            <a:ext cx="4355253" cy="326644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55783" y="292562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Communication Sans-fils </a:t>
            </a:r>
            <a:r>
              <a:rPr lang="fr-FR" sz="3200" dirty="0" err="1">
                <a:latin typeface="Bahnschrift Condensed" panose="020B0502040204020203" pitchFamily="34" charset="0"/>
              </a:rPr>
              <a:t>LoRa</a:t>
            </a:r>
            <a:endParaRPr lang="fr-FR" sz="3200" dirty="0">
              <a:latin typeface="Bahnschrift Condensed" panose="020B0502040204020203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68328" y="2105682"/>
            <a:ext cx="45170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Émetteur-récepteur RF : </a:t>
            </a:r>
            <a:r>
              <a:rPr lang="fr-FR" altLang="fr-FR" sz="2000" b="1" dirty="0" err="1"/>
              <a:t>Semtech</a:t>
            </a:r>
            <a:r>
              <a:rPr lang="fr-FR" altLang="fr-FR" sz="2000" b="1" dirty="0"/>
              <a:t> SX1272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000" dirty="0"/>
              <a:t>Technologie </a:t>
            </a:r>
            <a:r>
              <a:rPr lang="fr-FR" altLang="fr-FR" sz="2000" b="1" dirty="0" err="1"/>
              <a:t>LoRa</a:t>
            </a:r>
            <a:r>
              <a:rPr lang="fr-FR" altLang="fr-FR" sz="2000" dirty="0"/>
              <a:t>®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Bande de fréquence 860-1000 MHz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2000" dirty="0"/>
              <a:t>SPI Interface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3" y="1859279"/>
            <a:ext cx="3338019" cy="2042669"/>
          </a:xfrm>
          <a:prstGeom prst="rect">
            <a:avLst/>
          </a:prstGeom>
          <a:ln>
            <a:noFill/>
          </a:ln>
        </p:spPr>
      </p:pic>
      <p:cxnSp>
        <p:nvCxnSpPr>
          <p:cNvPr id="14" name="Connecteur droit avec flèche 13"/>
          <p:cNvCxnSpPr/>
          <p:nvPr/>
        </p:nvCxnSpPr>
        <p:spPr>
          <a:xfrm flipV="1">
            <a:off x="2810083" y="2519680"/>
            <a:ext cx="2046397" cy="49544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57" y="3448112"/>
            <a:ext cx="1412699" cy="1395084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4032" y="3208327"/>
            <a:ext cx="737405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  <a:p>
            <a:r>
              <a:rPr lang="fr-FR" sz="2000" dirty="0"/>
              <a:t>Implémentation du protocole de communication </a:t>
            </a:r>
            <a:r>
              <a:rPr lang="fr-FR" sz="2000" dirty="0" err="1"/>
              <a:t>LoRaWAN</a:t>
            </a:r>
            <a:r>
              <a:rPr lang="fr-FR" sz="2000" dirty="0"/>
              <a:t>®.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351" y="4282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Longue portée de communication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dirty="0"/>
              <a:t>Faible consommation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42" y="4222998"/>
            <a:ext cx="7090408" cy="25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1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912">
            <a:off x="510651" y="1529996"/>
            <a:ext cx="2453028" cy="39092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9479" y="2861022"/>
            <a:ext cx="2754489" cy="15494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5783" y="3505780"/>
            <a:ext cx="1312487" cy="127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5347657">
            <a:off x="2703101" y="3059162"/>
            <a:ext cx="711200" cy="1837191"/>
          </a:xfrm>
          <a:prstGeom prst="downArrow">
            <a:avLst>
              <a:gd name="adj1" fmla="val 51511"/>
              <a:gd name="adj2" fmla="val 50000"/>
            </a:avLst>
          </a:prstGeom>
          <a:solidFill>
            <a:schemeClr val="accent6">
              <a:lumMod val="40000"/>
              <a:lumOff val="6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893151" y="2206221"/>
            <a:ext cx="62988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Capteur de </a:t>
            </a:r>
            <a:r>
              <a:rPr lang="fr-FR" sz="2000" b="1" dirty="0"/>
              <a:t>température</a:t>
            </a:r>
            <a:r>
              <a:rPr lang="fr-FR" sz="2000" dirty="0"/>
              <a:t> (-40°C/+125°C°)  Capteur d’</a:t>
            </a:r>
            <a:r>
              <a:rPr lang="fr-FR" sz="2000" b="1" dirty="0"/>
              <a:t>humidité</a:t>
            </a:r>
            <a:r>
              <a:rPr lang="fr-FR" sz="2000" dirty="0"/>
              <a:t> (0-100%)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Capteur de </a:t>
            </a:r>
            <a:r>
              <a:rPr lang="fr-FR" sz="2000" b="1" dirty="0"/>
              <a:t>luminosité</a:t>
            </a:r>
            <a:r>
              <a:rPr lang="fr-FR" sz="2000" dirty="0"/>
              <a:t> (0.01 à 83k lux, spectre de 460nm à 655 nm)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Accéléromètre</a:t>
            </a:r>
            <a:r>
              <a:rPr lang="fr-FR" sz="2000" dirty="0"/>
              <a:t> triaxial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Capteur de </a:t>
            </a:r>
            <a:r>
              <a:rPr lang="fr-FR" sz="2000" b="1" dirty="0"/>
              <a:t>pression</a:t>
            </a:r>
            <a:r>
              <a:rPr lang="fr-FR" sz="2000" dirty="0"/>
              <a:t> absolu (260 à 1260 </a:t>
            </a:r>
            <a:r>
              <a:rPr lang="fr-FR" sz="2000" dirty="0" err="1"/>
              <a:t>hPa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pPr lvl="0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8270" y="5900657"/>
            <a:ext cx="110499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Possibilité d’activer ou de désactiver indépendamment les capteurs internes</a:t>
            </a:r>
          </a:p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55783" y="292562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Capteurs internes</a:t>
            </a:r>
          </a:p>
        </p:txBody>
      </p:sp>
    </p:spTree>
    <p:extLst>
      <p:ext uri="{BB962C8B-B14F-4D97-AF65-F5344CB8AC3E}">
        <p14:creationId xmlns:p14="http://schemas.microsoft.com/office/powerpoint/2010/main" val="277404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72" y="388007"/>
            <a:ext cx="3873890" cy="2179063"/>
          </a:xfrm>
          <a:prstGeom prst="rect">
            <a:avLst/>
          </a:prstGeom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336223" y="2807182"/>
            <a:ext cx="5858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Module de réception </a:t>
            </a:r>
            <a:r>
              <a:rPr lang="fr-FR" sz="2000" b="1" dirty="0"/>
              <a:t>GPS (choix on/off) 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/>
              <a:t>pour la géolocalisation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/>
              <a:t>pour la mise à jour de la référence de temps (horloge RTC) </a:t>
            </a:r>
          </a:p>
          <a:p>
            <a:pPr lvl="0"/>
            <a:r>
              <a:rPr lang="fr-FR" sz="2000" dirty="0"/>
              <a:t>      </a:t>
            </a:r>
          </a:p>
          <a:p>
            <a:pPr lvl="0"/>
            <a:r>
              <a:rPr lang="fr-FR" sz="2000" b="1" dirty="0"/>
              <a:t>Antenne interne </a:t>
            </a:r>
            <a:r>
              <a:rPr lang="fr-FR" sz="2000" dirty="0"/>
              <a:t>au module GPS ou </a:t>
            </a:r>
            <a:r>
              <a:rPr lang="fr-FR" sz="2000" b="1" dirty="0"/>
              <a:t>antenne patch</a:t>
            </a:r>
          </a:p>
          <a:p>
            <a:pPr lvl="0"/>
            <a:endParaRPr lang="fr-FR" sz="2000" dirty="0"/>
          </a:p>
          <a:p>
            <a:pPr lvl="0"/>
            <a:endParaRPr lang="fr-FR" sz="20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55783" y="292562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Gestion Temps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6357" y="2016920"/>
            <a:ext cx="1709627" cy="3724096"/>
          </a:xfrm>
          <a:prstGeom prst="rect">
            <a:avLst/>
          </a:prstGeom>
          <a:solidFill>
            <a:srgbClr val="ED97E5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 Temps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407" y="2797494"/>
            <a:ext cx="13589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GPS</a:t>
            </a:r>
          </a:p>
          <a:p>
            <a:pPr algn="ctr"/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09407" y="4234845"/>
            <a:ext cx="13589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Horloge RTC</a:t>
            </a:r>
          </a:p>
          <a:p>
            <a:pPr algn="ctr"/>
            <a:endParaRPr lang="fr-FR" sz="2000" dirty="0"/>
          </a:p>
        </p:txBody>
      </p:sp>
      <p:cxnSp>
        <p:nvCxnSpPr>
          <p:cNvPr id="15" name="Connecteur droit avec flèche 14"/>
          <p:cNvCxnSpPr>
            <a:stCxn id="12" idx="3"/>
          </p:cNvCxnSpPr>
          <p:nvPr/>
        </p:nvCxnSpPr>
        <p:spPr>
          <a:xfrm>
            <a:off x="2168307" y="3305326"/>
            <a:ext cx="5913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656164" y="4191814"/>
            <a:ext cx="11866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Microcontrôleur</a:t>
            </a:r>
          </a:p>
          <a:p>
            <a:pPr algn="ctr"/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4870698" y="4473371"/>
            <a:ext cx="53235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endParaRPr lang="fr-FR" sz="1200" dirty="0">
              <a:latin typeface="Symbol" panose="05050102010706020507" pitchFamily="18" charset="2"/>
            </a:endParaRP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• Température de fonctionnement : -40°C à 85°C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• Sensibilité : -163dBm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• Acquisition GNSS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• Démarrage à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froid : 35s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• Mode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Low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-power :27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</a:p>
          <a:p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7924800" y="1961710"/>
            <a:ext cx="1724818" cy="8454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>
            <a:off x="762000" y="2997200"/>
            <a:ext cx="3200400" cy="2682240"/>
          </a:xfrm>
          <a:custGeom>
            <a:avLst/>
            <a:gdLst>
              <a:gd name="connsiteX0" fmla="*/ 0 w 3200400"/>
              <a:gd name="connsiteY0" fmla="*/ 1148080 h 2692400"/>
              <a:gd name="connsiteX1" fmla="*/ 1971040 w 3200400"/>
              <a:gd name="connsiteY1" fmla="*/ 1117600 h 2692400"/>
              <a:gd name="connsiteX2" fmla="*/ 1971040 w 3200400"/>
              <a:gd name="connsiteY2" fmla="*/ 10160 h 2692400"/>
              <a:gd name="connsiteX3" fmla="*/ 2936240 w 3200400"/>
              <a:gd name="connsiteY3" fmla="*/ 0 h 2692400"/>
              <a:gd name="connsiteX4" fmla="*/ 3200400 w 3200400"/>
              <a:gd name="connsiteY4" fmla="*/ 0 h 2692400"/>
              <a:gd name="connsiteX5" fmla="*/ 3190240 w 3200400"/>
              <a:gd name="connsiteY5" fmla="*/ 2682240 h 2692400"/>
              <a:gd name="connsiteX6" fmla="*/ 0 w 3200400"/>
              <a:gd name="connsiteY6" fmla="*/ 2692400 h 2692400"/>
              <a:gd name="connsiteX7" fmla="*/ 0 w 3200400"/>
              <a:gd name="connsiteY7" fmla="*/ 1148080 h 2692400"/>
              <a:gd name="connsiteX0" fmla="*/ 0 w 3200400"/>
              <a:gd name="connsiteY0" fmla="*/ 1148080 h 2692400"/>
              <a:gd name="connsiteX1" fmla="*/ 1971040 w 3200400"/>
              <a:gd name="connsiteY1" fmla="*/ 1158240 h 2692400"/>
              <a:gd name="connsiteX2" fmla="*/ 1971040 w 3200400"/>
              <a:gd name="connsiteY2" fmla="*/ 10160 h 2692400"/>
              <a:gd name="connsiteX3" fmla="*/ 2936240 w 3200400"/>
              <a:gd name="connsiteY3" fmla="*/ 0 h 2692400"/>
              <a:gd name="connsiteX4" fmla="*/ 3200400 w 3200400"/>
              <a:gd name="connsiteY4" fmla="*/ 0 h 2692400"/>
              <a:gd name="connsiteX5" fmla="*/ 3190240 w 3200400"/>
              <a:gd name="connsiteY5" fmla="*/ 2682240 h 2692400"/>
              <a:gd name="connsiteX6" fmla="*/ 0 w 3200400"/>
              <a:gd name="connsiteY6" fmla="*/ 2692400 h 2692400"/>
              <a:gd name="connsiteX7" fmla="*/ 0 w 3200400"/>
              <a:gd name="connsiteY7" fmla="*/ 1148080 h 2692400"/>
              <a:gd name="connsiteX0" fmla="*/ 0 w 3200400"/>
              <a:gd name="connsiteY0" fmla="*/ 1148080 h 2682240"/>
              <a:gd name="connsiteX1" fmla="*/ 1971040 w 3200400"/>
              <a:gd name="connsiteY1" fmla="*/ 1158240 h 2682240"/>
              <a:gd name="connsiteX2" fmla="*/ 1971040 w 3200400"/>
              <a:gd name="connsiteY2" fmla="*/ 10160 h 2682240"/>
              <a:gd name="connsiteX3" fmla="*/ 2936240 w 3200400"/>
              <a:gd name="connsiteY3" fmla="*/ 0 h 2682240"/>
              <a:gd name="connsiteX4" fmla="*/ 3200400 w 3200400"/>
              <a:gd name="connsiteY4" fmla="*/ 0 h 2682240"/>
              <a:gd name="connsiteX5" fmla="*/ 3190240 w 3200400"/>
              <a:gd name="connsiteY5" fmla="*/ 2682240 h 2682240"/>
              <a:gd name="connsiteX6" fmla="*/ 0 w 3200400"/>
              <a:gd name="connsiteY6" fmla="*/ 2672080 h 2682240"/>
              <a:gd name="connsiteX7" fmla="*/ 0 w 3200400"/>
              <a:gd name="connsiteY7" fmla="*/ 114808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0400" h="2682240">
                <a:moveTo>
                  <a:pt x="0" y="1148080"/>
                </a:moveTo>
                <a:lnTo>
                  <a:pt x="1971040" y="1158240"/>
                </a:lnTo>
                <a:lnTo>
                  <a:pt x="1971040" y="10160"/>
                </a:lnTo>
                <a:lnTo>
                  <a:pt x="2936240" y="0"/>
                </a:lnTo>
                <a:lnTo>
                  <a:pt x="3200400" y="0"/>
                </a:lnTo>
                <a:cubicBezTo>
                  <a:pt x="3197013" y="894080"/>
                  <a:pt x="3193627" y="1788160"/>
                  <a:pt x="3190240" y="2682240"/>
                </a:cubicBezTo>
                <a:lnTo>
                  <a:pt x="0" y="2672080"/>
                </a:lnTo>
                <a:lnTo>
                  <a:pt x="0" y="1148080"/>
                </a:lnTo>
                <a:close/>
              </a:path>
            </a:pathLst>
          </a:custGeom>
          <a:solidFill>
            <a:schemeClr val="bg1">
              <a:lumMod val="85000"/>
              <a:alpha val="27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4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3" y="2256819"/>
            <a:ext cx="3873890" cy="2179063"/>
          </a:xfrm>
          <a:prstGeom prst="rect">
            <a:avLst/>
          </a:prstGeom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650710" y="1939358"/>
            <a:ext cx="58580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/>
              <a:t>Carte </a:t>
            </a:r>
            <a:r>
              <a:rPr lang="fr-FR" sz="2000" b="1" dirty="0" err="1"/>
              <a:t>microSD</a:t>
            </a:r>
            <a:r>
              <a:rPr lang="fr-FR" sz="2000" b="1" dirty="0"/>
              <a:t> 8Go :</a:t>
            </a:r>
          </a:p>
          <a:p>
            <a:pPr lvl="0"/>
            <a:endParaRPr lang="fr-FR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Stockage</a:t>
            </a:r>
            <a:r>
              <a:rPr lang="fr-FR" sz="2000" dirty="0"/>
              <a:t> des données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Transférer les paramètres de configuration </a:t>
            </a:r>
            <a:r>
              <a:rPr lang="fr-FR" sz="2000" dirty="0"/>
              <a:t>du nœud au microcontrôleur </a:t>
            </a:r>
          </a:p>
          <a:p>
            <a:pPr lvl="0"/>
            <a:r>
              <a:rPr lang="fr-FR" sz="2000" dirty="0"/>
              <a:t>      </a:t>
            </a:r>
            <a:r>
              <a:rPr lang="fr-FR" sz="2000" u="sng" dirty="0"/>
              <a:t>Fichier de configuration </a:t>
            </a:r>
            <a:r>
              <a:rPr lang="fr-FR" sz="2000" dirty="0"/>
              <a:t>:</a:t>
            </a:r>
          </a:p>
          <a:p>
            <a:pPr lvl="0"/>
            <a:r>
              <a:rPr lang="fr-FR" sz="2000" dirty="0"/>
              <a:t>	Identification du </a:t>
            </a:r>
            <a:r>
              <a:rPr lang="fr-FR" sz="2000" dirty="0" err="1"/>
              <a:t>noeud</a:t>
            </a:r>
            <a:endParaRPr lang="fr-FR" sz="2000" dirty="0"/>
          </a:p>
          <a:p>
            <a:pPr lvl="0"/>
            <a:r>
              <a:rPr lang="fr-FR" sz="2000" dirty="0"/>
              <a:t>	Identification réseau </a:t>
            </a:r>
            <a:r>
              <a:rPr lang="fr-FR" sz="2000" dirty="0" err="1"/>
              <a:t>LoRaWAN</a:t>
            </a:r>
            <a:endParaRPr lang="fr-FR" sz="2000" dirty="0"/>
          </a:p>
          <a:p>
            <a:pPr lvl="0"/>
            <a:r>
              <a:rPr lang="fr-FR" sz="2000" dirty="0"/>
              <a:t>	Capteurs connectés (Type, </a:t>
            </a:r>
            <a:r>
              <a:rPr lang="el-GR" sz="2000" dirty="0"/>
              <a:t>Ͳ</a:t>
            </a:r>
            <a:r>
              <a:rPr lang="fr-FR" sz="2000" dirty="0"/>
              <a:t> de mesures, 	Mode interruption) </a:t>
            </a:r>
          </a:p>
          <a:p>
            <a:pPr lvl="0"/>
            <a:r>
              <a:rPr lang="fr-FR" sz="2000" dirty="0"/>
              <a:t>	GPS On/Off</a:t>
            </a:r>
          </a:p>
          <a:p>
            <a:pPr lvl="0"/>
            <a:r>
              <a:rPr lang="fr-FR" sz="2000" dirty="0"/>
              <a:t>	Si GPS Off → paramétrage de l’heure UTC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	</a:t>
            </a:r>
          </a:p>
          <a:p>
            <a:pPr lvl="0"/>
            <a:endParaRPr lang="fr-FR" sz="20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55783" y="292562"/>
            <a:ext cx="10515600" cy="1325563"/>
          </a:xfrm>
        </p:spPr>
        <p:txBody>
          <a:bodyPr/>
          <a:lstStyle/>
          <a:p>
            <a:r>
              <a:rPr lang="fr-FR" dirty="0">
                <a:latin typeface="Bahnschrift Condensed" panose="020B0502040204020203" pitchFamily="34" charset="0"/>
              </a:rPr>
              <a:t>Présentation du dispositif </a:t>
            </a:r>
            <a:r>
              <a:rPr lang="fr-FR" dirty="0" err="1">
                <a:latin typeface="Bahnschrift Condensed" panose="020B0502040204020203" pitchFamily="34" charset="0"/>
              </a:rPr>
              <a:t>SoLo</a:t>
            </a:r>
            <a:r>
              <a:rPr lang="fr-FR" dirty="0">
                <a:latin typeface="Bahnschrift Condensed" panose="020B0502040204020203" pitchFamily="34" charset="0"/>
              </a:rPr>
              <a:t> </a:t>
            </a:r>
            <a:br>
              <a:rPr lang="fr-FR" dirty="0">
                <a:latin typeface="Bahnschrift Condensed" panose="020B0502040204020203" pitchFamily="34" charset="0"/>
              </a:rPr>
            </a:br>
            <a:r>
              <a:rPr lang="fr-FR" sz="3200" dirty="0">
                <a:latin typeface="Bahnschrift Condensed" panose="020B0502040204020203" pitchFamily="34" charset="0"/>
              </a:rPr>
              <a:t>Nœud </a:t>
            </a:r>
            <a:r>
              <a:rPr lang="fr-FR" sz="3200" dirty="0" err="1">
                <a:latin typeface="Bahnschrift Condensed" panose="020B0502040204020203" pitchFamily="34" charset="0"/>
              </a:rPr>
              <a:t>SoLo</a:t>
            </a:r>
            <a:r>
              <a:rPr lang="fr-FR" sz="3200" dirty="0">
                <a:latin typeface="Bahnschrift Condensed" panose="020B0502040204020203" pitchFamily="34" charset="0"/>
              </a:rPr>
              <a:t>  - Stockage des données</a:t>
            </a:r>
          </a:p>
        </p:txBody>
      </p:sp>
    </p:spTree>
    <p:extLst>
      <p:ext uri="{BB962C8B-B14F-4D97-AF65-F5344CB8AC3E}">
        <p14:creationId xmlns:p14="http://schemas.microsoft.com/office/powerpoint/2010/main" val="733761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604</Words>
  <Application>Microsoft Office PowerPoint</Application>
  <PresentationFormat>Grand écran</PresentationFormat>
  <Paragraphs>164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Bahnschrift Condensed</vt:lpstr>
      <vt:lpstr>Calibri</vt:lpstr>
      <vt:lpstr>Calibri Light</vt:lpstr>
      <vt:lpstr>Symbol</vt:lpstr>
      <vt:lpstr>Wingdings</vt:lpstr>
      <vt:lpstr>Thème Office</vt:lpstr>
      <vt:lpstr>Présentation du dispositif SoLo </vt:lpstr>
      <vt:lpstr>Présentation du dispositif SoLo  Points abordés</vt:lpstr>
      <vt:lpstr>Présentation du dispositif SoLo  Nœud SoLo  - Boîtier</vt:lpstr>
      <vt:lpstr>Présentation PowerPoint</vt:lpstr>
      <vt:lpstr>Présentation du dispositif SoLo  Nœud SoLo  - Microcontrôleur</vt:lpstr>
      <vt:lpstr>Présentation du dispositif SoLo  Nœud SoLo  - Communication Sans-fils LoRa</vt:lpstr>
      <vt:lpstr>Présentation du dispositif SoLo  Nœud SoLo  - Capteurs internes</vt:lpstr>
      <vt:lpstr>Présentation du dispositif SoLo  Nœud SoLo  - Gestion Temps</vt:lpstr>
      <vt:lpstr>Présentation du dispositif SoLo  Nœud SoLo  - Stockage des données</vt:lpstr>
      <vt:lpstr>Présentation du dispositif SoLo  Nœud SoLo  - Capteurs externes</vt:lpstr>
      <vt:lpstr>Présentation du dispositif SoLo  Nœud SoLo  - Alimentation</vt:lpstr>
    </vt:vector>
  </TitlesOfParts>
  <Company>Irstea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Moiroux Laure</dc:creator>
  <cp:lastModifiedBy>Laurent Royer</cp:lastModifiedBy>
  <cp:revision>64</cp:revision>
  <dcterms:created xsi:type="dcterms:W3CDTF">2020-10-12T07:27:11Z</dcterms:created>
  <dcterms:modified xsi:type="dcterms:W3CDTF">2021-02-08T19:54:26Z</dcterms:modified>
</cp:coreProperties>
</file>