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6" r:id="rId4"/>
    <p:sldId id="297" r:id="rId5"/>
    <p:sldId id="29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30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9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3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" y="157062"/>
            <a:ext cx="733425" cy="733425"/>
          </a:xfrm>
          <a:prstGeom prst="rect">
            <a:avLst/>
          </a:prstGeom>
        </p:spPr>
      </p:pic>
      <p:pic>
        <p:nvPicPr>
          <p:cNvPr id="8" name="Imag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67" y="14604"/>
            <a:ext cx="2533650" cy="10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7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0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3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3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8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22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5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74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C0FA-5B4D-4ED0-8188-6DC26ACA04B9}" type="datetimeFigureOut">
              <a:rPr lang="fr-FR" smtClean="0"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989F6-3CB0-47DA-816F-8C8483479B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3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aurent%20Royer\seafile\Axe%20Instruments%20I-Site\Action%20Capteurs\Etna\data\ETNAdata\raw_da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90" y="2692507"/>
            <a:ext cx="6812577" cy="3173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580" y="1215179"/>
            <a:ext cx="10751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err="1">
                <a:latin typeface="Arial Rounded MT Bold" panose="020F0704030504030204" pitchFamily="34" charset="0"/>
              </a:rPr>
              <a:t>SoLo</a:t>
            </a:r>
            <a:r>
              <a:rPr lang="fr-FR" sz="2000" dirty="0">
                <a:latin typeface="Arial Rounded MT Bold" panose="020F0704030504030204" pitchFamily="34" charset="0"/>
              </a:rPr>
              <a:t>: nœud communicant </a:t>
            </a:r>
            <a:r>
              <a:rPr lang="fr-FR" sz="2000" dirty="0" err="1">
                <a:latin typeface="Arial Rounded MT Bold" panose="020F0704030504030204" pitchFamily="34" charset="0"/>
              </a:rPr>
              <a:t>LoRaWAN</a:t>
            </a:r>
            <a:br>
              <a:rPr lang="fr-FR" sz="2000" dirty="0">
                <a:latin typeface="Arial Rounded MT Bold" panose="020F0704030504030204" pitchFamily="34" charset="0"/>
              </a:rPr>
            </a:br>
            <a:r>
              <a:rPr lang="fr-FR" sz="2000" dirty="0">
                <a:latin typeface="Arial Rounded MT Bold" panose="020F0704030504030204" pitchFamily="34" charset="0"/>
              </a:rPr>
              <a:t>Description des fonctionnalités logicielles embarquées</a:t>
            </a:r>
            <a:br>
              <a:rPr lang="fr-FR" sz="2000" dirty="0">
                <a:latin typeface="Arial Rounded MT Bold" panose="020F0704030504030204" pitchFamily="34" charset="0"/>
              </a:rPr>
            </a:br>
            <a:endParaRPr lang="fr-FR" sz="20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13" y="6204918"/>
            <a:ext cx="4259591" cy="653082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5" y="157062"/>
            <a:ext cx="733425" cy="733425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67" y="14604"/>
            <a:ext cx="2533650" cy="10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6716" y="7605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des logs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444285" y="1484385"/>
            <a:ext cx="10846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Les fichiers de log se trouvent dans le dossier </a:t>
            </a:r>
            <a:r>
              <a:rPr lang="fr-FR" dirty="0">
                <a:solidFill>
                  <a:srgbClr val="000000"/>
                </a:solidFill>
                <a:latin typeface="FreeMono"/>
              </a:rPr>
              <a:t>log/</a:t>
            </a:r>
            <a:r>
              <a:rPr lang="fr-FR" dirty="0" err="1">
                <a:solidFill>
                  <a:srgbClr val="000000"/>
                </a:solidFill>
                <a:latin typeface="FreeMono"/>
              </a:rPr>
              <a:t>syslog</a:t>
            </a:r>
            <a:r>
              <a:rPr lang="fr-FR" dirty="0">
                <a:solidFill>
                  <a:srgbClr val="000000"/>
                </a:solidFill>
                <a:latin typeface="FreeMono"/>
              </a:rPr>
              <a:t> </a:t>
            </a:r>
            <a:r>
              <a:rPr lang="fr-FR" dirty="0">
                <a:solidFill>
                  <a:srgbClr val="000000"/>
                </a:solidFill>
                <a:latin typeface="LiberationSerif"/>
              </a:rPr>
              <a:t>de la mémoire du nœud (de sa carte SD).</a:t>
            </a:r>
          </a:p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Le fichier courant s’appelle </a:t>
            </a:r>
            <a:r>
              <a:rPr lang="fr-FR" b="1" dirty="0">
                <a:solidFill>
                  <a:srgbClr val="000000"/>
                </a:solidFill>
                <a:latin typeface="FreeMono"/>
              </a:rPr>
              <a:t>sys.log</a:t>
            </a:r>
            <a:r>
              <a:rPr lang="fr-FR" b="1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285" y="3390068"/>
            <a:ext cx="5388727" cy="32880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0" y="2475693"/>
            <a:ext cx="6438900" cy="13906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5" y="5034086"/>
            <a:ext cx="6457950" cy="89535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2886363" y="5485216"/>
            <a:ext cx="3034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26716" y="2996016"/>
            <a:ext cx="35156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5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du </a:t>
            </a:r>
            <a:r>
              <a:rPr lang="fr-FR" sz="2000" dirty="0" err="1">
                <a:latin typeface="Arial Rounded MT Bold" panose="020F0704030504030204" pitchFamily="34" charset="0"/>
              </a:rPr>
              <a:t>debug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02" y="1304924"/>
            <a:ext cx="9763125" cy="519112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160981" y="1646690"/>
            <a:ext cx="37822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78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18917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des interruptions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01" y="760701"/>
            <a:ext cx="9458325" cy="574357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3052617" y="1070234"/>
            <a:ext cx="3034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632362" y="1659361"/>
            <a:ext cx="17364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918689" y="1370416"/>
            <a:ext cx="16071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65621"/>
            <a:ext cx="6310312" cy="61963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46" y="4019549"/>
            <a:ext cx="7172325" cy="1647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des interruptions</a:t>
            </a:r>
            <a:endParaRPr lang="fr-FR" sz="2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36617" y="6279543"/>
            <a:ext cx="3034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2" y="1263536"/>
            <a:ext cx="3283335" cy="54060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93" y="2132821"/>
            <a:ext cx="2692458" cy="2606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Exemple fichier configuration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698269" y="1263536"/>
            <a:ext cx="4164676" cy="1669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74765" y="165931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Général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37701" y="2986737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Réseau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269" y="2986738"/>
            <a:ext cx="4164676" cy="116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8269" y="4202013"/>
            <a:ext cx="4164676" cy="25215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86474" y="4311231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Capteurs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7593" y="2013667"/>
            <a:ext cx="4164676" cy="252156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736868" y="2099806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357705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9" y="1476107"/>
            <a:ext cx="8660389" cy="459904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7005781" y="5688416"/>
            <a:ext cx="3034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82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069567"/>
            <a:ext cx="7348802" cy="305303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99" y="4122598"/>
            <a:ext cx="7335674" cy="243536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05527" y="2199476"/>
            <a:ext cx="41840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468254" y="4330670"/>
            <a:ext cx="508461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05527" y="5554488"/>
            <a:ext cx="2272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59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583882"/>
            <a:ext cx="6381751" cy="459008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43" y="5173965"/>
            <a:ext cx="6510338" cy="192608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3939308" y="2817091"/>
            <a:ext cx="3837710" cy="80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4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733425"/>
            <a:ext cx="73342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96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481137"/>
            <a:ext cx="72771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Architecture logicielle</a:t>
            </a:r>
            <a:endParaRPr lang="fr-FR" sz="2000" dirty="0"/>
          </a:p>
        </p:txBody>
      </p:sp>
      <p:pic>
        <p:nvPicPr>
          <p:cNvPr id="15" name="Imag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20"/>
          <a:stretch/>
        </p:blipFill>
        <p:spPr bwMode="auto">
          <a:xfrm>
            <a:off x="1208310" y="1174153"/>
            <a:ext cx="4777276" cy="5237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285" y="2558068"/>
            <a:ext cx="5953725" cy="258751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455622" y="4256117"/>
            <a:ext cx="656705" cy="207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0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réseau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952500"/>
            <a:ext cx="7143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du temps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8" y="714375"/>
            <a:ext cx="7181850" cy="3886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45561"/>
          <a:stretch/>
        </p:blipFill>
        <p:spPr>
          <a:xfrm>
            <a:off x="2205038" y="4749329"/>
            <a:ext cx="7219950" cy="16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3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019175"/>
            <a:ext cx="7153275" cy="5838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du temps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99978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124075"/>
            <a:ext cx="7124700" cy="2609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du temps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5565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</a:p>
          <a:p>
            <a:pPr algn="ctr">
              <a:lnSpc>
                <a:spcPct val="150000"/>
              </a:lnSpc>
            </a:pP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16" y="754239"/>
            <a:ext cx="6657974" cy="60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8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77" y="684848"/>
            <a:ext cx="7010400" cy="2247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77" y="3047457"/>
            <a:ext cx="7048500" cy="533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77" y="3695566"/>
            <a:ext cx="7124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5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644369"/>
            <a:ext cx="6567889" cy="61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5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804863"/>
            <a:ext cx="7162800" cy="2019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740" y="3079432"/>
            <a:ext cx="7258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7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05" y="587614"/>
            <a:ext cx="6890238" cy="62703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4400549"/>
            <a:ext cx="74199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8" y="923925"/>
            <a:ext cx="7239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 err="1">
                <a:latin typeface="Arial Rounded MT Bold" panose="020F0704030504030204" pitchFamily="34" charset="0"/>
              </a:rPr>
              <a:t>Datalog</a:t>
            </a:r>
            <a:r>
              <a:rPr lang="fr-FR" sz="2000" dirty="0">
                <a:latin typeface="Arial Rounded MT Bold" panose="020F0704030504030204" pitchFamily="34" charset="0"/>
              </a:rPr>
              <a:t>: exemple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06" y="786626"/>
            <a:ext cx="8651875" cy="44937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70" y="5487128"/>
            <a:ext cx="8896350" cy="1517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2400" y="5487127"/>
            <a:ext cx="785091" cy="1218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732982" y="5487129"/>
            <a:ext cx="909782" cy="1218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664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859155"/>
            <a:ext cx="6248400" cy="352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1339297"/>
            <a:ext cx="6819900" cy="495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35114"/>
            <a:ext cx="4448175" cy="304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6862" y="2412903"/>
            <a:ext cx="6619875" cy="457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12" y="3004962"/>
            <a:ext cx="6838950" cy="5143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812" y="3609752"/>
            <a:ext cx="6267450" cy="590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812" y="4254704"/>
            <a:ext cx="5810250" cy="29527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7812" y="4624856"/>
            <a:ext cx="4829175" cy="3714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812" y="5138046"/>
            <a:ext cx="7038975" cy="4381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712" y="5691187"/>
            <a:ext cx="6915150" cy="48577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6387" y="6258616"/>
            <a:ext cx="7010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88" y="640842"/>
            <a:ext cx="7296150" cy="11620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b="49260"/>
          <a:stretch/>
        </p:blipFill>
        <p:spPr>
          <a:xfrm>
            <a:off x="111701" y="1802892"/>
            <a:ext cx="7267575" cy="328163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276" y="3575685"/>
            <a:ext cx="67437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9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00" y="885824"/>
            <a:ext cx="7172325" cy="3514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75" y="4400549"/>
            <a:ext cx="70294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176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capteurs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4" y="1357312"/>
            <a:ext cx="70770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6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Formatage de la trame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11" y="1235033"/>
            <a:ext cx="6219825" cy="4219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836" y="1451164"/>
            <a:ext cx="5342356" cy="333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6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Données au niveau serveur</a:t>
            </a:r>
            <a:endParaRPr lang="fr-FR" sz="2000" dirty="0"/>
          </a:p>
        </p:txBody>
      </p:sp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663381" y="2632009"/>
            <a:ext cx="10077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 action="ppaction://hlinkfile"/>
              </a:rPr>
              <a:t>C:\Users\Laurent Royer\</a:t>
            </a:r>
            <a:r>
              <a:rPr lang="fr-FR" dirty="0" err="1">
                <a:hlinkClick r:id="rId2" action="ppaction://hlinkfile"/>
              </a:rPr>
              <a:t>seafile</a:t>
            </a:r>
            <a:r>
              <a:rPr lang="fr-FR" dirty="0">
                <a:hlinkClick r:id="rId2" action="ppaction://hlinkfile"/>
              </a:rPr>
              <a:t>\Axe Instruments I-Site\Action Capteurs\Etna\data\</a:t>
            </a:r>
            <a:r>
              <a:rPr lang="fr-FR" dirty="0" err="1">
                <a:hlinkClick r:id="rId2" action="ppaction://hlinkfile"/>
              </a:rPr>
              <a:t>ETNAdata</a:t>
            </a:r>
            <a:r>
              <a:rPr lang="fr-FR" dirty="0">
                <a:hlinkClick r:id="rId2" action="ppaction://hlinkfile"/>
              </a:rPr>
              <a:t>\</a:t>
            </a:r>
            <a:r>
              <a:rPr lang="fr-FR" dirty="0" err="1">
                <a:hlinkClick r:id="rId2" action="ppaction://hlinkfile"/>
              </a:rPr>
              <a:t>raw_data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7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607016" y="1618982"/>
            <a:ext cx="1120402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Fichier </a:t>
            </a:r>
            <a:r>
              <a:rPr lang="fr-FR" sz="2000" b="1" dirty="0" err="1"/>
              <a:t>config.json</a:t>
            </a:r>
            <a:r>
              <a:rPr lang="fr-FR" sz="2000" dirty="0"/>
              <a:t>: permet de </a:t>
            </a:r>
            <a:r>
              <a:rPr lang="fr-FR" sz="2000" b="1" dirty="0"/>
              <a:t>personnaliser</a:t>
            </a:r>
            <a:r>
              <a:rPr lang="fr-FR" sz="2000" dirty="0"/>
              <a:t> le </a:t>
            </a:r>
            <a:r>
              <a:rPr lang="fr-FR" sz="2000" b="1" dirty="0"/>
              <a:t>fonctionnement</a:t>
            </a:r>
            <a:r>
              <a:rPr lang="fr-FR" sz="2000" dirty="0"/>
              <a:t> du nœud </a:t>
            </a:r>
            <a:r>
              <a:rPr lang="fr-FR" sz="2000" dirty="0" err="1"/>
              <a:t>SoLo</a:t>
            </a:r>
            <a:r>
              <a:rPr lang="fr-FR" sz="2000" dirty="0"/>
              <a:t>, pour l’adapter à vos besoins, dans la limite des options prévues. En particulier, il permet de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Configurer les </a:t>
            </a:r>
            <a:r>
              <a:rPr lang="fr-FR" sz="2000" b="1" dirty="0"/>
              <a:t>paramètres réseaux </a:t>
            </a:r>
            <a:r>
              <a:rPr lang="fr-FR" sz="2000" dirty="0"/>
              <a:t>utilisés par le nœud pour se connecter au réseau sans fil.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D’informer le nœud des capteurs qui lui sont connectés.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De </a:t>
            </a:r>
            <a:r>
              <a:rPr lang="fr-FR" sz="2000" b="1" dirty="0"/>
              <a:t>configurer les capteurs</a:t>
            </a:r>
            <a:r>
              <a:rPr lang="fr-FR" sz="2000" dirty="0"/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De </a:t>
            </a:r>
            <a:r>
              <a:rPr lang="fr-FR" sz="2000" b="1" dirty="0"/>
              <a:t>configurer les périodes de mesure des capteurs et la période d’émission </a:t>
            </a:r>
            <a:r>
              <a:rPr lang="fr-FR" sz="2000" dirty="0"/>
              <a:t>des données sur le réseau sans fil.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Fichier </a:t>
            </a:r>
            <a:r>
              <a:rPr lang="fr-FR" sz="2000" dirty="0" err="1"/>
              <a:t>json</a:t>
            </a:r>
            <a:r>
              <a:rPr lang="fr-FR" sz="2000" dirty="0"/>
              <a:t>: système de clef-valeur où la clef est la chaîne de caractères entre guillemets à la gauche du caractère « deux points », et la valeur est à la droite de ce caractère séparateur. </a:t>
            </a:r>
            <a:br>
              <a:rPr lang="fr-FR" sz="2000" dirty="0"/>
            </a:br>
            <a:endParaRPr lang="fr-F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9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92" y="1263536"/>
            <a:ext cx="3283335" cy="54060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593" y="2132821"/>
            <a:ext cx="2692458" cy="26068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716" y="76055"/>
            <a:ext cx="10751126" cy="50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Exemple fichier configuration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698269" y="1263536"/>
            <a:ext cx="4164676" cy="1669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74765" y="1659310"/>
            <a:ext cx="92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Général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37701" y="2986737"/>
            <a:ext cx="85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Réseau</a:t>
            </a:r>
          </a:p>
        </p:txBody>
      </p:sp>
      <p:sp>
        <p:nvSpPr>
          <p:cNvPr id="9" name="Rectangle 8"/>
          <p:cNvSpPr/>
          <p:nvPr/>
        </p:nvSpPr>
        <p:spPr>
          <a:xfrm>
            <a:off x="698269" y="2986738"/>
            <a:ext cx="4164676" cy="116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8269" y="4202013"/>
            <a:ext cx="4164676" cy="25215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586474" y="4311231"/>
            <a:ext cx="101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Capteurs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7593" y="2013667"/>
            <a:ext cx="4164676" cy="252156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736868" y="2099806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231440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6716" y="7605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générale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752" y="768376"/>
            <a:ext cx="62960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2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7016" y="1618982"/>
            <a:ext cx="10683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LiberationSerif"/>
              </a:rPr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6716" y="76055"/>
            <a:ext cx="10751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dirty="0">
                <a:latin typeface="Arial Rounded MT Bold" panose="020F0704030504030204" pitchFamily="34" charset="0"/>
              </a:rPr>
              <a:t>Fichier de configuration: configuration générale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20" y="1119060"/>
            <a:ext cx="5269646" cy="5423056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251235" y="3141026"/>
            <a:ext cx="3471620" cy="30084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438" y="1942147"/>
            <a:ext cx="6505508" cy="93405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1704109" y="3157652"/>
            <a:ext cx="30341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17665" y="1506190"/>
            <a:ext cx="4535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26716" y="1664903"/>
            <a:ext cx="13773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1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12493</TotalTime>
  <Words>430</Words>
  <Application>Microsoft Office PowerPoint</Application>
  <PresentationFormat>Grand écran</PresentationFormat>
  <Paragraphs>76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FreeMono</vt:lpstr>
      <vt:lpstr>LiberationSerif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Irstea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Réseaux de capteur sans fil LoRa</dc:title>
  <dc:creator>Moiroux Laure</dc:creator>
  <cp:lastModifiedBy>Laurent Royer</cp:lastModifiedBy>
  <cp:revision>107</cp:revision>
  <dcterms:created xsi:type="dcterms:W3CDTF">2019-09-02T12:53:16Z</dcterms:created>
  <dcterms:modified xsi:type="dcterms:W3CDTF">2021-02-08T19:55:57Z</dcterms:modified>
</cp:coreProperties>
</file>