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9" r:id="rId2"/>
    <p:sldId id="296" r:id="rId3"/>
    <p:sldId id="307" r:id="rId4"/>
    <p:sldId id="300" r:id="rId5"/>
    <p:sldId id="274" r:id="rId6"/>
    <p:sldId id="275" r:id="rId7"/>
    <p:sldId id="297" r:id="rId8"/>
    <p:sldId id="301" r:id="rId9"/>
    <p:sldId id="302" r:id="rId10"/>
    <p:sldId id="303" r:id="rId11"/>
    <p:sldId id="304" r:id="rId12"/>
    <p:sldId id="270" r:id="rId13"/>
    <p:sldId id="256" r:id="rId14"/>
    <p:sldId id="264" r:id="rId15"/>
    <p:sldId id="306" r:id="rId16"/>
    <p:sldId id="298" r:id="rId17"/>
    <p:sldId id="308" r:id="rId18"/>
    <p:sldId id="258" r:id="rId19"/>
    <p:sldId id="314" r:id="rId20"/>
    <p:sldId id="260" r:id="rId21"/>
    <p:sldId id="313" r:id="rId22"/>
    <p:sldId id="309" r:id="rId23"/>
    <p:sldId id="315" r:id="rId24"/>
    <p:sldId id="316" r:id="rId25"/>
    <p:sldId id="317" r:id="rId26"/>
    <p:sldId id="319" r:id="rId27"/>
    <p:sldId id="311" r:id="rId28"/>
    <p:sldId id="318" r:id="rId29"/>
    <p:sldId id="310" r:id="rId30"/>
    <p:sldId id="305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52" autoAdjust="0"/>
    <p:restoredTop sz="94660"/>
  </p:normalViewPr>
  <p:slideViewPr>
    <p:cSldViewPr snapToGrid="0">
      <p:cViewPr varScale="1">
        <p:scale>
          <a:sx n="67" d="100"/>
          <a:sy n="67" d="100"/>
        </p:scale>
        <p:origin x="8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5EC88-E1A5-491D-A356-2B7B9BC84128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591FD-58D5-4D63-9897-3138F2E77B0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8423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1359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013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616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6055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946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721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9593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9343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56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3408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988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411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325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6049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8320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66287C-C62B-D749-BA7A-608D214417B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701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277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1993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317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077" y="628448"/>
            <a:ext cx="9723846" cy="681774"/>
          </a:xfrm>
        </p:spPr>
        <p:txBody>
          <a:bodyPr/>
          <a:lstStyle>
            <a:lvl1pPr>
              <a:defRPr b="1" cap="small" baseline="0">
                <a:solidFill>
                  <a:srgbClr val="0070C0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781892" y="1310222"/>
            <a:ext cx="10363826" cy="4700434"/>
          </a:xfrm>
        </p:spPr>
        <p:txBody>
          <a:bodyPr/>
          <a:lstStyle>
            <a:lvl1pPr>
              <a:defRPr b="1" cap="none" baseline="0">
                <a:solidFill>
                  <a:srgbClr val="0070C0"/>
                </a:solidFill>
              </a:defRPr>
            </a:lvl1pPr>
            <a:lvl2pPr>
              <a:defRPr i="1" cap="none" baseline="0">
                <a:solidFill>
                  <a:srgbClr val="0070C0"/>
                </a:solidFill>
              </a:defRPr>
            </a:lvl2pPr>
            <a:lvl3pPr>
              <a:defRPr cap="none" baseline="0">
                <a:solidFill>
                  <a:srgbClr val="0070C0"/>
                </a:solidFill>
              </a:defRPr>
            </a:lvl3pPr>
            <a:lvl4pPr>
              <a:defRPr cap="none" baseline="0">
                <a:solidFill>
                  <a:srgbClr val="0070C0"/>
                </a:solidFill>
              </a:defRPr>
            </a:lvl4pPr>
            <a:lvl5pPr>
              <a:defRPr cap="none" baseline="0">
                <a:solidFill>
                  <a:srgbClr val="0070C0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2431" y="6494842"/>
            <a:ext cx="1213658" cy="365124"/>
          </a:xfrm>
        </p:spPr>
        <p:txBody>
          <a:bodyPr/>
          <a:lstStyle/>
          <a:p>
            <a:r>
              <a:rPr lang="fr-FR"/>
              <a:t>30/03/2016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78520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403" y="112807"/>
            <a:ext cx="243857" cy="571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4003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337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6095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8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83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7894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226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6957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974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F0C0FA-5B4D-4ED0-8188-6DC26ACA04B9}" type="datetimeFigureOut">
              <a:rPr lang="fr-FR" smtClean="0"/>
              <a:t>08/02/2021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989F6-3CB0-47DA-816F-8C8483479B4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38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26" Type="http://schemas.openxmlformats.org/officeDocument/2006/relationships/image" Target="../media/image10.png"/><Relationship Id="rId39" Type="http://schemas.openxmlformats.org/officeDocument/2006/relationships/image" Target="../media/image48.png"/><Relationship Id="rId21" Type="http://schemas.microsoft.com/office/2007/relationships/hdphoto" Target="../media/hdphoto9.wdp"/><Relationship Id="rId34" Type="http://schemas.openxmlformats.org/officeDocument/2006/relationships/image" Target="../media/image15.png"/><Relationship Id="rId42" Type="http://schemas.openxmlformats.org/officeDocument/2006/relationships/image" Target="../media/image51.png"/><Relationship Id="rId47" Type="http://schemas.openxmlformats.org/officeDocument/2006/relationships/image" Target="../media/image9.png"/><Relationship Id="rId50" Type="http://schemas.openxmlformats.org/officeDocument/2006/relationships/image" Target="../media/image55.png"/><Relationship Id="rId55" Type="http://schemas.microsoft.com/office/2007/relationships/hdphoto" Target="../media/hdphoto15.wdp"/><Relationship Id="rId7" Type="http://schemas.microsoft.com/office/2007/relationships/hdphoto" Target="../media/hdphoto12.wdp"/><Relationship Id="rId2" Type="http://schemas.openxmlformats.org/officeDocument/2006/relationships/image" Target="../media/image40.png"/><Relationship Id="rId16" Type="http://schemas.openxmlformats.org/officeDocument/2006/relationships/image" Target="../media/image23.png"/><Relationship Id="rId29" Type="http://schemas.openxmlformats.org/officeDocument/2006/relationships/image" Target="../media/image12.png"/><Relationship Id="rId11" Type="http://schemas.openxmlformats.org/officeDocument/2006/relationships/image" Target="../media/image19.png"/><Relationship Id="rId24" Type="http://schemas.openxmlformats.org/officeDocument/2006/relationships/image" Target="../media/image27.png"/><Relationship Id="rId32" Type="http://schemas.openxmlformats.org/officeDocument/2006/relationships/image" Target="../media/image14.png"/><Relationship Id="rId37" Type="http://schemas.openxmlformats.org/officeDocument/2006/relationships/image" Target="../media/image46.png"/><Relationship Id="rId40" Type="http://schemas.openxmlformats.org/officeDocument/2006/relationships/image" Target="../media/image49.png"/><Relationship Id="rId45" Type="http://schemas.openxmlformats.org/officeDocument/2006/relationships/image" Target="../media/image7.png"/><Relationship Id="rId53" Type="http://schemas.microsoft.com/office/2007/relationships/hdphoto" Target="../media/hdphoto14.wdp"/><Relationship Id="rId5" Type="http://schemas.openxmlformats.org/officeDocument/2006/relationships/image" Target="../media/image43.png"/><Relationship Id="rId19" Type="http://schemas.microsoft.com/office/2007/relationships/hdphoto" Target="../media/hdphoto8.wdp"/><Relationship Id="rId4" Type="http://schemas.openxmlformats.org/officeDocument/2006/relationships/image" Target="../media/image42.png"/><Relationship Id="rId9" Type="http://schemas.microsoft.com/office/2007/relationships/hdphoto" Target="../media/hdphoto13.wdp"/><Relationship Id="rId14" Type="http://schemas.microsoft.com/office/2007/relationships/hdphoto" Target="../media/hdphoto6.wdp"/><Relationship Id="rId22" Type="http://schemas.openxmlformats.org/officeDocument/2006/relationships/image" Target="../media/image26.png"/><Relationship Id="rId27" Type="http://schemas.openxmlformats.org/officeDocument/2006/relationships/image" Target="../media/image11.png"/><Relationship Id="rId30" Type="http://schemas.openxmlformats.org/officeDocument/2006/relationships/image" Target="../media/image13.png"/><Relationship Id="rId35" Type="http://schemas.openxmlformats.org/officeDocument/2006/relationships/image" Target="../media/image16.png"/><Relationship Id="rId43" Type="http://schemas.openxmlformats.org/officeDocument/2006/relationships/image" Target="../media/image52.png"/><Relationship Id="rId48" Type="http://schemas.microsoft.com/office/2007/relationships/hdphoto" Target="../media/hdphoto3.wdp"/><Relationship Id="rId56" Type="http://schemas.openxmlformats.org/officeDocument/2006/relationships/image" Target="../media/image59.png"/><Relationship Id="rId8" Type="http://schemas.openxmlformats.org/officeDocument/2006/relationships/image" Target="../media/image45.png"/><Relationship Id="rId51" Type="http://schemas.openxmlformats.org/officeDocument/2006/relationships/image" Target="../media/image56.png"/><Relationship Id="rId3" Type="http://schemas.openxmlformats.org/officeDocument/2006/relationships/image" Target="../media/image41.png"/><Relationship Id="rId12" Type="http://schemas.openxmlformats.org/officeDocument/2006/relationships/image" Target="../media/image2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5.wdp"/><Relationship Id="rId38" Type="http://schemas.openxmlformats.org/officeDocument/2006/relationships/image" Target="../media/image47.png"/><Relationship Id="rId46" Type="http://schemas.microsoft.com/office/2007/relationships/hdphoto" Target="../media/hdphoto2.wdp"/><Relationship Id="rId20" Type="http://schemas.openxmlformats.org/officeDocument/2006/relationships/image" Target="../media/image25.png"/><Relationship Id="rId41" Type="http://schemas.openxmlformats.org/officeDocument/2006/relationships/image" Target="../media/image50.png"/><Relationship Id="rId54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5" Type="http://schemas.openxmlformats.org/officeDocument/2006/relationships/image" Target="../media/image22.png"/><Relationship Id="rId23" Type="http://schemas.microsoft.com/office/2007/relationships/hdphoto" Target="../media/hdphoto10.wdp"/><Relationship Id="rId28" Type="http://schemas.microsoft.com/office/2007/relationships/hdphoto" Target="../media/hdphoto4.wdp"/><Relationship Id="rId36" Type="http://schemas.openxmlformats.org/officeDocument/2006/relationships/image" Target="../media/image17.png"/><Relationship Id="rId49" Type="http://schemas.openxmlformats.org/officeDocument/2006/relationships/image" Target="../media/image54.png"/><Relationship Id="rId57" Type="http://schemas.openxmlformats.org/officeDocument/2006/relationships/image" Target="../media/image60.jpeg"/><Relationship Id="rId10" Type="http://schemas.openxmlformats.org/officeDocument/2006/relationships/image" Target="../media/image18.png"/><Relationship Id="rId31" Type="http://schemas.openxmlformats.org/officeDocument/2006/relationships/image" Target="../media/image8.png"/><Relationship Id="rId44" Type="http://schemas.openxmlformats.org/officeDocument/2006/relationships/image" Target="../media/image53.png"/><Relationship Id="rId52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74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microsoft.com/office/2007/relationships/hdphoto" Target="../media/hdphoto7.wdp"/><Relationship Id="rId3" Type="http://schemas.microsoft.com/office/2007/relationships/hdphoto" Target="../media/hdphoto1.wdp"/><Relationship Id="rId21" Type="http://schemas.openxmlformats.org/officeDocument/2006/relationships/image" Target="../media/image20.png"/><Relationship Id="rId34" Type="http://schemas.microsoft.com/office/2007/relationships/hdphoto" Target="../media/hdphoto11.wdp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27.png"/><Relationship Id="rId2" Type="http://schemas.openxmlformats.org/officeDocument/2006/relationships/image" Target="../media/image6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22.png"/><Relationship Id="rId32" Type="http://schemas.microsoft.com/office/2007/relationships/hdphoto" Target="../media/hdphoto10.wdp"/><Relationship Id="rId5" Type="http://schemas.microsoft.com/office/2007/relationships/hdphoto" Target="../media/hdphoto2.wdp"/><Relationship Id="rId15" Type="http://schemas.microsoft.com/office/2007/relationships/hdphoto" Target="../media/hdphoto5.wdp"/><Relationship Id="rId23" Type="http://schemas.microsoft.com/office/2007/relationships/hdphoto" Target="../media/hdphoto6.wdp"/><Relationship Id="rId28" Type="http://schemas.microsoft.com/office/2007/relationships/hdphoto" Target="../media/hdphoto8.wdp"/><Relationship Id="rId36" Type="http://schemas.openxmlformats.org/officeDocument/2006/relationships/image" Target="../media/image29.jpg"/><Relationship Id="rId10" Type="http://schemas.openxmlformats.org/officeDocument/2006/relationships/image" Target="../media/image11.png"/><Relationship Id="rId19" Type="http://schemas.openxmlformats.org/officeDocument/2006/relationships/image" Target="../media/image18.png"/><Relationship Id="rId31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10.png"/><Relationship Id="rId14" Type="http://schemas.openxmlformats.org/officeDocument/2006/relationships/image" Target="../media/image14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microsoft.com/office/2007/relationships/hdphoto" Target="../media/hdphoto9.wdp"/><Relationship Id="rId35" Type="http://schemas.openxmlformats.org/officeDocument/2006/relationships/image" Target="../media/image28.png"/><Relationship Id="rId8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890640"/>
            <a:ext cx="9144000" cy="1508051"/>
          </a:xfrm>
        </p:spPr>
        <p:txBody>
          <a:bodyPr>
            <a:noAutofit/>
          </a:bodyPr>
          <a:lstStyle/>
          <a:p>
            <a:r>
              <a:rPr lang="fr-FR" sz="4400" dirty="0"/>
              <a:t>Rencontre avec l’Université de Rennes 1</a:t>
            </a:r>
            <a:br>
              <a:rPr lang="fr-FR" sz="4400" dirty="0"/>
            </a:br>
            <a:endParaRPr lang="fr-FR" sz="4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59344" y="2321634"/>
            <a:ext cx="9144000" cy="1655762"/>
          </a:xfrm>
        </p:spPr>
        <p:txBody>
          <a:bodyPr/>
          <a:lstStyle/>
          <a:p>
            <a:r>
              <a:rPr lang="fr-FR" sz="2800" dirty="0"/>
              <a:t>Projets d'instrumentation pour l'environnement à l'Université de Clermont-Auvergne</a:t>
            </a:r>
          </a:p>
          <a:p>
            <a:r>
              <a:rPr lang="fr-FR" sz="2800" dirty="0"/>
              <a:t>9 février 2021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39" y="5037671"/>
            <a:ext cx="3686752" cy="1533785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60" y="5257800"/>
            <a:ext cx="1290349" cy="129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5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565" y="1106074"/>
            <a:ext cx="11394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Instrumentation de sites environnementaux: « Les observer pour mieux comprendre leurs dynamiques » 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261998" y="2273192"/>
            <a:ext cx="2492603" cy="3580803"/>
            <a:chOff x="7022366" y="3152812"/>
            <a:chExt cx="2492603" cy="3580803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872" y="3947981"/>
              <a:ext cx="1357422" cy="2113576"/>
            </a:xfrm>
            <a:prstGeom prst="rect">
              <a:avLst/>
            </a:prstGeom>
            <a:ln w="127000">
              <a:solidFill>
                <a:schemeClr val="bg1"/>
              </a:solidFill>
            </a:ln>
          </p:spPr>
        </p:pic>
        <p:sp>
          <p:nvSpPr>
            <p:cNvPr id="32" name="ZoneTexte 31"/>
            <p:cNvSpPr txBox="1"/>
            <p:nvPr/>
          </p:nvSpPr>
          <p:spPr>
            <a:xfrm>
              <a:off x="7102706" y="6118062"/>
              <a:ext cx="241226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Sondes humidité du sol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22366" y="3152812"/>
              <a:ext cx="231643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Site de </a:t>
              </a:r>
              <a:r>
                <a:rPr lang="fr-FR" sz="1400" b="1" dirty="0" err="1"/>
                <a:t>Montoldre</a:t>
              </a:r>
              <a:r>
                <a:rPr lang="fr-FR" sz="1400" b="1" dirty="0"/>
                <a:t> (03)</a:t>
              </a:r>
            </a:p>
            <a:p>
              <a:pPr algn="ctr"/>
              <a:r>
                <a:rPr lang="fr-FR" sz="1400" b="1" i="1" dirty="0"/>
                <a:t>Etude du fonctionnement</a:t>
              </a:r>
            </a:p>
            <a:p>
              <a:pPr algn="ctr"/>
              <a:r>
                <a:rPr lang="fr-FR" sz="1400" b="1" i="1" dirty="0"/>
                <a:t>hydrique des agrosystèmes</a:t>
              </a:r>
              <a:endParaRPr lang="fr-FR" sz="1400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272659" y="1477838"/>
            <a:ext cx="328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4 sites pilotes situés en Auvergne</a:t>
            </a:r>
            <a:endParaRPr lang="fr-FR" sz="1600" strike="sngStrike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338799" y="6468833"/>
            <a:ext cx="2743200" cy="36512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202DE09-B4A3-45C1-B083-7C9AEFA7E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114" y="1974174"/>
            <a:ext cx="7091494" cy="432213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BE67F11-5DCE-4495-B85B-9040B4D015AA}"/>
              </a:ext>
            </a:extLst>
          </p:cNvPr>
          <p:cNvSpPr/>
          <p:nvPr/>
        </p:nvSpPr>
        <p:spPr>
          <a:xfrm>
            <a:off x="3620657" y="2665"/>
            <a:ext cx="4890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Des sites à instrumenter: Montoldre</a:t>
            </a:r>
          </a:p>
        </p:txBody>
      </p:sp>
    </p:spTree>
    <p:extLst>
      <p:ext uri="{BB962C8B-B14F-4D97-AF65-F5344CB8AC3E}">
        <p14:creationId xmlns:p14="http://schemas.microsoft.com/office/powerpoint/2010/main" val="28291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565" y="1106074"/>
            <a:ext cx="11394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Instrumentation de sites environnementaux: « Les observer pour mieux comprendre leurs dynamiques » 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291023" y="2188156"/>
            <a:ext cx="2434553" cy="3911131"/>
            <a:chOff x="2056331" y="2825918"/>
            <a:chExt cx="2434553" cy="3911131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2590679" y="3595853"/>
              <a:ext cx="1446448" cy="2169672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2321130" y="5906052"/>
              <a:ext cx="20621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1600" dirty="0"/>
                <a:t>Station météo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1600" dirty="0"/>
                <a:t>Capteurs de radon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1600" dirty="0"/>
                <a:t>Piézomètres</a:t>
              </a:r>
              <a:endParaRPr lang="fr-FR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56331" y="2825918"/>
              <a:ext cx="24345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Site de </a:t>
              </a:r>
              <a:r>
                <a:rPr lang="fr-FR" sz="1400" dirty="0" err="1"/>
                <a:t>Roffin</a:t>
              </a:r>
              <a:r>
                <a:rPr lang="fr-FR" sz="1400" dirty="0"/>
                <a:t> à </a:t>
              </a:r>
              <a:r>
                <a:rPr lang="fr-FR" sz="1400" b="1" dirty="0" err="1"/>
                <a:t>Lachaux</a:t>
              </a:r>
              <a:r>
                <a:rPr lang="fr-FR" sz="1400" b="1" dirty="0"/>
                <a:t> (63)</a:t>
              </a:r>
            </a:p>
            <a:p>
              <a:pPr algn="ctr"/>
              <a:r>
                <a:rPr lang="fr-FR" sz="1400" b="1" i="1" dirty="0"/>
                <a:t>Vie sous rayonnement </a:t>
              </a:r>
            </a:p>
            <a:p>
              <a:pPr algn="ctr"/>
              <a:r>
                <a:rPr lang="fr-FR" sz="1400" b="1" i="1" dirty="0"/>
                <a:t>d’origine naturelle</a:t>
              </a:r>
              <a:endParaRPr lang="fr-FR" sz="1400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272659" y="1477838"/>
            <a:ext cx="328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4 sites pilotes situés en Auvergne</a:t>
            </a:r>
            <a:endParaRPr lang="fr-FR" sz="1600" strike="sngStrike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338799" y="6468833"/>
            <a:ext cx="2743200" cy="36512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34BF431-4216-4B33-BA6C-F60FDC2CB9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79" y="2238921"/>
            <a:ext cx="7446141" cy="418845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B1EE0C3-FF24-4C26-AF6A-052ECEDB57C1}"/>
              </a:ext>
            </a:extLst>
          </p:cNvPr>
          <p:cNvSpPr/>
          <p:nvPr/>
        </p:nvSpPr>
        <p:spPr>
          <a:xfrm>
            <a:off x="3620656" y="2665"/>
            <a:ext cx="5204561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Des sites à instrumenter: </a:t>
            </a:r>
            <a:r>
              <a:rPr lang="fr-FR" sz="2400" b="1" dirty="0" err="1"/>
              <a:t>Roffin</a:t>
            </a:r>
            <a:r>
              <a:rPr lang="fr-FR" sz="2400" b="1" dirty="0"/>
              <a:t> (ZATU)</a:t>
            </a:r>
          </a:p>
        </p:txBody>
      </p:sp>
    </p:spTree>
    <p:extLst>
      <p:ext uri="{BB962C8B-B14F-4D97-AF65-F5344CB8AC3E}">
        <p14:creationId xmlns:p14="http://schemas.microsoft.com/office/powerpoint/2010/main" val="33147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2C6A66-03EB-4D60-944A-60FD6ABEE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902" y="188640"/>
            <a:ext cx="1181576" cy="82325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D0E8B27-FC8F-42FA-86FC-4D72A55F8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825" y="1164847"/>
            <a:ext cx="1167653" cy="8923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BBF58-00BD-4A6D-BAC6-563C15CCB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090" y="2210178"/>
            <a:ext cx="746736" cy="107814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39E72B-8D00-4632-8DBF-270599C4E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825" y="3441266"/>
            <a:ext cx="1167653" cy="908688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114030BD-FF2B-45EE-AFD9-B0E7B4996DA0}"/>
              </a:ext>
            </a:extLst>
          </p:cNvPr>
          <p:cNvGrpSpPr/>
          <p:nvPr/>
        </p:nvGrpSpPr>
        <p:grpSpPr>
          <a:xfrm>
            <a:off x="13960825" y="4502903"/>
            <a:ext cx="1261696" cy="1022160"/>
            <a:chOff x="7485041" y="4878293"/>
            <a:chExt cx="1261696" cy="10221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B0F7CC2-1075-4C6C-971C-63A6902E29B2}"/>
                </a:ext>
              </a:extLst>
            </p:cNvPr>
            <p:cNvSpPr/>
            <p:nvPr/>
          </p:nvSpPr>
          <p:spPr>
            <a:xfrm>
              <a:off x="7485041" y="4904096"/>
              <a:ext cx="1181261" cy="9963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E5E1DF"/>
                </a:gs>
                <a:gs pos="83000">
                  <a:srgbClr val="DAD9D4"/>
                </a:gs>
                <a:gs pos="100000">
                  <a:srgbClr val="CCC9C4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BF796F9-2557-41AB-8AAF-09DD7C93AA16}"/>
                </a:ext>
              </a:extLst>
            </p:cNvPr>
            <p:cNvSpPr txBox="1"/>
            <p:nvPr/>
          </p:nvSpPr>
          <p:spPr>
            <a:xfrm>
              <a:off x="7485041" y="4878293"/>
              <a:ext cx="1261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Recherche</a:t>
              </a: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FB81AAFE-96AE-470E-B428-BB978B20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202" y="5237027"/>
              <a:ext cx="410687" cy="486020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2F5B689A-E4AA-44D5-888B-650858557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  <a14:imgEffect>
                        <a14:artisticPencilGrayscale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5019" y="5136499"/>
              <a:ext cx="697675" cy="69767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8B3F874-AE35-4EC7-98FB-6426A8CC6AE6}"/>
              </a:ext>
            </a:extLst>
          </p:cNvPr>
          <p:cNvGrpSpPr/>
          <p:nvPr/>
        </p:nvGrpSpPr>
        <p:grpSpPr>
          <a:xfrm>
            <a:off x="-6733658" y="-1680135"/>
            <a:ext cx="5486047" cy="6541772"/>
            <a:chOff x="8071" y="201723"/>
            <a:chExt cx="5486047" cy="6541772"/>
          </a:xfrm>
        </p:grpSpPr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775A731E-95B4-4999-9D61-DF040AB5A5F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B3B4F654-6AC4-4FE5-A4F9-4838C707B9E7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5" name="Rectangle : coins arrondis 14">
                <a:extLst>
                  <a:ext uri="{FF2B5EF4-FFF2-40B4-BE49-F238E27FC236}">
                    <a16:creationId xmlns:a16="http://schemas.microsoft.com/office/drawing/2014/main" id="{38658EDF-5A99-4366-9413-83361A5C99D2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7AC1A088-80D5-492D-AFAE-A198CB737E1C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7" name="Groupe 16">
                  <a:extLst>
                    <a:ext uri="{FF2B5EF4-FFF2-40B4-BE49-F238E27FC236}">
                      <a16:creationId xmlns:a16="http://schemas.microsoft.com/office/drawing/2014/main" id="{D9337846-6FB7-402A-9A7E-F830B1F0C199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73" name="Image 72">
                    <a:extLst>
                      <a:ext uri="{FF2B5EF4-FFF2-40B4-BE49-F238E27FC236}">
                        <a16:creationId xmlns:a16="http://schemas.microsoft.com/office/drawing/2014/main" id="{90D14BC3-9E5A-49C6-A067-5803489E393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74" name="Image 73">
                    <a:extLst>
                      <a:ext uri="{FF2B5EF4-FFF2-40B4-BE49-F238E27FC236}">
                        <a16:creationId xmlns:a16="http://schemas.microsoft.com/office/drawing/2014/main" id="{C0B2F85D-4ABB-4D28-9985-6AAAB30C77D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75" name="Image 74">
                    <a:extLst>
                      <a:ext uri="{FF2B5EF4-FFF2-40B4-BE49-F238E27FC236}">
                        <a16:creationId xmlns:a16="http://schemas.microsoft.com/office/drawing/2014/main" id="{F4758394-DA74-4188-B602-F01D996A4EC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8" name="Groupe 17">
                  <a:extLst>
                    <a:ext uri="{FF2B5EF4-FFF2-40B4-BE49-F238E27FC236}">
                      <a16:creationId xmlns:a16="http://schemas.microsoft.com/office/drawing/2014/main" id="{FECE87A1-8A39-4753-BD38-5D22566FE79C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EEE6B046-6D04-4FF6-A978-54D3DF70CE3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6FE6C6ED-010F-435D-A755-CA626016659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765DC93-4549-493E-9036-0361CA6F82F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3040B4B-E29E-474F-8038-9A6EFEAC81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67A0F16B-84A7-4343-81A9-8236CCF8AFF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49172004-CC28-49B8-934B-2428903AB2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Ellipse 22">
                  <a:extLst>
                    <a:ext uri="{FF2B5EF4-FFF2-40B4-BE49-F238E27FC236}">
                      <a16:creationId xmlns:a16="http://schemas.microsoft.com/office/drawing/2014/main" id="{937BAF07-C76D-4A58-A75D-3D280EA4FE93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" name="Rectangle : coins arrondis 23">
                  <a:extLst>
                    <a:ext uri="{FF2B5EF4-FFF2-40B4-BE49-F238E27FC236}">
                      <a16:creationId xmlns:a16="http://schemas.microsoft.com/office/drawing/2014/main" id="{8A7FEAB5-7415-4A28-8D59-AECE64875D0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074CCF5B-60C0-415E-B483-7515F2A71539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6" name="Groupe 25">
                  <a:extLst>
                    <a:ext uri="{FF2B5EF4-FFF2-40B4-BE49-F238E27FC236}">
                      <a16:creationId xmlns:a16="http://schemas.microsoft.com/office/drawing/2014/main" id="{A1A3CBC9-B215-42D7-BC58-EAC174572987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8" name="Ellipse 67">
                    <a:extLst>
                      <a:ext uri="{FF2B5EF4-FFF2-40B4-BE49-F238E27FC236}">
                        <a16:creationId xmlns:a16="http://schemas.microsoft.com/office/drawing/2014/main" id="{5A468E95-41BE-497B-89A7-C804F4F6715A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9" name="ZoneTexte 68">
                    <a:extLst>
                      <a:ext uri="{FF2B5EF4-FFF2-40B4-BE49-F238E27FC236}">
                        <a16:creationId xmlns:a16="http://schemas.microsoft.com/office/drawing/2014/main" id="{9E6D2AAB-A847-41FF-957A-78D96DF0E71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16F45B5F-ACE5-43F3-A37A-6443F5443DF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7" name="Rectangle : coins arrondis 26">
                  <a:extLst>
                    <a:ext uri="{FF2B5EF4-FFF2-40B4-BE49-F238E27FC236}">
                      <a16:creationId xmlns:a16="http://schemas.microsoft.com/office/drawing/2014/main" id="{E4E34263-1A95-427A-BD51-58C633D3173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CCC5683E-A2BC-4D85-9EEC-6004EF1C6F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E6F8A31-873E-487B-80D7-0E9FB8FD58D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ZoneTexte 29">
                  <a:extLst>
                    <a:ext uri="{FF2B5EF4-FFF2-40B4-BE49-F238E27FC236}">
                      <a16:creationId xmlns:a16="http://schemas.microsoft.com/office/drawing/2014/main" id="{2748C7C7-D41A-44B0-8FFE-50E1DB28804C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77BB2027-BA79-47BD-A0EC-BA838D94B8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necteur droit 31">
                  <a:extLst>
                    <a:ext uri="{FF2B5EF4-FFF2-40B4-BE49-F238E27FC236}">
                      <a16:creationId xmlns:a16="http://schemas.microsoft.com/office/drawing/2014/main" id="{2DA7D03C-A9CE-41D7-8EF1-9EA40A489C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BF7CAB62-0AAA-43CC-ACD0-883AD13188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4" name="Rectangle : coins arrondis 33">
                  <a:extLst>
                    <a:ext uri="{FF2B5EF4-FFF2-40B4-BE49-F238E27FC236}">
                      <a16:creationId xmlns:a16="http://schemas.microsoft.com/office/drawing/2014/main" id="{2E031569-FA26-41E6-AE1E-35A14B3F6F67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8963802B-D11F-4E1E-BFE2-9E32627123E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370CF6C1-8349-4960-94F7-57C284D4EAB3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554902B5-1802-43B9-BBE7-86284B84EBAE}"/>
                    </a:ext>
                  </a:extLst>
                </p:cNvPr>
                <p:cNvCxnSpPr>
                  <a:cxnSpLocks/>
                  <a:endCxn id="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8" name="Groupe 37">
                  <a:extLst>
                    <a:ext uri="{FF2B5EF4-FFF2-40B4-BE49-F238E27FC236}">
                      <a16:creationId xmlns:a16="http://schemas.microsoft.com/office/drawing/2014/main" id="{056063EA-19C2-48B5-9B49-8AC284C5E2E7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66" name="Rectangle : coins arrondis 65">
                    <a:extLst>
                      <a:ext uri="{FF2B5EF4-FFF2-40B4-BE49-F238E27FC236}">
                        <a16:creationId xmlns:a16="http://schemas.microsoft.com/office/drawing/2014/main" id="{DE86EF72-CFF3-4534-B485-0ADD75246C19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7" name="ZoneTexte 66">
                    <a:extLst>
                      <a:ext uri="{FF2B5EF4-FFF2-40B4-BE49-F238E27FC236}">
                        <a16:creationId xmlns:a16="http://schemas.microsoft.com/office/drawing/2014/main" id="{83EE9B6F-AA45-4EC9-BCE3-2FE2D252BD46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39" name="Groupe 38">
                  <a:extLst>
                    <a:ext uri="{FF2B5EF4-FFF2-40B4-BE49-F238E27FC236}">
                      <a16:creationId xmlns:a16="http://schemas.microsoft.com/office/drawing/2014/main" id="{B46825BD-FDD7-40B3-ABFE-5227240373C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63" name="Ellipse 62">
                    <a:extLst>
                      <a:ext uri="{FF2B5EF4-FFF2-40B4-BE49-F238E27FC236}">
                        <a16:creationId xmlns:a16="http://schemas.microsoft.com/office/drawing/2014/main" id="{865E9D47-BAAD-46DE-9028-C15288C2368F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4" name="ZoneTexte 63">
                    <a:extLst>
                      <a:ext uri="{FF2B5EF4-FFF2-40B4-BE49-F238E27FC236}">
                        <a16:creationId xmlns:a16="http://schemas.microsoft.com/office/drawing/2014/main" id="{C4E2062D-1D80-40D0-AFA4-CC1DB4305FF5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D51CCD48-23D2-4F48-B9B5-F76CD016C36B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603760CF-68CC-4415-B9F1-94B38112950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8A893128-4F9D-42F1-AB07-B9BC3BC7FBF8}"/>
                    </a:ext>
                  </a:extLst>
                </p:cNvPr>
                <p:cNvCxnSpPr>
                  <a:cxnSpLocks/>
                  <a:endCxn id="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75695BF-32C5-4E3B-9A2C-F5AF8E5770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43" name="Connecteur droit 42">
                  <a:extLst>
                    <a:ext uri="{FF2B5EF4-FFF2-40B4-BE49-F238E27FC236}">
                      <a16:creationId xmlns:a16="http://schemas.microsoft.com/office/drawing/2014/main" id="{265A089D-89DD-44B2-B576-C0C35FDDA9A7}"/>
                    </a:ext>
                  </a:extLst>
                </p:cNvPr>
                <p:cNvCxnSpPr>
                  <a:cxnSpLocks/>
                  <a:stCxn id="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cteur droit 43">
                  <a:extLst>
                    <a:ext uri="{FF2B5EF4-FFF2-40B4-BE49-F238E27FC236}">
                      <a16:creationId xmlns:a16="http://schemas.microsoft.com/office/drawing/2014/main" id="{516B4D29-42DF-4310-861C-8E28B365B1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cteur droit 44">
                  <a:extLst>
                    <a:ext uri="{FF2B5EF4-FFF2-40B4-BE49-F238E27FC236}">
                      <a16:creationId xmlns:a16="http://schemas.microsoft.com/office/drawing/2014/main" id="{44D16E4C-FBA5-4AA6-8711-ACF825F865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necteur droit 45">
                  <a:extLst>
                    <a:ext uri="{FF2B5EF4-FFF2-40B4-BE49-F238E27FC236}">
                      <a16:creationId xmlns:a16="http://schemas.microsoft.com/office/drawing/2014/main" id="{14B82C87-3EBA-410D-9C09-EAB8CC0A1B21}"/>
                    </a:ext>
                  </a:extLst>
                </p:cNvPr>
                <p:cNvCxnSpPr>
                  <a:cxnSpLocks/>
                  <a:stCxn id="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necteur droit 46">
                  <a:extLst>
                    <a:ext uri="{FF2B5EF4-FFF2-40B4-BE49-F238E27FC236}">
                      <a16:creationId xmlns:a16="http://schemas.microsoft.com/office/drawing/2014/main" id="{5717B4A0-F43D-4668-A567-43000D33E08D}"/>
                    </a:ext>
                  </a:extLst>
                </p:cNvPr>
                <p:cNvCxnSpPr>
                  <a:cxnSpLocks/>
                  <a:endCxn id="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cteur droit 47">
                  <a:extLst>
                    <a:ext uri="{FF2B5EF4-FFF2-40B4-BE49-F238E27FC236}">
                      <a16:creationId xmlns:a16="http://schemas.microsoft.com/office/drawing/2014/main" id="{ACDC8E6D-E921-4AC0-8532-45386F0ADCE6}"/>
                    </a:ext>
                  </a:extLst>
                </p:cNvPr>
                <p:cNvCxnSpPr>
                  <a:cxnSpLocks/>
                  <a:endCxn id="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necteur droit 48">
                  <a:extLst>
                    <a:ext uri="{FF2B5EF4-FFF2-40B4-BE49-F238E27FC236}">
                      <a16:creationId xmlns:a16="http://schemas.microsoft.com/office/drawing/2014/main" id="{AADF9CF9-9001-4A4F-A76C-67B635A70530}"/>
                    </a:ext>
                  </a:extLst>
                </p:cNvPr>
                <p:cNvCxnSpPr>
                  <a:cxnSpLocks/>
                  <a:stCxn id="20" idx="0"/>
                  <a:endCxn id="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85FAACE3-7F0C-4B04-A1DE-83067A4CF27A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61" name="Rectangle : coins arrondis 60">
                    <a:extLst>
                      <a:ext uri="{FF2B5EF4-FFF2-40B4-BE49-F238E27FC236}">
                        <a16:creationId xmlns:a16="http://schemas.microsoft.com/office/drawing/2014/main" id="{637A8ECB-B89A-49A9-8552-6533C877CC82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62" name="ZoneTexte 61">
                    <a:extLst>
                      <a:ext uri="{FF2B5EF4-FFF2-40B4-BE49-F238E27FC236}">
                        <a16:creationId xmlns:a16="http://schemas.microsoft.com/office/drawing/2014/main" id="{766C2B43-84B3-4FE2-99C9-E2CD075FE9AC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CF9C3BBE-160C-435E-BC1D-86B8E174D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20CD90F-8CFC-4437-828B-7D14BC4CC6C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3" name="ZoneTexte 52">
                  <a:extLst>
                    <a:ext uri="{FF2B5EF4-FFF2-40B4-BE49-F238E27FC236}">
                      <a16:creationId xmlns:a16="http://schemas.microsoft.com/office/drawing/2014/main" id="{78F1CA01-702A-4DCE-911C-39CDF8F1B0F5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699A6F4-D849-4B2E-BF77-EE8F280CF6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5BB5ABB7-271A-4D50-8426-8196E240894A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A0742ED-A597-4DFE-86D2-512BC80466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17DE1245-42AE-4D03-9277-23B9A395C815}"/>
                    </a:ext>
                  </a:extLst>
                </p:cNvPr>
                <p:cNvCxnSpPr>
                  <a:cxnSpLocks/>
                  <a:stCxn id="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necteur droit 57">
                  <a:extLst>
                    <a:ext uri="{FF2B5EF4-FFF2-40B4-BE49-F238E27FC236}">
                      <a16:creationId xmlns:a16="http://schemas.microsoft.com/office/drawing/2014/main" id="{6645C8AD-2AE7-4DF8-AF06-C987E99A86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59" name="Nuage 58">
                  <a:extLst>
                    <a:ext uri="{FF2B5EF4-FFF2-40B4-BE49-F238E27FC236}">
                      <a16:creationId xmlns:a16="http://schemas.microsoft.com/office/drawing/2014/main" id="{426C8B55-700F-4F37-82DD-99A28A5BA7EB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60" name="ZoneTexte 59">
                  <a:extLst>
                    <a:ext uri="{FF2B5EF4-FFF2-40B4-BE49-F238E27FC236}">
                      <a16:creationId xmlns:a16="http://schemas.microsoft.com/office/drawing/2014/main" id="{6FC1CA27-2378-418B-AEF4-D2ECDE3F7498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3F29DF92-6097-4B4E-A896-937D52CE267F}"/>
              </a:ext>
            </a:extLst>
          </p:cNvPr>
          <p:cNvGrpSpPr/>
          <p:nvPr/>
        </p:nvGrpSpPr>
        <p:grpSpPr>
          <a:xfrm>
            <a:off x="17365270" y="-1546734"/>
            <a:ext cx="3419430" cy="6289320"/>
            <a:chOff x="5724570" y="113272"/>
            <a:chExt cx="3419430" cy="6289320"/>
          </a:xfrm>
        </p:grpSpPr>
        <p:pic>
          <p:nvPicPr>
            <p:cNvPr id="77" name="Image 76">
              <a:extLst>
                <a:ext uri="{FF2B5EF4-FFF2-40B4-BE49-F238E27FC236}">
                  <a16:creationId xmlns:a16="http://schemas.microsoft.com/office/drawing/2014/main" id="{E4C5AD10-D2CF-4418-A386-802B58B48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78" name="Groupe 77">
              <a:extLst>
                <a:ext uri="{FF2B5EF4-FFF2-40B4-BE49-F238E27FC236}">
                  <a16:creationId xmlns:a16="http://schemas.microsoft.com/office/drawing/2014/main" id="{102D0958-0155-4EA7-9BA9-C2266B9E9142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03" name="Image 102">
                <a:extLst>
                  <a:ext uri="{FF2B5EF4-FFF2-40B4-BE49-F238E27FC236}">
                    <a16:creationId xmlns:a16="http://schemas.microsoft.com/office/drawing/2014/main" id="{19EA35BE-04F6-446F-A229-F40CDF5CD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4" name="ZoneTexte 103">
                <a:extLst>
                  <a:ext uri="{FF2B5EF4-FFF2-40B4-BE49-F238E27FC236}">
                    <a16:creationId xmlns:a16="http://schemas.microsoft.com/office/drawing/2014/main" id="{F87DA629-AF90-459C-97DB-587BEBA5ABB1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79" name="Groupe 78">
              <a:extLst>
                <a:ext uri="{FF2B5EF4-FFF2-40B4-BE49-F238E27FC236}">
                  <a16:creationId xmlns:a16="http://schemas.microsoft.com/office/drawing/2014/main" id="{C716C401-E8DC-4405-973F-0E94FBDB9877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01" name="Image 100">
                <a:extLst>
                  <a:ext uri="{FF2B5EF4-FFF2-40B4-BE49-F238E27FC236}">
                    <a16:creationId xmlns:a16="http://schemas.microsoft.com/office/drawing/2014/main" id="{51CF09E2-ACED-4AC7-AB83-2E687B8AD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2" name="ZoneTexte 101">
                <a:extLst>
                  <a:ext uri="{FF2B5EF4-FFF2-40B4-BE49-F238E27FC236}">
                    <a16:creationId xmlns:a16="http://schemas.microsoft.com/office/drawing/2014/main" id="{CE57C1AE-A130-472D-AB85-5A3D4C91E627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80" name="Groupe 79">
              <a:extLst>
                <a:ext uri="{FF2B5EF4-FFF2-40B4-BE49-F238E27FC236}">
                  <a16:creationId xmlns:a16="http://schemas.microsoft.com/office/drawing/2014/main" id="{C3821163-C911-4C97-8722-1A0FFD9212E9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99" name="Image 98">
                <a:extLst>
                  <a:ext uri="{FF2B5EF4-FFF2-40B4-BE49-F238E27FC236}">
                    <a16:creationId xmlns:a16="http://schemas.microsoft.com/office/drawing/2014/main" id="{AE35DE2A-36CC-4C46-BEF4-5E57747DF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00" name="ZoneTexte 99">
                <a:extLst>
                  <a:ext uri="{FF2B5EF4-FFF2-40B4-BE49-F238E27FC236}">
                    <a16:creationId xmlns:a16="http://schemas.microsoft.com/office/drawing/2014/main" id="{C47A3371-B779-4CF4-9394-2A771B263A4E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4E59FAB0-B50B-49C4-9FD1-5A052CEC41AA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82" name="Nuage 81">
              <a:extLst>
                <a:ext uri="{FF2B5EF4-FFF2-40B4-BE49-F238E27FC236}">
                  <a16:creationId xmlns:a16="http://schemas.microsoft.com/office/drawing/2014/main" id="{C3245D67-BD49-4381-8581-44F8D278579E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3" name="ZoneTexte 82">
              <a:extLst>
                <a:ext uri="{FF2B5EF4-FFF2-40B4-BE49-F238E27FC236}">
                  <a16:creationId xmlns:a16="http://schemas.microsoft.com/office/drawing/2014/main" id="{435B8E99-4C08-4A2B-921E-34E1BD35AF3A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84" name="Nuage 83">
              <a:extLst>
                <a:ext uri="{FF2B5EF4-FFF2-40B4-BE49-F238E27FC236}">
                  <a16:creationId xmlns:a16="http://schemas.microsoft.com/office/drawing/2014/main" id="{3F5910C6-A530-4EFF-8334-509EC6B2ABB9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5CB4EDDA-8139-4576-833A-3457290A54C9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86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D510B257-E70B-461D-BC05-991E60404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87" name="Espace réservé pour une image  5" descr="WebSol">
              <a:extLst>
                <a:ext uri="{FF2B5EF4-FFF2-40B4-BE49-F238E27FC236}">
                  <a16:creationId xmlns:a16="http://schemas.microsoft.com/office/drawing/2014/main" id="{A21DC2A5-3AF1-4415-BFFE-27C393E24A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3DE822FD-E8D2-452C-B838-38EDE5896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8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B015829A-4103-4C10-9B1D-6A2CEB3D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90" name="Groupe 89">
              <a:extLst>
                <a:ext uri="{FF2B5EF4-FFF2-40B4-BE49-F238E27FC236}">
                  <a16:creationId xmlns:a16="http://schemas.microsoft.com/office/drawing/2014/main" id="{C5428552-FD34-4679-8815-652602B6DA45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96" name="Image 95">
                <a:extLst>
                  <a:ext uri="{FF2B5EF4-FFF2-40B4-BE49-F238E27FC236}">
                    <a16:creationId xmlns:a16="http://schemas.microsoft.com/office/drawing/2014/main" id="{8C895105-6BB9-490B-AAE3-3CBD93696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97" name="Image 96">
                <a:extLst>
                  <a:ext uri="{FF2B5EF4-FFF2-40B4-BE49-F238E27FC236}">
                    <a16:creationId xmlns:a16="http://schemas.microsoft.com/office/drawing/2014/main" id="{65A5E5FA-CE0E-44DF-B617-F22EC8ED55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98" name="Image 97">
                <a:extLst>
                  <a:ext uri="{FF2B5EF4-FFF2-40B4-BE49-F238E27FC236}">
                    <a16:creationId xmlns:a16="http://schemas.microsoft.com/office/drawing/2014/main" id="{3E20E62B-A117-4F58-B389-BD10C60689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1A9F4A33-5C49-491F-9479-E05E0DF526A1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94" name="Image 93">
                <a:extLst>
                  <a:ext uri="{FF2B5EF4-FFF2-40B4-BE49-F238E27FC236}">
                    <a16:creationId xmlns:a16="http://schemas.microsoft.com/office/drawing/2014/main" id="{FB425961-B758-4EF7-B61B-CE88E3918C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BEBA8EAE-BF5A-486C-A8C5-ECC9F3942E4B}">
                    <a14:imgProps xmlns:a14="http://schemas.microsoft.com/office/drawing/2010/main">
                      <a14:imgLayer r:embed="rId28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95" name="ZoneTexte 94">
                <a:extLst>
                  <a:ext uri="{FF2B5EF4-FFF2-40B4-BE49-F238E27FC236}">
                    <a16:creationId xmlns:a16="http://schemas.microsoft.com/office/drawing/2014/main" id="{89093E11-2159-484B-BCD9-B83E84603AD4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1BE1B57F-7E33-421B-A258-4D3F47C7B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93" name="Image 92">
              <a:extLst>
                <a:ext uri="{FF2B5EF4-FFF2-40B4-BE49-F238E27FC236}">
                  <a16:creationId xmlns:a16="http://schemas.microsoft.com/office/drawing/2014/main" id="{0CEA00A4-53C3-4AC2-A373-A3D2E79BA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A3C0E896-D466-4BF9-9829-C9BDE9F00698}"/>
              </a:ext>
            </a:extLst>
          </p:cNvPr>
          <p:cNvGrpSpPr/>
          <p:nvPr/>
        </p:nvGrpSpPr>
        <p:grpSpPr>
          <a:xfrm>
            <a:off x="-292600" y="-6951692"/>
            <a:ext cx="5486047" cy="6541772"/>
            <a:chOff x="8071" y="201723"/>
            <a:chExt cx="5486047" cy="6541772"/>
          </a:xfrm>
        </p:grpSpPr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021432FB-057B-4BA1-BCAB-902091CA6B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107" name="Groupe 106">
              <a:extLst>
                <a:ext uri="{FF2B5EF4-FFF2-40B4-BE49-F238E27FC236}">
                  <a16:creationId xmlns:a16="http://schemas.microsoft.com/office/drawing/2014/main" id="{7BDF639D-22DF-4117-AE67-D9C8F0FB450A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108" name="Rectangle : coins arrondis 107">
                <a:extLst>
                  <a:ext uri="{FF2B5EF4-FFF2-40B4-BE49-F238E27FC236}">
                    <a16:creationId xmlns:a16="http://schemas.microsoft.com/office/drawing/2014/main" id="{8F0D162A-77E3-4A29-84AD-C6FA77A54F7F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109" name="Groupe 108">
                <a:extLst>
                  <a:ext uri="{FF2B5EF4-FFF2-40B4-BE49-F238E27FC236}">
                    <a16:creationId xmlns:a16="http://schemas.microsoft.com/office/drawing/2014/main" id="{6137E5AB-463B-4572-AE7C-040682DE8489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110" name="Groupe 109">
                  <a:extLst>
                    <a:ext uri="{FF2B5EF4-FFF2-40B4-BE49-F238E27FC236}">
                      <a16:creationId xmlns:a16="http://schemas.microsoft.com/office/drawing/2014/main" id="{E212E528-7DE7-41E0-930C-6A68AC0041E1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166" name="Image 165">
                    <a:extLst>
                      <a:ext uri="{FF2B5EF4-FFF2-40B4-BE49-F238E27FC236}">
                        <a16:creationId xmlns:a16="http://schemas.microsoft.com/office/drawing/2014/main" id="{4A44CEC9-9E96-46D9-9835-4E385DDA52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167" name="Image 166">
                    <a:extLst>
                      <a:ext uri="{FF2B5EF4-FFF2-40B4-BE49-F238E27FC236}">
                        <a16:creationId xmlns:a16="http://schemas.microsoft.com/office/drawing/2014/main" id="{E7E3C077-595C-4C1E-92DC-4948BC33BF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168" name="Image 167">
                    <a:extLst>
                      <a:ext uri="{FF2B5EF4-FFF2-40B4-BE49-F238E27FC236}">
                        <a16:creationId xmlns:a16="http://schemas.microsoft.com/office/drawing/2014/main" id="{92ABDE96-2387-4A00-B6E4-E6C84FB80F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1" name="Groupe 110">
                  <a:extLst>
                    <a:ext uri="{FF2B5EF4-FFF2-40B4-BE49-F238E27FC236}">
                      <a16:creationId xmlns:a16="http://schemas.microsoft.com/office/drawing/2014/main" id="{6B530E57-18BB-44C1-9902-322EB43925EA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164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82B11A9-B6BD-4FD1-807E-D796FC220CC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4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1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8F206230-24C5-4F56-BF2A-D05C954409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1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482DF29D-3F81-494B-A8B9-EA0F895986A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3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0F052624-1DD9-40FD-A0A9-93DBF12CB7E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4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F9749B9F-DB3D-451D-A679-2E48D61539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0" cstate="print">
                  <a:extLst>
                    <a:ext uri="{BEBA8EAE-BF5A-486C-A8C5-ECC9F3942E4B}">
                      <a14:imgProps xmlns:a14="http://schemas.microsoft.com/office/drawing/2010/main">
                        <a14:imgLayer r:embed="rId21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15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B5BE1127-FBE5-40EE-B618-F39F452D1C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print">
                  <a:extLst>
                    <a:ext uri="{BEBA8EAE-BF5A-486C-A8C5-ECC9F3942E4B}">
                      <a14:imgProps xmlns:a14="http://schemas.microsoft.com/office/drawing/2010/main">
                        <a14:imgLayer r:embed="rId23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6" name="Ellipse 115">
                  <a:extLst>
                    <a:ext uri="{FF2B5EF4-FFF2-40B4-BE49-F238E27FC236}">
                      <a16:creationId xmlns:a16="http://schemas.microsoft.com/office/drawing/2014/main" id="{6F019639-F610-4B6E-8F46-EC75ACAE6B76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7" name="Rectangle : coins arrondis 116">
                  <a:extLst>
                    <a:ext uri="{FF2B5EF4-FFF2-40B4-BE49-F238E27FC236}">
                      <a16:creationId xmlns:a16="http://schemas.microsoft.com/office/drawing/2014/main" id="{195DE9F4-E450-47E7-9043-B23F4DB61FF0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ZoneTexte 117">
                  <a:extLst>
                    <a:ext uri="{FF2B5EF4-FFF2-40B4-BE49-F238E27FC236}">
                      <a16:creationId xmlns:a16="http://schemas.microsoft.com/office/drawing/2014/main" id="{6AF150ED-816D-4943-AC37-3FBF9FC43926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119" name="Groupe 118">
                  <a:extLst>
                    <a:ext uri="{FF2B5EF4-FFF2-40B4-BE49-F238E27FC236}">
                      <a16:creationId xmlns:a16="http://schemas.microsoft.com/office/drawing/2014/main" id="{9ED6EDCC-83A3-4A92-A62F-F0494DAF33E4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61" name="Ellipse 160">
                    <a:extLst>
                      <a:ext uri="{FF2B5EF4-FFF2-40B4-BE49-F238E27FC236}">
                        <a16:creationId xmlns:a16="http://schemas.microsoft.com/office/drawing/2014/main" id="{98F538E8-3888-4597-AF80-75AA11F2C536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2" name="ZoneTexte 161">
                    <a:extLst>
                      <a:ext uri="{FF2B5EF4-FFF2-40B4-BE49-F238E27FC236}">
                        <a16:creationId xmlns:a16="http://schemas.microsoft.com/office/drawing/2014/main" id="{D1742E50-0CB9-4BD3-8F72-F760FCAE91AE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63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21C22242-84C1-4FBA-99C7-67D456A22B8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20" name="Rectangle : coins arrondis 119">
                  <a:extLst>
                    <a:ext uri="{FF2B5EF4-FFF2-40B4-BE49-F238E27FC236}">
                      <a16:creationId xmlns:a16="http://schemas.microsoft.com/office/drawing/2014/main" id="{AE86915B-8DFC-4006-8B5D-6464A6B1924E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1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13F4FB2-24DA-4162-AC20-ED769C21F11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22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1B3047B-2C22-496F-ADFB-C0DD4BD775C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3" name="ZoneTexte 122">
                  <a:extLst>
                    <a:ext uri="{FF2B5EF4-FFF2-40B4-BE49-F238E27FC236}">
                      <a16:creationId xmlns:a16="http://schemas.microsoft.com/office/drawing/2014/main" id="{3B975903-FF6C-457C-BDD5-46ADEC5A98D8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124" name="Connecteur droit 123">
                  <a:extLst>
                    <a:ext uri="{FF2B5EF4-FFF2-40B4-BE49-F238E27FC236}">
                      <a16:creationId xmlns:a16="http://schemas.microsoft.com/office/drawing/2014/main" id="{3184DFDF-2F25-49E4-A844-6953DF1994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Connecteur droit 124">
                  <a:extLst>
                    <a:ext uri="{FF2B5EF4-FFF2-40B4-BE49-F238E27FC236}">
                      <a16:creationId xmlns:a16="http://schemas.microsoft.com/office/drawing/2014/main" id="{E1B34D46-3B48-4D64-AA6D-1089AC2C35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Connecteur droit 125">
                  <a:extLst>
                    <a:ext uri="{FF2B5EF4-FFF2-40B4-BE49-F238E27FC236}">
                      <a16:creationId xmlns:a16="http://schemas.microsoft.com/office/drawing/2014/main" id="{4F032B36-2954-450F-BDBF-05D7F43C7E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Rectangle : coins arrondis 126">
                  <a:extLst>
                    <a:ext uri="{FF2B5EF4-FFF2-40B4-BE49-F238E27FC236}">
                      <a16:creationId xmlns:a16="http://schemas.microsoft.com/office/drawing/2014/main" id="{EC293DEB-67C2-4975-A2C5-846010AB51EE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1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1BF0AF-2351-4573-A953-30CBAF474C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29" name="Connecteur droit 128">
                  <a:extLst>
                    <a:ext uri="{FF2B5EF4-FFF2-40B4-BE49-F238E27FC236}">
                      <a16:creationId xmlns:a16="http://schemas.microsoft.com/office/drawing/2014/main" id="{9B7B3119-6529-4FD2-BC0D-9E16D4AE3523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Connecteur droit 129">
                  <a:extLst>
                    <a:ext uri="{FF2B5EF4-FFF2-40B4-BE49-F238E27FC236}">
                      <a16:creationId xmlns:a16="http://schemas.microsoft.com/office/drawing/2014/main" id="{3A42400D-5D48-4CF9-8709-9EEBDEB3D6CF}"/>
                    </a:ext>
                  </a:extLst>
                </p:cNvPr>
                <p:cNvCxnSpPr>
                  <a:cxnSpLocks/>
                  <a:endCxn id="162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1" name="Groupe 130">
                  <a:extLst>
                    <a:ext uri="{FF2B5EF4-FFF2-40B4-BE49-F238E27FC236}">
                      <a16:creationId xmlns:a16="http://schemas.microsoft.com/office/drawing/2014/main" id="{469DEC0B-31D4-412C-B318-E2F59D6A74E9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159" name="Rectangle : coins arrondis 158">
                    <a:extLst>
                      <a:ext uri="{FF2B5EF4-FFF2-40B4-BE49-F238E27FC236}">
                        <a16:creationId xmlns:a16="http://schemas.microsoft.com/office/drawing/2014/main" id="{96891353-5171-450A-9F63-788815EE1DD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60" name="ZoneTexte 159">
                    <a:extLst>
                      <a:ext uri="{FF2B5EF4-FFF2-40B4-BE49-F238E27FC236}">
                        <a16:creationId xmlns:a16="http://schemas.microsoft.com/office/drawing/2014/main" id="{92F29DF2-87EB-4396-B340-3E7E977D96DE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132" name="Groupe 131">
                  <a:extLst>
                    <a:ext uri="{FF2B5EF4-FFF2-40B4-BE49-F238E27FC236}">
                      <a16:creationId xmlns:a16="http://schemas.microsoft.com/office/drawing/2014/main" id="{719B4679-9D2D-4A17-9AAB-B7F6FC444350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156" name="Ellipse 155">
                    <a:extLst>
                      <a:ext uri="{FF2B5EF4-FFF2-40B4-BE49-F238E27FC236}">
                        <a16:creationId xmlns:a16="http://schemas.microsoft.com/office/drawing/2014/main" id="{960B2193-FDF2-4893-BE17-359D80A30EC0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7" name="ZoneTexte 156">
                    <a:extLst>
                      <a:ext uri="{FF2B5EF4-FFF2-40B4-BE49-F238E27FC236}">
                        <a16:creationId xmlns:a16="http://schemas.microsoft.com/office/drawing/2014/main" id="{3293CCE2-0F2F-44EE-93C7-D309DDC2672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158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40F21233-F4ED-4110-A7B7-15550FFF4EB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133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F79BBF66-B195-4CAC-9C25-23DF6BB7028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 cstate="print">
                  <a:extLst>
                    <a:ext uri="{BEBA8EAE-BF5A-486C-A8C5-ECC9F3942E4B}">
                      <a14:imgProps xmlns:a14="http://schemas.microsoft.com/office/drawing/2010/main">
                        <a14:imgLayer r:embed="rId1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4" name="Connecteur droit 133">
                  <a:extLst>
                    <a:ext uri="{FF2B5EF4-FFF2-40B4-BE49-F238E27FC236}">
                      <a16:creationId xmlns:a16="http://schemas.microsoft.com/office/drawing/2014/main" id="{A77CC8BE-0E97-4A62-B944-84A7C99B0A55}"/>
                    </a:ext>
                  </a:extLst>
                </p:cNvPr>
                <p:cNvCxnSpPr>
                  <a:cxnSpLocks/>
                  <a:endCxn id="157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35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1279CA53-5344-476E-AD33-B8009E408A1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extLst>
                    <a:ext uri="{BEBA8EAE-BF5A-486C-A8C5-ECC9F3942E4B}">
                      <a14:imgProps xmlns:a14="http://schemas.microsoft.com/office/drawing/2010/main">
                        <a14:imgLayer r:embed="rId19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36" name="Connecteur droit 135">
                  <a:extLst>
                    <a:ext uri="{FF2B5EF4-FFF2-40B4-BE49-F238E27FC236}">
                      <a16:creationId xmlns:a16="http://schemas.microsoft.com/office/drawing/2014/main" id="{2F94DFF7-5008-4E82-9AD0-371CBDF0E241}"/>
                    </a:ext>
                  </a:extLst>
                </p:cNvPr>
                <p:cNvCxnSpPr>
                  <a:cxnSpLocks/>
                  <a:stCxn id="157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Connecteur droit 136">
                  <a:extLst>
                    <a:ext uri="{FF2B5EF4-FFF2-40B4-BE49-F238E27FC236}">
                      <a16:creationId xmlns:a16="http://schemas.microsoft.com/office/drawing/2014/main" id="{FE0D182A-ABBD-422C-941A-7014EAC71D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Connecteur droit 137">
                  <a:extLst>
                    <a:ext uri="{FF2B5EF4-FFF2-40B4-BE49-F238E27FC236}">
                      <a16:creationId xmlns:a16="http://schemas.microsoft.com/office/drawing/2014/main" id="{CA74719C-5416-454B-9874-070D2577E9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Connecteur droit 138">
                  <a:extLst>
                    <a:ext uri="{FF2B5EF4-FFF2-40B4-BE49-F238E27FC236}">
                      <a16:creationId xmlns:a16="http://schemas.microsoft.com/office/drawing/2014/main" id="{DCAF9BE6-A46B-4C4C-AF5B-B6A265702C77}"/>
                    </a:ext>
                  </a:extLst>
                </p:cNvPr>
                <p:cNvCxnSpPr>
                  <a:cxnSpLocks/>
                  <a:stCxn id="135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Connecteur droit 139">
                  <a:extLst>
                    <a:ext uri="{FF2B5EF4-FFF2-40B4-BE49-F238E27FC236}">
                      <a16:creationId xmlns:a16="http://schemas.microsoft.com/office/drawing/2014/main" id="{FD539D77-5FB6-43CE-95C8-3B35FB16CD5D}"/>
                    </a:ext>
                  </a:extLst>
                </p:cNvPr>
                <p:cNvCxnSpPr>
                  <a:cxnSpLocks/>
                  <a:endCxn id="162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Connecteur droit 140">
                  <a:extLst>
                    <a:ext uri="{FF2B5EF4-FFF2-40B4-BE49-F238E27FC236}">
                      <a16:creationId xmlns:a16="http://schemas.microsoft.com/office/drawing/2014/main" id="{F18EE283-1B61-4DCA-8A5A-276258F35AC0}"/>
                    </a:ext>
                  </a:extLst>
                </p:cNvPr>
                <p:cNvCxnSpPr>
                  <a:cxnSpLocks/>
                  <a:endCxn id="116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Connecteur droit 141">
                  <a:extLst>
                    <a:ext uri="{FF2B5EF4-FFF2-40B4-BE49-F238E27FC236}">
                      <a16:creationId xmlns:a16="http://schemas.microsoft.com/office/drawing/2014/main" id="{B71B6164-8DD5-4D37-8462-FE461B558477}"/>
                    </a:ext>
                  </a:extLst>
                </p:cNvPr>
                <p:cNvCxnSpPr>
                  <a:cxnSpLocks/>
                  <a:stCxn id="113" idx="0"/>
                  <a:endCxn id="114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143" name="Groupe 142">
                  <a:extLst>
                    <a:ext uri="{FF2B5EF4-FFF2-40B4-BE49-F238E27FC236}">
                      <a16:creationId xmlns:a16="http://schemas.microsoft.com/office/drawing/2014/main" id="{6F6E8C48-01DF-4640-B72A-0816848DF779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154" name="Rectangle : coins arrondis 153">
                    <a:extLst>
                      <a:ext uri="{FF2B5EF4-FFF2-40B4-BE49-F238E27FC236}">
                        <a16:creationId xmlns:a16="http://schemas.microsoft.com/office/drawing/2014/main" id="{53725C15-CEB1-4728-9EBF-C4C05C2D3B2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155" name="ZoneTexte 154">
                    <a:extLst>
                      <a:ext uri="{FF2B5EF4-FFF2-40B4-BE49-F238E27FC236}">
                        <a16:creationId xmlns:a16="http://schemas.microsoft.com/office/drawing/2014/main" id="{53480568-D76C-4EED-9CE0-007BEF583A6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144" name="Connecteur droit 143">
                  <a:extLst>
                    <a:ext uri="{FF2B5EF4-FFF2-40B4-BE49-F238E27FC236}">
                      <a16:creationId xmlns:a16="http://schemas.microsoft.com/office/drawing/2014/main" id="{08581385-E469-488B-87C4-1C80CAF8B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145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7B9AB25D-4408-4F6F-ABDD-61C67B143C2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6" name="ZoneTexte 145">
                  <a:extLst>
                    <a:ext uri="{FF2B5EF4-FFF2-40B4-BE49-F238E27FC236}">
                      <a16:creationId xmlns:a16="http://schemas.microsoft.com/office/drawing/2014/main" id="{CA9C8B14-6C6A-4921-AAE8-905CACF19562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147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1AB690B4-DA87-448C-A020-E4C42410863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8" name="ZoneTexte 147">
                  <a:extLst>
                    <a:ext uri="{FF2B5EF4-FFF2-40B4-BE49-F238E27FC236}">
                      <a16:creationId xmlns:a16="http://schemas.microsoft.com/office/drawing/2014/main" id="{05602130-F50A-4516-8400-BCD7B49FE853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149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A6C70D65-E63B-448B-ABB7-A55B97955F5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BEBA8EAE-BF5A-486C-A8C5-ECC9F3942E4B}">
                      <a14:imgProps xmlns:a14="http://schemas.microsoft.com/office/drawing/2010/main">
                        <a14:imgLayer r:embed="rId25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150" name="Connecteur droit 149">
                  <a:extLst>
                    <a:ext uri="{FF2B5EF4-FFF2-40B4-BE49-F238E27FC236}">
                      <a16:creationId xmlns:a16="http://schemas.microsoft.com/office/drawing/2014/main" id="{BA44ECA6-9D77-4149-8C9E-B7053CF52C68}"/>
                    </a:ext>
                  </a:extLst>
                </p:cNvPr>
                <p:cNvCxnSpPr>
                  <a:cxnSpLocks/>
                  <a:stCxn id="148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Connecteur droit 150">
                  <a:extLst>
                    <a:ext uri="{FF2B5EF4-FFF2-40B4-BE49-F238E27FC236}">
                      <a16:creationId xmlns:a16="http://schemas.microsoft.com/office/drawing/2014/main" id="{59E10018-7845-41B5-B88D-8FAA26131F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152" name="Nuage 151">
                  <a:extLst>
                    <a:ext uri="{FF2B5EF4-FFF2-40B4-BE49-F238E27FC236}">
                      <a16:creationId xmlns:a16="http://schemas.microsoft.com/office/drawing/2014/main" id="{627B2ED4-FC66-4C56-B144-97731E16E4B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153" name="ZoneTexte 152">
                  <a:extLst>
                    <a:ext uri="{FF2B5EF4-FFF2-40B4-BE49-F238E27FC236}">
                      <a16:creationId xmlns:a16="http://schemas.microsoft.com/office/drawing/2014/main" id="{19C6AABA-955D-41EC-82FA-7557D794786E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sp>
        <p:nvSpPr>
          <p:cNvPr id="169" name="ZoneTexte 168">
            <a:extLst>
              <a:ext uri="{FF2B5EF4-FFF2-40B4-BE49-F238E27FC236}">
                <a16:creationId xmlns:a16="http://schemas.microsoft.com/office/drawing/2014/main" id="{7F1AD138-9C2F-45C3-9E46-ED78F6CEB680}"/>
              </a:ext>
            </a:extLst>
          </p:cNvPr>
          <p:cNvSpPr txBox="1"/>
          <p:nvPr/>
        </p:nvSpPr>
        <p:spPr>
          <a:xfrm>
            <a:off x="8902262" y="-645725"/>
            <a:ext cx="196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Concept de base</a:t>
            </a:r>
          </a:p>
        </p:txBody>
      </p:sp>
      <p:pic>
        <p:nvPicPr>
          <p:cNvPr id="178" name="Image 177">
            <a:extLst>
              <a:ext uri="{FF2B5EF4-FFF2-40B4-BE49-F238E27FC236}">
                <a16:creationId xmlns:a16="http://schemas.microsoft.com/office/drawing/2014/main" id="{5B68B7B1-65D5-4F7F-BE69-5C0C57636B8F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980" y="-12549"/>
            <a:ext cx="488934" cy="814889"/>
          </a:xfrm>
          <a:prstGeom prst="rect">
            <a:avLst/>
          </a:prstGeom>
        </p:spPr>
      </p:pic>
      <p:pic>
        <p:nvPicPr>
          <p:cNvPr id="179" name="Image 178">
            <a:extLst>
              <a:ext uri="{FF2B5EF4-FFF2-40B4-BE49-F238E27FC236}">
                <a16:creationId xmlns:a16="http://schemas.microsoft.com/office/drawing/2014/main" id="{2F6F3907-6845-49FC-8597-6E2B09C1973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9980" y="137452"/>
            <a:ext cx="488934" cy="814889"/>
          </a:xfrm>
          <a:prstGeom prst="rect">
            <a:avLst/>
          </a:prstGeom>
        </p:spPr>
      </p:pic>
      <p:pic>
        <p:nvPicPr>
          <p:cNvPr id="180" name="Image 179">
            <a:extLst>
              <a:ext uri="{FF2B5EF4-FFF2-40B4-BE49-F238E27FC236}">
                <a16:creationId xmlns:a16="http://schemas.microsoft.com/office/drawing/2014/main" id="{0B77E206-CECA-4576-B9E7-52AE7582069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980" y="287452"/>
            <a:ext cx="488934" cy="814889"/>
          </a:xfrm>
          <a:prstGeom prst="rect">
            <a:avLst/>
          </a:prstGeom>
        </p:spPr>
      </p:pic>
      <p:pic>
        <p:nvPicPr>
          <p:cNvPr id="181" name="Image 180">
            <a:extLst>
              <a:ext uri="{FF2B5EF4-FFF2-40B4-BE49-F238E27FC236}">
                <a16:creationId xmlns:a16="http://schemas.microsoft.com/office/drawing/2014/main" id="{AC807698-5B4E-4813-BAA7-6CF9FA2CA7C7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980" y="437452"/>
            <a:ext cx="488934" cy="814889"/>
          </a:xfrm>
          <a:prstGeom prst="rect">
            <a:avLst/>
          </a:prstGeom>
        </p:spPr>
      </p:pic>
      <p:pic>
        <p:nvPicPr>
          <p:cNvPr id="182" name="Image 181">
            <a:extLst>
              <a:ext uri="{FF2B5EF4-FFF2-40B4-BE49-F238E27FC236}">
                <a16:creationId xmlns:a16="http://schemas.microsoft.com/office/drawing/2014/main" id="{2C2832E6-9C51-4A41-B0D8-704E75D3100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9980" y="587452"/>
            <a:ext cx="488934" cy="814889"/>
          </a:xfrm>
          <a:prstGeom prst="rect">
            <a:avLst/>
          </a:prstGeom>
        </p:spPr>
      </p:pic>
      <p:pic>
        <p:nvPicPr>
          <p:cNvPr id="183" name="Image 182">
            <a:extLst>
              <a:ext uri="{FF2B5EF4-FFF2-40B4-BE49-F238E27FC236}">
                <a16:creationId xmlns:a16="http://schemas.microsoft.com/office/drawing/2014/main" id="{DF2C8040-B3F5-42DA-89F3-73D50608541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314" y="674949"/>
            <a:ext cx="488932" cy="814888"/>
          </a:xfrm>
          <a:prstGeom prst="rect">
            <a:avLst/>
          </a:prstGeom>
        </p:spPr>
      </p:pic>
      <p:pic>
        <p:nvPicPr>
          <p:cNvPr id="184" name="Image 183">
            <a:extLst>
              <a:ext uri="{FF2B5EF4-FFF2-40B4-BE49-F238E27FC236}">
                <a16:creationId xmlns:a16="http://schemas.microsoft.com/office/drawing/2014/main" id="{BC68C776-FEC9-464D-AD9A-F47B40E470E8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314" y="730981"/>
            <a:ext cx="488932" cy="814888"/>
          </a:xfrm>
          <a:prstGeom prst="rect">
            <a:avLst/>
          </a:prstGeom>
        </p:spPr>
      </p:pic>
      <p:pic>
        <p:nvPicPr>
          <p:cNvPr id="185" name="Image 184">
            <a:extLst>
              <a:ext uri="{FF2B5EF4-FFF2-40B4-BE49-F238E27FC236}">
                <a16:creationId xmlns:a16="http://schemas.microsoft.com/office/drawing/2014/main" id="{4AD79316-26CF-4C8B-A276-5BF74CD4F88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54" y="802341"/>
            <a:ext cx="488934" cy="814889"/>
          </a:xfrm>
          <a:prstGeom prst="rect">
            <a:avLst/>
          </a:prstGeom>
        </p:spPr>
      </p:pic>
      <p:pic>
        <p:nvPicPr>
          <p:cNvPr id="186" name="Image 185">
            <a:extLst>
              <a:ext uri="{FF2B5EF4-FFF2-40B4-BE49-F238E27FC236}">
                <a16:creationId xmlns:a16="http://schemas.microsoft.com/office/drawing/2014/main" id="{79BCFDEC-75DB-4906-A4F7-976B396F08F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5246" y="844520"/>
            <a:ext cx="488934" cy="814889"/>
          </a:xfrm>
          <a:prstGeom prst="rect">
            <a:avLst/>
          </a:prstGeom>
        </p:spPr>
      </p:pic>
      <p:grpSp>
        <p:nvGrpSpPr>
          <p:cNvPr id="234" name="Groupe 233">
            <a:extLst>
              <a:ext uri="{FF2B5EF4-FFF2-40B4-BE49-F238E27FC236}">
                <a16:creationId xmlns:a16="http://schemas.microsoft.com/office/drawing/2014/main" id="{07E2A77D-A215-42CF-B922-BFAA91BBC48F}"/>
              </a:ext>
            </a:extLst>
          </p:cNvPr>
          <p:cNvGrpSpPr/>
          <p:nvPr/>
        </p:nvGrpSpPr>
        <p:grpSpPr>
          <a:xfrm>
            <a:off x="5299137" y="-1234325"/>
            <a:ext cx="511797" cy="619352"/>
            <a:chOff x="1325003" y="2082540"/>
            <a:chExt cx="511797" cy="619352"/>
          </a:xfrm>
        </p:grpSpPr>
        <p:grpSp>
          <p:nvGrpSpPr>
            <p:cNvPr id="235" name="Groupe 234">
              <a:extLst>
                <a:ext uri="{FF2B5EF4-FFF2-40B4-BE49-F238E27FC236}">
                  <a16:creationId xmlns:a16="http://schemas.microsoft.com/office/drawing/2014/main" id="{122C11FF-386D-46E8-A0F7-596CA00F474B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242" name="Image 241">
                <a:extLst>
                  <a:ext uri="{FF2B5EF4-FFF2-40B4-BE49-F238E27FC236}">
                    <a16:creationId xmlns:a16="http://schemas.microsoft.com/office/drawing/2014/main" id="{498836BC-BD6E-43DA-8BC2-554AE7E9AD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3" name="Image 242">
                <a:extLst>
                  <a:ext uri="{FF2B5EF4-FFF2-40B4-BE49-F238E27FC236}">
                    <a16:creationId xmlns:a16="http://schemas.microsoft.com/office/drawing/2014/main" id="{9C32D453-1005-4E9E-8E54-565AB48A7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244" name="Image 243">
                <a:extLst>
                  <a:ext uri="{FF2B5EF4-FFF2-40B4-BE49-F238E27FC236}">
                    <a16:creationId xmlns:a16="http://schemas.microsoft.com/office/drawing/2014/main" id="{377C2749-7699-46A0-8B07-5567A680F2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>
                <a:extLst>
                  <a:ext uri="{BEBA8EAE-BF5A-486C-A8C5-ECC9F3942E4B}">
                    <a14:imgProps xmlns:a14="http://schemas.microsoft.com/office/drawing/2010/main">
                      <a14:imgLayer r:embed="rId46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238" name="Groupe 237">
              <a:extLst>
                <a:ext uri="{FF2B5EF4-FFF2-40B4-BE49-F238E27FC236}">
                  <a16:creationId xmlns:a16="http://schemas.microsoft.com/office/drawing/2014/main" id="{E9E6E99A-2114-4A15-92DD-2D7067ECC2CF}"/>
                </a:ext>
              </a:extLst>
            </p:cNvPr>
            <p:cNvGrpSpPr/>
            <p:nvPr/>
          </p:nvGrpSpPr>
          <p:grpSpPr>
            <a:xfrm>
              <a:off x="1325003" y="2247129"/>
              <a:ext cx="436906" cy="454763"/>
              <a:chOff x="1422680" y="2108394"/>
              <a:chExt cx="436906" cy="454763"/>
            </a:xfrm>
          </p:grpSpPr>
          <p:pic>
            <p:nvPicPr>
              <p:cNvPr id="239" name="Image 238">
                <a:extLst>
                  <a:ext uri="{FF2B5EF4-FFF2-40B4-BE49-F238E27FC236}">
                    <a16:creationId xmlns:a16="http://schemas.microsoft.com/office/drawing/2014/main" id="{E4002353-02F6-489B-9CA3-7FBA2F09E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680" y="2108394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0" name="Image 239">
                <a:extLst>
                  <a:ext uri="{FF2B5EF4-FFF2-40B4-BE49-F238E27FC236}">
                    <a16:creationId xmlns:a16="http://schemas.microsoft.com/office/drawing/2014/main" id="{3295DDBF-F258-4B44-84DE-3BDE1245F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2389" y="2169665"/>
                <a:ext cx="364601" cy="341078"/>
              </a:xfrm>
              <a:prstGeom prst="rect">
                <a:avLst/>
              </a:prstGeom>
            </p:spPr>
          </p:pic>
          <p:pic>
            <p:nvPicPr>
              <p:cNvPr id="241" name="Image 240">
                <a:extLst>
                  <a:ext uri="{FF2B5EF4-FFF2-40B4-BE49-F238E27FC236}">
                    <a16:creationId xmlns:a16="http://schemas.microsoft.com/office/drawing/2014/main" id="{868EFB75-BACA-422B-B0F5-5489AEB930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BEBA8EAE-BF5A-486C-A8C5-ECC9F3942E4B}">
                    <a14:imgProps xmlns:a14="http://schemas.microsoft.com/office/drawing/2010/main">
                      <a14:imgLayer r:embed="rId48">
                        <a14:imgEffect>
                          <a14:backgroundRemoval t="8276" b="94483" l="3871" r="87742">
                            <a14:foregroundMark x1="5161" y1="69655" x2="10323" y2="58621"/>
                            <a14:foregroundMark x1="23226" y1="81379" x2="66452" y2="91034"/>
                            <a14:foregroundMark x1="66452" y1="95172" x2="85806" y2="80690"/>
                            <a14:foregroundMark x1="32258" y1="10345" x2="36774" y2="8276"/>
                            <a14:foregroundMark x1="36774" y1="8276" x2="77419" y2="1586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4985" y="2222079"/>
                <a:ext cx="364601" cy="341078"/>
              </a:xfrm>
              <a:prstGeom prst="rect">
                <a:avLst/>
              </a:prstGeom>
            </p:spPr>
          </p:pic>
        </p:grpSp>
      </p:grpSp>
      <p:grpSp>
        <p:nvGrpSpPr>
          <p:cNvPr id="245" name="Groupe 244">
            <a:extLst>
              <a:ext uri="{FF2B5EF4-FFF2-40B4-BE49-F238E27FC236}">
                <a16:creationId xmlns:a16="http://schemas.microsoft.com/office/drawing/2014/main" id="{18DA23AA-F519-466A-925F-8E4CFFE8E5A5}"/>
              </a:ext>
            </a:extLst>
          </p:cNvPr>
          <p:cNvGrpSpPr/>
          <p:nvPr/>
        </p:nvGrpSpPr>
        <p:grpSpPr>
          <a:xfrm>
            <a:off x="12585975" y="-287331"/>
            <a:ext cx="457176" cy="422643"/>
            <a:chOff x="6312566" y="2664043"/>
            <a:chExt cx="457176" cy="422643"/>
          </a:xfrm>
        </p:grpSpPr>
        <p:pic>
          <p:nvPicPr>
            <p:cNvPr id="246" name="Image 245">
              <a:extLst>
                <a:ext uri="{FF2B5EF4-FFF2-40B4-BE49-F238E27FC236}">
                  <a16:creationId xmlns:a16="http://schemas.microsoft.com/office/drawing/2014/main" id="{664229BD-FEFF-439B-A892-150CCF05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BEBA8EAE-BF5A-486C-A8C5-ECC9F3942E4B}">
                  <a14:imgProps xmlns:a14="http://schemas.microsoft.com/office/drawing/2010/main">
                    <a14:imgLayer r:embed="rId46">
                      <a14:imgEffect>
                        <a14:backgroundRemoval t="9459" b="90541" l="9859" r="89437">
                          <a14:foregroundMark x1="27465" y1="17568" x2="64085" y2="18243"/>
                          <a14:foregroundMark x1="64085" y1="18243" x2="80282" y2="49324"/>
                          <a14:foregroundMark x1="80282" y1="49324" x2="80282" y2="83784"/>
                          <a14:foregroundMark x1="80282" y1="83784" x2="41549" y2="89865"/>
                          <a14:foregroundMark x1="41549" y1="89865" x2="26761" y2="54730"/>
                          <a14:foregroundMark x1="26761" y1="54730" x2="26761" y2="14865"/>
                          <a14:foregroundMark x1="19718" y1="14189" x2="56338" y2="14865"/>
                          <a14:foregroundMark x1="56338" y1="14865" x2="77465" y2="25000"/>
                          <a14:foregroundMark x1="61268" y1="20270" x2="52817" y2="58108"/>
                          <a14:foregroundMark x1="21831" y1="88514" x2="40845" y2="90541"/>
                          <a14:foregroundMark x1="64789" y1="14189" x2="81690" y2="29054"/>
                          <a14:foregroundMark x1="21127" y1="20946" x2="22535" y2="114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1973" y="2664043"/>
              <a:ext cx="326136" cy="339916"/>
            </a:xfrm>
            <a:prstGeom prst="rect">
              <a:avLst/>
            </a:prstGeom>
          </p:spPr>
        </p:pic>
        <p:sp>
          <p:nvSpPr>
            <p:cNvPr id="247" name="ZoneTexte 246">
              <a:extLst>
                <a:ext uri="{FF2B5EF4-FFF2-40B4-BE49-F238E27FC236}">
                  <a16:creationId xmlns:a16="http://schemas.microsoft.com/office/drawing/2014/main" id="{92A4E218-A9AA-4CE5-A6E0-5367F15F1EC2}"/>
                </a:ext>
              </a:extLst>
            </p:cNvPr>
            <p:cNvSpPr txBox="1"/>
            <p:nvPr/>
          </p:nvSpPr>
          <p:spPr>
            <a:xfrm>
              <a:off x="6312566" y="2809687"/>
              <a:ext cx="45717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Json</a:t>
              </a:r>
              <a:endParaRPr lang="fr-FR" sz="1200" dirty="0"/>
            </a:p>
          </p:txBody>
        </p: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3873F396-C743-4EAE-851F-A690968067D8}"/>
              </a:ext>
            </a:extLst>
          </p:cNvPr>
          <p:cNvGrpSpPr/>
          <p:nvPr/>
        </p:nvGrpSpPr>
        <p:grpSpPr>
          <a:xfrm>
            <a:off x="1232202" y="1006588"/>
            <a:ext cx="7838929" cy="4700660"/>
            <a:chOff x="942265" y="761317"/>
            <a:chExt cx="7838929" cy="4700660"/>
          </a:xfrm>
        </p:grpSpPr>
        <p:pic>
          <p:nvPicPr>
            <p:cNvPr id="170" name="Image 169">
              <a:extLst>
                <a:ext uri="{FF2B5EF4-FFF2-40B4-BE49-F238E27FC236}">
                  <a16:creationId xmlns:a16="http://schemas.microsoft.com/office/drawing/2014/main" id="{D32813EF-2CBD-4285-97DD-036FF167A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65" y="1364418"/>
              <a:ext cx="595712" cy="415060"/>
            </a:xfrm>
            <a:prstGeom prst="rect">
              <a:avLst/>
            </a:prstGeom>
          </p:spPr>
        </p:pic>
        <p:pic>
          <p:nvPicPr>
            <p:cNvPr id="171" name="Image 170">
              <a:extLst>
                <a:ext uri="{FF2B5EF4-FFF2-40B4-BE49-F238E27FC236}">
                  <a16:creationId xmlns:a16="http://schemas.microsoft.com/office/drawing/2014/main" id="{EBE7D1B4-30B7-4564-8080-2040FF9E2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674" y="1985403"/>
              <a:ext cx="431779" cy="623404"/>
            </a:xfrm>
            <a:prstGeom prst="rect">
              <a:avLst/>
            </a:prstGeom>
          </p:spPr>
        </p:pic>
        <p:pic>
          <p:nvPicPr>
            <p:cNvPr id="172" name="Image 171">
              <a:extLst>
                <a:ext uri="{FF2B5EF4-FFF2-40B4-BE49-F238E27FC236}">
                  <a16:creationId xmlns:a16="http://schemas.microsoft.com/office/drawing/2014/main" id="{3EE457F7-441F-46E9-B249-65FAC145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946" y="2814732"/>
              <a:ext cx="522949" cy="406968"/>
            </a:xfrm>
            <a:prstGeom prst="rect">
              <a:avLst/>
            </a:prstGeom>
          </p:spPr>
        </p:pic>
        <p:pic>
          <p:nvPicPr>
            <p:cNvPr id="173" name="Image 172">
              <a:extLst>
                <a:ext uri="{FF2B5EF4-FFF2-40B4-BE49-F238E27FC236}">
                  <a16:creationId xmlns:a16="http://schemas.microsoft.com/office/drawing/2014/main" id="{99F4AD28-1DD2-4D58-A3BA-A436377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3427625"/>
              <a:ext cx="488935" cy="556134"/>
            </a:xfrm>
            <a:prstGeom prst="rect">
              <a:avLst/>
            </a:prstGeom>
          </p:spPr>
        </p:pic>
        <p:pic>
          <p:nvPicPr>
            <p:cNvPr id="174" name="Image 173">
              <a:extLst>
                <a:ext uri="{FF2B5EF4-FFF2-40B4-BE49-F238E27FC236}">
                  <a16:creationId xmlns:a16="http://schemas.microsoft.com/office/drawing/2014/main" id="{6F64DA71-D1C7-4BAB-949B-48A0C6053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93" y="4189684"/>
              <a:ext cx="502055" cy="539904"/>
            </a:xfrm>
            <a:prstGeom prst="rect">
              <a:avLst/>
            </a:prstGeom>
          </p:spPr>
        </p:pic>
        <p:pic>
          <p:nvPicPr>
            <p:cNvPr id="175" name="Image 174">
              <a:extLst>
                <a:ext uri="{FF2B5EF4-FFF2-40B4-BE49-F238E27FC236}">
                  <a16:creationId xmlns:a16="http://schemas.microsoft.com/office/drawing/2014/main" id="{B51C9316-20CB-484B-96EB-50F6AFE2C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953" y="4935514"/>
              <a:ext cx="488935" cy="526463"/>
            </a:xfrm>
            <a:prstGeom prst="rect">
              <a:avLst/>
            </a:prstGeom>
          </p:spPr>
        </p:pic>
        <p:pic>
          <p:nvPicPr>
            <p:cNvPr id="187" name="Image 186">
              <a:extLst>
                <a:ext uri="{FF2B5EF4-FFF2-40B4-BE49-F238E27FC236}">
                  <a16:creationId xmlns:a16="http://schemas.microsoft.com/office/drawing/2014/main" id="{90A416C4-F84A-4A14-B54F-4F659AA4A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736" y="2756179"/>
              <a:ext cx="280498" cy="467496"/>
            </a:xfrm>
            <a:prstGeom prst="rect">
              <a:avLst/>
            </a:prstGeom>
          </p:spPr>
        </p:pic>
        <p:grpSp>
          <p:nvGrpSpPr>
            <p:cNvPr id="188" name="Groupe 187">
              <a:extLst>
                <a:ext uri="{FF2B5EF4-FFF2-40B4-BE49-F238E27FC236}">
                  <a16:creationId xmlns:a16="http://schemas.microsoft.com/office/drawing/2014/main" id="{C4F7970B-785A-48AA-B774-B85BD64A2790}"/>
                </a:ext>
              </a:extLst>
            </p:cNvPr>
            <p:cNvGrpSpPr/>
            <p:nvPr/>
          </p:nvGrpSpPr>
          <p:grpSpPr>
            <a:xfrm>
              <a:off x="1953944" y="3268013"/>
              <a:ext cx="566083" cy="432920"/>
              <a:chOff x="7485041" y="4904096"/>
              <a:chExt cx="1181261" cy="996357"/>
            </a:xfrm>
          </p:grpSpPr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07B208D1-450E-4016-A2AD-3BE46383EE20}"/>
                  </a:ext>
                </a:extLst>
              </p:cNvPr>
              <p:cNvSpPr/>
              <p:nvPr/>
            </p:nvSpPr>
            <p:spPr>
              <a:xfrm>
                <a:off x="7485041" y="4904096"/>
                <a:ext cx="1181261" cy="996357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rgbClr val="E5E1DF"/>
                  </a:gs>
                  <a:gs pos="83000">
                    <a:srgbClr val="DAD9D4"/>
                  </a:gs>
                  <a:gs pos="100000">
                    <a:srgbClr val="CCC9C4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001">
                <a:schemeClr val="lt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191" name="Image 190">
                <a:extLst>
                  <a:ext uri="{FF2B5EF4-FFF2-40B4-BE49-F238E27FC236}">
                    <a16:creationId xmlns:a16="http://schemas.microsoft.com/office/drawing/2014/main" id="{D93E8C5C-157D-4126-966A-B5751D8861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BEBA8EAE-BF5A-486C-A8C5-ECC9F3942E4B}">
                    <a14:imgProps xmlns:a14="http://schemas.microsoft.com/office/drawing/2010/main">
                      <a14:imgLayer r:embed="rId53"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5202" y="5237027"/>
                <a:ext cx="410687" cy="486020"/>
              </a:xfrm>
              <a:prstGeom prst="rect">
                <a:avLst/>
              </a:prstGeom>
            </p:spPr>
          </p:pic>
          <p:pic>
            <p:nvPicPr>
              <p:cNvPr id="192" name="Image 191">
                <a:extLst>
                  <a:ext uri="{FF2B5EF4-FFF2-40B4-BE49-F238E27FC236}">
                    <a16:creationId xmlns:a16="http://schemas.microsoft.com/office/drawing/2014/main" id="{FC22CD31-7C09-4342-8A25-2EC7DEC64A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BEBA8EAE-BF5A-486C-A8C5-ECC9F3942E4B}">
                    <a14:imgProps xmlns:a14="http://schemas.microsoft.com/office/drawing/2010/main">
                      <a14:imgLayer r:embed="rId55">
                        <a14:imgEffect>
                          <a14:backgroundRemoval t="10000" b="90000" l="10000" r="90000"/>
                        </a14:imgEffect>
                        <a14:imgEffect>
                          <a14:artisticPencilGrayscale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55019" y="5136499"/>
                <a:ext cx="697675" cy="697675"/>
              </a:xfrm>
              <a:prstGeom prst="rect">
                <a:avLst/>
              </a:prstGeom>
            </p:spPr>
          </p:pic>
        </p:grpSp>
        <p:sp>
          <p:nvSpPr>
            <p:cNvPr id="193" name="Accolade fermante 192">
              <a:extLst>
                <a:ext uri="{FF2B5EF4-FFF2-40B4-BE49-F238E27FC236}">
                  <a16:creationId xmlns:a16="http://schemas.microsoft.com/office/drawing/2014/main" id="{4F77E6A1-12BD-4692-84F8-CEE5D6317C08}"/>
                </a:ext>
              </a:extLst>
            </p:cNvPr>
            <p:cNvSpPr/>
            <p:nvPr/>
          </p:nvSpPr>
          <p:spPr>
            <a:xfrm>
              <a:off x="1556853" y="1333734"/>
              <a:ext cx="424037" cy="4122723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4" name="Flèche : droite 193">
              <a:extLst>
                <a:ext uri="{FF2B5EF4-FFF2-40B4-BE49-F238E27FC236}">
                  <a16:creationId xmlns:a16="http://schemas.microsoft.com/office/drawing/2014/main" id="{C6FED8C1-50EB-49D5-84EB-9F832E76F820}"/>
                </a:ext>
              </a:extLst>
            </p:cNvPr>
            <p:cNvSpPr/>
            <p:nvPr/>
          </p:nvSpPr>
          <p:spPr>
            <a:xfrm>
              <a:off x="2597419" y="2973646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97" name="Groupe 196">
              <a:extLst>
                <a:ext uri="{FF2B5EF4-FFF2-40B4-BE49-F238E27FC236}">
                  <a16:creationId xmlns:a16="http://schemas.microsoft.com/office/drawing/2014/main" id="{A863396B-C4A2-4EA1-A49E-CCBAF92EE575}"/>
                </a:ext>
              </a:extLst>
            </p:cNvPr>
            <p:cNvGrpSpPr/>
            <p:nvPr/>
          </p:nvGrpSpPr>
          <p:grpSpPr>
            <a:xfrm>
              <a:off x="4731476" y="2735034"/>
              <a:ext cx="1131012" cy="795854"/>
              <a:chOff x="12667442" y="4723431"/>
              <a:chExt cx="1131012" cy="795854"/>
            </a:xfrm>
          </p:grpSpPr>
          <p:sp>
            <p:nvSpPr>
              <p:cNvPr id="195" name="Nuage 194">
                <a:extLst>
                  <a:ext uri="{FF2B5EF4-FFF2-40B4-BE49-F238E27FC236}">
                    <a16:creationId xmlns:a16="http://schemas.microsoft.com/office/drawing/2014/main" id="{35169EB9-D84E-4911-8D75-6A3F1A84044A}"/>
                  </a:ext>
                </a:extLst>
              </p:cNvPr>
              <p:cNvSpPr/>
              <p:nvPr/>
            </p:nvSpPr>
            <p:spPr>
              <a:xfrm rot="11023267">
                <a:off x="12667442" y="4723431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196" name="ZoneTexte 195">
                <a:extLst>
                  <a:ext uri="{FF2B5EF4-FFF2-40B4-BE49-F238E27FC236}">
                    <a16:creationId xmlns:a16="http://schemas.microsoft.com/office/drawing/2014/main" id="{3AA2C9AA-4703-49F9-83D1-396F6AC015F2}"/>
                  </a:ext>
                </a:extLst>
              </p:cNvPr>
              <p:cNvSpPr txBox="1"/>
              <p:nvPr/>
            </p:nvSpPr>
            <p:spPr>
              <a:xfrm>
                <a:off x="12894874" y="4919981"/>
                <a:ext cx="6761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CEBA</a:t>
                </a:r>
              </a:p>
            </p:txBody>
          </p:sp>
        </p:grpSp>
        <p:grpSp>
          <p:nvGrpSpPr>
            <p:cNvPr id="233" name="Groupe 232">
              <a:extLst>
                <a:ext uri="{FF2B5EF4-FFF2-40B4-BE49-F238E27FC236}">
                  <a16:creationId xmlns:a16="http://schemas.microsoft.com/office/drawing/2014/main" id="{B4E68C7F-1A68-45C0-AF95-49CA65FCCABA}"/>
                </a:ext>
              </a:extLst>
            </p:cNvPr>
            <p:cNvGrpSpPr/>
            <p:nvPr/>
          </p:nvGrpSpPr>
          <p:grpSpPr>
            <a:xfrm>
              <a:off x="5801621" y="1657174"/>
              <a:ext cx="2322825" cy="2947795"/>
              <a:chOff x="3726491" y="1771313"/>
              <a:chExt cx="2322825" cy="2947795"/>
            </a:xfrm>
          </p:grpSpPr>
          <p:cxnSp>
            <p:nvCxnSpPr>
              <p:cNvPr id="199" name="Connecteur droit avec flèche 198">
                <a:extLst>
                  <a:ext uri="{FF2B5EF4-FFF2-40B4-BE49-F238E27FC236}">
                    <a16:creationId xmlns:a16="http://schemas.microsoft.com/office/drawing/2014/main" id="{1EE66335-8CC8-41EC-8737-E2AB4BC6376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26491" y="2368366"/>
                <a:ext cx="1385996" cy="9443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avec flèche 199">
                <a:extLst>
                  <a:ext uri="{FF2B5EF4-FFF2-40B4-BE49-F238E27FC236}">
                    <a16:creationId xmlns:a16="http://schemas.microsoft.com/office/drawing/2014/main" id="{BB7729FB-370C-4CBE-95E9-E91563CC6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40579" y="2947328"/>
                <a:ext cx="1371908" cy="36543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avec flèche 202">
                <a:extLst>
                  <a:ext uri="{FF2B5EF4-FFF2-40B4-BE49-F238E27FC236}">
                    <a16:creationId xmlns:a16="http://schemas.microsoft.com/office/drawing/2014/main" id="{79F9ED91-FD1C-41D7-9D50-9FDBCFA897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65588" cy="24905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cteur droit avec flèche 205">
                <a:extLst>
                  <a:ext uri="{FF2B5EF4-FFF2-40B4-BE49-F238E27FC236}">
                    <a16:creationId xmlns:a16="http://schemas.microsoft.com/office/drawing/2014/main" id="{17E781CD-B42B-4490-8398-4DF191ACE6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26491" y="3312759"/>
                <a:ext cx="1379676" cy="7515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4" name="Groupe 213">
                <a:extLst>
                  <a:ext uri="{FF2B5EF4-FFF2-40B4-BE49-F238E27FC236}">
                    <a16:creationId xmlns:a16="http://schemas.microsoft.com/office/drawing/2014/main" id="{122F6BE3-D789-4EA5-9F80-42D8CE5AC709}"/>
                  </a:ext>
                </a:extLst>
              </p:cNvPr>
              <p:cNvGrpSpPr/>
              <p:nvPr/>
            </p:nvGrpSpPr>
            <p:grpSpPr>
              <a:xfrm>
                <a:off x="4918304" y="3923254"/>
                <a:ext cx="1131012" cy="795854"/>
                <a:chOff x="12549507" y="4741583"/>
                <a:chExt cx="1131012" cy="795854"/>
              </a:xfrm>
            </p:grpSpPr>
            <p:sp>
              <p:nvSpPr>
                <p:cNvPr id="215" name="Nuage 214">
                  <a:extLst>
                    <a:ext uri="{FF2B5EF4-FFF2-40B4-BE49-F238E27FC236}">
                      <a16:creationId xmlns:a16="http://schemas.microsoft.com/office/drawing/2014/main" id="{230B7281-7205-4305-B6B9-4811D5243AF6}"/>
                    </a:ext>
                  </a:extLst>
                </p:cNvPr>
                <p:cNvSpPr/>
                <p:nvPr/>
              </p:nvSpPr>
              <p:spPr>
                <a:xfrm rot="11023267">
                  <a:off x="12549507" y="4741583"/>
                  <a:ext cx="1131012" cy="795854"/>
                </a:xfrm>
                <a:prstGeom prst="cloud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16" name="ZoneTexte 215">
                  <a:extLst>
                    <a:ext uri="{FF2B5EF4-FFF2-40B4-BE49-F238E27FC236}">
                      <a16:creationId xmlns:a16="http://schemas.microsoft.com/office/drawing/2014/main" id="{009390B6-4B62-4028-AD9C-8E39BE0DAE0E}"/>
                    </a:ext>
                  </a:extLst>
                </p:cNvPr>
                <p:cNvSpPr txBox="1"/>
                <p:nvPr/>
              </p:nvSpPr>
              <p:spPr>
                <a:xfrm>
                  <a:off x="12707594" y="4954844"/>
                  <a:ext cx="8148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réseau</a:t>
                  </a:r>
                </a:p>
              </p:txBody>
            </p:sp>
          </p:grpSp>
          <p:pic>
            <p:nvPicPr>
              <p:cNvPr id="217" name="Image 216">
                <a:extLst>
                  <a:ext uri="{FF2B5EF4-FFF2-40B4-BE49-F238E27FC236}">
                    <a16:creationId xmlns:a16="http://schemas.microsoft.com/office/drawing/2014/main" id="{A530CAB1-A402-4EE5-AFD6-F6386DC170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1272" y="3318481"/>
                <a:ext cx="264591" cy="440984"/>
              </a:xfrm>
              <a:prstGeom prst="rect">
                <a:avLst/>
              </a:prstGeom>
            </p:spPr>
          </p:pic>
          <p:pic>
            <p:nvPicPr>
              <p:cNvPr id="218" name="Image 217">
                <a:extLst>
                  <a:ext uri="{FF2B5EF4-FFF2-40B4-BE49-F238E27FC236}">
                    <a16:creationId xmlns:a16="http://schemas.microsoft.com/office/drawing/2014/main" id="{3D2A0176-8B3F-495B-B418-89444B578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37865" y="1774399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19" name="Image 218">
                <a:extLst>
                  <a:ext uri="{FF2B5EF4-FFF2-40B4-BE49-F238E27FC236}">
                    <a16:creationId xmlns:a16="http://schemas.microsoft.com/office/drawing/2014/main" id="{A4AB2B0F-DCB5-4F58-9AAE-3B793E248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95593" y="177131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0" name="Image 219">
                <a:extLst>
                  <a:ext uri="{FF2B5EF4-FFF2-40B4-BE49-F238E27FC236}">
                    <a16:creationId xmlns:a16="http://schemas.microsoft.com/office/drawing/2014/main" id="{B148BBE1-80C6-4811-A09F-205089B519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014" y="1851472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1" name="Image 220">
                <a:extLst>
                  <a:ext uri="{FF2B5EF4-FFF2-40B4-BE49-F238E27FC236}">
                    <a16:creationId xmlns:a16="http://schemas.microsoft.com/office/drawing/2014/main" id="{767F282D-B8ED-4E63-A0CA-56FF63326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49588" y="1948811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2" name="Image 221">
                <a:extLst>
                  <a:ext uri="{FF2B5EF4-FFF2-40B4-BE49-F238E27FC236}">
                    <a16:creationId xmlns:a16="http://schemas.microsoft.com/office/drawing/2014/main" id="{CB6D3C59-5299-4882-AB7E-DE056FD646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7572" y="1971163"/>
                <a:ext cx="203796" cy="339660"/>
              </a:xfrm>
              <a:prstGeom prst="rect">
                <a:avLst/>
              </a:prstGeom>
            </p:spPr>
          </p:pic>
          <p:pic>
            <p:nvPicPr>
              <p:cNvPr id="223" name="Image 222">
                <a:extLst>
                  <a:ext uri="{FF2B5EF4-FFF2-40B4-BE49-F238E27FC236}">
                    <a16:creationId xmlns:a16="http://schemas.microsoft.com/office/drawing/2014/main" id="{85792C21-A040-43ED-B68A-C9F85E132D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0030" y="2065824"/>
                <a:ext cx="203796" cy="339660"/>
              </a:xfrm>
              <a:prstGeom prst="rect">
                <a:avLst/>
              </a:prstGeom>
            </p:spPr>
          </p:pic>
          <p:grpSp>
            <p:nvGrpSpPr>
              <p:cNvPr id="227" name="Groupe 226">
                <a:extLst>
                  <a:ext uri="{FF2B5EF4-FFF2-40B4-BE49-F238E27FC236}">
                    <a16:creationId xmlns:a16="http://schemas.microsoft.com/office/drawing/2014/main" id="{62F0EA72-88F8-4339-8A23-B9CDA495AB6A}"/>
                  </a:ext>
                </a:extLst>
              </p:cNvPr>
              <p:cNvGrpSpPr/>
              <p:nvPr/>
            </p:nvGrpSpPr>
            <p:grpSpPr>
              <a:xfrm>
                <a:off x="5050811" y="2644914"/>
                <a:ext cx="655167" cy="449717"/>
                <a:chOff x="13223197" y="3622014"/>
                <a:chExt cx="655167" cy="449717"/>
              </a:xfrm>
            </p:grpSpPr>
            <p:pic>
              <p:nvPicPr>
                <p:cNvPr id="224" name="Image 223">
                  <a:extLst>
                    <a:ext uri="{FF2B5EF4-FFF2-40B4-BE49-F238E27FC236}">
                      <a16:creationId xmlns:a16="http://schemas.microsoft.com/office/drawing/2014/main" id="{D8117392-8971-4A90-BE7E-409A1AF9B2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23197" y="3622014"/>
                  <a:ext cx="655167" cy="287428"/>
                </a:xfrm>
                <a:prstGeom prst="rect">
                  <a:avLst/>
                </a:prstGeom>
              </p:spPr>
            </p:pic>
            <p:pic>
              <p:nvPicPr>
                <p:cNvPr id="225" name="Image 224">
                  <a:extLst>
                    <a:ext uri="{FF2B5EF4-FFF2-40B4-BE49-F238E27FC236}">
                      <a16:creationId xmlns:a16="http://schemas.microsoft.com/office/drawing/2014/main" id="{9D94BE77-2864-4879-9326-713EA11E1C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353955" y="3846224"/>
                  <a:ext cx="196825" cy="222222"/>
                </a:xfrm>
                <a:prstGeom prst="rect">
                  <a:avLst/>
                </a:prstGeom>
              </p:spPr>
            </p:pic>
            <p:pic>
              <p:nvPicPr>
                <p:cNvPr id="226" name="Image 225">
                  <a:extLst>
                    <a:ext uri="{FF2B5EF4-FFF2-40B4-BE49-F238E27FC236}">
                      <a16:creationId xmlns:a16="http://schemas.microsoft.com/office/drawing/2014/main" id="{33EA690A-E610-40D3-A463-8EB3887D04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71591" y="3856789"/>
                  <a:ext cx="214942" cy="214942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8" name="Picture 4" descr="Résultat de recherche d'images pour &quot;station météo&quot;">
              <a:extLst>
                <a:ext uri="{FF2B5EF4-FFF2-40B4-BE49-F238E27FC236}">
                  <a16:creationId xmlns:a16="http://schemas.microsoft.com/office/drawing/2014/main" id="{8F0435F5-329B-4E3A-89C1-9A1850491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6000" b="98000" l="10000" r="90000">
                          <a14:foregroundMark x1="44500" y1="98000" x2="43000" y2="90000"/>
                          <a14:foregroundMark x1="63000" y1="17000" x2="62000" y2="11500"/>
                          <a14:foregroundMark x1="39500" y1="6000" x2="29500" y2="85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387" y="3773253"/>
              <a:ext cx="467622" cy="467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9" name="Picture 2" descr="Résultat de recherche d'images pour &quot;in situ troll level 200&quot;">
              <a:extLst>
                <a:ext uri="{FF2B5EF4-FFF2-40B4-BE49-F238E27FC236}">
                  <a16:creationId xmlns:a16="http://schemas.microsoft.com/office/drawing/2014/main" id="{D938B7A1-D2C7-45E8-AF7B-E1512EAE39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749624">
              <a:off x="1831798" y="4063222"/>
              <a:ext cx="493289" cy="381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A319F664-9086-40B3-83BC-833E44E0FA0A}"/>
                </a:ext>
              </a:extLst>
            </p:cNvPr>
            <p:cNvGrpSpPr/>
            <p:nvPr/>
          </p:nvGrpSpPr>
          <p:grpSpPr>
            <a:xfrm>
              <a:off x="3239092" y="2184070"/>
              <a:ext cx="600267" cy="541462"/>
              <a:chOff x="9986764" y="5051746"/>
              <a:chExt cx="1131012" cy="795854"/>
            </a:xfrm>
          </p:grpSpPr>
          <p:sp>
            <p:nvSpPr>
              <p:cNvPr id="231" name="Nuage 230">
                <a:extLst>
                  <a:ext uri="{FF2B5EF4-FFF2-40B4-BE49-F238E27FC236}">
                    <a16:creationId xmlns:a16="http://schemas.microsoft.com/office/drawing/2014/main" id="{D0FB9ADE-DBD0-4C2C-B0A6-F9608B22F9D2}"/>
                  </a:ext>
                </a:extLst>
              </p:cNvPr>
              <p:cNvSpPr/>
              <p:nvPr/>
            </p:nvSpPr>
            <p:spPr>
              <a:xfrm rot="11023267">
                <a:off x="9986764" y="5051746"/>
                <a:ext cx="1131012" cy="795854"/>
              </a:xfrm>
              <a:prstGeom prst="cloud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fr-FR"/>
                </a:defPPr>
                <a:lvl1pPr marL="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fr-FR" dirty="0"/>
              </a:p>
            </p:txBody>
          </p:sp>
          <p:sp>
            <p:nvSpPr>
              <p:cNvPr id="232" name="ZoneTexte 231">
                <a:extLst>
                  <a:ext uri="{FF2B5EF4-FFF2-40B4-BE49-F238E27FC236}">
                    <a16:creationId xmlns:a16="http://schemas.microsoft.com/office/drawing/2014/main" id="{27BA7FB7-3555-445F-BD9C-C647C551079B}"/>
                  </a:ext>
                </a:extLst>
              </p:cNvPr>
              <p:cNvSpPr txBox="1"/>
              <p:nvPr/>
            </p:nvSpPr>
            <p:spPr>
              <a:xfrm>
                <a:off x="10021067" y="5301113"/>
                <a:ext cx="942954" cy="3392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/>
                  <a:t>réseau</a:t>
                </a:r>
              </a:p>
            </p:txBody>
          </p:sp>
        </p:grpSp>
        <p:grpSp>
          <p:nvGrpSpPr>
            <p:cNvPr id="248" name="Groupe 247">
              <a:extLst>
                <a:ext uri="{FF2B5EF4-FFF2-40B4-BE49-F238E27FC236}">
                  <a16:creationId xmlns:a16="http://schemas.microsoft.com/office/drawing/2014/main" id="{F2DA645B-6CA2-440F-B1C7-41A6B1BA26DB}"/>
                </a:ext>
              </a:extLst>
            </p:cNvPr>
            <p:cNvGrpSpPr/>
            <p:nvPr/>
          </p:nvGrpSpPr>
          <p:grpSpPr>
            <a:xfrm>
              <a:off x="3332402" y="2870167"/>
              <a:ext cx="511797" cy="619352"/>
              <a:chOff x="1325003" y="2082540"/>
              <a:chExt cx="511797" cy="619352"/>
            </a:xfrm>
          </p:grpSpPr>
          <p:grpSp>
            <p:nvGrpSpPr>
              <p:cNvPr id="249" name="Groupe 248">
                <a:extLst>
                  <a:ext uri="{FF2B5EF4-FFF2-40B4-BE49-F238E27FC236}">
                    <a16:creationId xmlns:a16="http://schemas.microsoft.com/office/drawing/2014/main" id="{CF062E48-52B3-4C33-BF20-86FFEC9EF6E4}"/>
                  </a:ext>
                </a:extLst>
              </p:cNvPr>
              <p:cNvGrpSpPr/>
              <p:nvPr/>
            </p:nvGrpSpPr>
            <p:grpSpPr>
              <a:xfrm>
                <a:off x="1354712" y="2082540"/>
                <a:ext cx="482088" cy="451720"/>
                <a:chOff x="2145696" y="1559889"/>
                <a:chExt cx="482088" cy="451720"/>
              </a:xfrm>
            </p:grpSpPr>
            <p:pic>
              <p:nvPicPr>
                <p:cNvPr id="254" name="Image 253">
                  <a:extLst>
                    <a:ext uri="{FF2B5EF4-FFF2-40B4-BE49-F238E27FC236}">
                      <a16:creationId xmlns:a16="http://schemas.microsoft.com/office/drawing/2014/main" id="{3AB91B6C-B0EE-4BE8-843F-29B5355D56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45696" y="1559889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5" name="Image 254">
                  <a:extLst>
                    <a:ext uri="{FF2B5EF4-FFF2-40B4-BE49-F238E27FC236}">
                      <a16:creationId xmlns:a16="http://schemas.microsoft.com/office/drawing/2014/main" id="{F8C41234-22BB-40C6-B3FB-02035A5D2D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158" y="1611932"/>
                  <a:ext cx="326136" cy="339916"/>
                </a:xfrm>
                <a:prstGeom prst="rect">
                  <a:avLst/>
                </a:prstGeom>
              </p:spPr>
            </p:pic>
            <p:pic>
              <p:nvPicPr>
                <p:cNvPr id="256" name="Image 255">
                  <a:extLst>
                    <a:ext uri="{FF2B5EF4-FFF2-40B4-BE49-F238E27FC236}">
                      <a16:creationId xmlns:a16="http://schemas.microsoft.com/office/drawing/2014/main" id="{8C0DEF99-B129-4D02-8657-3AF3D8BC2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>
                  <a:extLst>
                    <a:ext uri="{BEBA8EAE-BF5A-486C-A8C5-ECC9F3942E4B}">
                      <a14:imgProps xmlns:a14="http://schemas.microsoft.com/office/drawing/2010/main">
                        <a14:imgLayer r:embed="rId46">
                          <a14:imgEffect>
                            <a14:backgroundRemoval t="9459" b="90541" l="9859" r="89437">
                              <a14:foregroundMark x1="27465" y1="17568" x2="64085" y2="18243"/>
                              <a14:foregroundMark x1="64085" y1="18243" x2="80282" y2="49324"/>
                              <a14:foregroundMark x1="80282" y1="49324" x2="80282" y2="83784"/>
                              <a14:foregroundMark x1="80282" y1="83784" x2="41549" y2="89865"/>
                              <a14:foregroundMark x1="41549" y1="89865" x2="26761" y2="54730"/>
                              <a14:foregroundMark x1="26761" y1="54730" x2="26761" y2="14865"/>
                              <a14:foregroundMark x1="19718" y1="14189" x2="56338" y2="14865"/>
                              <a14:foregroundMark x1="56338" y1="14865" x2="77465" y2="25000"/>
                              <a14:foregroundMark x1="61268" y1="20270" x2="52817" y2="58108"/>
                              <a14:foregroundMark x1="21831" y1="88514" x2="40845" y2="90541"/>
                              <a14:foregroundMark x1="64789" y1="14189" x2="81690" y2="29054"/>
                              <a14:foregroundMark x1="21127" y1="20946" x2="22535" y2="11486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01648" y="1671693"/>
                  <a:ext cx="326136" cy="339916"/>
                </a:xfrm>
                <a:prstGeom prst="rect">
                  <a:avLst/>
                </a:prstGeom>
              </p:spPr>
            </p:pic>
          </p:grpSp>
          <p:grpSp>
            <p:nvGrpSpPr>
              <p:cNvPr id="250" name="Groupe 249">
                <a:extLst>
                  <a:ext uri="{FF2B5EF4-FFF2-40B4-BE49-F238E27FC236}">
                    <a16:creationId xmlns:a16="http://schemas.microsoft.com/office/drawing/2014/main" id="{A1D5E431-856C-46BD-9F2B-BDC3256D93EC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251" name="Image 250">
                  <a:extLst>
                    <a:ext uri="{FF2B5EF4-FFF2-40B4-BE49-F238E27FC236}">
                      <a16:creationId xmlns:a16="http://schemas.microsoft.com/office/drawing/2014/main" id="{09B55D67-45A2-493F-BF23-A0D03EDCD1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2" name="Image 251">
                  <a:extLst>
                    <a:ext uri="{FF2B5EF4-FFF2-40B4-BE49-F238E27FC236}">
                      <a16:creationId xmlns:a16="http://schemas.microsoft.com/office/drawing/2014/main" id="{6EF703D4-8145-4A1C-836F-2CFA0E058A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253" name="Image 252">
                  <a:extLst>
                    <a:ext uri="{FF2B5EF4-FFF2-40B4-BE49-F238E27FC236}">
                      <a16:creationId xmlns:a16="http://schemas.microsoft.com/office/drawing/2014/main" id="{9CEC552F-CAD8-4C91-A1BA-9B678A29A0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 cstate="print">
                  <a:extLst>
                    <a:ext uri="{BEBA8EAE-BF5A-486C-A8C5-ECC9F3942E4B}">
                      <a14:imgProps xmlns:a14="http://schemas.microsoft.com/office/drawing/2010/main">
                        <a14:imgLayer r:embed="rId4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57" name="Picture 4" descr="Résultat de recherche d'images pour &quot;logo sans fil&quot;">
              <a:extLst>
                <a:ext uri="{FF2B5EF4-FFF2-40B4-BE49-F238E27FC236}">
                  <a16:creationId xmlns:a16="http://schemas.microsoft.com/office/drawing/2014/main" id="{84BD88EB-0B2A-49FB-AD6B-F1372BD3F0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975497" flipH="1" flipV="1">
              <a:off x="3396676" y="3647921"/>
              <a:ext cx="316339" cy="320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8" name="Flèche : droite 257">
              <a:extLst>
                <a:ext uri="{FF2B5EF4-FFF2-40B4-BE49-F238E27FC236}">
                  <a16:creationId xmlns:a16="http://schemas.microsoft.com/office/drawing/2014/main" id="{CB6BDB4F-0B2E-4FCC-8169-1606F68AE22B}"/>
                </a:ext>
              </a:extLst>
            </p:cNvPr>
            <p:cNvSpPr/>
            <p:nvPr/>
          </p:nvSpPr>
          <p:spPr>
            <a:xfrm>
              <a:off x="3998841" y="2892947"/>
              <a:ext cx="655387" cy="58873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9" name="Image 258">
              <a:extLst>
                <a:ext uri="{FF2B5EF4-FFF2-40B4-BE49-F238E27FC236}">
                  <a16:creationId xmlns:a16="http://schemas.microsoft.com/office/drawing/2014/main" id="{DEA1878F-916E-4809-B2E9-79979CC3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/>
            <a:stretch>
              <a:fillRect/>
            </a:stretch>
          </p:blipFill>
          <p:spPr>
            <a:xfrm>
              <a:off x="7355111" y="4761109"/>
              <a:ext cx="381053" cy="323895"/>
            </a:xfrm>
            <a:prstGeom prst="rect">
              <a:avLst/>
            </a:prstGeom>
          </p:spPr>
        </p:pic>
        <p:cxnSp>
          <p:nvCxnSpPr>
            <p:cNvPr id="260" name="Connecteur droit avec flèche 259">
              <a:extLst>
                <a:ext uri="{FF2B5EF4-FFF2-40B4-BE49-F238E27FC236}">
                  <a16:creationId xmlns:a16="http://schemas.microsoft.com/office/drawing/2014/main" id="{E07D151B-F2A1-46E0-AFAC-74490599A517}"/>
                </a:ext>
              </a:extLst>
            </p:cNvPr>
            <p:cNvCxnSpPr>
              <a:cxnSpLocks/>
              <a:endCxn id="259" idx="1"/>
            </p:cNvCxnSpPr>
            <p:nvPr/>
          </p:nvCxnSpPr>
          <p:spPr>
            <a:xfrm>
              <a:off x="5807392" y="3198620"/>
              <a:ext cx="1547719" cy="172443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Connecteur droit 260">
              <a:extLst>
                <a:ext uri="{FF2B5EF4-FFF2-40B4-BE49-F238E27FC236}">
                  <a16:creationId xmlns:a16="http://schemas.microsoft.com/office/drawing/2014/main" id="{D1325733-250D-4250-8800-F151471ACB4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9162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2" name="Connecteur droit 261">
              <a:extLst>
                <a:ext uri="{FF2B5EF4-FFF2-40B4-BE49-F238E27FC236}">
                  <a16:creationId xmlns:a16="http://schemas.microsoft.com/office/drawing/2014/main" id="{444F6CE7-06B6-4BB4-B24C-8A8792DAC06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34184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63" name="Connecteur droit 262">
              <a:extLst>
                <a:ext uri="{FF2B5EF4-FFF2-40B4-BE49-F238E27FC236}">
                  <a16:creationId xmlns:a16="http://schemas.microsoft.com/office/drawing/2014/main" id="{5579E556-9B6C-4A9C-B57B-9B71C9370AA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75309" y="761317"/>
              <a:ext cx="63395" cy="4653930"/>
            </a:xfrm>
            <a:prstGeom prst="line">
              <a:avLst/>
            </a:prstGeom>
            <a:ln w="25400" cap="flat" cmpd="sng" algn="ctr">
              <a:solidFill>
                <a:srgbClr val="FFC000"/>
              </a:solidFill>
              <a:prstDash val="dashDot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65" name="ZoneTexte 264">
              <a:extLst>
                <a:ext uri="{FF2B5EF4-FFF2-40B4-BE49-F238E27FC236}">
                  <a16:creationId xmlns:a16="http://schemas.microsoft.com/office/drawing/2014/main" id="{466064D6-0218-48B6-8B14-AD838DED3897}"/>
                </a:ext>
              </a:extLst>
            </p:cNvPr>
            <p:cNvSpPr txBox="1"/>
            <p:nvPr/>
          </p:nvSpPr>
          <p:spPr>
            <a:xfrm>
              <a:off x="6819044" y="81197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Utilisateurs</a:t>
              </a:r>
            </a:p>
          </p:txBody>
        </p:sp>
        <p:sp>
          <p:nvSpPr>
            <p:cNvPr id="266" name="ZoneTexte 265">
              <a:extLst>
                <a:ext uri="{FF2B5EF4-FFF2-40B4-BE49-F238E27FC236}">
                  <a16:creationId xmlns:a16="http://schemas.microsoft.com/office/drawing/2014/main" id="{E112F734-224D-410D-A400-A7C6F66D0AA7}"/>
                </a:ext>
              </a:extLst>
            </p:cNvPr>
            <p:cNvSpPr txBox="1"/>
            <p:nvPr/>
          </p:nvSpPr>
          <p:spPr>
            <a:xfrm>
              <a:off x="2996312" y="804762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Données</a:t>
              </a:r>
            </a:p>
          </p:txBody>
        </p:sp>
        <p:sp>
          <p:nvSpPr>
            <p:cNvPr id="267" name="ZoneTexte 266">
              <a:extLst>
                <a:ext uri="{FF2B5EF4-FFF2-40B4-BE49-F238E27FC236}">
                  <a16:creationId xmlns:a16="http://schemas.microsoft.com/office/drawing/2014/main" id="{EA2738E3-5D66-4B08-BEFB-43F4090F8715}"/>
                </a:ext>
              </a:extLst>
            </p:cNvPr>
            <p:cNvSpPr txBox="1"/>
            <p:nvPr/>
          </p:nvSpPr>
          <p:spPr>
            <a:xfrm>
              <a:off x="1104277" y="798804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Collecte in situ</a:t>
              </a:r>
            </a:p>
          </p:txBody>
        </p:sp>
        <p:sp>
          <p:nvSpPr>
            <p:cNvPr id="268" name="ZoneTexte 267">
              <a:extLst>
                <a:ext uri="{FF2B5EF4-FFF2-40B4-BE49-F238E27FC236}">
                  <a16:creationId xmlns:a16="http://schemas.microsoft.com/office/drawing/2014/main" id="{D9E88087-DE47-455B-8772-54B0AE58D6CC}"/>
                </a:ext>
              </a:extLst>
            </p:cNvPr>
            <p:cNvSpPr txBox="1"/>
            <p:nvPr/>
          </p:nvSpPr>
          <p:spPr>
            <a:xfrm>
              <a:off x="4379411" y="797600"/>
              <a:ext cx="19621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Cloud/Mésocentre</a:t>
              </a:r>
            </a:p>
          </p:txBody>
        </p:sp>
      </p:grpSp>
      <p:pic>
        <p:nvPicPr>
          <p:cNvPr id="264" name="Picture 2" descr="http://doc.ceba.uca.fr/lib/exe/fetch.php?media=image003_1_.jpg">
            <a:extLst>
              <a:ext uri="{FF2B5EF4-FFF2-40B4-BE49-F238E27FC236}">
                <a16:creationId xmlns:a16="http://schemas.microsoft.com/office/drawing/2014/main" id="{DB99B201-A99A-4D97-BAE7-8C233B3FE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965" y="3747912"/>
            <a:ext cx="2842865" cy="301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" name="Rectangle 268">
            <a:extLst>
              <a:ext uri="{FF2B5EF4-FFF2-40B4-BE49-F238E27FC236}">
                <a16:creationId xmlns:a16="http://schemas.microsoft.com/office/drawing/2014/main" id="{0F46DA50-BA71-4B41-AAAE-75F72F690200}"/>
              </a:ext>
            </a:extLst>
          </p:cNvPr>
          <p:cNvSpPr/>
          <p:nvPr/>
        </p:nvSpPr>
        <p:spPr>
          <a:xfrm>
            <a:off x="3620657" y="2665"/>
            <a:ext cx="4890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Des données à produire et à collecter</a:t>
            </a:r>
          </a:p>
        </p:txBody>
      </p:sp>
    </p:spTree>
    <p:extLst>
      <p:ext uri="{BB962C8B-B14F-4D97-AF65-F5344CB8AC3E}">
        <p14:creationId xmlns:p14="http://schemas.microsoft.com/office/powerpoint/2010/main" val="662059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274" y="1612895"/>
            <a:ext cx="9717044" cy="45262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9673" y="362773"/>
            <a:ext cx="107511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Arial Rounded MT Bold" panose="020F0704030504030204" pitchFamily="34" charset="0"/>
              </a:rPr>
              <a:t>Réseau de capteurs sans fil dédié à la surveillance environnementale</a:t>
            </a:r>
            <a:br>
              <a:rPr lang="fr-FR" sz="2000" dirty="0">
                <a:latin typeface="Arial Rounded MT Bold" panose="020F0704030504030204" pitchFamily="34" charset="0"/>
              </a:rPr>
            </a:br>
            <a:r>
              <a:rPr lang="fr-FR" sz="2000" dirty="0">
                <a:latin typeface="Arial Rounded MT Bold" panose="020F0704030504030204" pitchFamily="34" charset="0"/>
              </a:rPr>
              <a:t>basé sur la technologie de communication </a:t>
            </a:r>
            <a:r>
              <a:rPr lang="fr-FR" sz="2000" dirty="0" err="1">
                <a:latin typeface="Arial Rounded MT Bold" panose="020F0704030504030204" pitchFamily="34" charset="0"/>
              </a:rPr>
              <a:t>LoRa</a:t>
            </a:r>
            <a:r>
              <a:rPr lang="fr-FR" sz="1600" baseline="30000" dirty="0">
                <a:latin typeface="Arial Rounded MT Bold" panose="020F0704030504030204" pitchFamily="34" charset="0"/>
              </a:rPr>
              <a:t>®</a:t>
            </a:r>
            <a:br>
              <a:rPr lang="fr-FR" sz="2000" dirty="0">
                <a:latin typeface="Arial Rounded MT Bold" panose="020F0704030504030204" pitchFamily="34" charset="0"/>
              </a:rPr>
            </a:br>
            <a:r>
              <a:rPr lang="fr-FR" sz="2000" dirty="0">
                <a:latin typeface="Arial Rounded MT Bold" panose="020F0704030504030204" pitchFamily="34" charset="0"/>
              </a:rPr>
              <a:t>Projet ConnecSenS</a:t>
            </a:r>
            <a:br>
              <a:rPr lang="fr-FR" sz="2000" dirty="0">
                <a:latin typeface="Arial Rounded MT Bold" panose="020F0704030504030204" pitchFamily="34" charset="0"/>
              </a:rPr>
            </a:br>
            <a:endParaRPr lang="fr-FR" sz="20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552" y="6062678"/>
            <a:ext cx="4259591" cy="65308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14" y="6062678"/>
            <a:ext cx="3039800" cy="65308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72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119434"/>
              </p:ext>
            </p:extLst>
          </p:nvPr>
        </p:nvGraphicFramePr>
        <p:xfrm>
          <a:off x="155575" y="1828800"/>
          <a:ext cx="11881512" cy="4522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70378">
                  <a:extLst>
                    <a:ext uri="{9D8B030D-6E8A-4147-A177-3AD203B41FA5}">
                      <a16:colId xmlns:a16="http://schemas.microsoft.com/office/drawing/2014/main" val="3604285864"/>
                    </a:ext>
                  </a:extLst>
                </a:gridCol>
                <a:gridCol w="2970378">
                  <a:extLst>
                    <a:ext uri="{9D8B030D-6E8A-4147-A177-3AD203B41FA5}">
                      <a16:colId xmlns:a16="http://schemas.microsoft.com/office/drawing/2014/main" val="4080232223"/>
                    </a:ext>
                  </a:extLst>
                </a:gridCol>
                <a:gridCol w="2295829">
                  <a:extLst>
                    <a:ext uri="{9D8B030D-6E8A-4147-A177-3AD203B41FA5}">
                      <a16:colId xmlns:a16="http://schemas.microsoft.com/office/drawing/2014/main" val="3573606837"/>
                    </a:ext>
                  </a:extLst>
                </a:gridCol>
                <a:gridCol w="3644927">
                  <a:extLst>
                    <a:ext uri="{9D8B030D-6E8A-4147-A177-3AD203B41FA5}">
                      <a16:colId xmlns:a16="http://schemas.microsoft.com/office/drawing/2014/main" val="3367020727"/>
                    </a:ext>
                  </a:extLst>
                </a:gridCol>
              </a:tblGrid>
              <a:tr h="3738216"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600" i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fr-FR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746353"/>
                  </a:ext>
                </a:extLst>
              </a:tr>
              <a:tr h="784408">
                <a:tc gridSpan="4"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80494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29673" y="362773"/>
            <a:ext cx="107511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Arial Rounded MT Bold" panose="020F0704030504030204" pitchFamily="34" charset="0"/>
              </a:rPr>
              <a:t>Réseau de capteurs sans fil dédié à la surveillance environnementale</a:t>
            </a:r>
            <a:br>
              <a:rPr lang="fr-FR" sz="2000" dirty="0">
                <a:latin typeface="Arial Rounded MT Bold" panose="020F0704030504030204" pitchFamily="34" charset="0"/>
              </a:rPr>
            </a:br>
            <a:r>
              <a:rPr lang="fr-FR" sz="2000" dirty="0">
                <a:latin typeface="Arial Rounded MT Bold" panose="020F0704030504030204" pitchFamily="34" charset="0"/>
              </a:rPr>
              <a:t>Tests réalisés sur les sites pilotes – Distance communication </a:t>
            </a:r>
            <a:r>
              <a:rPr lang="fr-FR" sz="2000" dirty="0" err="1">
                <a:latin typeface="Arial Rounded MT Bold" panose="020F0704030504030204" pitchFamily="34" charset="0"/>
              </a:rPr>
              <a:t>LoRa</a:t>
            </a:r>
            <a:r>
              <a:rPr lang="fr-FR" sz="2000" dirty="0">
                <a:latin typeface="Arial Rounded MT Bold" panose="020F0704030504030204" pitchFamily="34" charset="0"/>
              </a:rPr>
              <a:t>®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  <p:sp>
        <p:nvSpPr>
          <p:cNvPr id="6" name="object 54"/>
          <p:cNvSpPr/>
          <p:nvPr/>
        </p:nvSpPr>
        <p:spPr bwMode="auto">
          <a:xfrm>
            <a:off x="281811" y="2582413"/>
            <a:ext cx="3077090" cy="2483437"/>
          </a:xfrm>
          <a:prstGeom prst="rect">
            <a:avLst/>
          </a:prstGeom>
          <a:blipFill>
            <a:blip r:embed="rId3"/>
            <a:stretch/>
          </a:blipFill>
        </p:spPr>
        <p:txBody>
          <a:bodyPr wrap="square" lIns="0" tIns="0" rIns="0" bIns="0" rtlCol="0">
            <a:noAutofit/>
          </a:bodyPr>
          <a:lstStyle/>
          <a:p>
            <a:pPr>
              <a:defRPr/>
            </a:pPr>
            <a:endParaRPr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94" y="2004678"/>
            <a:ext cx="5130619" cy="2132374"/>
          </a:xfrm>
          <a:prstGeom prst="rect">
            <a:avLst/>
          </a:prstGeom>
          <a:ln w="127000">
            <a:solidFill>
              <a:schemeClr val="bg1"/>
            </a:solidFill>
          </a:ln>
        </p:spPr>
      </p:pic>
      <p:pic>
        <p:nvPicPr>
          <p:cNvPr id="115" name="Image 1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308" y="1959685"/>
            <a:ext cx="2635042" cy="3985501"/>
          </a:xfrm>
          <a:prstGeom prst="rect">
            <a:avLst/>
          </a:prstGeom>
        </p:spPr>
      </p:pic>
      <p:sp>
        <p:nvSpPr>
          <p:cNvPr id="116" name="ZoneTexte 115"/>
          <p:cNvSpPr txBox="1"/>
          <p:nvPr/>
        </p:nvSpPr>
        <p:spPr>
          <a:xfrm>
            <a:off x="5074487" y="5154597"/>
            <a:ext cx="2664512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600" b="0" dirty="0">
                <a:solidFill>
                  <a:schemeClr val="tx1"/>
                </a:solidFill>
                <a:latin typeface="+mn-lt"/>
              </a:rPr>
              <a:t>Site 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d’</a:t>
            </a:r>
            <a:r>
              <a:rPr lang="fr-FR" sz="1600" b="1" dirty="0">
                <a:solidFill>
                  <a:schemeClr val="tx1"/>
                </a:solidFill>
                <a:latin typeface="+mn-lt"/>
              </a:rPr>
              <a:t>Auzon :</a:t>
            </a:r>
          </a:p>
          <a:p>
            <a:pPr algn="r"/>
            <a:r>
              <a:rPr lang="fr-FR" sz="1600" dirty="0"/>
              <a:t>zone boisée</a:t>
            </a:r>
          </a:p>
          <a:p>
            <a:pPr algn="r"/>
            <a:r>
              <a:rPr lang="fr-FR" sz="1600" dirty="0"/>
              <a:t>et vallonnée</a:t>
            </a:r>
            <a:endParaRPr lang="fr-FR" sz="1600" dirty="0">
              <a:solidFill>
                <a:schemeClr val="tx1"/>
              </a:solidFill>
            </a:endParaRPr>
          </a:p>
          <a:p>
            <a:pPr algn="ctr"/>
            <a:endParaRPr lang="fr-FR" sz="1600" dirty="0">
              <a:solidFill>
                <a:schemeClr val="tx1"/>
              </a:solidFill>
              <a:latin typeface="+mn-lt"/>
            </a:endParaRPr>
          </a:p>
          <a:p>
            <a:endParaRPr lang="fr-FR" dirty="0"/>
          </a:p>
        </p:txBody>
      </p:sp>
      <p:sp>
        <p:nvSpPr>
          <p:cNvPr id="117" name="Rectangle 116"/>
          <p:cNvSpPr/>
          <p:nvPr/>
        </p:nvSpPr>
        <p:spPr>
          <a:xfrm>
            <a:off x="7953218" y="4306895"/>
            <a:ext cx="4004921" cy="2127703"/>
          </a:xfrm>
          <a:prstGeom prst="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8" name="Groupe 117"/>
          <p:cNvGrpSpPr/>
          <p:nvPr/>
        </p:nvGrpSpPr>
        <p:grpSpPr>
          <a:xfrm>
            <a:off x="7758521" y="4284647"/>
            <a:ext cx="4199618" cy="2198169"/>
            <a:chOff x="85978" y="5627446"/>
            <a:chExt cx="3983882" cy="2118016"/>
          </a:xfrm>
        </p:grpSpPr>
        <p:sp>
          <p:nvSpPr>
            <p:cNvPr id="119" name="object 118"/>
            <p:cNvSpPr/>
            <p:nvPr/>
          </p:nvSpPr>
          <p:spPr bwMode="auto">
            <a:xfrm>
              <a:off x="87033" y="5634790"/>
              <a:ext cx="3982827" cy="2097969"/>
            </a:xfrm>
            <a:prstGeom prst="rect">
              <a:avLst/>
            </a:prstGeom>
            <a:blipFill>
              <a:blip r:embed="rId6"/>
              <a:stretch/>
            </a:blip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0" name="object 120"/>
            <p:cNvSpPr/>
            <p:nvPr/>
          </p:nvSpPr>
          <p:spPr bwMode="auto">
            <a:xfrm>
              <a:off x="89395" y="5627446"/>
              <a:ext cx="3978084" cy="2105317"/>
            </a:xfrm>
            <a:custGeom>
              <a:avLst/>
              <a:gdLst/>
              <a:ahLst/>
              <a:cxnLst/>
              <a:rect l="l" t="t" r="r" b="b"/>
              <a:pathLst>
                <a:path w="3978084" h="2105317" extrusionOk="0">
                  <a:moveTo>
                    <a:pt x="3978084" y="2105317"/>
                  </a:moveTo>
                  <a:lnTo>
                    <a:pt x="0" y="2105317"/>
                  </a:lnTo>
                  <a:lnTo>
                    <a:pt x="0" y="0"/>
                  </a:lnTo>
                  <a:lnTo>
                    <a:pt x="3978084" y="0"/>
                  </a:lnTo>
                  <a:lnTo>
                    <a:pt x="3978084" y="2105317"/>
                  </a:lnTo>
                  <a:close/>
                </a:path>
              </a:pathLst>
            </a:custGeom>
            <a:ln w="5842">
              <a:solidFill>
                <a:srgbClr val="00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1" name="object 121"/>
            <p:cNvSpPr/>
            <p:nvPr/>
          </p:nvSpPr>
          <p:spPr bwMode="auto">
            <a:xfrm>
              <a:off x="1385745" y="6448478"/>
              <a:ext cx="60101" cy="61399"/>
            </a:xfrm>
            <a:custGeom>
              <a:avLst/>
              <a:gdLst/>
              <a:ahLst/>
              <a:cxnLst/>
              <a:rect l="l" t="t" r="r" b="b"/>
              <a:pathLst>
                <a:path w="60101" h="61399" extrusionOk="0">
                  <a:moveTo>
                    <a:pt x="26050" y="0"/>
                  </a:moveTo>
                  <a:lnTo>
                    <a:pt x="15017" y="3463"/>
                  </a:lnTo>
                  <a:lnTo>
                    <a:pt x="6325" y="11627"/>
                  </a:lnTo>
                  <a:lnTo>
                    <a:pt x="983" y="24532"/>
                  </a:lnTo>
                  <a:lnTo>
                    <a:pt x="0" y="42219"/>
                  </a:lnTo>
                  <a:lnTo>
                    <a:pt x="7284" y="52480"/>
                  </a:lnTo>
                  <a:lnTo>
                    <a:pt x="19319" y="59258"/>
                  </a:lnTo>
                  <a:lnTo>
                    <a:pt x="35706" y="61399"/>
                  </a:lnTo>
                  <a:lnTo>
                    <a:pt x="48232" y="55457"/>
                  </a:lnTo>
                  <a:lnTo>
                    <a:pt x="56877" y="44813"/>
                  </a:lnTo>
                  <a:lnTo>
                    <a:pt x="60101" y="31003"/>
                  </a:lnTo>
                  <a:lnTo>
                    <a:pt x="58848" y="22287"/>
                  </a:lnTo>
                  <a:lnTo>
                    <a:pt x="52318" y="10728"/>
                  </a:lnTo>
                  <a:lnTo>
                    <a:pt x="41063" y="2850"/>
                  </a:lnTo>
                  <a:lnTo>
                    <a:pt x="260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2" name="object 122"/>
            <p:cNvSpPr/>
            <p:nvPr/>
          </p:nvSpPr>
          <p:spPr bwMode="auto">
            <a:xfrm>
              <a:off x="521519" y="6045339"/>
              <a:ext cx="306031" cy="932332"/>
            </a:xfrm>
            <a:custGeom>
              <a:avLst/>
              <a:gdLst/>
              <a:ahLst/>
              <a:cxnLst/>
              <a:rect l="l" t="t" r="r" b="b"/>
              <a:pathLst>
                <a:path w="306031" h="932332" extrusionOk="0">
                  <a:moveTo>
                    <a:pt x="0" y="0"/>
                  </a:moveTo>
                  <a:lnTo>
                    <a:pt x="306031" y="932332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3" name="object 123"/>
            <p:cNvSpPr/>
            <p:nvPr/>
          </p:nvSpPr>
          <p:spPr bwMode="auto">
            <a:xfrm>
              <a:off x="646069" y="6988346"/>
              <a:ext cx="177927" cy="291807"/>
            </a:xfrm>
            <a:custGeom>
              <a:avLst/>
              <a:gdLst/>
              <a:ahLst/>
              <a:cxnLst/>
              <a:rect l="l" t="t" r="r" b="b"/>
              <a:pathLst>
                <a:path w="177927" h="291807" extrusionOk="0">
                  <a:moveTo>
                    <a:pt x="0" y="291807"/>
                  </a:moveTo>
                  <a:lnTo>
                    <a:pt x="177927" y="0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4" name="object 124"/>
            <p:cNvSpPr/>
            <p:nvPr/>
          </p:nvSpPr>
          <p:spPr bwMode="auto">
            <a:xfrm>
              <a:off x="642512" y="7290824"/>
              <a:ext cx="751560" cy="345884"/>
            </a:xfrm>
            <a:custGeom>
              <a:avLst/>
              <a:gdLst/>
              <a:ahLst/>
              <a:cxnLst/>
              <a:rect l="l" t="t" r="r" b="b"/>
              <a:pathLst>
                <a:path w="751560" h="345884" extrusionOk="0">
                  <a:moveTo>
                    <a:pt x="751560" y="345884"/>
                  </a:moveTo>
                  <a:lnTo>
                    <a:pt x="0" y="0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5" name="object 125"/>
            <p:cNvSpPr/>
            <p:nvPr/>
          </p:nvSpPr>
          <p:spPr bwMode="auto">
            <a:xfrm>
              <a:off x="1414710" y="6479483"/>
              <a:ext cx="316699" cy="789990"/>
            </a:xfrm>
            <a:custGeom>
              <a:avLst/>
              <a:gdLst/>
              <a:ahLst/>
              <a:cxnLst/>
              <a:rect l="l" t="t" r="r" b="b"/>
              <a:pathLst>
                <a:path w="316699" h="789990" extrusionOk="0">
                  <a:moveTo>
                    <a:pt x="0" y="0"/>
                  </a:moveTo>
                  <a:lnTo>
                    <a:pt x="316699" y="789990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6" name="object 126"/>
            <p:cNvSpPr/>
            <p:nvPr/>
          </p:nvSpPr>
          <p:spPr bwMode="auto">
            <a:xfrm>
              <a:off x="542869" y="6041780"/>
              <a:ext cx="797115" cy="427024"/>
            </a:xfrm>
            <a:custGeom>
              <a:avLst/>
              <a:gdLst/>
              <a:ahLst/>
              <a:cxnLst/>
              <a:rect l="l" t="t" r="r" b="b"/>
              <a:pathLst>
                <a:path w="797115" h="427024" extrusionOk="0">
                  <a:moveTo>
                    <a:pt x="0" y="0"/>
                  </a:moveTo>
                  <a:lnTo>
                    <a:pt x="797115" y="427024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7" name="object 127"/>
            <p:cNvSpPr/>
            <p:nvPr/>
          </p:nvSpPr>
          <p:spPr bwMode="auto">
            <a:xfrm>
              <a:off x="546428" y="6070243"/>
              <a:ext cx="701027" cy="686803"/>
            </a:xfrm>
            <a:custGeom>
              <a:avLst/>
              <a:gdLst/>
              <a:ahLst/>
              <a:cxnLst/>
              <a:rect l="l" t="t" r="r" b="b"/>
              <a:pathLst>
                <a:path w="701027" h="686803" extrusionOk="0">
                  <a:moveTo>
                    <a:pt x="0" y="0"/>
                  </a:moveTo>
                  <a:lnTo>
                    <a:pt x="701027" y="686803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8" name="object 128"/>
            <p:cNvSpPr/>
            <p:nvPr/>
          </p:nvSpPr>
          <p:spPr bwMode="auto">
            <a:xfrm>
              <a:off x="838230" y="6760611"/>
              <a:ext cx="398551" cy="224180"/>
            </a:xfrm>
            <a:custGeom>
              <a:avLst/>
              <a:gdLst/>
              <a:ahLst/>
              <a:cxnLst/>
              <a:rect l="l" t="t" r="r" b="b"/>
              <a:pathLst>
                <a:path w="398551" h="224180" extrusionOk="0">
                  <a:moveTo>
                    <a:pt x="0" y="224180"/>
                  </a:moveTo>
                  <a:lnTo>
                    <a:pt x="398551" y="0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29" name="object 129"/>
            <p:cNvSpPr/>
            <p:nvPr/>
          </p:nvSpPr>
          <p:spPr bwMode="auto">
            <a:xfrm>
              <a:off x="1408304" y="7329961"/>
              <a:ext cx="276847" cy="309600"/>
            </a:xfrm>
            <a:custGeom>
              <a:avLst/>
              <a:gdLst/>
              <a:ahLst/>
              <a:cxnLst/>
              <a:rect l="l" t="t" r="r" b="b"/>
              <a:pathLst>
                <a:path w="276847" h="309600" extrusionOk="0">
                  <a:moveTo>
                    <a:pt x="0" y="309600"/>
                  </a:moveTo>
                  <a:lnTo>
                    <a:pt x="276847" y="0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0" name="object 130"/>
            <p:cNvSpPr/>
            <p:nvPr/>
          </p:nvSpPr>
          <p:spPr bwMode="auto">
            <a:xfrm>
              <a:off x="1246031" y="6771275"/>
              <a:ext cx="150888" cy="845502"/>
            </a:xfrm>
            <a:custGeom>
              <a:avLst/>
              <a:gdLst/>
              <a:ahLst/>
              <a:cxnLst/>
              <a:rect l="l" t="t" r="r" b="b"/>
              <a:pathLst>
                <a:path w="150888" h="845502" extrusionOk="0">
                  <a:moveTo>
                    <a:pt x="150888" y="845502"/>
                  </a:moveTo>
                  <a:lnTo>
                    <a:pt x="0" y="0"/>
                  </a:lnTo>
                </a:path>
              </a:pathLst>
            </a:custGeom>
            <a:ln w="7111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1" name="object 131"/>
            <p:cNvSpPr/>
            <p:nvPr/>
          </p:nvSpPr>
          <p:spPr bwMode="auto">
            <a:xfrm>
              <a:off x="1427754" y="6477109"/>
              <a:ext cx="389076" cy="787614"/>
            </a:xfrm>
            <a:custGeom>
              <a:avLst/>
              <a:gdLst/>
              <a:ahLst/>
              <a:cxnLst/>
              <a:rect l="l" t="t" r="r" b="b"/>
              <a:pathLst>
                <a:path w="389077" h="787615" extrusionOk="0">
                  <a:moveTo>
                    <a:pt x="313156" y="787615"/>
                  </a:moveTo>
                  <a:lnTo>
                    <a:pt x="389077" y="265696"/>
                  </a:lnTo>
                  <a:lnTo>
                    <a:pt x="0" y="0"/>
                  </a:lnTo>
                </a:path>
              </a:pathLst>
            </a:custGeom>
            <a:ln w="7112">
              <a:solidFill>
                <a:srgbClr val="000000"/>
              </a:solidFill>
              <a:prstDash val="dash"/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2" name="object 132"/>
            <p:cNvSpPr/>
            <p:nvPr/>
          </p:nvSpPr>
          <p:spPr bwMode="auto">
            <a:xfrm>
              <a:off x="482371" y="6006198"/>
              <a:ext cx="78282" cy="78282"/>
            </a:xfrm>
            <a:custGeom>
              <a:avLst/>
              <a:gdLst/>
              <a:ahLst/>
              <a:cxnLst/>
              <a:rect l="l" t="t" r="r" b="b"/>
              <a:pathLst>
                <a:path w="78282" h="78282" extrusionOk="0">
                  <a:moveTo>
                    <a:pt x="78282" y="78282"/>
                  </a:moveTo>
                  <a:lnTo>
                    <a:pt x="0" y="78282"/>
                  </a:lnTo>
                  <a:lnTo>
                    <a:pt x="0" y="0"/>
                  </a:lnTo>
                  <a:lnTo>
                    <a:pt x="78282" y="0"/>
                  </a:lnTo>
                  <a:lnTo>
                    <a:pt x="78282" y="7828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3" name="object 133"/>
            <p:cNvSpPr/>
            <p:nvPr/>
          </p:nvSpPr>
          <p:spPr bwMode="auto">
            <a:xfrm>
              <a:off x="798592" y="6946669"/>
              <a:ext cx="60096" cy="61408"/>
            </a:xfrm>
            <a:custGeom>
              <a:avLst/>
              <a:gdLst/>
              <a:ahLst/>
              <a:cxnLst/>
              <a:rect l="l" t="t" r="r" b="b"/>
              <a:pathLst>
                <a:path w="60096" h="61408" extrusionOk="0">
                  <a:moveTo>
                    <a:pt x="26034" y="0"/>
                  </a:moveTo>
                  <a:lnTo>
                    <a:pt x="15005" y="3467"/>
                  </a:lnTo>
                  <a:lnTo>
                    <a:pt x="6317" y="11633"/>
                  </a:lnTo>
                  <a:lnTo>
                    <a:pt x="980" y="24540"/>
                  </a:lnTo>
                  <a:lnTo>
                    <a:pt x="0" y="42232"/>
                  </a:lnTo>
                  <a:lnTo>
                    <a:pt x="7287" y="52490"/>
                  </a:lnTo>
                  <a:lnTo>
                    <a:pt x="19322" y="59268"/>
                  </a:lnTo>
                  <a:lnTo>
                    <a:pt x="35710" y="61408"/>
                  </a:lnTo>
                  <a:lnTo>
                    <a:pt x="48232" y="55460"/>
                  </a:lnTo>
                  <a:lnTo>
                    <a:pt x="56874" y="44812"/>
                  </a:lnTo>
                  <a:lnTo>
                    <a:pt x="60096" y="31002"/>
                  </a:lnTo>
                  <a:lnTo>
                    <a:pt x="58841" y="22278"/>
                  </a:lnTo>
                  <a:lnTo>
                    <a:pt x="52309" y="10723"/>
                  </a:lnTo>
                  <a:lnTo>
                    <a:pt x="41051" y="2848"/>
                  </a:lnTo>
                  <a:lnTo>
                    <a:pt x="2603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4" name="object 134"/>
            <p:cNvSpPr/>
            <p:nvPr/>
          </p:nvSpPr>
          <p:spPr bwMode="auto">
            <a:xfrm>
              <a:off x="613549" y="7259828"/>
              <a:ext cx="60096" cy="61396"/>
            </a:xfrm>
            <a:custGeom>
              <a:avLst/>
              <a:gdLst/>
              <a:ahLst/>
              <a:cxnLst/>
              <a:rect l="l" t="t" r="r" b="b"/>
              <a:pathLst>
                <a:path w="60096" h="61396" extrusionOk="0">
                  <a:moveTo>
                    <a:pt x="26043" y="0"/>
                  </a:moveTo>
                  <a:lnTo>
                    <a:pt x="15011" y="3462"/>
                  </a:lnTo>
                  <a:lnTo>
                    <a:pt x="6320" y="11623"/>
                  </a:lnTo>
                  <a:lnTo>
                    <a:pt x="980" y="24528"/>
                  </a:lnTo>
                  <a:lnTo>
                    <a:pt x="0" y="42220"/>
                  </a:lnTo>
                  <a:lnTo>
                    <a:pt x="7287" y="52479"/>
                  </a:lnTo>
                  <a:lnTo>
                    <a:pt x="19322" y="59257"/>
                  </a:lnTo>
                  <a:lnTo>
                    <a:pt x="35710" y="61396"/>
                  </a:lnTo>
                  <a:lnTo>
                    <a:pt x="48232" y="55448"/>
                  </a:lnTo>
                  <a:lnTo>
                    <a:pt x="56874" y="44800"/>
                  </a:lnTo>
                  <a:lnTo>
                    <a:pt x="60096" y="30991"/>
                  </a:lnTo>
                  <a:lnTo>
                    <a:pt x="58845" y="22281"/>
                  </a:lnTo>
                  <a:lnTo>
                    <a:pt x="52315" y="10723"/>
                  </a:lnTo>
                  <a:lnTo>
                    <a:pt x="41059" y="2848"/>
                  </a:lnTo>
                  <a:lnTo>
                    <a:pt x="2604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5" name="object 135"/>
            <p:cNvSpPr/>
            <p:nvPr/>
          </p:nvSpPr>
          <p:spPr bwMode="auto">
            <a:xfrm>
              <a:off x="644851" y="7325302"/>
              <a:ext cx="60109" cy="61398"/>
            </a:xfrm>
            <a:custGeom>
              <a:avLst/>
              <a:gdLst/>
              <a:ahLst/>
              <a:cxnLst/>
              <a:rect l="l" t="t" r="r" b="b"/>
              <a:pathLst>
                <a:path w="60109" h="61398" extrusionOk="0">
                  <a:moveTo>
                    <a:pt x="26044" y="0"/>
                  </a:moveTo>
                  <a:lnTo>
                    <a:pt x="15014" y="3467"/>
                  </a:lnTo>
                  <a:lnTo>
                    <a:pt x="6323" y="11633"/>
                  </a:lnTo>
                  <a:lnTo>
                    <a:pt x="981" y="24538"/>
                  </a:lnTo>
                  <a:lnTo>
                    <a:pt x="0" y="42225"/>
                  </a:lnTo>
                  <a:lnTo>
                    <a:pt x="7290" y="52482"/>
                  </a:lnTo>
                  <a:lnTo>
                    <a:pt x="19328" y="59258"/>
                  </a:lnTo>
                  <a:lnTo>
                    <a:pt x="35714" y="61398"/>
                  </a:lnTo>
                  <a:lnTo>
                    <a:pt x="48241" y="55455"/>
                  </a:lnTo>
                  <a:lnTo>
                    <a:pt x="56886" y="44811"/>
                  </a:lnTo>
                  <a:lnTo>
                    <a:pt x="60109" y="31002"/>
                  </a:lnTo>
                  <a:lnTo>
                    <a:pt x="58854" y="22277"/>
                  </a:lnTo>
                  <a:lnTo>
                    <a:pt x="52321" y="10722"/>
                  </a:lnTo>
                  <a:lnTo>
                    <a:pt x="41062" y="2848"/>
                  </a:lnTo>
                  <a:lnTo>
                    <a:pt x="26044" y="0"/>
                  </a:lnTo>
                  <a:close/>
                </a:path>
              </a:pathLst>
            </a:custGeom>
            <a:solidFill>
              <a:srgbClr val="00A23C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6" name="object 136"/>
            <p:cNvSpPr/>
            <p:nvPr/>
          </p:nvSpPr>
          <p:spPr bwMode="auto">
            <a:xfrm>
              <a:off x="1366048" y="7057225"/>
              <a:ext cx="60109" cy="61398"/>
            </a:xfrm>
            <a:custGeom>
              <a:avLst/>
              <a:gdLst/>
              <a:ahLst/>
              <a:cxnLst/>
              <a:rect l="l" t="t" r="r" b="b"/>
              <a:pathLst>
                <a:path w="60109" h="61398" extrusionOk="0">
                  <a:moveTo>
                    <a:pt x="26044" y="0"/>
                  </a:moveTo>
                  <a:lnTo>
                    <a:pt x="15014" y="3467"/>
                  </a:lnTo>
                  <a:lnTo>
                    <a:pt x="6323" y="11633"/>
                  </a:lnTo>
                  <a:lnTo>
                    <a:pt x="981" y="24538"/>
                  </a:lnTo>
                  <a:lnTo>
                    <a:pt x="0" y="42225"/>
                  </a:lnTo>
                  <a:lnTo>
                    <a:pt x="7290" y="52482"/>
                  </a:lnTo>
                  <a:lnTo>
                    <a:pt x="19328" y="59258"/>
                  </a:lnTo>
                  <a:lnTo>
                    <a:pt x="35714" y="61398"/>
                  </a:lnTo>
                  <a:lnTo>
                    <a:pt x="48241" y="55455"/>
                  </a:lnTo>
                  <a:lnTo>
                    <a:pt x="56886" y="44811"/>
                  </a:lnTo>
                  <a:lnTo>
                    <a:pt x="60109" y="31002"/>
                  </a:lnTo>
                  <a:lnTo>
                    <a:pt x="58854" y="22277"/>
                  </a:lnTo>
                  <a:lnTo>
                    <a:pt x="52321" y="10722"/>
                  </a:lnTo>
                  <a:lnTo>
                    <a:pt x="41062" y="2848"/>
                  </a:lnTo>
                  <a:lnTo>
                    <a:pt x="26044" y="0"/>
                  </a:lnTo>
                  <a:close/>
                </a:path>
              </a:pathLst>
            </a:custGeom>
            <a:solidFill>
              <a:srgbClr val="00A23C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7" name="object 137"/>
            <p:cNvSpPr/>
            <p:nvPr/>
          </p:nvSpPr>
          <p:spPr bwMode="auto">
            <a:xfrm>
              <a:off x="1539240" y="6943359"/>
              <a:ext cx="60096" cy="61396"/>
            </a:xfrm>
            <a:custGeom>
              <a:avLst/>
              <a:gdLst/>
              <a:ahLst/>
              <a:cxnLst/>
              <a:rect l="l" t="t" r="r" b="b"/>
              <a:pathLst>
                <a:path w="60096" h="61396" extrusionOk="0">
                  <a:moveTo>
                    <a:pt x="26043" y="0"/>
                  </a:moveTo>
                  <a:lnTo>
                    <a:pt x="15011" y="3462"/>
                  </a:lnTo>
                  <a:lnTo>
                    <a:pt x="6320" y="11623"/>
                  </a:lnTo>
                  <a:lnTo>
                    <a:pt x="980" y="24528"/>
                  </a:lnTo>
                  <a:lnTo>
                    <a:pt x="0" y="42220"/>
                  </a:lnTo>
                  <a:lnTo>
                    <a:pt x="7287" y="52479"/>
                  </a:lnTo>
                  <a:lnTo>
                    <a:pt x="19322" y="59257"/>
                  </a:lnTo>
                  <a:lnTo>
                    <a:pt x="35710" y="61396"/>
                  </a:lnTo>
                  <a:lnTo>
                    <a:pt x="48232" y="55448"/>
                  </a:lnTo>
                  <a:lnTo>
                    <a:pt x="56874" y="44800"/>
                  </a:lnTo>
                  <a:lnTo>
                    <a:pt x="60096" y="30991"/>
                  </a:lnTo>
                  <a:lnTo>
                    <a:pt x="58845" y="22281"/>
                  </a:lnTo>
                  <a:lnTo>
                    <a:pt x="52315" y="10723"/>
                  </a:lnTo>
                  <a:lnTo>
                    <a:pt x="41059" y="2848"/>
                  </a:lnTo>
                  <a:lnTo>
                    <a:pt x="26043" y="0"/>
                  </a:lnTo>
                  <a:close/>
                </a:path>
              </a:pathLst>
            </a:custGeom>
            <a:solidFill>
              <a:srgbClr val="00A23C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8" name="object 138"/>
            <p:cNvSpPr/>
            <p:nvPr/>
          </p:nvSpPr>
          <p:spPr bwMode="auto">
            <a:xfrm>
              <a:off x="1793081" y="6710863"/>
              <a:ext cx="60101" cy="61399"/>
            </a:xfrm>
            <a:custGeom>
              <a:avLst/>
              <a:gdLst/>
              <a:ahLst/>
              <a:cxnLst/>
              <a:rect l="l" t="t" r="r" b="b"/>
              <a:pathLst>
                <a:path w="60101" h="61399" extrusionOk="0">
                  <a:moveTo>
                    <a:pt x="26050" y="0"/>
                  </a:moveTo>
                  <a:lnTo>
                    <a:pt x="15017" y="3463"/>
                  </a:lnTo>
                  <a:lnTo>
                    <a:pt x="6325" y="11627"/>
                  </a:lnTo>
                  <a:lnTo>
                    <a:pt x="983" y="24532"/>
                  </a:lnTo>
                  <a:lnTo>
                    <a:pt x="0" y="42219"/>
                  </a:lnTo>
                  <a:lnTo>
                    <a:pt x="7284" y="52480"/>
                  </a:lnTo>
                  <a:lnTo>
                    <a:pt x="19319" y="59258"/>
                  </a:lnTo>
                  <a:lnTo>
                    <a:pt x="35706" y="61399"/>
                  </a:lnTo>
                  <a:lnTo>
                    <a:pt x="48232" y="55457"/>
                  </a:lnTo>
                  <a:lnTo>
                    <a:pt x="56877" y="44813"/>
                  </a:lnTo>
                  <a:lnTo>
                    <a:pt x="60101" y="31003"/>
                  </a:lnTo>
                  <a:lnTo>
                    <a:pt x="58848" y="22287"/>
                  </a:lnTo>
                  <a:lnTo>
                    <a:pt x="52318" y="10728"/>
                  </a:lnTo>
                  <a:lnTo>
                    <a:pt x="41063" y="2850"/>
                  </a:lnTo>
                  <a:lnTo>
                    <a:pt x="26050" y="0"/>
                  </a:lnTo>
                  <a:close/>
                </a:path>
              </a:pathLst>
            </a:custGeom>
            <a:solidFill>
              <a:srgbClr val="00A23C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39" name="object 139"/>
            <p:cNvSpPr/>
            <p:nvPr/>
          </p:nvSpPr>
          <p:spPr bwMode="auto">
            <a:xfrm>
              <a:off x="1656196" y="7298970"/>
              <a:ext cx="60095" cy="61396"/>
            </a:xfrm>
            <a:custGeom>
              <a:avLst/>
              <a:gdLst/>
              <a:ahLst/>
              <a:cxnLst/>
              <a:rect l="l" t="t" r="r" b="b"/>
              <a:pathLst>
                <a:path w="60095" h="61396" extrusionOk="0">
                  <a:moveTo>
                    <a:pt x="26040" y="0"/>
                  </a:moveTo>
                  <a:lnTo>
                    <a:pt x="15008" y="3462"/>
                  </a:lnTo>
                  <a:lnTo>
                    <a:pt x="6319" y="11624"/>
                  </a:lnTo>
                  <a:lnTo>
                    <a:pt x="979" y="24529"/>
                  </a:lnTo>
                  <a:lnTo>
                    <a:pt x="0" y="42222"/>
                  </a:lnTo>
                  <a:lnTo>
                    <a:pt x="7288" y="52480"/>
                  </a:lnTo>
                  <a:lnTo>
                    <a:pt x="19324" y="59257"/>
                  </a:lnTo>
                  <a:lnTo>
                    <a:pt x="35712" y="61396"/>
                  </a:lnTo>
                  <a:lnTo>
                    <a:pt x="48236" y="55448"/>
                  </a:lnTo>
                  <a:lnTo>
                    <a:pt x="56875" y="44800"/>
                  </a:lnTo>
                  <a:lnTo>
                    <a:pt x="60095" y="30990"/>
                  </a:lnTo>
                  <a:lnTo>
                    <a:pt x="58845" y="22279"/>
                  </a:lnTo>
                  <a:lnTo>
                    <a:pt x="52318" y="10723"/>
                  </a:lnTo>
                  <a:lnTo>
                    <a:pt x="41062" y="2848"/>
                  </a:lnTo>
                  <a:lnTo>
                    <a:pt x="26040" y="0"/>
                  </a:lnTo>
                  <a:close/>
                </a:path>
              </a:pathLst>
            </a:custGeom>
            <a:solidFill>
              <a:srgbClr val="FFBE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0" name="object 140"/>
            <p:cNvSpPr/>
            <p:nvPr/>
          </p:nvSpPr>
          <p:spPr bwMode="auto">
            <a:xfrm>
              <a:off x="1261200" y="6807887"/>
              <a:ext cx="60095" cy="61408"/>
            </a:xfrm>
            <a:custGeom>
              <a:avLst/>
              <a:gdLst/>
              <a:ahLst/>
              <a:cxnLst/>
              <a:rect l="l" t="t" r="r" b="b"/>
              <a:pathLst>
                <a:path w="60095" h="61408" extrusionOk="0">
                  <a:moveTo>
                    <a:pt x="26031" y="0"/>
                  </a:moveTo>
                  <a:lnTo>
                    <a:pt x="15003" y="3467"/>
                  </a:lnTo>
                  <a:lnTo>
                    <a:pt x="6316" y="11634"/>
                  </a:lnTo>
                  <a:lnTo>
                    <a:pt x="979" y="24542"/>
                  </a:lnTo>
                  <a:lnTo>
                    <a:pt x="0" y="42233"/>
                  </a:lnTo>
                  <a:lnTo>
                    <a:pt x="7288" y="52491"/>
                  </a:lnTo>
                  <a:lnTo>
                    <a:pt x="19324" y="59269"/>
                  </a:lnTo>
                  <a:lnTo>
                    <a:pt x="35712" y="61408"/>
                  </a:lnTo>
                  <a:lnTo>
                    <a:pt x="48236" y="55460"/>
                  </a:lnTo>
                  <a:lnTo>
                    <a:pt x="56875" y="44811"/>
                  </a:lnTo>
                  <a:lnTo>
                    <a:pt x="60095" y="31002"/>
                  </a:lnTo>
                  <a:lnTo>
                    <a:pt x="58841" y="22277"/>
                  </a:lnTo>
                  <a:lnTo>
                    <a:pt x="52311" y="10722"/>
                  </a:lnTo>
                  <a:lnTo>
                    <a:pt x="41054" y="2848"/>
                  </a:lnTo>
                  <a:lnTo>
                    <a:pt x="26031" y="0"/>
                  </a:lnTo>
                  <a:close/>
                </a:path>
              </a:pathLst>
            </a:custGeom>
            <a:solidFill>
              <a:srgbClr val="FFBE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1" name="object 141"/>
            <p:cNvSpPr/>
            <p:nvPr/>
          </p:nvSpPr>
          <p:spPr bwMode="auto">
            <a:xfrm>
              <a:off x="1702452" y="7238471"/>
              <a:ext cx="60100" cy="61399"/>
            </a:xfrm>
            <a:custGeom>
              <a:avLst/>
              <a:gdLst/>
              <a:ahLst/>
              <a:cxnLst/>
              <a:rect l="l" t="t" r="r" b="b"/>
              <a:pathLst>
                <a:path w="60100" h="61399" extrusionOk="0">
                  <a:moveTo>
                    <a:pt x="26047" y="0"/>
                  </a:moveTo>
                  <a:lnTo>
                    <a:pt x="15015" y="3464"/>
                  </a:lnTo>
                  <a:lnTo>
                    <a:pt x="6324" y="11628"/>
                  </a:lnTo>
                  <a:lnTo>
                    <a:pt x="982" y="24533"/>
                  </a:lnTo>
                  <a:lnTo>
                    <a:pt x="0" y="42221"/>
                  </a:lnTo>
                  <a:lnTo>
                    <a:pt x="7285" y="52481"/>
                  </a:lnTo>
                  <a:lnTo>
                    <a:pt x="19320" y="59259"/>
                  </a:lnTo>
                  <a:lnTo>
                    <a:pt x="35709" y="61399"/>
                  </a:lnTo>
                  <a:lnTo>
                    <a:pt x="48237" y="55456"/>
                  </a:lnTo>
                  <a:lnTo>
                    <a:pt x="56879" y="44812"/>
                  </a:lnTo>
                  <a:lnTo>
                    <a:pt x="60100" y="31003"/>
                  </a:lnTo>
                  <a:lnTo>
                    <a:pt x="58848" y="22286"/>
                  </a:lnTo>
                  <a:lnTo>
                    <a:pt x="52321" y="10727"/>
                  </a:lnTo>
                  <a:lnTo>
                    <a:pt x="41066" y="2850"/>
                  </a:lnTo>
                  <a:lnTo>
                    <a:pt x="2604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2" name="object 142"/>
            <p:cNvSpPr/>
            <p:nvPr/>
          </p:nvSpPr>
          <p:spPr bwMode="auto">
            <a:xfrm>
              <a:off x="1372701" y="7603818"/>
              <a:ext cx="60096" cy="61396"/>
            </a:xfrm>
            <a:custGeom>
              <a:avLst/>
              <a:gdLst/>
              <a:ahLst/>
              <a:cxnLst/>
              <a:rect l="l" t="t" r="r" b="b"/>
              <a:pathLst>
                <a:path w="60096" h="61396" extrusionOk="0">
                  <a:moveTo>
                    <a:pt x="26043" y="0"/>
                  </a:moveTo>
                  <a:lnTo>
                    <a:pt x="15011" y="3462"/>
                  </a:lnTo>
                  <a:lnTo>
                    <a:pt x="6320" y="11623"/>
                  </a:lnTo>
                  <a:lnTo>
                    <a:pt x="980" y="24528"/>
                  </a:lnTo>
                  <a:lnTo>
                    <a:pt x="0" y="42220"/>
                  </a:lnTo>
                  <a:lnTo>
                    <a:pt x="7287" y="52479"/>
                  </a:lnTo>
                  <a:lnTo>
                    <a:pt x="19322" y="59257"/>
                  </a:lnTo>
                  <a:lnTo>
                    <a:pt x="35710" y="61396"/>
                  </a:lnTo>
                  <a:lnTo>
                    <a:pt x="48232" y="55448"/>
                  </a:lnTo>
                  <a:lnTo>
                    <a:pt x="56874" y="44800"/>
                  </a:lnTo>
                  <a:lnTo>
                    <a:pt x="60096" y="30991"/>
                  </a:lnTo>
                  <a:lnTo>
                    <a:pt x="58845" y="22281"/>
                  </a:lnTo>
                  <a:lnTo>
                    <a:pt x="52315" y="10723"/>
                  </a:lnTo>
                  <a:lnTo>
                    <a:pt x="41059" y="2848"/>
                  </a:lnTo>
                  <a:lnTo>
                    <a:pt x="2604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3" name="object 143"/>
            <p:cNvSpPr/>
            <p:nvPr/>
          </p:nvSpPr>
          <p:spPr bwMode="auto">
            <a:xfrm>
              <a:off x="1396414" y="6960909"/>
              <a:ext cx="60109" cy="61398"/>
            </a:xfrm>
            <a:custGeom>
              <a:avLst/>
              <a:gdLst/>
              <a:ahLst/>
              <a:cxnLst/>
              <a:rect l="l" t="t" r="r" b="b"/>
              <a:pathLst>
                <a:path w="60109" h="61398" extrusionOk="0">
                  <a:moveTo>
                    <a:pt x="26044" y="0"/>
                  </a:moveTo>
                  <a:lnTo>
                    <a:pt x="15014" y="3467"/>
                  </a:lnTo>
                  <a:lnTo>
                    <a:pt x="6323" y="11633"/>
                  </a:lnTo>
                  <a:lnTo>
                    <a:pt x="981" y="24538"/>
                  </a:lnTo>
                  <a:lnTo>
                    <a:pt x="0" y="42225"/>
                  </a:lnTo>
                  <a:lnTo>
                    <a:pt x="7290" y="52482"/>
                  </a:lnTo>
                  <a:lnTo>
                    <a:pt x="19328" y="59258"/>
                  </a:lnTo>
                  <a:lnTo>
                    <a:pt x="35714" y="61398"/>
                  </a:lnTo>
                  <a:lnTo>
                    <a:pt x="48241" y="55455"/>
                  </a:lnTo>
                  <a:lnTo>
                    <a:pt x="56886" y="44811"/>
                  </a:lnTo>
                  <a:lnTo>
                    <a:pt x="60109" y="31002"/>
                  </a:lnTo>
                  <a:lnTo>
                    <a:pt x="58854" y="22277"/>
                  </a:lnTo>
                  <a:lnTo>
                    <a:pt x="52321" y="10722"/>
                  </a:lnTo>
                  <a:lnTo>
                    <a:pt x="41062" y="2848"/>
                  </a:lnTo>
                  <a:lnTo>
                    <a:pt x="2604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4" name="object 144"/>
            <p:cNvSpPr/>
            <p:nvPr/>
          </p:nvSpPr>
          <p:spPr bwMode="auto">
            <a:xfrm>
              <a:off x="1311014" y="6437800"/>
              <a:ext cx="60101" cy="61399"/>
            </a:xfrm>
            <a:custGeom>
              <a:avLst/>
              <a:gdLst/>
              <a:ahLst/>
              <a:cxnLst/>
              <a:rect l="l" t="t" r="r" b="b"/>
              <a:pathLst>
                <a:path w="60101" h="61399" extrusionOk="0">
                  <a:moveTo>
                    <a:pt x="26050" y="0"/>
                  </a:moveTo>
                  <a:lnTo>
                    <a:pt x="15017" y="3463"/>
                  </a:lnTo>
                  <a:lnTo>
                    <a:pt x="6325" y="11627"/>
                  </a:lnTo>
                  <a:lnTo>
                    <a:pt x="983" y="24532"/>
                  </a:lnTo>
                  <a:lnTo>
                    <a:pt x="0" y="42219"/>
                  </a:lnTo>
                  <a:lnTo>
                    <a:pt x="7284" y="52480"/>
                  </a:lnTo>
                  <a:lnTo>
                    <a:pt x="19319" y="59258"/>
                  </a:lnTo>
                  <a:lnTo>
                    <a:pt x="35706" y="61399"/>
                  </a:lnTo>
                  <a:lnTo>
                    <a:pt x="48232" y="55457"/>
                  </a:lnTo>
                  <a:lnTo>
                    <a:pt x="56877" y="44813"/>
                  </a:lnTo>
                  <a:lnTo>
                    <a:pt x="60101" y="31003"/>
                  </a:lnTo>
                  <a:lnTo>
                    <a:pt x="58848" y="22287"/>
                  </a:lnTo>
                  <a:lnTo>
                    <a:pt x="52318" y="10728"/>
                  </a:lnTo>
                  <a:lnTo>
                    <a:pt x="41063" y="2850"/>
                  </a:lnTo>
                  <a:lnTo>
                    <a:pt x="26050" y="0"/>
                  </a:lnTo>
                  <a:close/>
                </a:path>
              </a:pathLst>
            </a:custGeom>
            <a:solidFill>
              <a:srgbClr val="009FC5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5" name="object 145"/>
            <p:cNvSpPr/>
            <p:nvPr/>
          </p:nvSpPr>
          <p:spPr bwMode="auto">
            <a:xfrm>
              <a:off x="1218493" y="6726043"/>
              <a:ext cx="60101" cy="61399"/>
            </a:xfrm>
            <a:custGeom>
              <a:avLst/>
              <a:gdLst/>
              <a:ahLst/>
              <a:cxnLst/>
              <a:rect l="l" t="t" r="r" b="b"/>
              <a:pathLst>
                <a:path w="60101" h="61399" extrusionOk="0">
                  <a:moveTo>
                    <a:pt x="26050" y="0"/>
                  </a:moveTo>
                  <a:lnTo>
                    <a:pt x="15017" y="3463"/>
                  </a:lnTo>
                  <a:lnTo>
                    <a:pt x="6325" y="11627"/>
                  </a:lnTo>
                  <a:lnTo>
                    <a:pt x="983" y="24532"/>
                  </a:lnTo>
                  <a:lnTo>
                    <a:pt x="0" y="42219"/>
                  </a:lnTo>
                  <a:lnTo>
                    <a:pt x="7284" y="52480"/>
                  </a:lnTo>
                  <a:lnTo>
                    <a:pt x="19319" y="59258"/>
                  </a:lnTo>
                  <a:lnTo>
                    <a:pt x="35706" y="61399"/>
                  </a:lnTo>
                  <a:lnTo>
                    <a:pt x="48232" y="55457"/>
                  </a:lnTo>
                  <a:lnTo>
                    <a:pt x="56877" y="44813"/>
                  </a:lnTo>
                  <a:lnTo>
                    <a:pt x="60101" y="31003"/>
                  </a:lnTo>
                  <a:lnTo>
                    <a:pt x="58848" y="22287"/>
                  </a:lnTo>
                  <a:lnTo>
                    <a:pt x="52318" y="10728"/>
                  </a:lnTo>
                  <a:lnTo>
                    <a:pt x="41063" y="2850"/>
                  </a:lnTo>
                  <a:lnTo>
                    <a:pt x="2605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6" name="object 146"/>
            <p:cNvSpPr/>
            <p:nvPr/>
          </p:nvSpPr>
          <p:spPr bwMode="auto">
            <a:xfrm>
              <a:off x="2008987" y="5789117"/>
              <a:ext cx="1966112" cy="1384439"/>
            </a:xfrm>
            <a:custGeom>
              <a:avLst/>
              <a:gdLst/>
              <a:ahLst/>
              <a:cxnLst/>
              <a:rect l="l" t="t" r="r" b="b"/>
              <a:pathLst>
                <a:path w="1966112" h="1384439" extrusionOk="0">
                  <a:moveTo>
                    <a:pt x="1966112" y="1384439"/>
                  </a:moveTo>
                  <a:lnTo>
                    <a:pt x="0" y="1384439"/>
                  </a:lnTo>
                  <a:lnTo>
                    <a:pt x="0" y="0"/>
                  </a:lnTo>
                  <a:lnTo>
                    <a:pt x="1966112" y="0"/>
                  </a:lnTo>
                  <a:lnTo>
                    <a:pt x="1966112" y="13844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7" name="object 147"/>
            <p:cNvSpPr/>
            <p:nvPr/>
          </p:nvSpPr>
          <p:spPr bwMode="auto">
            <a:xfrm>
              <a:off x="2008987" y="5789117"/>
              <a:ext cx="1966112" cy="1384439"/>
            </a:xfrm>
            <a:custGeom>
              <a:avLst/>
              <a:gdLst/>
              <a:ahLst/>
              <a:cxnLst/>
              <a:rect l="l" t="t" r="r" b="b"/>
              <a:pathLst>
                <a:path w="1966112" h="1384439" extrusionOk="0">
                  <a:moveTo>
                    <a:pt x="1966112" y="1384439"/>
                  </a:moveTo>
                  <a:lnTo>
                    <a:pt x="0" y="1384439"/>
                  </a:lnTo>
                  <a:lnTo>
                    <a:pt x="0" y="0"/>
                  </a:lnTo>
                  <a:lnTo>
                    <a:pt x="1966112" y="0"/>
                  </a:lnTo>
                  <a:lnTo>
                    <a:pt x="1966112" y="1384439"/>
                  </a:lnTo>
                  <a:close/>
                </a:path>
              </a:pathLst>
            </a:custGeom>
            <a:ln w="8724">
              <a:solidFill>
                <a:srgbClr val="00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8" name="object 148"/>
            <p:cNvSpPr/>
            <p:nvPr/>
          </p:nvSpPr>
          <p:spPr bwMode="auto">
            <a:xfrm>
              <a:off x="2047773" y="5861824"/>
              <a:ext cx="95986" cy="95986"/>
            </a:xfrm>
            <a:custGeom>
              <a:avLst/>
              <a:gdLst/>
              <a:ahLst/>
              <a:cxnLst/>
              <a:rect l="l" t="t" r="r" b="b"/>
              <a:pathLst>
                <a:path w="95986" h="95986" extrusionOk="0">
                  <a:moveTo>
                    <a:pt x="95986" y="95986"/>
                  </a:moveTo>
                  <a:lnTo>
                    <a:pt x="0" y="95986"/>
                  </a:lnTo>
                  <a:lnTo>
                    <a:pt x="0" y="0"/>
                  </a:lnTo>
                  <a:lnTo>
                    <a:pt x="95986" y="0"/>
                  </a:lnTo>
                  <a:lnTo>
                    <a:pt x="95986" y="95986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49" name="object 149"/>
            <p:cNvSpPr/>
            <p:nvPr/>
          </p:nvSpPr>
          <p:spPr bwMode="auto">
            <a:xfrm>
              <a:off x="2058151" y="6304989"/>
              <a:ext cx="75794" cy="75175"/>
            </a:xfrm>
            <a:custGeom>
              <a:avLst/>
              <a:gdLst/>
              <a:ahLst/>
              <a:cxnLst/>
              <a:rect l="l" t="t" r="r" b="b"/>
              <a:pathLst>
                <a:path w="75794" h="75175" extrusionOk="0">
                  <a:moveTo>
                    <a:pt x="28977" y="0"/>
                  </a:moveTo>
                  <a:lnTo>
                    <a:pt x="17248" y="5192"/>
                  </a:lnTo>
                  <a:lnTo>
                    <a:pt x="7967" y="14465"/>
                  </a:lnTo>
                  <a:lnTo>
                    <a:pt x="1947" y="27427"/>
                  </a:lnTo>
                  <a:lnTo>
                    <a:pt x="0" y="43686"/>
                  </a:lnTo>
                  <a:lnTo>
                    <a:pt x="4657" y="56213"/>
                  </a:lnTo>
                  <a:lnTo>
                    <a:pt x="13516" y="66232"/>
                  </a:lnTo>
                  <a:lnTo>
                    <a:pt x="25944" y="72849"/>
                  </a:lnTo>
                  <a:lnTo>
                    <a:pt x="41310" y="75175"/>
                  </a:lnTo>
                  <a:lnTo>
                    <a:pt x="54861" y="71243"/>
                  </a:lnTo>
                  <a:lnTo>
                    <a:pt x="65808" y="62917"/>
                  </a:lnTo>
                  <a:lnTo>
                    <a:pt x="73127" y="51220"/>
                  </a:lnTo>
                  <a:lnTo>
                    <a:pt x="75794" y="37175"/>
                  </a:lnTo>
                  <a:lnTo>
                    <a:pt x="74371" y="26963"/>
                  </a:lnTo>
                  <a:lnTo>
                    <a:pt x="68786" y="15841"/>
                  </a:lnTo>
                  <a:lnTo>
                    <a:pt x="59198" y="7132"/>
                  </a:lnTo>
                  <a:lnTo>
                    <a:pt x="45848" y="1597"/>
                  </a:lnTo>
                  <a:lnTo>
                    <a:pt x="28977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50" name="object 150"/>
            <p:cNvSpPr/>
            <p:nvPr/>
          </p:nvSpPr>
          <p:spPr bwMode="auto">
            <a:xfrm>
              <a:off x="2058149" y="7043594"/>
              <a:ext cx="75797" cy="75166"/>
            </a:xfrm>
            <a:custGeom>
              <a:avLst/>
              <a:gdLst/>
              <a:ahLst/>
              <a:cxnLst/>
              <a:rect l="l" t="t" r="r" b="b"/>
              <a:pathLst>
                <a:path w="75797" h="75166" extrusionOk="0">
                  <a:moveTo>
                    <a:pt x="28994" y="0"/>
                  </a:moveTo>
                  <a:lnTo>
                    <a:pt x="17259" y="5188"/>
                  </a:lnTo>
                  <a:lnTo>
                    <a:pt x="7974" y="14458"/>
                  </a:lnTo>
                  <a:lnTo>
                    <a:pt x="1950" y="27417"/>
                  </a:lnTo>
                  <a:lnTo>
                    <a:pt x="0" y="43671"/>
                  </a:lnTo>
                  <a:lnTo>
                    <a:pt x="4653" y="56198"/>
                  </a:lnTo>
                  <a:lnTo>
                    <a:pt x="13510" y="66219"/>
                  </a:lnTo>
                  <a:lnTo>
                    <a:pt x="25938" y="72839"/>
                  </a:lnTo>
                  <a:lnTo>
                    <a:pt x="41303" y="75166"/>
                  </a:lnTo>
                  <a:lnTo>
                    <a:pt x="54858" y="71237"/>
                  </a:lnTo>
                  <a:lnTo>
                    <a:pt x="65808" y="62913"/>
                  </a:lnTo>
                  <a:lnTo>
                    <a:pt x="73129" y="51218"/>
                  </a:lnTo>
                  <a:lnTo>
                    <a:pt x="75797" y="37178"/>
                  </a:lnTo>
                  <a:lnTo>
                    <a:pt x="74376" y="26976"/>
                  </a:lnTo>
                  <a:lnTo>
                    <a:pt x="68794" y="15850"/>
                  </a:lnTo>
                  <a:lnTo>
                    <a:pt x="59208" y="7137"/>
                  </a:lnTo>
                  <a:lnTo>
                    <a:pt x="45860" y="1600"/>
                  </a:lnTo>
                  <a:lnTo>
                    <a:pt x="28994" y="0"/>
                  </a:lnTo>
                  <a:close/>
                </a:path>
              </a:pathLst>
            </a:custGeom>
            <a:solidFill>
              <a:srgbClr val="00A23C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51" name="object 151"/>
            <p:cNvSpPr/>
            <p:nvPr/>
          </p:nvSpPr>
          <p:spPr bwMode="auto">
            <a:xfrm>
              <a:off x="2058151" y="6551189"/>
              <a:ext cx="75794" cy="75174"/>
            </a:xfrm>
            <a:custGeom>
              <a:avLst/>
              <a:gdLst/>
              <a:ahLst/>
              <a:cxnLst/>
              <a:rect l="l" t="t" r="r" b="b"/>
              <a:pathLst>
                <a:path w="75794" h="75174" extrusionOk="0">
                  <a:moveTo>
                    <a:pt x="28977" y="0"/>
                  </a:moveTo>
                  <a:lnTo>
                    <a:pt x="17248" y="5194"/>
                  </a:lnTo>
                  <a:lnTo>
                    <a:pt x="7967" y="14469"/>
                  </a:lnTo>
                  <a:lnTo>
                    <a:pt x="1947" y="27431"/>
                  </a:lnTo>
                  <a:lnTo>
                    <a:pt x="0" y="43686"/>
                  </a:lnTo>
                  <a:lnTo>
                    <a:pt x="4657" y="56213"/>
                  </a:lnTo>
                  <a:lnTo>
                    <a:pt x="13516" y="66231"/>
                  </a:lnTo>
                  <a:lnTo>
                    <a:pt x="25944" y="72849"/>
                  </a:lnTo>
                  <a:lnTo>
                    <a:pt x="41310" y="75174"/>
                  </a:lnTo>
                  <a:lnTo>
                    <a:pt x="54861" y="71243"/>
                  </a:lnTo>
                  <a:lnTo>
                    <a:pt x="65808" y="62916"/>
                  </a:lnTo>
                  <a:lnTo>
                    <a:pt x="73127" y="51219"/>
                  </a:lnTo>
                  <a:lnTo>
                    <a:pt x="75794" y="37174"/>
                  </a:lnTo>
                  <a:lnTo>
                    <a:pt x="74370" y="26966"/>
                  </a:lnTo>
                  <a:lnTo>
                    <a:pt x="68785" y="15846"/>
                  </a:lnTo>
                  <a:lnTo>
                    <a:pt x="59197" y="7135"/>
                  </a:lnTo>
                  <a:lnTo>
                    <a:pt x="45847" y="1598"/>
                  </a:lnTo>
                  <a:lnTo>
                    <a:pt x="28977" y="0"/>
                  </a:lnTo>
                  <a:close/>
                </a:path>
              </a:pathLst>
            </a:custGeom>
            <a:solidFill>
              <a:srgbClr val="FFBE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52" name="object 152"/>
            <p:cNvSpPr/>
            <p:nvPr/>
          </p:nvSpPr>
          <p:spPr bwMode="auto">
            <a:xfrm>
              <a:off x="2058151" y="6797387"/>
              <a:ext cx="75794" cy="75174"/>
            </a:xfrm>
            <a:custGeom>
              <a:avLst/>
              <a:gdLst/>
              <a:ahLst/>
              <a:cxnLst/>
              <a:rect l="l" t="t" r="r" b="b"/>
              <a:pathLst>
                <a:path w="75794" h="75174" extrusionOk="0">
                  <a:moveTo>
                    <a:pt x="28977" y="0"/>
                  </a:moveTo>
                  <a:lnTo>
                    <a:pt x="17248" y="5194"/>
                  </a:lnTo>
                  <a:lnTo>
                    <a:pt x="7967" y="14469"/>
                  </a:lnTo>
                  <a:lnTo>
                    <a:pt x="1947" y="27431"/>
                  </a:lnTo>
                  <a:lnTo>
                    <a:pt x="0" y="43686"/>
                  </a:lnTo>
                  <a:lnTo>
                    <a:pt x="4657" y="56213"/>
                  </a:lnTo>
                  <a:lnTo>
                    <a:pt x="13516" y="66231"/>
                  </a:lnTo>
                  <a:lnTo>
                    <a:pt x="25944" y="72849"/>
                  </a:lnTo>
                  <a:lnTo>
                    <a:pt x="41310" y="75174"/>
                  </a:lnTo>
                  <a:lnTo>
                    <a:pt x="54861" y="71243"/>
                  </a:lnTo>
                  <a:lnTo>
                    <a:pt x="65808" y="62916"/>
                  </a:lnTo>
                  <a:lnTo>
                    <a:pt x="73127" y="51219"/>
                  </a:lnTo>
                  <a:lnTo>
                    <a:pt x="75794" y="37174"/>
                  </a:lnTo>
                  <a:lnTo>
                    <a:pt x="74370" y="26966"/>
                  </a:lnTo>
                  <a:lnTo>
                    <a:pt x="68785" y="15846"/>
                  </a:lnTo>
                  <a:lnTo>
                    <a:pt x="59197" y="7135"/>
                  </a:lnTo>
                  <a:lnTo>
                    <a:pt x="45847" y="1598"/>
                  </a:lnTo>
                  <a:lnTo>
                    <a:pt x="28977" y="0"/>
                  </a:lnTo>
                  <a:close/>
                </a:path>
              </a:pathLst>
            </a:custGeom>
            <a:solidFill>
              <a:srgbClr val="009FC5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53" name="object 153"/>
            <p:cNvSpPr/>
            <p:nvPr/>
          </p:nvSpPr>
          <p:spPr bwMode="auto">
            <a:xfrm>
              <a:off x="2063969" y="6118843"/>
              <a:ext cx="75794" cy="75174"/>
            </a:xfrm>
            <a:custGeom>
              <a:avLst/>
              <a:gdLst/>
              <a:ahLst/>
              <a:cxnLst/>
              <a:rect l="l" t="t" r="r" b="b"/>
              <a:pathLst>
                <a:path w="75794" h="75174" extrusionOk="0">
                  <a:moveTo>
                    <a:pt x="28977" y="0"/>
                  </a:moveTo>
                  <a:lnTo>
                    <a:pt x="17248" y="5194"/>
                  </a:lnTo>
                  <a:lnTo>
                    <a:pt x="7967" y="14469"/>
                  </a:lnTo>
                  <a:lnTo>
                    <a:pt x="1947" y="27431"/>
                  </a:lnTo>
                  <a:lnTo>
                    <a:pt x="0" y="43686"/>
                  </a:lnTo>
                  <a:lnTo>
                    <a:pt x="4657" y="56213"/>
                  </a:lnTo>
                  <a:lnTo>
                    <a:pt x="13516" y="66231"/>
                  </a:lnTo>
                  <a:lnTo>
                    <a:pt x="25944" y="72849"/>
                  </a:lnTo>
                  <a:lnTo>
                    <a:pt x="41310" y="75174"/>
                  </a:lnTo>
                  <a:lnTo>
                    <a:pt x="54861" y="71243"/>
                  </a:lnTo>
                  <a:lnTo>
                    <a:pt x="65808" y="62916"/>
                  </a:lnTo>
                  <a:lnTo>
                    <a:pt x="73127" y="51219"/>
                  </a:lnTo>
                  <a:lnTo>
                    <a:pt x="75794" y="37174"/>
                  </a:lnTo>
                  <a:lnTo>
                    <a:pt x="74370" y="26966"/>
                  </a:lnTo>
                  <a:lnTo>
                    <a:pt x="68785" y="15846"/>
                  </a:lnTo>
                  <a:lnTo>
                    <a:pt x="59197" y="7135"/>
                  </a:lnTo>
                  <a:lnTo>
                    <a:pt x="45847" y="1598"/>
                  </a:lnTo>
                  <a:lnTo>
                    <a:pt x="289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54" name="object 154"/>
            <p:cNvSpPr>
              <a:spLocks/>
            </p:cNvSpPr>
            <p:nvPr/>
          </p:nvSpPr>
          <p:spPr bwMode="auto">
            <a:xfrm>
              <a:off x="2167844" y="5819709"/>
              <a:ext cx="1760220" cy="132588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29845" marR="26670">
                <a:lnSpc>
                  <a:spcPct val="105700"/>
                </a:lnSpc>
                <a:defRPr/>
              </a:pPr>
              <a:r>
                <a:rPr sz="650" spc="10" dirty="0">
                  <a:latin typeface="Calibri"/>
                  <a:cs typeface="Calibri"/>
                </a:rPr>
                <a:t>S</a:t>
              </a:r>
              <a:r>
                <a:rPr sz="650" spc="0" dirty="0">
                  <a:latin typeface="Calibri"/>
                  <a:cs typeface="Calibri"/>
                </a:rPr>
                <a:t>t</a:t>
              </a:r>
              <a:r>
                <a:rPr sz="650" spc="5" dirty="0">
                  <a:latin typeface="Calibri"/>
                  <a:cs typeface="Calibri"/>
                </a:rPr>
                <a:t>a</a:t>
              </a:r>
              <a:r>
                <a:rPr sz="650" spc="10" dirty="0">
                  <a:latin typeface="Calibri"/>
                  <a:cs typeface="Calibri"/>
                </a:rPr>
                <a:t>tion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25" dirty="0" err="1">
                  <a:latin typeface="Calibri"/>
                  <a:cs typeface="Calibri"/>
                </a:rPr>
                <a:t>m</a:t>
              </a:r>
              <a:r>
                <a:rPr sz="650" spc="10" dirty="0" err="1">
                  <a:latin typeface="Calibri"/>
                  <a:cs typeface="Calibri"/>
                </a:rPr>
                <a:t>é</a:t>
              </a:r>
              <a:r>
                <a:rPr sz="650" spc="0" dirty="0" err="1">
                  <a:latin typeface="Calibri"/>
                  <a:cs typeface="Calibri"/>
                </a:rPr>
                <a:t>t</a:t>
              </a:r>
              <a:r>
                <a:rPr sz="650" spc="15" dirty="0" err="1">
                  <a:latin typeface="Calibri"/>
                  <a:cs typeface="Calibri"/>
                </a:rPr>
                <a:t>éo</a:t>
              </a:r>
              <a:r>
                <a:rPr sz="650" spc="5" dirty="0">
                  <a:latin typeface="Calibri"/>
                  <a:cs typeface="Calibri"/>
                </a:rPr>
                <a:t> (</a:t>
              </a:r>
              <a:r>
                <a:rPr sz="650" spc="-40" dirty="0" err="1">
                  <a:latin typeface="Calibri"/>
                  <a:cs typeface="Calibri"/>
                </a:rPr>
                <a:t>T</a:t>
              </a:r>
              <a:r>
                <a:rPr sz="650" spc="10" dirty="0" err="1">
                  <a:latin typeface="Calibri"/>
                  <a:cs typeface="Calibri"/>
                </a:rPr>
                <a:t>ai</a:t>
              </a:r>
              <a:r>
                <a:rPr sz="650" spc="-50" dirty="0" err="1">
                  <a:latin typeface="Calibri"/>
                  <a:cs typeface="Calibri"/>
                </a:rPr>
                <a:t>r</a:t>
              </a:r>
              <a:r>
                <a:rPr sz="650" spc="5" dirty="0">
                  <a:latin typeface="Calibri"/>
                  <a:cs typeface="Calibri"/>
                </a:rPr>
                <a:t>, </a:t>
              </a:r>
              <a:r>
                <a:rPr sz="650" spc="10" dirty="0">
                  <a:latin typeface="Calibri"/>
                  <a:cs typeface="Calibri"/>
                </a:rPr>
                <a:t>Hai</a:t>
              </a:r>
              <a:r>
                <a:rPr sz="650" spc="-50" dirty="0">
                  <a:latin typeface="Calibri"/>
                  <a:cs typeface="Calibri"/>
                </a:rPr>
                <a:t>r</a:t>
              </a:r>
              <a:r>
                <a:rPr sz="650" spc="5" dirty="0">
                  <a:latin typeface="Calibri"/>
                  <a:cs typeface="Calibri"/>
                </a:rPr>
                <a:t>, </a:t>
              </a:r>
              <a:r>
                <a:rPr sz="650" spc="15" dirty="0" err="1">
                  <a:latin typeface="Calibri"/>
                  <a:cs typeface="Calibri"/>
                </a:rPr>
                <a:t>pluviom</a:t>
              </a:r>
              <a:r>
                <a:rPr sz="650" spc="10" dirty="0" err="1">
                  <a:latin typeface="Calibri"/>
                  <a:cs typeface="Calibri"/>
                </a:rPr>
                <a:t>é</a:t>
              </a:r>
              <a:r>
                <a:rPr sz="650" spc="5" dirty="0" err="1">
                  <a:latin typeface="Calibri"/>
                  <a:cs typeface="Calibri"/>
                </a:rPr>
                <a:t>tri</a:t>
              </a:r>
              <a:r>
                <a:rPr sz="650" spc="10" dirty="0" err="1">
                  <a:latin typeface="Calibri"/>
                  <a:cs typeface="Calibri"/>
                </a:rPr>
                <a:t>e</a:t>
              </a:r>
              <a:r>
                <a:rPr sz="650" spc="5" dirty="0">
                  <a:latin typeface="Calibri"/>
                  <a:cs typeface="Calibri"/>
                </a:rPr>
                <a:t>, </a:t>
              </a:r>
              <a:r>
                <a:rPr sz="650" spc="15" dirty="0" err="1">
                  <a:latin typeface="Calibri"/>
                  <a:cs typeface="Calibri"/>
                </a:rPr>
                <a:t>p</a:t>
              </a:r>
              <a:r>
                <a:rPr sz="650" spc="0" dirty="0" err="1">
                  <a:latin typeface="Calibri"/>
                  <a:cs typeface="Calibri"/>
                </a:rPr>
                <a:t>r</a:t>
              </a:r>
              <a:r>
                <a:rPr sz="650" spc="10" dirty="0" err="1">
                  <a:latin typeface="Calibri"/>
                  <a:cs typeface="Calibri"/>
                </a:rPr>
                <a:t>ession</a:t>
              </a:r>
              <a:r>
                <a:rPr sz="650" spc="10" dirty="0">
                  <a:latin typeface="Calibri"/>
                  <a:cs typeface="Calibri"/>
                </a:rPr>
                <a:t>,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-5" dirty="0" err="1">
                  <a:latin typeface="Calibri"/>
                  <a:cs typeface="Calibri"/>
                </a:rPr>
                <a:t>r</a:t>
              </a:r>
              <a:r>
                <a:rPr sz="650" spc="0" dirty="0" err="1">
                  <a:latin typeface="Calibri"/>
                  <a:cs typeface="Calibri"/>
                </a:rPr>
                <a:t>ay</a:t>
              </a:r>
              <a:r>
                <a:rPr sz="650" spc="15" dirty="0" err="1">
                  <a:latin typeface="Calibri"/>
                  <a:cs typeface="Calibri"/>
                </a:rPr>
                <a:t>onneme</a:t>
              </a:r>
              <a:r>
                <a:rPr sz="650" spc="5" dirty="0" err="1">
                  <a:latin typeface="Calibri"/>
                  <a:cs typeface="Calibri"/>
                </a:rPr>
                <a:t>n</a:t>
              </a:r>
              <a:r>
                <a:rPr sz="650" spc="10" dirty="0" err="1">
                  <a:latin typeface="Calibri"/>
                  <a:cs typeface="Calibri"/>
                </a:rPr>
                <a:t>t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-40" dirty="0">
                  <a:latin typeface="Calibri"/>
                  <a:cs typeface="Calibri"/>
                </a:rPr>
                <a:t>P</a:t>
              </a:r>
              <a:r>
                <a:rPr sz="650" spc="15" dirty="0">
                  <a:latin typeface="Calibri"/>
                  <a:cs typeface="Calibri"/>
                </a:rPr>
                <a:t>AR)</a:t>
              </a:r>
              <a:endParaRPr sz="650" dirty="0">
                <a:latin typeface="Calibri"/>
                <a:cs typeface="Calibri"/>
              </a:endParaRPr>
            </a:p>
            <a:p>
              <a:pPr>
                <a:lnSpc>
                  <a:spcPts val="500"/>
                </a:lnSpc>
                <a:spcBef>
                  <a:spcPts val="25"/>
                </a:spcBef>
                <a:defRPr/>
              </a:pPr>
              <a:endParaRPr sz="500" dirty="0"/>
            </a:p>
            <a:p>
              <a:pPr marL="18415">
                <a:lnSpc>
                  <a:spcPct val="100000"/>
                </a:lnSpc>
                <a:defRPr/>
              </a:pPr>
              <a:r>
                <a:rPr sz="650" spc="15" dirty="0" err="1">
                  <a:latin typeface="Calibri"/>
                  <a:cs typeface="Calibri"/>
                </a:rPr>
                <a:t>Ba</a:t>
              </a:r>
              <a:r>
                <a:rPr sz="650" spc="-5" dirty="0" err="1">
                  <a:latin typeface="Calibri"/>
                  <a:cs typeface="Calibri"/>
                </a:rPr>
                <a:t>r</a:t>
              </a:r>
              <a:r>
                <a:rPr sz="650" spc="10" dirty="0" err="1">
                  <a:latin typeface="Calibri"/>
                  <a:cs typeface="Calibri"/>
                </a:rPr>
                <a:t>ot</a:t>
              </a:r>
              <a:r>
                <a:rPr sz="650" spc="-5" dirty="0" err="1">
                  <a:latin typeface="Calibri"/>
                  <a:cs typeface="Calibri"/>
                </a:rPr>
                <a:t>r</a:t>
              </a:r>
              <a:r>
                <a:rPr sz="650" spc="10" dirty="0" err="1">
                  <a:latin typeface="Calibri"/>
                  <a:cs typeface="Calibri"/>
                </a:rPr>
                <a:t>oll</a:t>
              </a:r>
              <a:r>
                <a:rPr sz="650" spc="5" dirty="0">
                  <a:latin typeface="Calibri"/>
                  <a:cs typeface="Calibri"/>
                </a:rPr>
                <a:t> (</a:t>
              </a:r>
              <a:r>
                <a:rPr sz="650" spc="-50" dirty="0" err="1">
                  <a:latin typeface="Calibri"/>
                  <a:cs typeface="Calibri"/>
                </a:rPr>
                <a:t>T</a:t>
              </a:r>
              <a:r>
                <a:rPr sz="650" spc="10" dirty="0" err="1">
                  <a:latin typeface="Calibri"/>
                  <a:cs typeface="Calibri"/>
                </a:rPr>
                <a:t>e</a:t>
              </a:r>
              <a:r>
                <a:rPr sz="650" spc="15" dirty="0" err="1">
                  <a:latin typeface="Calibri"/>
                  <a:cs typeface="Calibri"/>
                </a:rPr>
                <a:t>mpé</a:t>
              </a:r>
              <a:r>
                <a:rPr sz="650" spc="-5" dirty="0" err="1">
                  <a:latin typeface="Calibri"/>
                  <a:cs typeface="Calibri"/>
                </a:rPr>
                <a:t>r</a:t>
              </a:r>
              <a:r>
                <a:rPr sz="650" spc="5" dirty="0" err="1">
                  <a:latin typeface="Calibri"/>
                  <a:cs typeface="Calibri"/>
                </a:rPr>
                <a:t>a</a:t>
              </a:r>
              <a:r>
                <a:rPr sz="650" spc="10" dirty="0" err="1">
                  <a:latin typeface="Calibri"/>
                  <a:cs typeface="Calibri"/>
                </a:rPr>
                <a:t>tu</a:t>
              </a:r>
              <a:r>
                <a:rPr sz="650" spc="0" dirty="0" err="1">
                  <a:latin typeface="Calibri"/>
                  <a:cs typeface="Calibri"/>
                </a:rPr>
                <a:t>r</a:t>
              </a:r>
              <a:r>
                <a:rPr sz="650" spc="15" dirty="0" err="1">
                  <a:latin typeface="Calibri"/>
                  <a:cs typeface="Calibri"/>
                </a:rPr>
                <a:t>e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de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5" dirty="0" err="1">
                  <a:latin typeface="Calibri"/>
                  <a:cs typeface="Calibri"/>
                </a:rPr>
                <a:t>l</a:t>
              </a:r>
              <a:r>
                <a:rPr sz="650" spc="-50" dirty="0" err="1">
                  <a:latin typeface="Calibri"/>
                  <a:cs typeface="Calibri"/>
                </a:rPr>
                <a:t>’</a:t>
              </a:r>
              <a:r>
                <a:rPr sz="650" spc="10" dirty="0" err="1">
                  <a:latin typeface="Calibri"/>
                  <a:cs typeface="Calibri"/>
                </a:rPr>
                <a:t>ai</a:t>
              </a:r>
              <a:r>
                <a:rPr sz="650" spc="-50" dirty="0" err="1">
                  <a:latin typeface="Calibri"/>
                  <a:cs typeface="Calibri"/>
                </a:rPr>
                <a:t>r</a:t>
              </a:r>
              <a:r>
                <a:rPr sz="650" spc="5" dirty="0">
                  <a:latin typeface="Calibri"/>
                  <a:cs typeface="Calibri"/>
                </a:rPr>
                <a:t>, </a:t>
              </a:r>
              <a:r>
                <a:rPr sz="650" spc="15" dirty="0" err="1">
                  <a:latin typeface="Calibri"/>
                  <a:cs typeface="Calibri"/>
                </a:rPr>
                <a:t>p</a:t>
              </a:r>
              <a:r>
                <a:rPr sz="650" spc="0" dirty="0" err="1">
                  <a:latin typeface="Calibri"/>
                  <a:cs typeface="Calibri"/>
                </a:rPr>
                <a:t>r</a:t>
              </a:r>
              <a:r>
                <a:rPr sz="650" spc="10" dirty="0" err="1">
                  <a:latin typeface="Calibri"/>
                  <a:cs typeface="Calibri"/>
                </a:rPr>
                <a:t>ession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de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5" dirty="0" err="1">
                  <a:latin typeface="Calibri"/>
                  <a:cs typeface="Calibri"/>
                </a:rPr>
                <a:t>l</a:t>
              </a:r>
              <a:r>
                <a:rPr sz="650" spc="-50" dirty="0" err="1">
                  <a:latin typeface="Calibri"/>
                  <a:cs typeface="Calibri"/>
                </a:rPr>
                <a:t>’</a:t>
              </a:r>
              <a:r>
                <a:rPr sz="650" spc="10" dirty="0" err="1">
                  <a:latin typeface="Calibri"/>
                  <a:cs typeface="Calibri"/>
                </a:rPr>
                <a:t>air</a:t>
              </a:r>
              <a:r>
                <a:rPr sz="650" spc="10" dirty="0">
                  <a:latin typeface="Calibri"/>
                  <a:cs typeface="Calibri"/>
                </a:rPr>
                <a:t>)</a:t>
              </a:r>
              <a:endParaRPr sz="650" dirty="0">
                <a:latin typeface="Calibri"/>
                <a:cs typeface="Calibri"/>
              </a:endParaRPr>
            </a:p>
            <a:p>
              <a:pPr>
                <a:lnSpc>
                  <a:spcPts val="600"/>
                </a:lnSpc>
                <a:spcBef>
                  <a:spcPts val="16"/>
                </a:spcBef>
                <a:defRPr/>
              </a:pPr>
              <a:endParaRPr sz="600" dirty="0"/>
            </a:p>
            <a:p>
              <a:pPr marL="12700">
                <a:lnSpc>
                  <a:spcPct val="100000"/>
                </a:lnSpc>
                <a:defRPr/>
              </a:pPr>
              <a:r>
                <a:rPr sz="650" spc="15" dirty="0">
                  <a:latin typeface="Calibri"/>
                  <a:cs typeface="Calibri"/>
                </a:rPr>
                <a:t>Aqua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T</a:t>
              </a:r>
              <a:r>
                <a:rPr sz="650" spc="5" dirty="0">
                  <a:latin typeface="Calibri"/>
                  <a:cs typeface="Calibri"/>
                </a:rPr>
                <a:t>R</a:t>
              </a:r>
              <a:r>
                <a:rPr sz="650" spc="15" dirty="0">
                  <a:latin typeface="Calibri"/>
                  <a:cs typeface="Calibri"/>
                </a:rPr>
                <a:t>OLL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200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(Hau</a:t>
              </a:r>
              <a:r>
                <a:rPr sz="650" spc="0" dirty="0">
                  <a:latin typeface="Calibri"/>
                  <a:cs typeface="Calibri"/>
                </a:rPr>
                <a:t>t</a:t>
              </a:r>
              <a:r>
                <a:rPr sz="650" spc="10" dirty="0">
                  <a:latin typeface="Calibri"/>
                  <a:cs typeface="Calibri"/>
                </a:rPr>
                <a:t>eur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 err="1">
                  <a:latin typeface="Calibri"/>
                  <a:cs typeface="Calibri"/>
                </a:rPr>
                <a:t>d</a:t>
              </a:r>
              <a:r>
                <a:rPr sz="650" spc="-45" dirty="0" err="1">
                  <a:latin typeface="Calibri"/>
                  <a:cs typeface="Calibri"/>
                </a:rPr>
                <a:t>’</a:t>
              </a:r>
              <a:r>
                <a:rPr sz="650" spc="10" dirty="0" err="1">
                  <a:latin typeface="Calibri"/>
                  <a:cs typeface="Calibri"/>
                </a:rPr>
                <a:t>eau</a:t>
              </a:r>
              <a:r>
                <a:rPr sz="650" spc="10" dirty="0">
                  <a:latin typeface="Calibri"/>
                  <a:cs typeface="Calibri"/>
                </a:rPr>
                <a:t>,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-50" dirty="0" err="1">
                  <a:latin typeface="Calibri"/>
                  <a:cs typeface="Calibri"/>
                </a:rPr>
                <a:t>T</a:t>
              </a:r>
              <a:r>
                <a:rPr sz="650" spc="15" dirty="0" err="1">
                  <a:latin typeface="Calibri"/>
                  <a:cs typeface="Calibri"/>
                </a:rPr>
                <a:t>empé</a:t>
              </a:r>
              <a:r>
                <a:rPr sz="650" spc="-5" dirty="0" err="1">
                  <a:latin typeface="Calibri"/>
                  <a:cs typeface="Calibri"/>
                </a:rPr>
                <a:t>r</a:t>
              </a:r>
              <a:r>
                <a:rPr sz="650" spc="5" dirty="0" err="1">
                  <a:latin typeface="Calibri"/>
                  <a:cs typeface="Calibri"/>
                </a:rPr>
                <a:t>a</a:t>
              </a:r>
              <a:r>
                <a:rPr sz="650" spc="10" dirty="0" err="1">
                  <a:latin typeface="Calibri"/>
                  <a:cs typeface="Calibri"/>
                </a:rPr>
                <a:t>tu</a:t>
              </a:r>
              <a:r>
                <a:rPr sz="650" spc="0" dirty="0" err="1">
                  <a:latin typeface="Calibri"/>
                  <a:cs typeface="Calibri"/>
                </a:rPr>
                <a:t>r</a:t>
              </a:r>
              <a:r>
                <a:rPr sz="650" spc="15" dirty="0" err="1">
                  <a:latin typeface="Calibri"/>
                  <a:cs typeface="Calibri"/>
                </a:rPr>
                <a:t>e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de</a:t>
              </a:r>
              <a:endParaRPr sz="650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45"/>
                </a:spcBef>
                <a:defRPr/>
              </a:pPr>
              <a:r>
                <a:rPr sz="650" spc="5" dirty="0" err="1">
                  <a:latin typeface="Calibri"/>
                  <a:cs typeface="Calibri"/>
                </a:rPr>
                <a:t>l</a:t>
              </a:r>
              <a:r>
                <a:rPr sz="650" spc="-45" dirty="0" err="1">
                  <a:latin typeface="Calibri"/>
                  <a:cs typeface="Calibri"/>
                </a:rPr>
                <a:t>’</a:t>
              </a:r>
              <a:r>
                <a:rPr sz="650" spc="10" dirty="0" err="1">
                  <a:latin typeface="Calibri"/>
                  <a:cs typeface="Calibri"/>
                </a:rPr>
                <a:t>eau</a:t>
              </a:r>
              <a:r>
                <a:rPr sz="650" spc="10" dirty="0">
                  <a:latin typeface="Calibri"/>
                  <a:cs typeface="Calibri"/>
                </a:rPr>
                <a:t>,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0" dirty="0" err="1">
                  <a:latin typeface="Calibri"/>
                  <a:cs typeface="Calibri"/>
                </a:rPr>
                <a:t>c</a:t>
              </a:r>
              <a:r>
                <a:rPr sz="650" spc="10" dirty="0" err="1">
                  <a:latin typeface="Calibri"/>
                  <a:cs typeface="Calibri"/>
                </a:rPr>
                <a:t>onductivi</a:t>
              </a:r>
              <a:r>
                <a:rPr sz="650" spc="0" dirty="0" err="1">
                  <a:latin typeface="Calibri"/>
                  <a:cs typeface="Calibri"/>
                </a:rPr>
                <a:t>t</a:t>
              </a:r>
              <a:r>
                <a:rPr sz="650" spc="15" dirty="0" err="1">
                  <a:latin typeface="Calibri"/>
                  <a:cs typeface="Calibri"/>
                </a:rPr>
                <a:t>é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 err="1">
                  <a:latin typeface="Calibri"/>
                  <a:cs typeface="Calibri"/>
                </a:rPr>
                <a:t>ionique</a:t>
              </a:r>
              <a:r>
                <a:rPr sz="650" spc="10" dirty="0">
                  <a:latin typeface="Calibri"/>
                  <a:cs typeface="Calibri"/>
                </a:rPr>
                <a:t>)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 err="1">
                  <a:latin typeface="Calibri"/>
                  <a:cs typeface="Calibri"/>
                </a:rPr>
                <a:t>dans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 err="1">
                  <a:latin typeface="Calibri"/>
                  <a:cs typeface="Calibri"/>
                </a:rPr>
                <a:t>pi</a:t>
              </a:r>
              <a:r>
                <a:rPr sz="650" spc="5" dirty="0" err="1">
                  <a:latin typeface="Calibri"/>
                  <a:cs typeface="Calibri"/>
                </a:rPr>
                <a:t>é</a:t>
              </a:r>
              <a:r>
                <a:rPr sz="650" spc="-10" dirty="0" err="1">
                  <a:latin typeface="Calibri"/>
                  <a:cs typeface="Calibri"/>
                </a:rPr>
                <a:t>z</a:t>
              </a:r>
              <a:r>
                <a:rPr sz="650" spc="20" dirty="0" err="1">
                  <a:latin typeface="Calibri"/>
                  <a:cs typeface="Calibri"/>
                </a:rPr>
                <a:t>om</a:t>
              </a:r>
              <a:r>
                <a:rPr sz="650" spc="10" dirty="0" err="1">
                  <a:latin typeface="Calibri"/>
                  <a:cs typeface="Calibri"/>
                </a:rPr>
                <a:t>èt</a:t>
              </a:r>
              <a:r>
                <a:rPr sz="650" spc="0" dirty="0" err="1">
                  <a:latin typeface="Calibri"/>
                  <a:cs typeface="Calibri"/>
                </a:rPr>
                <a:t>r</a:t>
              </a:r>
              <a:r>
                <a:rPr sz="650" spc="10" dirty="0" err="1">
                  <a:latin typeface="Calibri"/>
                  <a:cs typeface="Calibri"/>
                </a:rPr>
                <a:t>es</a:t>
              </a:r>
              <a:endParaRPr sz="650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320"/>
                </a:spcBef>
                <a:defRPr/>
              </a:pPr>
              <a:r>
                <a:rPr sz="650" spc="15" dirty="0">
                  <a:latin typeface="Calibri"/>
                  <a:cs typeface="Calibri"/>
                </a:rPr>
                <a:t>Aqua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T</a:t>
              </a:r>
              <a:r>
                <a:rPr sz="650" spc="5" dirty="0">
                  <a:latin typeface="Calibri"/>
                  <a:cs typeface="Calibri"/>
                </a:rPr>
                <a:t>R</a:t>
              </a:r>
              <a:r>
                <a:rPr sz="650" spc="15" dirty="0">
                  <a:latin typeface="Calibri"/>
                  <a:cs typeface="Calibri"/>
                </a:rPr>
                <a:t>OLL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200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(Hau</a:t>
              </a:r>
              <a:r>
                <a:rPr sz="650" spc="0" dirty="0">
                  <a:latin typeface="Calibri"/>
                  <a:cs typeface="Calibri"/>
                </a:rPr>
                <a:t>t</a:t>
              </a:r>
              <a:r>
                <a:rPr sz="650" spc="10" dirty="0">
                  <a:latin typeface="Calibri"/>
                  <a:cs typeface="Calibri"/>
                </a:rPr>
                <a:t>eur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 err="1">
                  <a:latin typeface="Calibri"/>
                  <a:cs typeface="Calibri"/>
                </a:rPr>
                <a:t>d</a:t>
              </a:r>
              <a:r>
                <a:rPr sz="650" spc="-45" dirty="0" err="1">
                  <a:latin typeface="Calibri"/>
                  <a:cs typeface="Calibri"/>
                </a:rPr>
                <a:t>’</a:t>
              </a:r>
              <a:r>
                <a:rPr sz="650" spc="10" dirty="0" err="1">
                  <a:latin typeface="Calibri"/>
                  <a:cs typeface="Calibri"/>
                </a:rPr>
                <a:t>eau</a:t>
              </a:r>
              <a:r>
                <a:rPr sz="650" spc="10" dirty="0">
                  <a:latin typeface="Calibri"/>
                  <a:cs typeface="Calibri"/>
                </a:rPr>
                <a:t>,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-50" dirty="0" err="1">
                  <a:latin typeface="Calibri"/>
                  <a:cs typeface="Calibri"/>
                </a:rPr>
                <a:t>T</a:t>
              </a:r>
              <a:r>
                <a:rPr sz="650" spc="15" dirty="0" err="1">
                  <a:latin typeface="Calibri"/>
                  <a:cs typeface="Calibri"/>
                </a:rPr>
                <a:t>empé</a:t>
              </a:r>
              <a:r>
                <a:rPr sz="650" spc="-5" dirty="0" err="1">
                  <a:latin typeface="Calibri"/>
                  <a:cs typeface="Calibri"/>
                </a:rPr>
                <a:t>r</a:t>
              </a:r>
              <a:r>
                <a:rPr sz="650" spc="5" dirty="0" err="1">
                  <a:latin typeface="Calibri"/>
                  <a:cs typeface="Calibri"/>
                </a:rPr>
                <a:t>a</a:t>
              </a:r>
              <a:r>
                <a:rPr sz="650" spc="10" dirty="0" err="1">
                  <a:latin typeface="Calibri"/>
                  <a:cs typeface="Calibri"/>
                </a:rPr>
                <a:t>tu</a:t>
              </a:r>
              <a:r>
                <a:rPr sz="650" spc="0" dirty="0" err="1">
                  <a:latin typeface="Calibri"/>
                  <a:cs typeface="Calibri"/>
                </a:rPr>
                <a:t>r</a:t>
              </a:r>
              <a:r>
                <a:rPr sz="650" spc="15" dirty="0" err="1">
                  <a:latin typeface="Calibri"/>
                  <a:cs typeface="Calibri"/>
                </a:rPr>
                <a:t>e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de</a:t>
              </a:r>
              <a:endParaRPr sz="650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45"/>
                </a:spcBef>
                <a:defRPr/>
              </a:pPr>
              <a:r>
                <a:rPr sz="650" spc="5" dirty="0" err="1">
                  <a:latin typeface="Calibri"/>
                  <a:cs typeface="Calibri"/>
                </a:rPr>
                <a:t>l</a:t>
              </a:r>
              <a:r>
                <a:rPr sz="650" spc="-45" dirty="0" err="1">
                  <a:latin typeface="Calibri"/>
                  <a:cs typeface="Calibri"/>
                </a:rPr>
                <a:t>’</a:t>
              </a:r>
              <a:r>
                <a:rPr sz="650" spc="10" dirty="0" err="1">
                  <a:latin typeface="Calibri"/>
                  <a:cs typeface="Calibri"/>
                </a:rPr>
                <a:t>eau</a:t>
              </a:r>
              <a:r>
                <a:rPr sz="650" spc="10" dirty="0">
                  <a:latin typeface="Calibri"/>
                  <a:cs typeface="Calibri"/>
                </a:rPr>
                <a:t>,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0" dirty="0" err="1">
                  <a:latin typeface="Calibri"/>
                  <a:cs typeface="Calibri"/>
                </a:rPr>
                <a:t>c</a:t>
              </a:r>
              <a:r>
                <a:rPr sz="650" spc="10" dirty="0" err="1">
                  <a:latin typeface="Calibri"/>
                  <a:cs typeface="Calibri"/>
                </a:rPr>
                <a:t>onductivi</a:t>
              </a:r>
              <a:r>
                <a:rPr sz="650" spc="0" dirty="0" err="1">
                  <a:latin typeface="Calibri"/>
                  <a:cs typeface="Calibri"/>
                </a:rPr>
                <a:t>t</a:t>
              </a:r>
              <a:r>
                <a:rPr sz="650" spc="15" dirty="0" err="1">
                  <a:latin typeface="Calibri"/>
                  <a:cs typeface="Calibri"/>
                </a:rPr>
                <a:t>é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 err="1">
                  <a:latin typeface="Calibri"/>
                  <a:cs typeface="Calibri"/>
                </a:rPr>
                <a:t>ionique</a:t>
              </a:r>
              <a:r>
                <a:rPr sz="650" spc="10" dirty="0">
                  <a:latin typeface="Calibri"/>
                  <a:cs typeface="Calibri"/>
                </a:rPr>
                <a:t>)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 err="1">
                  <a:latin typeface="Calibri"/>
                  <a:cs typeface="Calibri"/>
                </a:rPr>
                <a:t>dans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>
                  <a:latin typeface="Calibri"/>
                  <a:cs typeface="Calibri"/>
                </a:rPr>
                <a:t>le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b</a:t>
              </a:r>
              <a:r>
                <a:rPr sz="650" spc="-5" dirty="0">
                  <a:latin typeface="Calibri"/>
                  <a:cs typeface="Calibri"/>
                </a:rPr>
                <a:t>r</a:t>
              </a:r>
              <a:r>
                <a:rPr sz="650" spc="10" dirty="0">
                  <a:latin typeface="Calibri"/>
                  <a:cs typeface="Calibri"/>
                </a:rPr>
                <a:t>as-mort</a:t>
              </a:r>
              <a:endParaRPr sz="650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350"/>
                </a:spcBef>
                <a:defRPr/>
              </a:pPr>
              <a:r>
                <a:rPr sz="650" spc="15" dirty="0">
                  <a:latin typeface="Calibri"/>
                  <a:cs typeface="Calibri"/>
                </a:rPr>
                <a:t>Aqua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T</a:t>
              </a:r>
              <a:r>
                <a:rPr sz="650" spc="5" dirty="0">
                  <a:latin typeface="Calibri"/>
                  <a:cs typeface="Calibri"/>
                </a:rPr>
                <a:t>R</a:t>
              </a:r>
              <a:r>
                <a:rPr sz="650" spc="15" dirty="0">
                  <a:latin typeface="Calibri"/>
                  <a:cs typeface="Calibri"/>
                </a:rPr>
                <a:t>OLL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200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(Hau</a:t>
              </a:r>
              <a:r>
                <a:rPr sz="650" spc="0" dirty="0">
                  <a:latin typeface="Calibri"/>
                  <a:cs typeface="Calibri"/>
                </a:rPr>
                <a:t>t</a:t>
              </a:r>
              <a:r>
                <a:rPr sz="650" spc="10" dirty="0">
                  <a:latin typeface="Calibri"/>
                  <a:cs typeface="Calibri"/>
                </a:rPr>
                <a:t>eur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 err="1">
                  <a:latin typeface="Calibri"/>
                  <a:cs typeface="Calibri"/>
                </a:rPr>
                <a:t>d</a:t>
              </a:r>
              <a:r>
                <a:rPr sz="650" spc="-45" dirty="0" err="1">
                  <a:latin typeface="Calibri"/>
                  <a:cs typeface="Calibri"/>
                </a:rPr>
                <a:t>’</a:t>
              </a:r>
              <a:r>
                <a:rPr sz="650" spc="10" dirty="0" err="1">
                  <a:latin typeface="Calibri"/>
                  <a:cs typeface="Calibri"/>
                </a:rPr>
                <a:t>eau</a:t>
              </a:r>
              <a:r>
                <a:rPr sz="650" spc="10" dirty="0">
                  <a:latin typeface="Calibri"/>
                  <a:cs typeface="Calibri"/>
                </a:rPr>
                <a:t>,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-50" dirty="0" err="1">
                  <a:latin typeface="Calibri"/>
                  <a:cs typeface="Calibri"/>
                </a:rPr>
                <a:t>T</a:t>
              </a:r>
              <a:r>
                <a:rPr sz="650" spc="15" dirty="0" err="1">
                  <a:latin typeface="Calibri"/>
                  <a:cs typeface="Calibri"/>
                </a:rPr>
                <a:t>empé</a:t>
              </a:r>
              <a:r>
                <a:rPr sz="650" spc="-5" dirty="0" err="1">
                  <a:latin typeface="Calibri"/>
                  <a:cs typeface="Calibri"/>
                </a:rPr>
                <a:t>r</a:t>
              </a:r>
              <a:r>
                <a:rPr sz="650" spc="5" dirty="0" err="1">
                  <a:latin typeface="Calibri"/>
                  <a:cs typeface="Calibri"/>
                </a:rPr>
                <a:t>a</a:t>
              </a:r>
              <a:r>
                <a:rPr sz="650" spc="10" dirty="0" err="1">
                  <a:latin typeface="Calibri"/>
                  <a:cs typeface="Calibri"/>
                </a:rPr>
                <a:t>tu</a:t>
              </a:r>
              <a:r>
                <a:rPr sz="650" spc="0" dirty="0" err="1">
                  <a:latin typeface="Calibri"/>
                  <a:cs typeface="Calibri"/>
                </a:rPr>
                <a:t>r</a:t>
              </a:r>
              <a:r>
                <a:rPr sz="650" spc="15" dirty="0" err="1">
                  <a:latin typeface="Calibri"/>
                  <a:cs typeface="Calibri"/>
                </a:rPr>
                <a:t>e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de</a:t>
              </a:r>
              <a:endParaRPr sz="650" dirty="0">
                <a:latin typeface="Calibri"/>
                <a:cs typeface="Calibri"/>
              </a:endParaRPr>
            </a:p>
            <a:p>
              <a:pPr marL="12700">
                <a:lnSpc>
                  <a:spcPct val="100000"/>
                </a:lnSpc>
                <a:spcBef>
                  <a:spcPts val="45"/>
                </a:spcBef>
                <a:defRPr/>
              </a:pPr>
              <a:r>
                <a:rPr sz="650" spc="5" dirty="0" err="1">
                  <a:latin typeface="Calibri"/>
                  <a:cs typeface="Calibri"/>
                </a:rPr>
                <a:t>l</a:t>
              </a:r>
              <a:r>
                <a:rPr sz="650" spc="-45" dirty="0" err="1">
                  <a:latin typeface="Calibri"/>
                  <a:cs typeface="Calibri"/>
                </a:rPr>
                <a:t>’</a:t>
              </a:r>
              <a:r>
                <a:rPr sz="650" spc="10" dirty="0" err="1">
                  <a:latin typeface="Calibri"/>
                  <a:cs typeface="Calibri"/>
                </a:rPr>
                <a:t>eau</a:t>
              </a:r>
              <a:r>
                <a:rPr sz="650" spc="10" dirty="0">
                  <a:latin typeface="Calibri"/>
                  <a:cs typeface="Calibri"/>
                </a:rPr>
                <a:t>,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0" dirty="0" err="1">
                  <a:latin typeface="Calibri"/>
                  <a:cs typeface="Calibri"/>
                </a:rPr>
                <a:t>c</a:t>
              </a:r>
              <a:r>
                <a:rPr sz="650" spc="10" dirty="0" err="1">
                  <a:latin typeface="Calibri"/>
                  <a:cs typeface="Calibri"/>
                </a:rPr>
                <a:t>onductivi</a:t>
              </a:r>
              <a:r>
                <a:rPr sz="650" spc="0" dirty="0" err="1">
                  <a:latin typeface="Calibri"/>
                  <a:cs typeface="Calibri"/>
                </a:rPr>
                <a:t>t</a:t>
              </a:r>
              <a:r>
                <a:rPr sz="650" spc="15" dirty="0" err="1">
                  <a:latin typeface="Calibri"/>
                  <a:cs typeface="Calibri"/>
                </a:rPr>
                <a:t>é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 err="1">
                  <a:latin typeface="Calibri"/>
                  <a:cs typeface="Calibri"/>
                </a:rPr>
                <a:t>ionique</a:t>
              </a:r>
              <a:r>
                <a:rPr sz="650" spc="10" dirty="0">
                  <a:latin typeface="Calibri"/>
                  <a:cs typeface="Calibri"/>
                </a:rPr>
                <a:t>)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 err="1">
                  <a:latin typeface="Calibri"/>
                  <a:cs typeface="Calibri"/>
                </a:rPr>
                <a:t>dans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5" dirty="0" err="1">
                  <a:latin typeface="Calibri"/>
                  <a:cs typeface="Calibri"/>
                </a:rPr>
                <a:t>l'</a:t>
              </a:r>
              <a:r>
                <a:rPr sz="650" spc="10" dirty="0" err="1">
                  <a:latin typeface="Calibri"/>
                  <a:cs typeface="Calibri"/>
                </a:rPr>
                <a:t>Allier</a:t>
              </a:r>
              <a:endParaRPr sz="650" dirty="0">
                <a:latin typeface="Calibri"/>
                <a:cs typeface="Calibri"/>
              </a:endParaRPr>
            </a:p>
            <a:p>
              <a:pPr marL="29845">
                <a:lnSpc>
                  <a:spcPct val="100000"/>
                </a:lnSpc>
                <a:spcBef>
                  <a:spcPts val="455"/>
                </a:spcBef>
                <a:defRPr/>
              </a:pPr>
              <a:r>
                <a:rPr sz="650" spc="0" dirty="0" err="1">
                  <a:latin typeface="Calibri"/>
                  <a:cs typeface="Calibri"/>
                </a:rPr>
                <a:t>P</a:t>
              </a:r>
              <a:r>
                <a:rPr sz="650" spc="10" dirty="0" err="1">
                  <a:latin typeface="Calibri"/>
                  <a:cs typeface="Calibri"/>
                </a:rPr>
                <a:t>epiPIAF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>
                  <a:latin typeface="Calibri"/>
                  <a:cs typeface="Calibri"/>
                </a:rPr>
                <a:t>(</a:t>
              </a:r>
              <a:r>
                <a:rPr sz="650" spc="10" dirty="0" err="1">
                  <a:latin typeface="Calibri"/>
                  <a:cs typeface="Calibri"/>
                </a:rPr>
                <a:t>c</a:t>
              </a:r>
              <a:r>
                <a:rPr sz="650" spc="-5" dirty="0" err="1">
                  <a:latin typeface="Calibri"/>
                  <a:cs typeface="Calibri"/>
                </a:rPr>
                <a:t>r</a:t>
              </a:r>
              <a:r>
                <a:rPr sz="650" spc="10" dirty="0" err="1">
                  <a:latin typeface="Calibri"/>
                  <a:cs typeface="Calibri"/>
                </a:rPr>
                <a:t>oissance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>
                  <a:latin typeface="Calibri"/>
                  <a:cs typeface="Calibri"/>
                </a:rPr>
                <a:t>des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 err="1">
                  <a:latin typeface="Calibri"/>
                  <a:cs typeface="Calibri"/>
                </a:rPr>
                <a:t>arb</a:t>
              </a:r>
              <a:r>
                <a:rPr sz="650" spc="0" dirty="0" err="1">
                  <a:latin typeface="Calibri"/>
                  <a:cs typeface="Calibri"/>
                </a:rPr>
                <a:t>r</a:t>
              </a:r>
              <a:r>
                <a:rPr sz="650" spc="10" dirty="0" err="1">
                  <a:latin typeface="Calibri"/>
                  <a:cs typeface="Calibri"/>
                </a:rPr>
                <a:t>es</a:t>
              </a:r>
              <a:r>
                <a:rPr sz="650" spc="10" dirty="0">
                  <a:latin typeface="Calibri"/>
                  <a:cs typeface="Calibri"/>
                </a:rPr>
                <a:t>)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5" dirty="0" err="1">
                  <a:latin typeface="Calibri"/>
                  <a:cs typeface="Calibri"/>
                </a:rPr>
                <a:t>dans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>
                  <a:latin typeface="Calibri"/>
                  <a:cs typeface="Calibri"/>
                </a:rPr>
                <a:t>la</a:t>
              </a:r>
              <a:r>
                <a:rPr sz="650" spc="5" dirty="0">
                  <a:latin typeface="Calibri"/>
                  <a:cs typeface="Calibri"/>
                </a:rPr>
                <a:t> </a:t>
              </a:r>
              <a:r>
                <a:rPr sz="650" spc="10" dirty="0" err="1">
                  <a:latin typeface="Calibri"/>
                  <a:cs typeface="Calibri"/>
                </a:rPr>
                <a:t>ripi</a:t>
              </a:r>
              <a:r>
                <a:rPr sz="650" spc="-5" dirty="0" err="1">
                  <a:latin typeface="Calibri"/>
                  <a:cs typeface="Calibri"/>
                </a:rPr>
                <a:t>s</a:t>
              </a:r>
              <a:r>
                <a:rPr sz="650" spc="10" dirty="0" err="1">
                  <a:latin typeface="Calibri"/>
                  <a:cs typeface="Calibri"/>
                </a:rPr>
                <a:t>yl</a:t>
              </a:r>
              <a:r>
                <a:rPr sz="650" spc="0" dirty="0" err="1">
                  <a:latin typeface="Calibri"/>
                  <a:cs typeface="Calibri"/>
                </a:rPr>
                <a:t>v</a:t>
              </a:r>
              <a:r>
                <a:rPr sz="650" spc="15" dirty="0" err="1">
                  <a:latin typeface="Calibri"/>
                  <a:cs typeface="Calibri"/>
                </a:rPr>
                <a:t>e</a:t>
              </a:r>
              <a:endParaRPr sz="650" dirty="0">
                <a:latin typeface="Calibri"/>
                <a:cs typeface="Calibri"/>
              </a:endParaRPr>
            </a:p>
          </p:txBody>
        </p:sp>
        <p:sp>
          <p:nvSpPr>
            <p:cNvPr id="155" name="object 155"/>
            <p:cNvSpPr>
              <a:spLocks/>
            </p:cNvSpPr>
            <p:nvPr/>
          </p:nvSpPr>
          <p:spPr bwMode="auto">
            <a:xfrm rot="1620000">
              <a:off x="902333" y="6202728"/>
              <a:ext cx="201923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>
                  <a:latin typeface="Calibri"/>
                  <a:cs typeface="Calibri"/>
                </a:rPr>
                <a:t>510 m</a:t>
              </a:r>
              <a:endParaRPr sz="550">
                <a:latin typeface="Calibri"/>
                <a:cs typeface="Calibri"/>
              </a:endParaRPr>
            </a:p>
          </p:txBody>
        </p:sp>
        <p:sp>
          <p:nvSpPr>
            <p:cNvPr id="156" name="object 156"/>
            <p:cNvSpPr>
              <a:spLocks/>
            </p:cNvSpPr>
            <p:nvPr/>
          </p:nvSpPr>
          <p:spPr bwMode="auto">
            <a:xfrm rot="4440000">
              <a:off x="536130" y="6499042"/>
              <a:ext cx="201923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 dirty="0">
                  <a:latin typeface="Calibri"/>
                  <a:cs typeface="Calibri"/>
                </a:rPr>
                <a:t>525 m</a:t>
              </a:r>
              <a:endParaRPr sz="550" dirty="0">
                <a:latin typeface="Calibri"/>
                <a:cs typeface="Calibri"/>
              </a:endParaRPr>
            </a:p>
          </p:txBody>
        </p:sp>
        <p:sp>
          <p:nvSpPr>
            <p:cNvPr id="157" name="object 157"/>
            <p:cNvSpPr>
              <a:spLocks/>
            </p:cNvSpPr>
            <p:nvPr/>
          </p:nvSpPr>
          <p:spPr bwMode="auto">
            <a:xfrm rot="2700000">
              <a:off x="790167" y="6430238"/>
              <a:ext cx="202494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 dirty="0">
                  <a:latin typeface="Calibri"/>
                  <a:cs typeface="Calibri"/>
                </a:rPr>
                <a:t>525</a:t>
              </a:r>
              <a:r>
                <a:rPr sz="550" spc="-5" dirty="0">
                  <a:latin typeface="Calibri"/>
                  <a:cs typeface="Calibri"/>
                </a:rPr>
                <a:t> </a:t>
              </a:r>
              <a:r>
                <a:rPr sz="550" spc="0" dirty="0">
                  <a:latin typeface="Calibri"/>
                  <a:cs typeface="Calibri"/>
                </a:rPr>
                <a:t>m</a:t>
              </a:r>
              <a:endParaRPr sz="550" dirty="0">
                <a:latin typeface="Calibri"/>
                <a:cs typeface="Calibri"/>
              </a:endParaRPr>
            </a:p>
          </p:txBody>
        </p:sp>
        <p:sp>
          <p:nvSpPr>
            <p:cNvPr id="158" name="object 158"/>
            <p:cNvSpPr>
              <a:spLocks/>
            </p:cNvSpPr>
            <p:nvPr/>
          </p:nvSpPr>
          <p:spPr bwMode="auto">
            <a:xfrm rot="3900000">
              <a:off x="1515759" y="6795736"/>
              <a:ext cx="203341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>
                  <a:latin typeface="Calibri"/>
                  <a:cs typeface="Calibri"/>
                </a:rPr>
                <a:t>476</a:t>
              </a:r>
              <a:r>
                <a:rPr sz="550" spc="-10">
                  <a:latin typeface="Calibri"/>
                  <a:cs typeface="Calibri"/>
                </a:rPr>
                <a:t> </a:t>
              </a:r>
              <a:r>
                <a:rPr sz="550" spc="0">
                  <a:latin typeface="Calibri"/>
                  <a:cs typeface="Calibri"/>
                </a:rPr>
                <a:t>m</a:t>
              </a:r>
              <a:endParaRPr sz="550">
                <a:latin typeface="Calibri"/>
                <a:cs typeface="Calibri"/>
              </a:endParaRPr>
            </a:p>
          </p:txBody>
        </p:sp>
        <p:sp>
          <p:nvSpPr>
            <p:cNvPr id="159" name="object 159"/>
            <p:cNvSpPr>
              <a:spLocks/>
            </p:cNvSpPr>
            <p:nvPr/>
          </p:nvSpPr>
          <p:spPr bwMode="auto">
            <a:xfrm rot="2040000">
              <a:off x="1558885" y="6521322"/>
              <a:ext cx="188072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>
                  <a:latin typeface="Calibri"/>
                  <a:cs typeface="Calibri"/>
                </a:rPr>
                <a:t>297m</a:t>
              </a:r>
              <a:endParaRPr sz="550">
                <a:latin typeface="Calibri"/>
                <a:cs typeface="Calibri"/>
              </a:endParaRPr>
            </a:p>
          </p:txBody>
        </p:sp>
        <p:sp>
          <p:nvSpPr>
            <p:cNvPr id="160" name="object 160"/>
            <p:cNvSpPr>
              <a:spLocks/>
            </p:cNvSpPr>
            <p:nvPr/>
          </p:nvSpPr>
          <p:spPr bwMode="auto">
            <a:xfrm rot="16859999">
              <a:off x="1733961" y="6967217"/>
              <a:ext cx="187773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>
                  <a:latin typeface="Calibri"/>
                  <a:cs typeface="Calibri"/>
                </a:rPr>
                <a:t>292m</a:t>
              </a:r>
              <a:endParaRPr sz="550">
                <a:latin typeface="Calibri"/>
                <a:cs typeface="Calibri"/>
              </a:endParaRPr>
            </a:p>
          </p:txBody>
        </p:sp>
        <p:sp>
          <p:nvSpPr>
            <p:cNvPr id="161" name="object 161"/>
            <p:cNvSpPr>
              <a:spLocks/>
            </p:cNvSpPr>
            <p:nvPr/>
          </p:nvSpPr>
          <p:spPr bwMode="auto">
            <a:xfrm rot="18779999">
              <a:off x="1492988" y="7457570"/>
              <a:ext cx="201646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>
                  <a:latin typeface="Calibri"/>
                  <a:cs typeface="Calibri"/>
                </a:rPr>
                <a:t>262 m</a:t>
              </a:r>
              <a:endParaRPr sz="550">
                <a:latin typeface="Calibri"/>
                <a:cs typeface="Calibri"/>
              </a:endParaRPr>
            </a:p>
          </p:txBody>
        </p:sp>
        <p:sp>
          <p:nvSpPr>
            <p:cNvPr id="162" name="object 162"/>
            <p:cNvSpPr>
              <a:spLocks/>
            </p:cNvSpPr>
            <p:nvPr/>
          </p:nvSpPr>
          <p:spPr bwMode="auto">
            <a:xfrm rot="4679999">
              <a:off x="1172703" y="7184644"/>
              <a:ext cx="202494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>
                  <a:latin typeface="Calibri"/>
                  <a:cs typeface="Calibri"/>
                </a:rPr>
                <a:t>496</a:t>
              </a:r>
              <a:r>
                <a:rPr sz="550" spc="-5">
                  <a:latin typeface="Calibri"/>
                  <a:cs typeface="Calibri"/>
                </a:rPr>
                <a:t> </a:t>
              </a:r>
              <a:r>
                <a:rPr sz="550" spc="0">
                  <a:latin typeface="Calibri"/>
                  <a:cs typeface="Calibri"/>
                </a:rPr>
                <a:t>m</a:t>
              </a:r>
              <a:endParaRPr sz="550">
                <a:latin typeface="Calibri"/>
                <a:cs typeface="Calibri"/>
              </a:endParaRPr>
            </a:p>
          </p:txBody>
        </p:sp>
        <p:sp>
          <p:nvSpPr>
            <p:cNvPr id="163" name="object 163"/>
            <p:cNvSpPr>
              <a:spLocks/>
            </p:cNvSpPr>
            <p:nvPr/>
          </p:nvSpPr>
          <p:spPr bwMode="auto">
            <a:xfrm rot="1379999">
              <a:off x="893115" y="7461077"/>
              <a:ext cx="202771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 dirty="0">
                  <a:latin typeface="Calibri"/>
                  <a:cs typeface="Calibri"/>
                </a:rPr>
                <a:t>449</a:t>
              </a:r>
              <a:r>
                <a:rPr sz="550" spc="-10" dirty="0">
                  <a:latin typeface="Calibri"/>
                  <a:cs typeface="Calibri"/>
                </a:rPr>
                <a:t> </a:t>
              </a:r>
              <a:r>
                <a:rPr sz="550" spc="0" dirty="0">
                  <a:latin typeface="Calibri"/>
                  <a:cs typeface="Calibri"/>
                </a:rPr>
                <a:t>m</a:t>
              </a:r>
              <a:endParaRPr sz="550" dirty="0">
                <a:latin typeface="Calibri"/>
                <a:cs typeface="Calibri"/>
              </a:endParaRPr>
            </a:p>
          </p:txBody>
        </p:sp>
        <p:sp>
          <p:nvSpPr>
            <p:cNvPr id="164" name="object 164"/>
            <p:cNvSpPr>
              <a:spLocks/>
            </p:cNvSpPr>
            <p:nvPr/>
          </p:nvSpPr>
          <p:spPr bwMode="auto">
            <a:xfrm rot="18120000">
              <a:off x="607472" y="7062453"/>
              <a:ext cx="201646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>
                  <a:latin typeface="Calibri"/>
                  <a:cs typeface="Calibri"/>
                </a:rPr>
                <a:t>211 m</a:t>
              </a:r>
              <a:endParaRPr sz="550">
                <a:latin typeface="Calibri"/>
                <a:cs typeface="Calibri"/>
              </a:endParaRPr>
            </a:p>
          </p:txBody>
        </p:sp>
        <p:sp>
          <p:nvSpPr>
            <p:cNvPr id="165" name="object 165"/>
            <p:cNvSpPr>
              <a:spLocks/>
            </p:cNvSpPr>
            <p:nvPr/>
          </p:nvSpPr>
          <p:spPr bwMode="auto">
            <a:xfrm rot="19740000">
              <a:off x="962717" y="6880128"/>
              <a:ext cx="201646" cy="69850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  <a:defRPr/>
              </a:pPr>
              <a:r>
                <a:rPr sz="550" spc="0" dirty="0">
                  <a:latin typeface="Calibri"/>
                  <a:cs typeface="Calibri"/>
                </a:rPr>
                <a:t>265 m</a:t>
              </a:r>
              <a:endParaRPr sz="550" dirty="0">
                <a:latin typeface="Calibri"/>
                <a:cs typeface="Calibri"/>
              </a:endParaRPr>
            </a:p>
          </p:txBody>
        </p:sp>
        <p:sp>
          <p:nvSpPr>
            <p:cNvPr id="166" name="object 166"/>
            <p:cNvSpPr/>
            <p:nvPr/>
          </p:nvSpPr>
          <p:spPr bwMode="auto">
            <a:xfrm>
              <a:off x="119404" y="5659844"/>
              <a:ext cx="1404429" cy="135216"/>
            </a:xfrm>
            <a:custGeom>
              <a:avLst/>
              <a:gdLst/>
              <a:ahLst/>
              <a:cxnLst/>
              <a:rect l="l" t="t" r="r" b="b"/>
              <a:pathLst>
                <a:path w="1404429" h="135216" extrusionOk="0">
                  <a:moveTo>
                    <a:pt x="1404429" y="135216"/>
                  </a:moveTo>
                  <a:lnTo>
                    <a:pt x="0" y="135216"/>
                  </a:lnTo>
                  <a:lnTo>
                    <a:pt x="0" y="0"/>
                  </a:lnTo>
                  <a:lnTo>
                    <a:pt x="1404429" y="0"/>
                  </a:lnTo>
                  <a:lnTo>
                    <a:pt x="1404429" y="1352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67" name="object 167"/>
            <p:cNvSpPr/>
            <p:nvPr/>
          </p:nvSpPr>
          <p:spPr bwMode="auto">
            <a:xfrm>
              <a:off x="119404" y="5659844"/>
              <a:ext cx="1404429" cy="135216"/>
            </a:xfrm>
            <a:custGeom>
              <a:avLst/>
              <a:gdLst/>
              <a:ahLst/>
              <a:cxnLst/>
              <a:rect l="l" t="t" r="r" b="b"/>
              <a:pathLst>
                <a:path w="1404429" h="135216" extrusionOk="0">
                  <a:moveTo>
                    <a:pt x="1404429" y="135216"/>
                  </a:moveTo>
                  <a:lnTo>
                    <a:pt x="0" y="135216"/>
                  </a:lnTo>
                  <a:lnTo>
                    <a:pt x="0" y="0"/>
                  </a:lnTo>
                  <a:lnTo>
                    <a:pt x="1404429" y="0"/>
                  </a:lnTo>
                  <a:lnTo>
                    <a:pt x="1404429" y="135216"/>
                  </a:lnTo>
                  <a:close/>
                </a:path>
              </a:pathLst>
            </a:custGeom>
            <a:ln w="7112">
              <a:solidFill>
                <a:srgbClr val="000000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168" name="object 168"/>
            <p:cNvSpPr>
              <a:spLocks/>
            </p:cNvSpPr>
            <p:nvPr/>
          </p:nvSpPr>
          <p:spPr bwMode="auto">
            <a:xfrm>
              <a:off x="125580" y="5651082"/>
              <a:ext cx="1286510" cy="155575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2700">
                <a:lnSpc>
                  <a:spcPct val="100000"/>
                </a:lnSpc>
                <a:defRPr/>
              </a:pPr>
              <a:r>
                <a:rPr sz="900" spc="-25" dirty="0" err="1">
                  <a:latin typeface="Calibri"/>
                  <a:cs typeface="Calibri"/>
                </a:rPr>
                <a:t>R</a:t>
              </a:r>
              <a:r>
                <a:rPr sz="900" spc="-5" dirty="0" err="1">
                  <a:latin typeface="Calibri"/>
                  <a:cs typeface="Calibri"/>
                </a:rPr>
                <a:t>és</a:t>
              </a:r>
              <a:r>
                <a:rPr sz="900" spc="-10" dirty="0" err="1">
                  <a:latin typeface="Calibri"/>
                  <a:cs typeface="Calibri"/>
                </a:rPr>
                <a:t>e</a:t>
              </a:r>
              <a:r>
                <a:rPr sz="900" spc="-5" dirty="0" err="1">
                  <a:latin typeface="Calibri"/>
                  <a:cs typeface="Calibri"/>
                </a:rPr>
                <a:t>au</a:t>
              </a:r>
              <a:r>
                <a:rPr sz="900" spc="-5" dirty="0">
                  <a:latin typeface="Calibri"/>
                  <a:cs typeface="Calibri"/>
                </a:rPr>
                <a:t> de </a:t>
              </a:r>
              <a:r>
                <a:rPr sz="900" spc="-15" dirty="0" err="1">
                  <a:latin typeface="Calibri"/>
                  <a:cs typeface="Calibri"/>
                </a:rPr>
                <a:t>c</a:t>
              </a:r>
              <a:r>
                <a:rPr sz="900" spc="-5" dirty="0" err="1">
                  <a:latin typeface="Calibri"/>
                  <a:cs typeface="Calibri"/>
                </a:rPr>
                <a:t>a</a:t>
              </a:r>
              <a:r>
                <a:rPr sz="900" spc="-10" dirty="0" err="1">
                  <a:latin typeface="Calibri"/>
                  <a:cs typeface="Calibri"/>
                </a:rPr>
                <a:t>p</a:t>
              </a:r>
              <a:r>
                <a:rPr sz="900" spc="-15" dirty="0" err="1">
                  <a:latin typeface="Calibri"/>
                  <a:cs typeface="Calibri"/>
                </a:rPr>
                <a:t>t</a:t>
              </a:r>
              <a:r>
                <a:rPr sz="900" spc="-10" dirty="0" err="1">
                  <a:latin typeface="Calibri"/>
                  <a:cs typeface="Calibri"/>
                </a:rPr>
                <a:t>e</a:t>
              </a:r>
              <a:r>
                <a:rPr sz="900" spc="-5" dirty="0" err="1">
                  <a:latin typeface="Calibri"/>
                  <a:cs typeface="Calibri"/>
                </a:rPr>
                <a:t>u</a:t>
              </a:r>
              <a:r>
                <a:rPr sz="900" spc="-25" dirty="0" err="1">
                  <a:latin typeface="Calibri"/>
                  <a:cs typeface="Calibri"/>
                </a:rPr>
                <a:t>r</a:t>
              </a:r>
              <a:r>
                <a:rPr sz="900" spc="-5" dirty="0" err="1">
                  <a:latin typeface="Calibri"/>
                  <a:cs typeface="Calibri"/>
                </a:rPr>
                <a:t>s</a:t>
              </a:r>
              <a:r>
                <a:rPr sz="900" spc="-5" dirty="0">
                  <a:latin typeface="Calibri"/>
                  <a:cs typeface="Calibri"/>
                </a:rPr>
                <a:t> </a:t>
              </a:r>
              <a:r>
                <a:rPr sz="900" spc="-25" dirty="0">
                  <a:latin typeface="Calibri"/>
                  <a:cs typeface="Calibri"/>
                </a:rPr>
                <a:t>A</a:t>
              </a:r>
              <a:r>
                <a:rPr sz="900" spc="-10" dirty="0">
                  <a:latin typeface="Calibri"/>
                  <a:cs typeface="Calibri"/>
                </a:rPr>
                <a:t>U</a:t>
              </a:r>
              <a:r>
                <a:rPr sz="900" spc="-20" dirty="0">
                  <a:latin typeface="Calibri"/>
                  <a:cs typeface="Calibri"/>
                </a:rPr>
                <a:t>Z</a:t>
              </a:r>
              <a:r>
                <a:rPr sz="900" spc="-10" dirty="0">
                  <a:latin typeface="Calibri"/>
                  <a:cs typeface="Calibri"/>
                </a:rPr>
                <a:t>ON</a:t>
              </a:r>
              <a:endParaRPr sz="900" dirty="0">
                <a:latin typeface="Calibri"/>
                <a:cs typeface="Calibri"/>
              </a:endParaRPr>
            </a:p>
          </p:txBody>
        </p:sp>
        <p:sp>
          <p:nvSpPr>
            <p:cNvPr id="169" name="object 169"/>
            <p:cNvSpPr/>
            <p:nvPr/>
          </p:nvSpPr>
          <p:spPr bwMode="auto">
            <a:xfrm>
              <a:off x="85978" y="5640298"/>
              <a:ext cx="3981500" cy="2105164"/>
            </a:xfrm>
            <a:custGeom>
              <a:avLst/>
              <a:gdLst/>
              <a:ahLst/>
              <a:cxnLst/>
              <a:rect l="l" t="t" r="r" b="b"/>
              <a:pathLst>
                <a:path w="3981500" h="2105164" extrusionOk="0">
                  <a:moveTo>
                    <a:pt x="3981500" y="0"/>
                  </a:moveTo>
                  <a:lnTo>
                    <a:pt x="0" y="0"/>
                  </a:lnTo>
                  <a:lnTo>
                    <a:pt x="0" y="2105164"/>
                  </a:lnTo>
                  <a:lnTo>
                    <a:pt x="3981500" y="2105164"/>
                  </a:lnTo>
                  <a:lnTo>
                    <a:pt x="3981500" y="0"/>
                  </a:lnTo>
                  <a:close/>
                </a:path>
              </a:pathLst>
            </a:custGeom>
            <a:ln w="42202">
              <a:solidFill>
                <a:srgbClr val="FFFFFF"/>
              </a:solidFill>
            </a:ln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</p:grpSp>
      <p:sp>
        <p:nvSpPr>
          <p:cNvPr id="170" name="ZoneTexte 169"/>
          <p:cNvSpPr txBox="1"/>
          <p:nvPr/>
        </p:nvSpPr>
        <p:spPr>
          <a:xfrm>
            <a:off x="7445939" y="1701586"/>
            <a:ext cx="36890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0" dirty="0">
                <a:solidFill>
                  <a:schemeClr val="tx1"/>
                </a:solidFill>
                <a:latin typeface="+mn-lt"/>
              </a:rPr>
              <a:t>Site de </a:t>
            </a:r>
            <a:r>
              <a:rPr lang="fr-FR" sz="1600" b="1" dirty="0">
                <a:solidFill>
                  <a:schemeClr val="tx1"/>
                </a:solidFill>
                <a:latin typeface="+mn-lt"/>
              </a:rPr>
              <a:t>Montoldre 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: zone agricole ouverte</a:t>
            </a:r>
          </a:p>
          <a:p>
            <a:pPr algn="ctr"/>
            <a:endParaRPr lang="fr-FR" sz="1600" dirty="0">
              <a:solidFill>
                <a:schemeClr val="tx1"/>
              </a:solidFill>
              <a:latin typeface="+mn-lt"/>
            </a:endParaRPr>
          </a:p>
          <a:p>
            <a:endParaRPr lang="fr-FR" dirty="0"/>
          </a:p>
        </p:txBody>
      </p:sp>
      <p:sp>
        <p:nvSpPr>
          <p:cNvPr id="171" name="ZoneTexte 170"/>
          <p:cNvSpPr txBox="1"/>
          <p:nvPr/>
        </p:nvSpPr>
        <p:spPr>
          <a:xfrm>
            <a:off x="653974" y="2299192"/>
            <a:ext cx="233333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0" dirty="0">
                <a:solidFill>
                  <a:schemeClr val="tx1"/>
                </a:solidFill>
                <a:latin typeface="+mn-lt"/>
              </a:rPr>
              <a:t>Site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 d’</a:t>
            </a:r>
            <a:r>
              <a:rPr lang="fr-FR" sz="1600" b="1" dirty="0">
                <a:solidFill>
                  <a:schemeClr val="tx1"/>
                </a:solidFill>
                <a:latin typeface="+mn-lt"/>
              </a:rPr>
              <a:t>Aydat 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: zone boisée</a:t>
            </a:r>
          </a:p>
          <a:p>
            <a:pPr algn="ctr"/>
            <a:endParaRPr lang="fr-FR" sz="1600" dirty="0">
              <a:solidFill>
                <a:schemeClr val="tx1"/>
              </a:solidFill>
              <a:latin typeface="+mn-lt"/>
            </a:endParaRPr>
          </a:p>
          <a:p>
            <a:endParaRPr lang="fr-FR" dirty="0"/>
          </a:p>
        </p:txBody>
      </p:sp>
      <p:sp>
        <p:nvSpPr>
          <p:cNvPr id="172" name="ZoneTexte 171"/>
          <p:cNvSpPr txBox="1"/>
          <p:nvPr/>
        </p:nvSpPr>
        <p:spPr>
          <a:xfrm>
            <a:off x="3151325" y="1422459"/>
            <a:ext cx="35023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b="0" dirty="0">
                <a:solidFill>
                  <a:schemeClr val="tx1"/>
                </a:solidFill>
                <a:latin typeface="+mn-lt"/>
              </a:rPr>
              <a:t>Site de </a:t>
            </a:r>
            <a:r>
              <a:rPr lang="fr-FR" sz="1600" dirty="0" err="1">
                <a:solidFill>
                  <a:schemeClr val="tx1"/>
                </a:solidFill>
                <a:latin typeface="+mn-lt"/>
              </a:rPr>
              <a:t>Roffin</a:t>
            </a:r>
            <a:r>
              <a:rPr lang="fr-FR" sz="1600" dirty="0">
                <a:solidFill>
                  <a:schemeClr val="tx1"/>
                </a:solidFill>
                <a:latin typeface="+mn-lt"/>
              </a:rPr>
              <a:t> à </a:t>
            </a:r>
            <a:r>
              <a:rPr lang="fr-FR" sz="1600" b="1" dirty="0" err="1">
                <a:solidFill>
                  <a:schemeClr val="tx1"/>
                </a:solidFill>
                <a:latin typeface="+mn-lt"/>
              </a:rPr>
              <a:t>Lachaux</a:t>
            </a:r>
            <a:r>
              <a:rPr lang="fr-FR" sz="1600" b="1" dirty="0">
                <a:solidFill>
                  <a:schemeClr val="tx1"/>
                </a:solidFill>
                <a:latin typeface="+mn-lt"/>
              </a:rPr>
              <a:t> : </a:t>
            </a:r>
          </a:p>
          <a:p>
            <a:pPr algn="ctr"/>
            <a:r>
              <a:rPr lang="fr-FR" sz="1600" dirty="0">
                <a:solidFill>
                  <a:schemeClr val="tx1"/>
                </a:solidFill>
                <a:latin typeface="+mn-lt"/>
              </a:rPr>
              <a:t>milieu contraint (boisé et relief marqué)</a:t>
            </a:r>
          </a:p>
          <a:p>
            <a:pPr algn="ctr"/>
            <a:endParaRPr lang="fr-FR" sz="1600" dirty="0">
              <a:solidFill>
                <a:schemeClr val="tx1"/>
              </a:solidFill>
              <a:latin typeface="+mn-lt"/>
            </a:endParaRPr>
          </a:p>
          <a:p>
            <a:endParaRPr lang="fr-FR" dirty="0"/>
          </a:p>
        </p:txBody>
      </p:sp>
      <p:sp>
        <p:nvSpPr>
          <p:cNvPr id="173" name="ZoneTexte 172"/>
          <p:cNvSpPr txBox="1"/>
          <p:nvPr/>
        </p:nvSpPr>
        <p:spPr>
          <a:xfrm>
            <a:off x="375122" y="6014602"/>
            <a:ext cx="73822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Implantation des passerelles dans des zones stratégiques </a:t>
            </a:r>
          </a:p>
          <a:p>
            <a:r>
              <a:rPr lang="fr-FR" dirty="0"/>
              <a:t>     (peu boisées et dominantes) pour garantir une couverture du réseau </a:t>
            </a:r>
            <a:r>
              <a:rPr lang="fr-FR" dirty="0" err="1"/>
              <a:t>LoRa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3581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1218" y="158294"/>
            <a:ext cx="1075112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Exemple réseaux mis en œuvre: site d’Aydat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0" y="1187986"/>
            <a:ext cx="6397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Test couverture LoRa autour du Lac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Passerelle placée à la base nautique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Communication passerelle – Serveur LoRa en GSM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dirty="0"/>
              <a:t>Réseau opérationnel depuis aout 2019: station météo + 2 </a:t>
            </a:r>
            <a:r>
              <a:rPr lang="fr-FR" dirty="0" err="1"/>
              <a:t>piézo</a:t>
            </a:r>
            <a:r>
              <a:rPr lang="fr-FR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fr-FR" dirty="0"/>
          </a:p>
        </p:txBody>
      </p:sp>
      <p:pic>
        <p:nvPicPr>
          <p:cNvPr id="13" name="Image 12"/>
          <p:cNvPicPr/>
          <p:nvPr/>
        </p:nvPicPr>
        <p:blipFill>
          <a:blip r:embed="rId3"/>
          <a:stretch>
            <a:fillRect/>
          </a:stretch>
        </p:blipFill>
        <p:spPr>
          <a:xfrm>
            <a:off x="75276" y="2453769"/>
            <a:ext cx="5760720" cy="3959225"/>
          </a:xfrm>
          <a:prstGeom prst="rect">
            <a:avLst/>
          </a:prstGeom>
        </p:spPr>
      </p:pic>
      <p:cxnSp>
        <p:nvCxnSpPr>
          <p:cNvPr id="3" name="Connecteur droit avec flèche 2"/>
          <p:cNvCxnSpPr/>
          <p:nvPr/>
        </p:nvCxnSpPr>
        <p:spPr>
          <a:xfrm flipH="1">
            <a:off x="2079822" y="3885105"/>
            <a:ext cx="2710633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2694702" y="351577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1km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745053" y="3456159"/>
            <a:ext cx="59022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1km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7437196" y="1292402"/>
            <a:ext cx="2893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Tableau de bord </a:t>
            </a:r>
            <a:r>
              <a:rPr lang="fr-FR" sz="1400" dirty="0" err="1"/>
              <a:t>Grafana</a:t>
            </a:r>
            <a:r>
              <a:rPr lang="fr-FR" sz="1400" dirty="0"/>
              <a:t>: piézomètre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2069" y="1661846"/>
            <a:ext cx="2485357" cy="256467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5"/>
          <a:srcRect t="18048"/>
          <a:stretch/>
        </p:blipFill>
        <p:spPr>
          <a:xfrm>
            <a:off x="9270303" y="1815601"/>
            <a:ext cx="2894672" cy="2069504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7132503" y="1873830"/>
            <a:ext cx="13730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Conductivité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9804141" y="3139325"/>
            <a:ext cx="834084" cy="3764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Niveau</a:t>
            </a: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882" y="4392872"/>
            <a:ext cx="2984856" cy="2277050"/>
          </a:xfrm>
          <a:prstGeom prst="rect">
            <a:avLst/>
          </a:prstGeom>
        </p:spPr>
      </p:pic>
      <p:sp>
        <p:nvSpPr>
          <p:cNvPr id="28" name="ZoneTexte 27"/>
          <p:cNvSpPr txBox="1"/>
          <p:nvPr/>
        </p:nvSpPr>
        <p:spPr>
          <a:xfrm>
            <a:off x="8621819" y="4549624"/>
            <a:ext cx="4083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T°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61402" y="6356350"/>
            <a:ext cx="2743200" cy="365125"/>
          </a:xfrm>
        </p:spPr>
        <p:txBody>
          <a:bodyPr/>
          <a:lstStyle/>
          <a:p>
            <a:r>
              <a:rPr lang="fr-FR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69090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9673" y="362773"/>
            <a:ext cx="10751126" cy="965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Arial Rounded MT Bold" panose="020F0704030504030204" pitchFamily="34" charset="0"/>
              </a:rPr>
              <a:t>Réseau de capteurs sans fil dédié à la surveillance environnementale</a:t>
            </a:r>
            <a:br>
              <a:rPr lang="fr-FR" sz="2000" dirty="0">
                <a:latin typeface="Arial Rounded MT Bold" panose="020F0704030504030204" pitchFamily="34" charset="0"/>
              </a:rPr>
            </a:br>
            <a:r>
              <a:rPr lang="fr-FR" sz="2000" dirty="0">
                <a:latin typeface="Arial Rounded MT Bold" panose="020F0704030504030204" pitchFamily="34" charset="0"/>
              </a:rPr>
              <a:t>Description du Nœud </a:t>
            </a:r>
            <a:r>
              <a:rPr lang="fr-FR" sz="2000" dirty="0" err="1">
                <a:latin typeface="Arial Rounded MT Bold" panose="020F0704030504030204" pitchFamily="34" charset="0"/>
              </a:rPr>
              <a:t>SoLo</a:t>
            </a:r>
            <a:r>
              <a:rPr lang="fr-FR" sz="2000" dirty="0">
                <a:latin typeface="Arial Rounded MT Bold" panose="020F0704030504030204" pitchFamily="34" charset="0"/>
              </a:rPr>
              <a:t> – Caractéristiques Techniques</a:t>
            </a: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70910" y="1378436"/>
            <a:ext cx="10040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Autonomie énergétique du nœud </a:t>
            </a:r>
            <a:r>
              <a:rPr lang="fr-FR" dirty="0"/>
              <a:t>: 10 mois (1 mesure/heure et 1 envoi/jour)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Recharge </a:t>
            </a:r>
            <a:r>
              <a:rPr lang="fr-FR" dirty="0"/>
              <a:t>par dispositif externe (panneau solaire)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Distance </a:t>
            </a:r>
            <a:r>
              <a:rPr lang="fr-FR" dirty="0"/>
              <a:t>de communication relevée: 12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Encodage</a:t>
            </a:r>
            <a:r>
              <a:rPr lang="fr-FR" dirty="0"/>
              <a:t> des données, mesure niveau </a:t>
            </a:r>
            <a:r>
              <a:rPr lang="fr-FR" b="1" dirty="0"/>
              <a:t>batterie</a:t>
            </a:r>
            <a:r>
              <a:rPr lang="fr-FR" dirty="0"/>
              <a:t>, </a:t>
            </a:r>
            <a:r>
              <a:rPr lang="fr-FR" b="1" dirty="0"/>
              <a:t>fichier log</a:t>
            </a:r>
            <a:r>
              <a:rPr lang="fr-FR" dirty="0"/>
              <a:t>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Système de gestion des trames non transmises au serveur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Paramétrages </a:t>
            </a:r>
            <a:r>
              <a:rPr lang="fr-FR" dirty="0"/>
              <a:t>via un fichier :</a:t>
            </a:r>
          </a:p>
          <a:p>
            <a:r>
              <a:rPr lang="fr-FR" dirty="0"/>
              <a:t>	- configurations des capteurs utilisés</a:t>
            </a:r>
          </a:p>
          <a:p>
            <a:r>
              <a:rPr lang="fr-FR" dirty="0"/>
              <a:t>	- fréquence de mesure/capteur</a:t>
            </a:r>
          </a:p>
          <a:p>
            <a:r>
              <a:rPr lang="fr-FR" dirty="0"/>
              <a:t>	- fréquence d’envoi des données</a:t>
            </a:r>
          </a:p>
          <a:p>
            <a:r>
              <a:rPr lang="fr-FR" dirty="0"/>
              <a:t>	- paramétrage synchro temporelle (GPS, manuel)</a:t>
            </a:r>
          </a:p>
          <a:p>
            <a:r>
              <a:rPr lang="fr-FR" dirty="0"/>
              <a:t>	- fréquence d’activation du GPS</a:t>
            </a:r>
          </a:p>
          <a:p>
            <a:r>
              <a:rPr lang="fr-FR" dirty="0"/>
              <a:t>	- activation des capteurs internes</a:t>
            </a:r>
          </a:p>
          <a:p>
            <a:r>
              <a:rPr lang="fr-FR" dirty="0"/>
              <a:t>	- paramétrage LoRa (Data Rate) et </a:t>
            </a:r>
            <a:r>
              <a:rPr lang="fr-FR" dirty="0" err="1"/>
              <a:t>LoRaWAN</a:t>
            </a:r>
            <a:r>
              <a:rPr lang="fr-FR" dirty="0"/>
              <a:t> (clés réseau)</a:t>
            </a:r>
          </a:p>
          <a:p>
            <a:r>
              <a:rPr lang="fr-FR" dirty="0"/>
              <a:t>	- déclenchement sur évènement/alarme</a:t>
            </a:r>
          </a:p>
          <a:p>
            <a:r>
              <a:rPr lang="fr-FR" dirty="0"/>
              <a:t>	-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Firmware et hardware ouverts pour évolutions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Module </a:t>
            </a:r>
            <a:r>
              <a:rPr lang="fr-FR" b="1" dirty="0" err="1"/>
              <a:t>SigFox</a:t>
            </a:r>
            <a:r>
              <a:rPr lang="fr-FR" b="1" dirty="0"/>
              <a:t> pré-implémenté</a:t>
            </a:r>
          </a:p>
          <a:p>
            <a:endParaRPr lang="fr-FR" dirty="0"/>
          </a:p>
          <a:p>
            <a:r>
              <a:rPr lang="fr-FR" dirty="0"/>
              <a:t>	</a:t>
            </a:r>
          </a:p>
          <a:p>
            <a:r>
              <a:rPr lang="fr-FR" dirty="0"/>
              <a:t>	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8235538" y="6075680"/>
            <a:ext cx="3380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Exemple de données du réseau @Etna</a:t>
            </a:r>
          </a:p>
          <a:p>
            <a:pPr algn="ctr"/>
            <a:r>
              <a:rPr lang="fr-FR" sz="1600" dirty="0"/>
              <a:t>Affichées sous </a:t>
            </a:r>
            <a:r>
              <a:rPr lang="fr-FR" sz="1600" dirty="0" err="1"/>
              <a:t>Grafana</a:t>
            </a:r>
            <a:endParaRPr lang="fr-FR" sz="16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504" y="2604527"/>
            <a:ext cx="4051752" cy="347115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79B51E-3270-4B10-8CC4-ED5726135D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243" y="122387"/>
            <a:ext cx="1412614" cy="228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42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427785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5C717A-280D-41D4-877E-831638A2B4E1}"/>
              </a:ext>
            </a:extLst>
          </p:cNvPr>
          <p:cNvSpPr txBox="1"/>
          <p:nvPr/>
        </p:nvSpPr>
        <p:spPr>
          <a:xfrm>
            <a:off x="960960" y="1669410"/>
            <a:ext cx="9147774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 err="1"/>
              <a:t>ConnecSenS</a:t>
            </a:r>
            <a:r>
              <a:rPr lang="fr-FR" sz="2400" dirty="0"/>
              <a:t>: le projet fondateur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b="1" dirty="0"/>
              <a:t>L’axe transverse « Instruments » du projet CAP2025 de l’I-Site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Les projets volcaniques et alpin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La valorisation industrielle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 projet ConnecSenS2 </a:t>
            </a:r>
          </a:p>
        </p:txBody>
      </p:sp>
    </p:spTree>
    <p:extLst>
      <p:ext uri="{BB962C8B-B14F-4D97-AF65-F5344CB8AC3E}">
        <p14:creationId xmlns:p14="http://schemas.microsoft.com/office/powerpoint/2010/main" val="189723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000500" y="45666"/>
            <a:ext cx="81293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Projet I-Site Cap 2025: axe transverse « Instruments »</a:t>
            </a:r>
            <a:endParaRPr lang="fr-FR" b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E6BD6C9-28F3-45AA-8420-054C659D6E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158" y="691683"/>
            <a:ext cx="9255763" cy="604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855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000500" y="45666"/>
            <a:ext cx="81293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Projet I-Site Cap 2025: axe transverse « Instruments »</a:t>
            </a:r>
            <a:endParaRPr lang="fr-FR" b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13222" y="689673"/>
            <a:ext cx="8454189" cy="1115535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Objectif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Développer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des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équipements technologiques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et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outils logiciels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pour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détecter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puis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collecter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transférer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intégrer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et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exploiter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des ensembles massifs de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données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71321" y="1925995"/>
            <a:ext cx="5324724" cy="927599"/>
          </a:xfrm>
          <a:prstGeom prst="rect">
            <a:avLst/>
          </a:prstGeom>
          <a:solidFill>
            <a:srgbClr val="FFFFFF"/>
          </a:solidFill>
          <a:ln w="63500" algn="ctr">
            <a:miter lim="800000"/>
            <a:headEnd/>
            <a:tailEnd/>
          </a:ln>
          <a:effectLst/>
          <a:scene3d>
            <a:camera prst="legacyObliqueFron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«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Capteurs et réseaux de capteurs sans fil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fr-FR" altLang="fr-FR" sz="1100" b="0" i="0" u="none" strike="noStrike" cap="none" normalizeH="0" baseline="0" noProof="1">
                <a:ln>
                  <a:noFill/>
                </a:ln>
                <a:solidFill>
                  <a:srgbClr val="0070C0"/>
                </a:solidFill>
                <a:effectLst/>
                <a:latin typeface="Wingdings" panose="05000000000000000000" pitchFamily="2" charset="2"/>
              </a:rPr>
              <a:t>è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Etude et développement de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nœuds communicants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et de protocoles de communication sans fil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innovants </a:t>
            </a:r>
            <a:endParaRPr kumimoji="0" lang="fr-FR" altLang="fr-FR" sz="1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339" y="2853594"/>
            <a:ext cx="12096526" cy="408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Les objectifs majeurs de cet axe : </a:t>
            </a:r>
            <a:endParaRPr lang="fr-FR" sz="7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195"/>
              </a:spcAft>
            </a:pP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1. </a:t>
            </a:r>
            <a:r>
              <a:rPr lang="fr-FR" sz="1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Création et mise en œuvre d’infrastructures réseau </a:t>
            </a: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pour objets communicants (</a:t>
            </a:r>
            <a:r>
              <a:rPr lang="fr-FR" sz="1600" kern="1400" dirty="0">
                <a:latin typeface="Calibri" panose="020F0502020204030204" pitchFamily="34" charset="0"/>
              </a:rPr>
              <a:t>campus des Cézeaux, </a:t>
            </a: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sites environnementaux, volcans, …) </a:t>
            </a:r>
            <a:endParaRPr lang="fr-FR" sz="7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2. </a:t>
            </a:r>
            <a:r>
              <a:rPr lang="fr-FR" sz="1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Soutien à des projets de recherche et de développement </a:t>
            </a: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au travers notamment d’appel à sujet de thèse. </a:t>
            </a:r>
          </a:p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3. Mise en place d’une </a:t>
            </a:r>
            <a:r>
              <a:rPr lang="fr-FR" sz="1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offre de formation </a:t>
            </a: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spécifique aux nouvelles technologies de communication sans fil longues distances ; </a:t>
            </a:r>
            <a:endParaRPr lang="fr-FR" sz="7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195"/>
              </a:spcAft>
            </a:pP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4. </a:t>
            </a:r>
            <a:r>
              <a:rPr lang="fr-FR" sz="1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Animation </a:t>
            </a: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de la communauté scientifique sur ce thème par l’organisation d’ateliers ; </a:t>
            </a:r>
            <a:endParaRPr lang="fr-FR" sz="7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5. </a:t>
            </a:r>
            <a:r>
              <a:rPr lang="fr-FR" sz="1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Alimentation de la base de données du Cloud environnemental </a:t>
            </a:r>
            <a:endParaRPr lang="fr-FR" sz="7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6. </a:t>
            </a:r>
            <a:r>
              <a:rPr lang="fr-FR" sz="16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Valorisation des technologies et savoir-faire </a:t>
            </a:r>
            <a:r>
              <a:rPr lang="fr-FR" sz="1600" kern="1400" dirty="0">
                <a:solidFill>
                  <a:srgbClr val="000000"/>
                </a:solidFill>
                <a:latin typeface="Calibri" panose="020F0502020204030204" pitchFamily="34" charset="0"/>
              </a:rPr>
              <a:t>acquis vers des partenaires externes au site, du secteur public ou privé, nationaux et internationaux.</a:t>
            </a:r>
            <a:endParaRPr lang="fr-FR" sz="7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7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7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55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427785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5C717A-280D-41D4-877E-831638A2B4E1}"/>
              </a:ext>
            </a:extLst>
          </p:cNvPr>
          <p:cNvSpPr txBox="1"/>
          <p:nvPr/>
        </p:nvSpPr>
        <p:spPr>
          <a:xfrm>
            <a:off x="960960" y="1669410"/>
            <a:ext cx="914777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 err="1"/>
              <a:t>ConnecSenS</a:t>
            </a:r>
            <a:r>
              <a:rPr lang="fr-FR" sz="2400" dirty="0"/>
              <a:t>: le projet fondateur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L’axe transverse « Instruments » du projet CAP2025 de l’I-Site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Les projets volcaniques et alpin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La valorisation industrielle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 projet ConnecSenS2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Autres projets R&amp;D: santé, … </a:t>
            </a:r>
          </a:p>
        </p:txBody>
      </p:sp>
    </p:spTree>
    <p:extLst>
      <p:ext uri="{BB962C8B-B14F-4D97-AF65-F5344CB8AC3E}">
        <p14:creationId xmlns:p14="http://schemas.microsoft.com/office/powerpoint/2010/main" val="412093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000500" y="45666"/>
            <a:ext cx="81293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Projet I-Site Cap 2025: axe transverse « Instruments »</a:t>
            </a:r>
            <a:endParaRPr lang="fr-FR" b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513222" y="689673"/>
            <a:ext cx="8454189" cy="1115535"/>
          </a:xfrm>
          <a:prstGeom prst="rect">
            <a:avLst/>
          </a:prstGeom>
          <a:solidFill>
            <a:srgbClr val="FFFFFF"/>
          </a:solidFill>
          <a:ln w="63500" cmpd="thickThin" algn="ctr">
            <a:solidFill>
              <a:srgbClr val="9FB8CD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Objectif 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Développer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des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équipements technologiques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et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outils logiciels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pour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détecter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puis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collecter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transférer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,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intégrer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et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exploiter </a:t>
            </a:r>
            <a:r>
              <a:rPr kumimoji="0" lang="fr-FR" altLang="fr-FR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des ensembles massifs de </a:t>
            </a:r>
            <a:r>
              <a:rPr kumimoji="0" lang="fr-FR" altLang="fr-FR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données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304546" y="1925995"/>
            <a:ext cx="5293895" cy="1319510"/>
          </a:xfrm>
          <a:prstGeom prst="rect">
            <a:avLst/>
          </a:prstGeom>
          <a:solidFill>
            <a:srgbClr val="FFFFFF"/>
          </a:solidFill>
          <a:ln w="63500" algn="ctr">
            <a:miter lim="800000"/>
            <a:headEnd/>
            <a:tailEnd/>
          </a:ln>
          <a:effectLst/>
          <a:scene3d>
            <a:camera prst="legacyObliqueFront"/>
            <a:lightRig rig="legacyFlat3" dir="b"/>
          </a:scene3d>
          <a:sp3d prstMaterial="legacyMatte">
            <a:bevelT w="13500" h="13500" prst="angle"/>
            <a:bevelB w="13500" h="13500" prst="angle"/>
            <a:extrusionClr>
              <a:srgbClr val="FFFFFF"/>
            </a:extrusionClr>
            <a:contourClr>
              <a:srgbClr val="FFFFFF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  <a:flatTx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«</a:t>
            </a:r>
            <a:r>
              <a:rPr kumimoji="0" lang="fr-FR" altLang="fr-FR" sz="20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Big</a:t>
            </a:r>
            <a:r>
              <a:rPr kumimoji="0" lang="fr-FR" altLang="fr-FR" sz="20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Data</a:t>
            </a:r>
            <a:r>
              <a:rPr kumimoji="0" lang="fr-FR" altLang="fr-FR" sz="2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fr-FR" altLang="fr-FR" sz="1100" b="0" i="0" u="none" strike="noStrike" cap="none" normalizeH="0" baseline="0" noProof="1">
                <a:ln>
                  <a:noFill/>
                </a:ln>
                <a:solidFill>
                  <a:srgbClr val="0070C0"/>
                </a:solidFill>
                <a:effectLst/>
                <a:latin typeface="Wingdings" panose="05000000000000000000" pitchFamily="2" charset="2"/>
              </a:rPr>
              <a:t>è</a:t>
            </a:r>
            <a:r>
              <a:rPr kumimoji="0" lang="fr-FR" altLang="fr-FR" sz="11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Développement ou expérimentation de nouvelles approches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Méthodologiques pour </a:t>
            </a: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optimiser le traitement, l’analyse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et la qualité des données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kumimoji="0" lang="fr-FR" altLang="fr-FR" sz="1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Big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-Data </a:t>
            </a:r>
            <a:endParaRPr kumimoji="0" lang="fr-FR" altLang="fr-FR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38" y="2445154"/>
            <a:ext cx="12192000" cy="4030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sz="24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Les objectifs majeurs de cet axe : </a:t>
            </a:r>
            <a:endParaRPr lang="fr-FR" sz="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195"/>
              </a:spcAft>
            </a:pP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1.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Interconnecter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plusieurs sources de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données volumineuses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et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variées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, tout en maîtrisant les incertitudes </a:t>
            </a:r>
            <a:endParaRPr lang="fr-FR" sz="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2.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Développer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de nouvelles techniques d'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analyse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 de données très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volumineuses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ou très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hétérogènes </a:t>
            </a:r>
            <a:endParaRPr lang="fr-FR" sz="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3.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Soutenir à des projets de recherche et de développement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au travers notamment d’appel à sujet de thèse</a:t>
            </a:r>
            <a:r>
              <a:rPr lang="fr-FR" kern="140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algn="just">
              <a:lnSpc>
                <a:spcPct val="169000"/>
              </a:lnSpc>
              <a:spcAft>
                <a:spcPts val="600"/>
              </a:spcAft>
            </a:pPr>
            <a:r>
              <a:rPr lang="fr-FR" kern="140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Animation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de la 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communauté scientifique </a:t>
            </a: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sur ce thème par l’organisation d’ateliers ; </a:t>
            </a:r>
            <a:endParaRPr lang="fr-FR" sz="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>
              <a:lnSpc>
                <a:spcPct val="169000"/>
              </a:lnSpc>
              <a:spcAft>
                <a:spcPts val="195"/>
              </a:spcAft>
            </a:pP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5</a:t>
            </a:r>
            <a:r>
              <a:rPr lang="fr-FR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. Valorisation des technologies et savoir-faire acquis vers des partenaires externes au site, du secteur public ou privé, nationaux et internationaux.</a:t>
            </a:r>
            <a:endParaRPr lang="fr-FR" sz="8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385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299745" y="29148"/>
            <a:ext cx="81293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00B050"/>
                </a:solidFill>
              </a:rPr>
              <a:t>Projet I-Site Cap 2025: axe transverse « Instruments »</a:t>
            </a:r>
            <a:endParaRPr lang="fr-FR" b="1" dirty="0"/>
          </a:p>
        </p:txBody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250" y="1095009"/>
            <a:ext cx="12192000" cy="22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91301-A87B-4857-92E7-8AC905A02BF7}"/>
              </a:ext>
            </a:extLst>
          </p:cNvPr>
          <p:cNvSpPr/>
          <p:nvPr/>
        </p:nvSpPr>
        <p:spPr>
          <a:xfrm>
            <a:off x="375171" y="1324367"/>
            <a:ext cx="12096526" cy="3157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69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1</a:t>
            </a:r>
            <a:r>
              <a:rPr lang="fr-FR" sz="2000" kern="14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er</a:t>
            </a: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« contrat »: 1M€ sur la période 2018-2021</a:t>
            </a:r>
          </a:p>
          <a:p>
            <a:pPr marL="342900" indent="-342900" algn="just">
              <a:lnSpc>
                <a:spcPct val="169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2 </a:t>
            </a:r>
            <a:r>
              <a:rPr lang="fr-FR" sz="2000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CDDs</a:t>
            </a: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recrutés: </a:t>
            </a:r>
            <a:r>
              <a:rPr lang="fr-FR" sz="2000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firmware</a:t>
            </a: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nœud (2 ans) et réseau LoRaWAN (3 ans)</a:t>
            </a:r>
          </a:p>
          <a:p>
            <a:pPr marL="342900" indent="-342900" algn="just">
              <a:lnSpc>
                <a:spcPct val="169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3 axes de travail: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Recherche &amp; Développement technologique (thèses, </a:t>
            </a:r>
            <a:r>
              <a:rPr lang="fr-FR" sz="2000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noeud</a:t>
            </a: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enterré)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Formation (module « ouvert » formation IoT)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Valorisation publique (</a:t>
            </a:r>
            <a:r>
              <a:rPr lang="fr-FR" sz="2000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instrum</a:t>
            </a: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. sites de recherche) et privée (industrie)</a:t>
            </a:r>
          </a:p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7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7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325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427785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5C717A-280D-41D4-877E-831638A2B4E1}"/>
              </a:ext>
            </a:extLst>
          </p:cNvPr>
          <p:cNvSpPr txBox="1"/>
          <p:nvPr/>
        </p:nvSpPr>
        <p:spPr>
          <a:xfrm>
            <a:off x="960960" y="1669410"/>
            <a:ext cx="9147774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 err="1"/>
              <a:t>ConnecSenS</a:t>
            </a:r>
            <a:r>
              <a:rPr lang="fr-FR" sz="2400" dirty="0"/>
              <a:t>: le projet fondateur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L’axe transverse « Instruments » du projet CAP2025 de l’I-Site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b="1" dirty="0"/>
              <a:t>Les projets volcaniques et alpins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La valorisation industrielle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 projet ConnecSenS2 </a:t>
            </a:r>
          </a:p>
        </p:txBody>
      </p:sp>
    </p:spTree>
    <p:extLst>
      <p:ext uri="{BB962C8B-B14F-4D97-AF65-F5344CB8AC3E}">
        <p14:creationId xmlns:p14="http://schemas.microsoft.com/office/powerpoint/2010/main" val="1450621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250" y="1095009"/>
            <a:ext cx="12192000" cy="22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91301-A87B-4857-92E7-8AC905A02BF7}"/>
              </a:ext>
            </a:extLst>
          </p:cNvPr>
          <p:cNvSpPr/>
          <p:nvPr/>
        </p:nvSpPr>
        <p:spPr>
          <a:xfrm>
            <a:off x="375172" y="1324367"/>
            <a:ext cx="7923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Motivation scientifique: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étude du potentiel du radon dans les panaches de gaz volcanique pour tracer les mouvements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Capteurs déployés: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Capteurs radon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Station météo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Anémomètres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Réseaux </a:t>
            </a:r>
            <a:r>
              <a:rPr lang="fr-FR" sz="2000" b="1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LoraWAN</a:t>
            </a:r>
            <a:endParaRPr lang="fr-FR" sz="20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Passerelle sur le site alimentée en 220V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Connexion 3G (SIM TM)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Retour d’expérience</a:t>
            </a: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: à suivre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6B56A-CC17-41B0-8205-78D8F42B5508}"/>
              </a:ext>
            </a:extLst>
          </p:cNvPr>
          <p:cNvSpPr/>
          <p:nvPr/>
        </p:nvSpPr>
        <p:spPr>
          <a:xfrm>
            <a:off x="2593674" y="12677"/>
            <a:ext cx="6700851" cy="503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Arial Rounded MT Bold" panose="020F0704030504030204" pitchFamily="34" charset="0"/>
              </a:rPr>
              <a:t>Réseau de capteurs connectés sur l’Etna</a:t>
            </a:r>
            <a:endParaRPr lang="fr-FR" sz="20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B2B28C9-F2CA-467D-ACC0-7394A361900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51" t="23401" r="25458" b="6211"/>
          <a:stretch/>
        </p:blipFill>
        <p:spPr bwMode="auto">
          <a:xfrm>
            <a:off x="9123281" y="325314"/>
            <a:ext cx="2543175" cy="31089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E5625AA-D284-4F41-9404-4E2310C09DC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4" t="18912" r="5405" b="5056"/>
          <a:stretch/>
        </p:blipFill>
        <p:spPr bwMode="auto">
          <a:xfrm>
            <a:off x="5715605" y="3361520"/>
            <a:ext cx="2742565" cy="34486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Image 16" descr="Une image contenant intérieur, encombré&#10;&#10;Description générée automatiquement">
            <a:extLst>
              <a:ext uri="{FF2B5EF4-FFF2-40B4-BE49-F238E27FC236}">
                <a16:creationId xmlns:a16="http://schemas.microsoft.com/office/drawing/2014/main" id="{2DF2D753-B901-4EC0-93E1-FC0789A75C6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" t="-1255" r="19323" b="1255"/>
          <a:stretch/>
        </p:blipFill>
        <p:spPr>
          <a:xfrm rot="5400000">
            <a:off x="9204093" y="4180254"/>
            <a:ext cx="3006897" cy="215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8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250" y="1095009"/>
            <a:ext cx="12192000" cy="22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91301-A87B-4857-92E7-8AC905A02BF7}"/>
              </a:ext>
            </a:extLst>
          </p:cNvPr>
          <p:cNvSpPr/>
          <p:nvPr/>
        </p:nvSpPr>
        <p:spPr>
          <a:xfrm>
            <a:off x="246985" y="1324367"/>
            <a:ext cx="792344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Motivation scientifique: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1800" i="0" dirty="0">
                <a:solidFill>
                  <a:srgbClr val="000000"/>
                </a:solidFill>
                <a:effectLst/>
                <a:latin typeface="CMBX12"/>
              </a:rPr>
              <a:t>How can we interpret heat flux variations as a precursor for unrest at hydrothermal volcanic systems?</a:t>
            </a:r>
            <a:endParaRPr lang="fr-FR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Capteurs déployés: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Sondes T° dans le sol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Réseaux </a:t>
            </a:r>
            <a:r>
              <a:rPr lang="fr-FR" sz="2000" b="1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LoraWAN</a:t>
            </a:r>
            <a:endParaRPr lang="fr-FR" sz="20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Passerelle sur le site alimentée sur panneau solaire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Connexion 3G (SIM TM)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Installation printemps 2021</a:t>
            </a:r>
            <a:endParaRPr lang="fr-FR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6B56A-CC17-41B0-8205-78D8F42B5508}"/>
              </a:ext>
            </a:extLst>
          </p:cNvPr>
          <p:cNvSpPr/>
          <p:nvPr/>
        </p:nvSpPr>
        <p:spPr>
          <a:xfrm>
            <a:off x="3809999" y="0"/>
            <a:ext cx="6700851" cy="503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Arial Rounded MT Bold" panose="020F0704030504030204" pitchFamily="34" charset="0"/>
              </a:rPr>
              <a:t>Réseau de capteurs connectés sur la Soufrière</a:t>
            </a:r>
            <a:endParaRPr lang="fr-FR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15521F0-42CF-45B6-A3BE-4BFCE9742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999" y="4276771"/>
            <a:ext cx="5484489" cy="25137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F971A1-DB46-41D5-BBF1-E48032E7A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358" y="572364"/>
            <a:ext cx="2786930" cy="361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96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563" y="1095009"/>
            <a:ext cx="12192000" cy="22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6B56A-CC17-41B0-8205-78D8F42B5508}"/>
              </a:ext>
            </a:extLst>
          </p:cNvPr>
          <p:cNvSpPr/>
          <p:nvPr/>
        </p:nvSpPr>
        <p:spPr>
          <a:xfrm>
            <a:off x="3809999" y="0"/>
            <a:ext cx="6700851" cy="503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Arial Rounded MT Bold" panose="020F0704030504030204" pitchFamily="34" charset="0"/>
              </a:rPr>
              <a:t>Réseau de capteurs dans les Alpes</a:t>
            </a:r>
            <a:endParaRPr lang="fr-FR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5126A-5B32-4693-BE85-9D99614BC6BB}"/>
              </a:ext>
            </a:extLst>
          </p:cNvPr>
          <p:cNvSpPr/>
          <p:nvPr/>
        </p:nvSpPr>
        <p:spPr>
          <a:xfrm>
            <a:off x="477721" y="1442868"/>
            <a:ext cx="792344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Motivation scientifique: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Survie d'une plante alpine menacée (le trèfle des rochers): étude de la dépendance au régime de perturbation géomorphologique</a:t>
            </a:r>
            <a:endParaRPr lang="fr-FR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Capteurs déployés: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Sondes ensoleillement PAS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Sondes T° et Humidité sol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Pas de réseau </a:t>
            </a:r>
            <a:r>
              <a:rPr lang="fr-FR" sz="2000" b="1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LoraWAN</a:t>
            </a: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, mode data logger (15 nœuds)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Campagne de </a:t>
            </a:r>
            <a:r>
              <a:rPr lang="fr-FR" sz="2000" b="1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mesuresautonomes</a:t>
            </a: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été 2020</a:t>
            </a:r>
            <a:endParaRPr lang="fr-FR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 5" descr="Une image contenant roche, nature&#10;&#10;Description générée automatiquement">
            <a:extLst>
              <a:ext uri="{FF2B5EF4-FFF2-40B4-BE49-F238E27FC236}">
                <a16:creationId xmlns:a16="http://schemas.microsoft.com/office/drawing/2014/main" id="{DDB16D7F-20D5-4665-B693-97C6070EC9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572" y="4513055"/>
            <a:ext cx="2992004" cy="22440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B7BA1E6-67EC-4F86-90E4-D7FF6B293B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264" y="4507956"/>
            <a:ext cx="3063300" cy="2297475"/>
          </a:xfrm>
          <a:prstGeom prst="rect">
            <a:avLst/>
          </a:prstGeom>
        </p:spPr>
      </p:pic>
      <p:pic>
        <p:nvPicPr>
          <p:cNvPr id="15" name="Image 14" descr="Une image contenant roche, nature, pierre&#10;&#10;Description générée automatiquement">
            <a:extLst>
              <a:ext uri="{FF2B5EF4-FFF2-40B4-BE49-F238E27FC236}">
                <a16:creationId xmlns:a16="http://schemas.microsoft.com/office/drawing/2014/main" id="{A8C313F1-DD14-472D-91CF-0094ED33F3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61" y="4345710"/>
            <a:ext cx="1844791" cy="2459721"/>
          </a:xfrm>
          <a:prstGeom prst="rect">
            <a:avLst/>
          </a:prstGeom>
        </p:spPr>
      </p:pic>
      <p:pic>
        <p:nvPicPr>
          <p:cNvPr id="17" name="Image 16" descr="Une image contenant roche, extérieur, nature, rocheux&#10;&#10;Description générée automatiquement">
            <a:extLst>
              <a:ext uri="{FF2B5EF4-FFF2-40B4-BE49-F238E27FC236}">
                <a16:creationId xmlns:a16="http://schemas.microsoft.com/office/drawing/2014/main" id="{14C39265-D4C4-42AE-9581-0109BCBE93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665" y="1028580"/>
            <a:ext cx="2296953" cy="3062603"/>
          </a:xfrm>
          <a:prstGeom prst="rect">
            <a:avLst/>
          </a:prstGeom>
        </p:spPr>
      </p:pic>
      <p:pic>
        <p:nvPicPr>
          <p:cNvPr id="19" name="Image 18" descr="Une image contenant terrain, extérieur, roche, pierre&#10;&#10;Description générée automatiquement">
            <a:extLst>
              <a:ext uri="{FF2B5EF4-FFF2-40B4-BE49-F238E27FC236}">
                <a16:creationId xmlns:a16="http://schemas.microsoft.com/office/drawing/2014/main" id="{1928C37C-4A80-4971-828F-C4F4E8AB87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333" y="2312013"/>
            <a:ext cx="2358462" cy="176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192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250" y="1095009"/>
            <a:ext cx="12192000" cy="22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391301-A87B-4857-92E7-8AC905A02BF7}"/>
              </a:ext>
            </a:extLst>
          </p:cNvPr>
          <p:cNvSpPr/>
          <p:nvPr/>
        </p:nvSpPr>
        <p:spPr>
          <a:xfrm>
            <a:off x="249951" y="1209688"/>
            <a:ext cx="1175948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Motivation scientifique: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suivi temporel des propriétés physico-chimiques à l’interface sol-air (volcanologie, agriculture, géothermie, stockage géologique de CO2 et de déchets, géotechnique )</a:t>
            </a:r>
            <a:endParaRPr lang="fr-FR" sz="2000" kern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Capteurs déployés: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Sondes T° dans le sol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isotopes du radon à l’interface sol-air</a:t>
            </a:r>
            <a:endParaRPr lang="fr-FR" sz="20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Concentration CO2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Polarisation spontanée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Météo</a:t>
            </a:r>
            <a:endParaRPr lang="fr-FR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Réseaux </a:t>
            </a:r>
            <a:r>
              <a:rPr lang="fr-FR" sz="2000" b="1" kern="1400" dirty="0" err="1">
                <a:solidFill>
                  <a:srgbClr val="000000"/>
                </a:solidFill>
                <a:latin typeface="Calibri" panose="020F0502020204030204" pitchFamily="34" charset="0"/>
              </a:rPr>
              <a:t>LoraWAN</a:t>
            </a:r>
            <a:endParaRPr lang="fr-FR" sz="2000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kern="1400" dirty="0">
                <a:solidFill>
                  <a:srgbClr val="000000"/>
                </a:solidFill>
                <a:latin typeface="Calibri" panose="020F0502020204030204" pitchFamily="34" charset="0"/>
              </a:rPr>
              <a:t>À définir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Installation été 2021</a:t>
            </a:r>
            <a:endParaRPr lang="fr-FR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fr-FR" sz="2000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6B56A-CC17-41B0-8205-78D8F42B5508}"/>
              </a:ext>
            </a:extLst>
          </p:cNvPr>
          <p:cNvSpPr/>
          <p:nvPr/>
        </p:nvSpPr>
        <p:spPr>
          <a:xfrm>
            <a:off x="3809999" y="0"/>
            <a:ext cx="6700851" cy="503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Arial Rounded MT Bold" panose="020F0704030504030204" pitchFamily="34" charset="0"/>
              </a:rPr>
              <a:t>Réseau de capteurs connectés au lac Pavin (maar)</a:t>
            </a:r>
            <a:endParaRPr lang="fr-FR" sz="2000" dirty="0"/>
          </a:p>
        </p:txBody>
      </p:sp>
      <p:pic>
        <p:nvPicPr>
          <p:cNvPr id="14" name="Picture 2" descr="Résultat de recherche d'images pour &quot;lac pavin&quot;">
            <a:extLst>
              <a:ext uri="{FF2B5EF4-FFF2-40B4-BE49-F238E27FC236}">
                <a16:creationId xmlns:a16="http://schemas.microsoft.com/office/drawing/2014/main" id="{F228AA8A-65C5-4D06-92CF-890CCC0F3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017" y="2696611"/>
            <a:ext cx="4258296" cy="283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3551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427785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5C717A-280D-41D4-877E-831638A2B4E1}"/>
              </a:ext>
            </a:extLst>
          </p:cNvPr>
          <p:cNvSpPr txBox="1"/>
          <p:nvPr/>
        </p:nvSpPr>
        <p:spPr>
          <a:xfrm>
            <a:off x="960960" y="1669410"/>
            <a:ext cx="9147774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 err="1"/>
              <a:t>ConnecSenS</a:t>
            </a:r>
            <a:r>
              <a:rPr lang="fr-FR" sz="2400" dirty="0"/>
              <a:t>: le projet fondateur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L’axe transverse « Instruments » du projet CAP2025 de l’I-Site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Les projets volcaniques et alpin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b="1" dirty="0"/>
              <a:t>La valorisation industrielle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 projet ConnecSenS2 </a:t>
            </a:r>
          </a:p>
        </p:txBody>
      </p:sp>
    </p:spTree>
    <p:extLst>
      <p:ext uri="{BB962C8B-B14F-4D97-AF65-F5344CB8AC3E}">
        <p14:creationId xmlns:p14="http://schemas.microsoft.com/office/powerpoint/2010/main" val="28318221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8" y="0"/>
            <a:ext cx="2714725" cy="1095009"/>
          </a:xfrm>
          <a:prstGeom prst="rect">
            <a:avLst/>
          </a:prstGeom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82563" y="6858000"/>
            <a:ext cx="14098587" cy="1341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15208250" y="7470775"/>
            <a:ext cx="14098588" cy="1259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64653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563" y="1095009"/>
            <a:ext cx="12192000" cy="229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9000"/>
              </a:lnSpc>
              <a:spcAft>
                <a:spcPts val="600"/>
              </a:spcAft>
            </a:pPr>
            <a:r>
              <a:rPr lang="fr-FR" sz="800" kern="1400" dirty="0">
                <a:solidFill>
                  <a:srgbClr val="000000"/>
                </a:solidFill>
                <a:latin typeface="Calibri" panose="020F0502020204030204" pitchFamily="34" charset="0"/>
              </a:rPr>
              <a:t> </a:t>
            </a:r>
            <a:endParaRPr lang="fr-FR" sz="800" kern="140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6B56A-CC17-41B0-8205-78D8F42B5508}"/>
              </a:ext>
            </a:extLst>
          </p:cNvPr>
          <p:cNvSpPr/>
          <p:nvPr/>
        </p:nvSpPr>
        <p:spPr>
          <a:xfrm>
            <a:off x="3074814" y="0"/>
            <a:ext cx="6700851" cy="503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dirty="0">
                <a:latin typeface="Arial Rounded MT Bold" panose="020F0704030504030204" pitchFamily="34" charset="0"/>
              </a:rPr>
              <a:t>Valorisation industrielle</a:t>
            </a:r>
            <a:endParaRPr lang="fr-FR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95126A-5B32-4693-BE85-9D99614BC6BB}"/>
              </a:ext>
            </a:extLst>
          </p:cNvPr>
          <p:cNvSpPr/>
          <p:nvPr/>
        </p:nvSpPr>
        <p:spPr>
          <a:xfrm>
            <a:off x="392264" y="1209688"/>
            <a:ext cx="792344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 Partenaire industriel: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/>
              <a:t>Contrat de collaboration recherche avec société Yesitis sur de l’expérimentation avec nœuds </a:t>
            </a:r>
            <a:r>
              <a:rPr lang="fr-FR" dirty="0" err="1"/>
              <a:t>SoLo</a:t>
            </a:r>
            <a:r>
              <a:rPr lang="fr-FR" dirty="0"/>
              <a:t> en </a:t>
            </a:r>
            <a:r>
              <a:rPr lang="fr-FR" dirty="0" err="1"/>
              <a:t>mileux</a:t>
            </a:r>
            <a:r>
              <a:rPr lang="fr-FR" dirty="0"/>
              <a:t> industriels</a:t>
            </a:r>
            <a:endParaRPr lang="fr-FR" b="1" kern="1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b="1" kern="1400" dirty="0">
                <a:solidFill>
                  <a:srgbClr val="000000"/>
                </a:solidFill>
                <a:latin typeface="Calibri" panose="020F0502020204030204" pitchFamily="34" charset="0"/>
              </a:rPr>
              <a:t>Sites expérimentés: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Fabrication de granulés de bois</a:t>
            </a:r>
          </a:p>
          <a:p>
            <a:pPr marL="800100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kern="1400" dirty="0">
                <a:solidFill>
                  <a:srgbClr val="000000"/>
                </a:solidFill>
                <a:latin typeface="Calibri" panose="020F0502020204030204" pitchFamily="34" charset="0"/>
              </a:rPr>
              <a:t>Chaufferie industrielle</a:t>
            </a:r>
          </a:p>
        </p:txBody>
      </p:sp>
      <p:pic>
        <p:nvPicPr>
          <p:cNvPr id="3" name="Image 2" descr="Une image contenant bâtiment, charrette&#10;&#10;Description générée automatiquement">
            <a:extLst>
              <a:ext uri="{FF2B5EF4-FFF2-40B4-BE49-F238E27FC236}">
                <a16:creationId xmlns:a16="http://schemas.microsoft.com/office/drawing/2014/main" id="{CFA04C34-3C34-4748-BCE4-8C51DD5C6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354" y="3488905"/>
            <a:ext cx="5989502" cy="3369095"/>
          </a:xfrm>
          <a:prstGeom prst="rect">
            <a:avLst/>
          </a:prstGeom>
        </p:spPr>
      </p:pic>
      <p:pic>
        <p:nvPicPr>
          <p:cNvPr id="7" name="Image 6" descr="Une image contenant intérieur, sale, vieux, équipement&#10;&#10;Description générée automatiquement">
            <a:extLst>
              <a:ext uri="{FF2B5EF4-FFF2-40B4-BE49-F238E27FC236}">
                <a16:creationId xmlns:a16="http://schemas.microsoft.com/office/drawing/2014/main" id="{C3549158-7338-4B30-81C5-5E1C3A51AB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2422" y="2035084"/>
            <a:ext cx="6216978" cy="34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28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427785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5C717A-280D-41D4-877E-831638A2B4E1}"/>
              </a:ext>
            </a:extLst>
          </p:cNvPr>
          <p:cNvSpPr txBox="1"/>
          <p:nvPr/>
        </p:nvSpPr>
        <p:spPr>
          <a:xfrm>
            <a:off x="960960" y="1669410"/>
            <a:ext cx="9147774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 err="1"/>
              <a:t>ConnecSenS</a:t>
            </a:r>
            <a:r>
              <a:rPr lang="fr-FR" sz="2400" dirty="0"/>
              <a:t>: le projet fondateur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L’axe transverse « Instruments » du projet CAP2025 de l’I-Site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Les projets volcaniques et alpin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La valorisation industrielle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b="1" dirty="0"/>
              <a:t>Le projet ConnecSenS2  </a:t>
            </a:r>
            <a:r>
              <a:rPr lang="fr-FR" sz="2400" b="1" dirty="0">
                <a:sym typeface="Wingdings" panose="05000000000000000000" pitchFamily="2" charset="2"/>
              </a:rPr>
              <a:t> Laure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307570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427785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95C717A-280D-41D4-877E-831638A2B4E1}"/>
              </a:ext>
            </a:extLst>
          </p:cNvPr>
          <p:cNvSpPr txBox="1"/>
          <p:nvPr/>
        </p:nvSpPr>
        <p:spPr>
          <a:xfrm>
            <a:off x="960960" y="1669410"/>
            <a:ext cx="9147774" cy="2805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b="1" dirty="0" err="1"/>
              <a:t>ConnecSenS</a:t>
            </a:r>
            <a:r>
              <a:rPr lang="fr-FR" sz="2400" b="1" dirty="0"/>
              <a:t>: le projet fondateur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L’axe transverse « Instruments » du projet CAP2025 de l’I-Site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Les projets volcaniques et alpin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La valorisation industrielle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fr-FR" sz="2400" dirty="0"/>
              <a:t>Le projet ConnecSenS2 </a:t>
            </a:r>
          </a:p>
        </p:txBody>
      </p:sp>
    </p:spTree>
    <p:extLst>
      <p:ext uri="{BB962C8B-B14F-4D97-AF65-F5344CB8AC3E}">
        <p14:creationId xmlns:p14="http://schemas.microsoft.com/office/powerpoint/2010/main" val="582375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803CE1-917C-46ED-B4D4-E46FD8F99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551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14914" y="0"/>
            <a:ext cx="9723846" cy="681774"/>
          </a:xfrm>
        </p:spPr>
        <p:txBody>
          <a:bodyPr>
            <a:normAutofit fontScale="90000"/>
          </a:bodyPr>
          <a:lstStyle/>
          <a:p>
            <a:r>
              <a:rPr lang="fr-FR" dirty="0" err="1">
                <a:solidFill>
                  <a:srgbClr val="00B050"/>
                </a:solidFill>
              </a:rPr>
              <a:t>ConnecSenS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11343973" y="6494842"/>
            <a:ext cx="764215" cy="363158"/>
          </a:xfrm>
        </p:spPr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73" y="812620"/>
            <a:ext cx="8385527" cy="604538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EB841C5-BD1A-4AFE-A39A-9AB9D69B0474}"/>
              </a:ext>
            </a:extLst>
          </p:cNvPr>
          <p:cNvSpPr txBox="1"/>
          <p:nvPr/>
        </p:nvSpPr>
        <p:spPr>
          <a:xfrm>
            <a:off x="151525" y="1988191"/>
            <a:ext cx="31537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2016-2018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4 sites environnementaux en Auvergne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7 labos (UCA, </a:t>
            </a:r>
            <a:r>
              <a:rPr lang="fr-FR" dirty="0" err="1"/>
              <a:t>INRAe</a:t>
            </a:r>
            <a:r>
              <a:rPr lang="fr-FR" dirty="0"/>
              <a:t>, CNRS)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600k€ d’équipement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3 thèses</a:t>
            </a:r>
          </a:p>
        </p:txBody>
      </p:sp>
    </p:spTree>
    <p:extLst>
      <p:ext uri="{BB962C8B-B14F-4D97-AF65-F5344CB8AC3E}">
        <p14:creationId xmlns:p14="http://schemas.microsoft.com/office/powerpoint/2010/main" val="1755202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>
            <a:extLst>
              <a:ext uri="{FF2B5EF4-FFF2-40B4-BE49-F238E27FC236}">
                <a16:creationId xmlns:a16="http://schemas.microsoft.com/office/drawing/2014/main" id="{31D149FD-6F4C-4B3A-AA97-484329DC127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4BACC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9427" y1="82505" x2="32623" y2="83153"/>
                        <a14:foregroundMark x1="42210" y1="83585" x2="46072" y2="84233"/>
                        <a14:foregroundMark x1="50466" y1="76674" x2="51659" y2="76972"/>
                        <a14:foregroundMark x1="67510" y1="41901" x2="70706" y2="49460"/>
                        <a14:foregroundMark x1="69108" y1="34989" x2="71771" y2="46220"/>
                        <a14:foregroundMark x1="71771" y1="46220" x2="71238" y2="47516"/>
                        <a14:foregroundMark x1="71638" y1="38445" x2="71238" y2="46652"/>
                        <a14:backgroundMark x1="12783" y1="37149" x2="12783" y2="39309"/>
                        <a14:backgroundMark x1="81358" y1="59179" x2="84953" y2="50540"/>
                        <a14:backgroundMark x1="75899" y1="72138" x2="80293" y2="61555"/>
                        <a14:backgroundMark x1="80293" y1="61555" x2="83222" y2="46868"/>
                        <a14:backgroundMark x1="86152" y1="72786" x2="87750" y2="49460"/>
                        <a14:backgroundMark x1="89880" y1="67603" x2="89747" y2="48596"/>
                        <a14:backgroundMark x1="81092" y1="49676" x2="88282" y2="52052"/>
                        <a14:backgroundMark x1="88282" y1="52052" x2="89081" y2="63715"/>
                        <a14:backgroundMark x1="89081" y1="63715" x2="82423" y2="66307"/>
                        <a14:backgroundMark x1="82423" y1="66307" x2="82423" y2="66307"/>
                        <a14:backgroundMark x1="78695" y1="47948" x2="81891" y2="59827"/>
                        <a14:backgroundMark x1="81891" y1="59827" x2="82423" y2="68467"/>
                        <a14:backgroundMark x1="73768" y1="68467" x2="77097" y2="57667"/>
                        <a14:backgroundMark x1="77097" y1="57667" x2="77097" y2="57451"/>
                        <a14:backgroundMark x1="58722" y1="77322" x2="58722" y2="77322"/>
                        <a14:backgroundMark x1="52996" y1="77538" x2="52996" y2="77538"/>
                        <a14:backgroundMark x1="51531" y1="79050" x2="51531" y2="79050"/>
                        <a14:backgroundMark x1="51931" y1="77538" x2="51931" y2="77538"/>
                        <a14:backgroundMark x1="53662" y1="77538" x2="53662" y2="77538"/>
                        <a14:backgroundMark x1="53928" y1="76890" x2="53129" y2="77538"/>
                        <a14:backgroundMark x1="53395" y1="76890" x2="52064" y2="7775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544">
            <a:off x="12943265" y="-3013999"/>
            <a:ext cx="3963122" cy="2443310"/>
          </a:xfrm>
          <a:prstGeom prst="rect">
            <a:avLst/>
          </a:prstGeom>
        </p:spPr>
      </p:pic>
      <p:grpSp>
        <p:nvGrpSpPr>
          <p:cNvPr id="110" name="Groupe 109">
            <a:extLst>
              <a:ext uri="{FF2B5EF4-FFF2-40B4-BE49-F238E27FC236}">
                <a16:creationId xmlns:a16="http://schemas.microsoft.com/office/drawing/2014/main" id="{9E66C1C5-BBF8-4524-9E15-7F57B34FE4F0}"/>
              </a:ext>
            </a:extLst>
          </p:cNvPr>
          <p:cNvGrpSpPr/>
          <p:nvPr/>
        </p:nvGrpSpPr>
        <p:grpSpPr>
          <a:xfrm>
            <a:off x="4883093" y="-1234325"/>
            <a:ext cx="927840" cy="619352"/>
            <a:chOff x="908960" y="2082540"/>
            <a:chExt cx="927840" cy="61935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0C0D4BFD-7C7D-4F7A-96AF-F708F940549D}"/>
                </a:ext>
              </a:extLst>
            </p:cNvPr>
            <p:cNvGrpSpPr/>
            <p:nvPr/>
          </p:nvGrpSpPr>
          <p:grpSpPr>
            <a:xfrm>
              <a:off x="1354712" y="2082540"/>
              <a:ext cx="482088" cy="451720"/>
              <a:chOff x="2145696" y="1559889"/>
              <a:chExt cx="482088" cy="451720"/>
            </a:xfrm>
          </p:grpSpPr>
          <p:pic>
            <p:nvPicPr>
              <p:cNvPr id="47" name="Image 46">
                <a:extLst>
                  <a:ext uri="{FF2B5EF4-FFF2-40B4-BE49-F238E27FC236}">
                    <a16:creationId xmlns:a16="http://schemas.microsoft.com/office/drawing/2014/main" id="{F5B28496-A213-4F8A-9D17-C8E893A31C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145696" y="1559889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DE1D98F5-9AEC-4C4E-A2D5-306E6E3C1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226158" y="1611932"/>
                <a:ext cx="326136" cy="339916"/>
              </a:xfrm>
              <a:prstGeom prst="rect">
                <a:avLst/>
              </a:prstGeom>
            </p:spPr>
          </p:pic>
          <p:pic>
            <p:nvPicPr>
              <p:cNvPr id="33" name="Image 32">
                <a:extLst>
                  <a:ext uri="{FF2B5EF4-FFF2-40B4-BE49-F238E27FC236}">
                    <a16:creationId xmlns:a16="http://schemas.microsoft.com/office/drawing/2014/main" id="{10DA893A-F23D-4378-991D-ACFB93C00D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459" b="90541" l="9859" r="89437">
                            <a14:foregroundMark x1="27465" y1="17568" x2="64085" y2="18243"/>
                            <a14:foregroundMark x1="64085" y1="18243" x2="80282" y2="49324"/>
                            <a14:foregroundMark x1="80282" y1="49324" x2="80282" y2="83784"/>
                            <a14:foregroundMark x1="80282" y1="83784" x2="41549" y2="89865"/>
                            <a14:foregroundMark x1="41549" y1="89865" x2="26761" y2="54730"/>
                            <a14:foregroundMark x1="26761" y1="54730" x2="26761" y2="14865"/>
                            <a14:foregroundMark x1="19718" y1="14189" x2="56338" y2="14865"/>
                            <a14:foregroundMark x1="56338" y1="14865" x2="77465" y2="25000"/>
                            <a14:foregroundMark x1="61268" y1="20270" x2="52817" y2="58108"/>
                            <a14:foregroundMark x1="21831" y1="88514" x2="40845" y2="90541"/>
                            <a14:foregroundMark x1="64789" y1="14189" x2="81690" y2="29054"/>
                            <a14:foregroundMark x1="21127" y1="20946" x2="22535" y2="11486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2301648" y="1671693"/>
                <a:ext cx="326136" cy="339916"/>
              </a:xfrm>
              <a:prstGeom prst="rect">
                <a:avLst/>
              </a:prstGeom>
            </p:spPr>
          </p:pic>
        </p:grpSp>
        <p:grpSp>
          <p:nvGrpSpPr>
            <p:cNvPr id="109" name="Groupe 108">
              <a:extLst>
                <a:ext uri="{FF2B5EF4-FFF2-40B4-BE49-F238E27FC236}">
                  <a16:creationId xmlns:a16="http://schemas.microsoft.com/office/drawing/2014/main" id="{3B6501C6-FA46-4F9E-BC1A-45E726129AFF}"/>
                </a:ext>
              </a:extLst>
            </p:cNvPr>
            <p:cNvGrpSpPr/>
            <p:nvPr/>
          </p:nvGrpSpPr>
          <p:grpSpPr>
            <a:xfrm>
              <a:off x="908960" y="2184886"/>
              <a:ext cx="852949" cy="517006"/>
              <a:chOff x="908960" y="2184886"/>
              <a:chExt cx="852949" cy="517006"/>
            </a:xfrm>
          </p:grpSpPr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ECE61A8E-7D3C-471E-AA60-D540433BC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60" y="2184886"/>
                <a:ext cx="297622" cy="496036"/>
              </a:xfrm>
              <a:prstGeom prst="rect">
                <a:avLst/>
              </a:prstGeom>
            </p:spPr>
          </p:pic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CF27371-885D-423A-8CF1-BC62565B5E30}"/>
                  </a:ext>
                </a:extLst>
              </p:cNvPr>
              <p:cNvGrpSpPr/>
              <p:nvPr/>
            </p:nvGrpSpPr>
            <p:grpSpPr>
              <a:xfrm>
                <a:off x="1325003" y="2247129"/>
                <a:ext cx="436906" cy="454763"/>
                <a:chOff x="1422680" y="2108394"/>
                <a:chExt cx="436906" cy="454763"/>
              </a:xfrm>
            </p:grpSpPr>
            <p:pic>
              <p:nvPicPr>
                <p:cNvPr id="49" name="Image 48">
                  <a:extLst>
                    <a:ext uri="{FF2B5EF4-FFF2-40B4-BE49-F238E27FC236}">
                      <a16:creationId xmlns:a16="http://schemas.microsoft.com/office/drawing/2014/main" id="{C7247A19-C6A9-48F1-A0E5-655A01C33A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22680" y="2108394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4" name="Image 33">
                  <a:extLst>
                    <a:ext uri="{FF2B5EF4-FFF2-40B4-BE49-F238E27FC236}">
                      <a16:creationId xmlns:a16="http://schemas.microsoft.com/office/drawing/2014/main" id="{602551CF-495B-40CA-9855-4B8ED156F94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2389" y="2169665"/>
                  <a:ext cx="364601" cy="341078"/>
                </a:xfrm>
                <a:prstGeom prst="rect">
                  <a:avLst/>
                </a:prstGeom>
              </p:spPr>
            </p:pic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819AF825-35BE-45E3-BA3C-8EE7E75AA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276" b="94483" l="3871" r="87742">
                              <a14:foregroundMark x1="5161" y1="69655" x2="10323" y2="58621"/>
                              <a14:foregroundMark x1="23226" y1="81379" x2="66452" y2="91034"/>
                              <a14:foregroundMark x1="66452" y1="95172" x2="85806" y2="80690"/>
                              <a14:foregroundMark x1="32258" y1="10345" x2="36774" y2="8276"/>
                              <a14:foregroundMark x1="36774" y1="8276" x2="77419" y2="15862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94985" y="2222079"/>
                  <a:ext cx="364601" cy="341078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141" name="Connecteur droit 140">
            <a:extLst>
              <a:ext uri="{FF2B5EF4-FFF2-40B4-BE49-F238E27FC236}">
                <a16:creationId xmlns:a16="http://schemas.microsoft.com/office/drawing/2014/main" id="{C499A3DA-D569-47FE-A204-C3AC0AB97679}"/>
              </a:ext>
            </a:extLst>
          </p:cNvPr>
          <p:cNvCxnSpPr>
            <a:cxnSpLocks/>
          </p:cNvCxnSpPr>
          <p:nvPr/>
        </p:nvCxnSpPr>
        <p:spPr>
          <a:xfrm flipH="1" flipV="1">
            <a:off x="6580171" y="-1689644"/>
            <a:ext cx="875894" cy="1115330"/>
          </a:xfrm>
          <a:prstGeom prst="line">
            <a:avLst/>
          </a:prstGeom>
          <a:ln w="25400" cap="flat" cmpd="sng" algn="ctr">
            <a:solidFill>
              <a:srgbClr val="00B050"/>
            </a:solidFill>
            <a:prstDash val="dash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BB5A437-0223-4D3C-BC45-4423CD06B3AF}"/>
              </a:ext>
            </a:extLst>
          </p:cNvPr>
          <p:cNvGrpSpPr/>
          <p:nvPr/>
        </p:nvGrpSpPr>
        <p:grpSpPr>
          <a:xfrm>
            <a:off x="17365270" y="-1546734"/>
            <a:ext cx="3419430" cy="6289320"/>
            <a:chOff x="5724570" y="113272"/>
            <a:chExt cx="3419430" cy="6289320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AB52582-1E1B-4881-8657-B566FF85F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530" y="113272"/>
              <a:ext cx="949072" cy="684553"/>
            </a:xfrm>
            <a:prstGeom prst="rect">
              <a:avLst/>
            </a:prstGeom>
          </p:spPr>
        </p:pic>
        <p:grpSp>
          <p:nvGrpSpPr>
            <p:cNvPr id="1038" name="Groupe 1037">
              <a:extLst>
                <a:ext uri="{FF2B5EF4-FFF2-40B4-BE49-F238E27FC236}">
                  <a16:creationId xmlns:a16="http://schemas.microsoft.com/office/drawing/2014/main" id="{D3B9B888-A4AE-4EF5-9BD8-E72E6E92FC63}"/>
                </a:ext>
              </a:extLst>
            </p:cNvPr>
            <p:cNvGrpSpPr/>
            <p:nvPr/>
          </p:nvGrpSpPr>
          <p:grpSpPr>
            <a:xfrm>
              <a:off x="5736365" y="1614379"/>
              <a:ext cx="1244187" cy="1076892"/>
              <a:chOff x="5513418" y="903478"/>
              <a:chExt cx="1244187" cy="1076892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FA816DB9-46C9-4614-80BD-1C1B83F6DE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3202" y="903478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3" name="ZoneTexte 142">
                <a:extLst>
                  <a:ext uri="{FF2B5EF4-FFF2-40B4-BE49-F238E27FC236}">
                    <a16:creationId xmlns:a16="http://schemas.microsoft.com/office/drawing/2014/main" id="{98684B29-6D83-4043-82E5-3355BC80A95A}"/>
                  </a:ext>
                </a:extLst>
              </p:cNvPr>
              <p:cNvSpPr txBox="1"/>
              <p:nvPr/>
            </p:nvSpPr>
            <p:spPr>
              <a:xfrm>
                <a:off x="5513418" y="1611038"/>
                <a:ext cx="12441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Lora Server</a:t>
                </a:r>
              </a:p>
            </p:txBody>
          </p:sp>
        </p:grpSp>
        <p:grpSp>
          <p:nvGrpSpPr>
            <p:cNvPr id="1036" name="Groupe 1035">
              <a:extLst>
                <a:ext uri="{FF2B5EF4-FFF2-40B4-BE49-F238E27FC236}">
                  <a16:creationId xmlns:a16="http://schemas.microsoft.com/office/drawing/2014/main" id="{C57EC015-AEA6-4562-B11A-D192C20C5071}"/>
                </a:ext>
              </a:extLst>
            </p:cNvPr>
            <p:cNvGrpSpPr/>
            <p:nvPr/>
          </p:nvGrpSpPr>
          <p:grpSpPr>
            <a:xfrm>
              <a:off x="5878125" y="3191276"/>
              <a:ext cx="992835" cy="1102166"/>
              <a:chOff x="7299713" y="886704"/>
              <a:chExt cx="992835" cy="1102166"/>
            </a:xfrm>
          </p:grpSpPr>
          <p:pic>
            <p:nvPicPr>
              <p:cNvPr id="145" name="Image 144">
                <a:extLst>
                  <a:ext uri="{FF2B5EF4-FFF2-40B4-BE49-F238E27FC236}">
                    <a16:creationId xmlns:a16="http://schemas.microsoft.com/office/drawing/2014/main" id="{997DFCA5-C155-4311-880E-F989DFAA3C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46" name="ZoneTexte 145">
                <a:extLst>
                  <a:ext uri="{FF2B5EF4-FFF2-40B4-BE49-F238E27FC236}">
                    <a16:creationId xmlns:a16="http://schemas.microsoft.com/office/drawing/2014/main" id="{7938155A-FC99-4C11-B8FC-40CECEEE31FB}"/>
                  </a:ext>
                </a:extLst>
              </p:cNvPr>
              <p:cNvSpPr txBox="1"/>
              <p:nvPr/>
            </p:nvSpPr>
            <p:spPr>
              <a:xfrm>
                <a:off x="7518628" y="1619538"/>
                <a:ext cx="5148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ELK</a:t>
                </a:r>
              </a:p>
            </p:txBody>
          </p:sp>
        </p:grpSp>
        <p:grpSp>
          <p:nvGrpSpPr>
            <p:cNvPr id="148" name="Groupe 147">
              <a:extLst>
                <a:ext uri="{FF2B5EF4-FFF2-40B4-BE49-F238E27FC236}">
                  <a16:creationId xmlns:a16="http://schemas.microsoft.com/office/drawing/2014/main" id="{EF7C0D2D-B7DC-472B-81EE-E425D8461B72}"/>
                </a:ext>
              </a:extLst>
            </p:cNvPr>
            <p:cNvGrpSpPr/>
            <p:nvPr/>
          </p:nvGrpSpPr>
          <p:grpSpPr>
            <a:xfrm>
              <a:off x="7549161" y="1198947"/>
              <a:ext cx="1122423" cy="1115476"/>
              <a:chOff x="7257259" y="886704"/>
              <a:chExt cx="1122423" cy="1115476"/>
            </a:xfrm>
          </p:grpSpPr>
          <p:pic>
            <p:nvPicPr>
              <p:cNvPr id="149" name="Image 148">
                <a:extLst>
                  <a:ext uri="{FF2B5EF4-FFF2-40B4-BE49-F238E27FC236}">
                    <a16:creationId xmlns:a16="http://schemas.microsoft.com/office/drawing/2014/main" id="{57172536-76BF-4CED-AEFC-169F4962A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50" name="ZoneTexte 149">
                <a:extLst>
                  <a:ext uri="{FF2B5EF4-FFF2-40B4-BE49-F238E27FC236}">
                    <a16:creationId xmlns:a16="http://schemas.microsoft.com/office/drawing/2014/main" id="{B6FF6796-1285-4E1A-AA6D-855E499F994A}"/>
                  </a:ext>
                </a:extLst>
              </p:cNvPr>
              <p:cNvSpPr txBox="1"/>
              <p:nvPr/>
            </p:nvSpPr>
            <p:spPr>
              <a:xfrm>
                <a:off x="7257259" y="1632848"/>
                <a:ext cx="11224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MongoDB</a:t>
                </a:r>
              </a:p>
            </p:txBody>
          </p:sp>
        </p:grp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5D4738DB-582E-443F-B000-DCB86F56F130}"/>
                </a:ext>
              </a:extLst>
            </p:cNvPr>
            <p:cNvSpPr/>
            <p:nvPr/>
          </p:nvSpPr>
          <p:spPr>
            <a:xfrm>
              <a:off x="5724570" y="178852"/>
              <a:ext cx="3302616" cy="437175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r-FR"/>
            </a:p>
          </p:txBody>
        </p:sp>
        <p:sp>
          <p:nvSpPr>
            <p:cNvPr id="108" name="Nuage 107">
              <a:extLst>
                <a:ext uri="{FF2B5EF4-FFF2-40B4-BE49-F238E27FC236}">
                  <a16:creationId xmlns:a16="http://schemas.microsoft.com/office/drawing/2014/main" id="{B54EB671-514B-4D11-A71E-8448271D979A}"/>
                </a:ext>
              </a:extLst>
            </p:cNvPr>
            <p:cNvSpPr/>
            <p:nvPr/>
          </p:nvSpPr>
          <p:spPr>
            <a:xfrm rot="11023267">
              <a:off x="8003080" y="4227164"/>
              <a:ext cx="1131012" cy="795854"/>
            </a:xfrm>
            <a:prstGeom prst="cloud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1" name="ZoneTexte 110">
              <a:extLst>
                <a:ext uri="{FF2B5EF4-FFF2-40B4-BE49-F238E27FC236}">
                  <a16:creationId xmlns:a16="http://schemas.microsoft.com/office/drawing/2014/main" id="{098541C5-747B-45CE-A1BD-FFEFB74B8083}"/>
                </a:ext>
              </a:extLst>
            </p:cNvPr>
            <p:cNvSpPr txBox="1"/>
            <p:nvPr/>
          </p:nvSpPr>
          <p:spPr>
            <a:xfrm>
              <a:off x="8151310" y="4394395"/>
              <a:ext cx="6761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CEBA</a:t>
              </a:r>
            </a:p>
          </p:txBody>
        </p:sp>
        <p:sp>
          <p:nvSpPr>
            <p:cNvPr id="117" name="Nuage 116">
              <a:extLst>
                <a:ext uri="{FF2B5EF4-FFF2-40B4-BE49-F238E27FC236}">
                  <a16:creationId xmlns:a16="http://schemas.microsoft.com/office/drawing/2014/main" id="{62B3E78A-E3F4-4DE3-AD1F-2388753CE8C5}"/>
                </a:ext>
              </a:extLst>
            </p:cNvPr>
            <p:cNvSpPr/>
            <p:nvPr/>
          </p:nvSpPr>
          <p:spPr>
            <a:xfrm rot="11023267">
              <a:off x="7107989" y="4259238"/>
              <a:ext cx="1131012" cy="795854"/>
            </a:xfrm>
            <a:prstGeom prst="cloud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fr-FR" dirty="0"/>
            </a:p>
          </p:txBody>
        </p:sp>
        <p:sp>
          <p:nvSpPr>
            <p:cNvPr id="118" name="ZoneTexte 117">
              <a:extLst>
                <a:ext uri="{FF2B5EF4-FFF2-40B4-BE49-F238E27FC236}">
                  <a16:creationId xmlns:a16="http://schemas.microsoft.com/office/drawing/2014/main" id="{434B4C31-2F95-400E-914E-D7A947BCBB84}"/>
                </a:ext>
              </a:extLst>
            </p:cNvPr>
            <p:cNvSpPr txBox="1"/>
            <p:nvPr/>
          </p:nvSpPr>
          <p:spPr>
            <a:xfrm>
              <a:off x="7234920" y="4394395"/>
              <a:ext cx="82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Kibana</a:t>
              </a:r>
              <a:endParaRPr lang="fr-FR" dirty="0"/>
            </a:p>
          </p:txBody>
        </p:sp>
        <p:pic>
          <p:nvPicPr>
            <p:cNvPr id="121" name="Espace réservé pour une image  5" descr="Université Clermont Auvergne - Territoires">
              <a:extLst>
                <a:ext uri="{FF2B5EF4-FFF2-40B4-BE49-F238E27FC236}">
                  <a16:creationId xmlns:a16="http://schemas.microsoft.com/office/drawing/2014/main" id="{AE016F51-3871-4400-B80B-3DF06FE6F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041767" y="5044731"/>
              <a:ext cx="1011518" cy="559834"/>
            </a:xfrm>
            <a:prstGeom prst="rect">
              <a:avLst/>
            </a:prstGeom>
          </p:spPr>
        </p:pic>
        <p:pic>
          <p:nvPicPr>
            <p:cNvPr id="122" name="Espace réservé pour une image  5" descr="WebSol">
              <a:extLst>
                <a:ext uri="{FF2B5EF4-FFF2-40B4-BE49-F238E27FC236}">
                  <a16:creationId xmlns:a16="http://schemas.microsoft.com/office/drawing/2014/main" id="{701DB6E2-9103-4B97-BDCF-89162F483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85" b="28265"/>
            <a:stretch/>
          </p:blipFill>
          <p:spPr>
            <a:xfrm>
              <a:off x="7083551" y="5200025"/>
              <a:ext cx="2060449" cy="891992"/>
            </a:xfrm>
            <a:prstGeom prst="rect">
              <a:avLst/>
            </a:prstGeom>
          </p:spPr>
        </p:pic>
        <p:pic>
          <p:nvPicPr>
            <p:cNvPr id="125" name="Image 124">
              <a:extLst>
                <a:ext uri="{FF2B5EF4-FFF2-40B4-BE49-F238E27FC236}">
                  <a16:creationId xmlns:a16="http://schemas.microsoft.com/office/drawing/2014/main" id="{C934879D-5B75-4FB9-8334-AB18C15CA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8081" y="5906556"/>
              <a:ext cx="297622" cy="496036"/>
            </a:xfrm>
            <a:prstGeom prst="rect">
              <a:avLst/>
            </a:prstGeom>
          </p:spPr>
        </p:pic>
        <p:pic>
          <p:nvPicPr>
            <p:cNvPr id="129" name="Espace réservé pour une image  5" descr="JSON Data Icon – free icons">
              <a:extLst>
                <a:ext uri="{FF2B5EF4-FFF2-40B4-BE49-F238E27FC236}">
                  <a16:creationId xmlns:a16="http://schemas.microsoft.com/office/drawing/2014/main" id="{067D693B-7462-4980-8014-926AACC5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8425" b="95971" l="7488" r="89684">
                          <a14:foregroundMark x1="26456" y1="8791" x2="56406" y2="11355"/>
                          <a14:foregroundMark x1="56406" y1="11355" x2="62230" y2="19048"/>
                          <a14:foregroundMark x1="62230" y1="19048" x2="63394" y2="25824"/>
                          <a14:foregroundMark x1="7488" y1="50916" x2="8985" y2="61905"/>
                          <a14:foregroundMark x1="39767" y1="59707" x2="39767" y2="59707"/>
                          <a14:foregroundMark x1="25291" y1="93223" x2="25291" y2="93223"/>
                          <a14:foregroundMark x1="64725" y1="17399" x2="72379" y2="26557"/>
                          <a14:foregroundMark x1="71048" y1="24908" x2="78869" y2="35897"/>
                          <a14:foregroundMark x1="79534" y1="37729" x2="79201" y2="56227"/>
                          <a14:foregroundMark x1="78869" y1="76374" x2="78369" y2="85348"/>
                          <a14:foregroundMark x1="78369" y1="85348" x2="77870" y2="86630"/>
                          <a14:foregroundMark x1="74542" y1="93223" x2="67221" y2="95421"/>
                          <a14:foregroundMark x1="67221" y1="95421" x2="38602" y2="95971"/>
                          <a14:backgroundMark x1="37271" y1="54212" x2="35441" y2="55861"/>
                          <a14:backgroundMark x1="25125" y1="53663" x2="22795" y2="53846"/>
                          <a14:backgroundMark x1="13810" y1="53297" x2="15807" y2="54212"/>
                          <a14:backgroundMark x1="8153" y1="64286" x2="8153" y2="64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416945" y="2708638"/>
              <a:ext cx="432915" cy="393297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DBF32621-7AF7-4ECD-BCB7-517EA125DFF6}"/>
                </a:ext>
              </a:extLst>
            </p:cNvPr>
            <p:cNvGrpSpPr/>
            <p:nvPr/>
          </p:nvGrpSpPr>
          <p:grpSpPr>
            <a:xfrm>
              <a:off x="7761204" y="4709888"/>
              <a:ext cx="655167" cy="449717"/>
              <a:chOff x="879977" y="5193162"/>
              <a:chExt cx="655167" cy="449717"/>
            </a:xfrm>
          </p:grpSpPr>
          <p:pic>
            <p:nvPicPr>
              <p:cNvPr id="21" name="Image 20">
                <a:extLst>
                  <a:ext uri="{FF2B5EF4-FFF2-40B4-BE49-F238E27FC236}">
                    <a16:creationId xmlns:a16="http://schemas.microsoft.com/office/drawing/2014/main" id="{3AE53016-928B-4CBE-AB07-3AF1780E5B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9977" y="5193162"/>
                <a:ext cx="655167" cy="287428"/>
              </a:xfrm>
              <a:prstGeom prst="rect">
                <a:avLst/>
              </a:prstGeom>
            </p:spPr>
          </p:pic>
          <p:pic>
            <p:nvPicPr>
              <p:cNvPr id="25" name="Image 24">
                <a:extLst>
                  <a:ext uri="{FF2B5EF4-FFF2-40B4-BE49-F238E27FC236}">
                    <a16:creationId xmlns:a16="http://schemas.microsoft.com/office/drawing/2014/main" id="{96379A7E-93A1-409B-BA5D-DA033154FB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735" y="5417372"/>
                <a:ext cx="196825" cy="222222"/>
              </a:xfrm>
              <a:prstGeom prst="rect">
                <a:avLst/>
              </a:prstGeom>
            </p:spPr>
          </p:pic>
          <p:pic>
            <p:nvPicPr>
              <p:cNvPr id="27" name="Image 26">
                <a:extLst>
                  <a:ext uri="{FF2B5EF4-FFF2-40B4-BE49-F238E27FC236}">
                    <a16:creationId xmlns:a16="http://schemas.microsoft.com/office/drawing/2014/main" id="{D9E20149-7C70-4533-880A-AA602F279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8371" y="5427937"/>
                <a:ext cx="214942" cy="214942"/>
              </a:xfrm>
              <a:prstGeom prst="rect">
                <a:avLst/>
              </a:prstGeom>
            </p:spPr>
          </p:pic>
        </p:grpSp>
        <p:grpSp>
          <p:nvGrpSpPr>
            <p:cNvPr id="130" name="Groupe 129">
              <a:extLst>
                <a:ext uri="{FF2B5EF4-FFF2-40B4-BE49-F238E27FC236}">
                  <a16:creationId xmlns:a16="http://schemas.microsoft.com/office/drawing/2014/main" id="{065B7FCB-7A82-4A0D-A15C-4B32E06C763E}"/>
                </a:ext>
              </a:extLst>
            </p:cNvPr>
            <p:cNvGrpSpPr/>
            <p:nvPr/>
          </p:nvGrpSpPr>
          <p:grpSpPr>
            <a:xfrm>
              <a:off x="7498720" y="2377585"/>
              <a:ext cx="1311321" cy="1420848"/>
              <a:chOff x="7216459" y="886704"/>
              <a:chExt cx="1311321" cy="1420848"/>
            </a:xfrm>
          </p:grpSpPr>
          <p:pic>
            <p:nvPicPr>
              <p:cNvPr id="132" name="Image 131">
                <a:extLst>
                  <a:ext uri="{FF2B5EF4-FFF2-40B4-BE49-F238E27FC236}">
                    <a16:creationId xmlns:a16="http://schemas.microsoft.com/office/drawing/2014/main" id="{DAA6D2EB-74C7-4D31-94F6-D05EF01C8B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7122" b="89971" l="9926" r="89951">
                            <a14:foregroundMark x1="15319" y1="11919" x2="56005" y2="18459"/>
                            <a14:foregroundMark x1="56005" y1="18459" x2="77451" y2="11192"/>
                            <a14:foregroundMark x1="77451" y1="11192" x2="85784" y2="37936"/>
                            <a14:foregroundMark x1="85784" y1="37936" x2="82475" y2="65407"/>
                            <a14:foregroundMark x1="82475" y1="65407" x2="35662" y2="67151"/>
                            <a14:foregroundMark x1="35662" y1="67151" x2="18260" y2="47965"/>
                            <a14:foregroundMark x1="18260" y1="47965" x2="17647" y2="19913"/>
                            <a14:foregroundMark x1="17647" y1="19913" x2="15319" y2="12500"/>
                            <a14:foregroundMark x1="36397" y1="28052" x2="60172" y2="25436"/>
                            <a14:foregroundMark x1="60172" y1="25436" x2="71078" y2="47238"/>
                            <a14:foregroundMark x1="71078" y1="47238" x2="48284" y2="51744"/>
                            <a14:foregroundMark x1="48284" y1="51744" x2="40931" y2="34157"/>
                            <a14:foregroundMark x1="70466" y1="52326" x2="67647" y2="52326"/>
                            <a14:foregroundMark x1="87500" y1="60320" x2="84069" y2="72529"/>
                            <a14:foregroundMark x1="31250" y1="68459" x2="30637" y2="70494"/>
                            <a14:foregroundMark x1="22672" y1="71802" x2="27328" y2="68459"/>
                            <a14:foregroundMark x1="18137" y1="70494" x2="17034" y2="67733"/>
                            <a14:foregroundMark x1="30147" y1="7122" x2="53799" y2="7267"/>
                            <a14:foregroundMark x1="53799" y1="7267" x2="67034" y2="7122"/>
                            <a14:foregroundMark x1="39828" y1="87936" x2="58578" y2="87355"/>
                            <a14:foregroundMark x1="40319" y1="87936" x2="57966" y2="8939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99713" y="886704"/>
                <a:ext cx="992835" cy="837096"/>
              </a:xfrm>
              <a:prstGeom prst="rect">
                <a:avLst/>
              </a:prstGeom>
            </p:spPr>
          </p:pic>
          <p:sp>
            <p:nvSpPr>
              <p:cNvPr id="133" name="ZoneTexte 132">
                <a:extLst>
                  <a:ext uri="{FF2B5EF4-FFF2-40B4-BE49-F238E27FC236}">
                    <a16:creationId xmlns:a16="http://schemas.microsoft.com/office/drawing/2014/main" id="{0BBB03B7-31C4-4BCA-B8E9-16DA6E35F955}"/>
                  </a:ext>
                </a:extLst>
              </p:cNvPr>
              <p:cNvSpPr txBox="1"/>
              <p:nvPr/>
            </p:nvSpPr>
            <p:spPr>
              <a:xfrm>
                <a:off x="7216459" y="1938220"/>
                <a:ext cx="13113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Pile de tests</a:t>
                </a:r>
              </a:p>
            </p:txBody>
          </p:sp>
        </p:grpSp>
        <p:pic>
          <p:nvPicPr>
            <p:cNvPr id="134" name="Image 133">
              <a:extLst>
                <a:ext uri="{FF2B5EF4-FFF2-40B4-BE49-F238E27FC236}">
                  <a16:creationId xmlns:a16="http://schemas.microsoft.com/office/drawing/2014/main" id="{1A8FE31F-748E-4786-A38C-F3042AA28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4374" y="2529985"/>
              <a:ext cx="992835" cy="837096"/>
            </a:xfrm>
            <a:prstGeom prst="rect">
              <a:avLst/>
            </a:prstGeom>
          </p:spPr>
        </p:pic>
        <p:pic>
          <p:nvPicPr>
            <p:cNvPr id="135" name="Image 134">
              <a:extLst>
                <a:ext uri="{FF2B5EF4-FFF2-40B4-BE49-F238E27FC236}">
                  <a16:creationId xmlns:a16="http://schemas.microsoft.com/office/drawing/2014/main" id="{5926863F-F18B-4A58-A237-31B4C951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122" b="89971" l="9926" r="89951">
                          <a14:foregroundMark x1="15319" y1="11919" x2="56005" y2="18459"/>
                          <a14:foregroundMark x1="56005" y1="18459" x2="77451" y2="11192"/>
                          <a14:foregroundMark x1="77451" y1="11192" x2="85784" y2="37936"/>
                          <a14:foregroundMark x1="85784" y1="37936" x2="82475" y2="65407"/>
                          <a14:foregroundMark x1="82475" y1="65407" x2="35662" y2="67151"/>
                          <a14:foregroundMark x1="35662" y1="67151" x2="18260" y2="47965"/>
                          <a14:foregroundMark x1="18260" y1="47965" x2="17647" y2="19913"/>
                          <a14:foregroundMark x1="17647" y1="19913" x2="15319" y2="12500"/>
                          <a14:foregroundMark x1="36397" y1="28052" x2="60172" y2="25436"/>
                          <a14:foregroundMark x1="60172" y1="25436" x2="71078" y2="47238"/>
                          <a14:foregroundMark x1="71078" y1="47238" x2="48284" y2="51744"/>
                          <a14:foregroundMark x1="48284" y1="51744" x2="40931" y2="34157"/>
                          <a14:foregroundMark x1="70466" y1="52326" x2="67647" y2="52326"/>
                          <a14:foregroundMark x1="87500" y1="60320" x2="84069" y2="72529"/>
                          <a14:foregroundMark x1="31250" y1="68459" x2="30637" y2="70494"/>
                          <a14:foregroundMark x1="22672" y1="71802" x2="27328" y2="68459"/>
                          <a14:foregroundMark x1="18137" y1="70494" x2="17034" y2="67733"/>
                          <a14:foregroundMark x1="30147" y1="7122" x2="53799" y2="7267"/>
                          <a14:foregroundMark x1="53799" y1="7267" x2="67034" y2="7122"/>
                          <a14:foregroundMark x1="39828" y1="87936" x2="58578" y2="87355"/>
                          <a14:foregroundMark x1="40319" y1="87936" x2="57966" y2="893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6774" y="2682385"/>
              <a:ext cx="992835" cy="837096"/>
            </a:xfrm>
            <a:prstGeom prst="rect">
              <a:avLst/>
            </a:prstGeom>
          </p:spPr>
        </p:pic>
      </p:grpSp>
      <p:grpSp>
        <p:nvGrpSpPr>
          <p:cNvPr id="212" name="Groupe 211">
            <a:extLst>
              <a:ext uri="{FF2B5EF4-FFF2-40B4-BE49-F238E27FC236}">
                <a16:creationId xmlns:a16="http://schemas.microsoft.com/office/drawing/2014/main" id="{D5F618F6-6B83-428D-9951-AB6240EB3F08}"/>
              </a:ext>
            </a:extLst>
          </p:cNvPr>
          <p:cNvGrpSpPr/>
          <p:nvPr/>
        </p:nvGrpSpPr>
        <p:grpSpPr>
          <a:xfrm>
            <a:off x="-292600" y="-6951692"/>
            <a:ext cx="5486047" cy="6541772"/>
            <a:chOff x="8071" y="201723"/>
            <a:chExt cx="5486047" cy="6541772"/>
          </a:xfrm>
        </p:grpSpPr>
        <p:cxnSp>
          <p:nvCxnSpPr>
            <p:cNvPr id="213" name="Connecteur droit 212">
              <a:extLst>
                <a:ext uri="{FF2B5EF4-FFF2-40B4-BE49-F238E27FC236}">
                  <a16:creationId xmlns:a16="http://schemas.microsoft.com/office/drawing/2014/main" id="{A03F22F8-D69B-4BC8-9836-1C16435A9F8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5858" y="886075"/>
              <a:ext cx="1830733" cy="180935"/>
            </a:xfrm>
            <a:prstGeom prst="line">
              <a:avLst/>
            </a:prstGeom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grpSp>
          <p:nvGrpSpPr>
            <p:cNvPr id="214" name="Groupe 213">
              <a:extLst>
                <a:ext uri="{FF2B5EF4-FFF2-40B4-BE49-F238E27FC236}">
                  <a16:creationId xmlns:a16="http://schemas.microsoft.com/office/drawing/2014/main" id="{F31E68BD-C5C0-4BFC-995D-9E15B9478E5B}"/>
                </a:ext>
              </a:extLst>
            </p:cNvPr>
            <p:cNvGrpSpPr/>
            <p:nvPr/>
          </p:nvGrpSpPr>
          <p:grpSpPr>
            <a:xfrm>
              <a:off x="8071" y="201723"/>
              <a:ext cx="5486047" cy="6541772"/>
              <a:chOff x="8071" y="201723"/>
              <a:chExt cx="5486047" cy="6541772"/>
            </a:xfrm>
          </p:grpSpPr>
          <p:sp>
            <p:nvSpPr>
              <p:cNvPr id="215" name="Rectangle : coins arrondis 214">
                <a:extLst>
                  <a:ext uri="{FF2B5EF4-FFF2-40B4-BE49-F238E27FC236}">
                    <a16:creationId xmlns:a16="http://schemas.microsoft.com/office/drawing/2014/main" id="{E7EEE061-0D88-406E-94E4-14A745EAB1A4}"/>
                  </a:ext>
                </a:extLst>
              </p:cNvPr>
              <p:cNvSpPr/>
              <p:nvPr/>
            </p:nvSpPr>
            <p:spPr>
              <a:xfrm>
                <a:off x="3977978" y="4861639"/>
                <a:ext cx="1516140" cy="929661"/>
              </a:xfrm>
              <a:prstGeom prst="roundRect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fr-FR"/>
              </a:p>
            </p:txBody>
          </p:sp>
          <p:grpSp>
            <p:nvGrpSpPr>
              <p:cNvPr id="216" name="Groupe 215">
                <a:extLst>
                  <a:ext uri="{FF2B5EF4-FFF2-40B4-BE49-F238E27FC236}">
                    <a16:creationId xmlns:a16="http://schemas.microsoft.com/office/drawing/2014/main" id="{428751EA-E48C-4D8E-80D9-939BA376A9D6}"/>
                  </a:ext>
                </a:extLst>
              </p:cNvPr>
              <p:cNvGrpSpPr/>
              <p:nvPr/>
            </p:nvGrpSpPr>
            <p:grpSpPr>
              <a:xfrm>
                <a:off x="8071" y="201723"/>
                <a:ext cx="4902051" cy="6541772"/>
                <a:chOff x="8071" y="201723"/>
                <a:chExt cx="4902051" cy="6541772"/>
              </a:xfrm>
            </p:grpSpPr>
            <p:grpSp>
              <p:nvGrpSpPr>
                <p:cNvPr id="217" name="Groupe 216">
                  <a:extLst>
                    <a:ext uri="{FF2B5EF4-FFF2-40B4-BE49-F238E27FC236}">
                      <a16:creationId xmlns:a16="http://schemas.microsoft.com/office/drawing/2014/main" id="{00A0915A-D4F9-49CD-8BBC-491E3D58C815}"/>
                    </a:ext>
                  </a:extLst>
                </p:cNvPr>
                <p:cNvGrpSpPr/>
                <p:nvPr/>
              </p:nvGrpSpPr>
              <p:grpSpPr>
                <a:xfrm>
                  <a:off x="1007056" y="6184887"/>
                  <a:ext cx="3519523" cy="558608"/>
                  <a:chOff x="-777201" y="1760248"/>
                  <a:chExt cx="3519523" cy="558608"/>
                </a:xfrm>
              </p:grpSpPr>
              <p:pic>
                <p:nvPicPr>
                  <p:cNvPr id="273" name="Image 272">
                    <a:extLst>
                      <a:ext uri="{FF2B5EF4-FFF2-40B4-BE49-F238E27FC236}">
                        <a16:creationId xmlns:a16="http://schemas.microsoft.com/office/drawing/2014/main" id="{86EA334A-28C8-4FDB-9537-9E71224FF70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777201" y="1785673"/>
                    <a:ext cx="488935" cy="526463"/>
                  </a:xfrm>
                  <a:prstGeom prst="rect">
                    <a:avLst/>
                  </a:prstGeom>
                </p:spPr>
              </p:pic>
              <p:pic>
                <p:nvPicPr>
                  <p:cNvPr id="274" name="Image 273">
                    <a:extLst>
                      <a:ext uri="{FF2B5EF4-FFF2-40B4-BE49-F238E27FC236}">
                        <a16:creationId xmlns:a16="http://schemas.microsoft.com/office/drawing/2014/main" id="{40930D83-D9FF-45FD-BF2D-9BE32641313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6847" y="1778952"/>
                    <a:ext cx="502055" cy="539904"/>
                  </a:xfrm>
                  <a:prstGeom prst="rect">
                    <a:avLst/>
                  </a:prstGeom>
                </p:spPr>
              </p:pic>
              <p:pic>
                <p:nvPicPr>
                  <p:cNvPr id="275" name="Image 274">
                    <a:extLst>
                      <a:ext uri="{FF2B5EF4-FFF2-40B4-BE49-F238E27FC236}">
                        <a16:creationId xmlns:a16="http://schemas.microsoft.com/office/drawing/2014/main" id="{A1D4F8D5-B490-4E9E-B13D-56FA4FA159A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253387" y="1760248"/>
                    <a:ext cx="488935" cy="55613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8" name="Groupe 217">
                  <a:extLst>
                    <a:ext uri="{FF2B5EF4-FFF2-40B4-BE49-F238E27FC236}">
                      <a16:creationId xmlns:a16="http://schemas.microsoft.com/office/drawing/2014/main" id="{3AF7D1AF-2165-47E2-8F35-8585A0349AF3}"/>
                    </a:ext>
                  </a:extLst>
                </p:cNvPr>
                <p:cNvGrpSpPr/>
                <p:nvPr/>
              </p:nvGrpSpPr>
              <p:grpSpPr>
                <a:xfrm>
                  <a:off x="925450" y="4047717"/>
                  <a:ext cx="426428" cy="615217"/>
                  <a:chOff x="1080894" y="3245086"/>
                  <a:chExt cx="569006" cy="997067"/>
                </a:xfrm>
              </p:grpSpPr>
              <p:pic>
                <p:nvPicPr>
                  <p:cNvPr id="271" name="Picture 2" descr="Résultat de recherche d'images pour &quot;libelium&quot;">
                    <a:extLst>
                      <a:ext uri="{FF2B5EF4-FFF2-40B4-BE49-F238E27FC236}">
                        <a16:creationId xmlns:a16="http://schemas.microsoft.com/office/drawing/2014/main" id="{0CF5C0C2-3C43-4656-948C-2BAEC79F75A3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23">
                            <a14:imgEffect>
                              <a14:backgroundRemoval t="11111" b="90947" l="2969" r="27126">
                                <a14:foregroundMark x1="4858" y1="18724" x2="4723" y2="11111"/>
                                <a14:foregroundMark x1="4858" y1="14815" x2="4858" y2="11111"/>
                                <a14:foregroundMark x1="11471" y1="37449" x2="18489" y2="37449"/>
                                <a14:foregroundMark x1="18489" y1="37449" x2="22672" y2="45679"/>
                                <a14:foregroundMark x1="22672" y1="45679" x2="17949" y2="53292"/>
                                <a14:foregroundMark x1="17949" y1="53292" x2="11471" y2="48971"/>
                                <a14:foregroundMark x1="11471" y1="48971" x2="11606" y2="37037"/>
                                <a14:foregroundMark x1="12011" y1="37037" x2="22942" y2="37037"/>
                                <a14:foregroundMark x1="23077" y1="37037" x2="22267" y2="54321"/>
                                <a14:foregroundMark x1="22807" y1="54321" x2="16059" y2="53704"/>
                                <a14:foregroundMark x1="16059" y1="53704" x2="11606" y2="48148"/>
                              </a14:backgroundRemoval>
                            </a14:imgEffect>
                            <a14:imgEffect>
                              <a14:artisticGlowEdges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9556" r="69715"/>
                  <a:stretch/>
                </p:blipFill>
                <p:spPr bwMode="auto">
                  <a:xfrm>
                    <a:off x="1080894" y="3406954"/>
                    <a:ext cx="426409" cy="83519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72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0F19F1D2-2218-4780-BC69-7C4BFC5A639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3456812">
                    <a:off x="1252654" y="3280743"/>
                    <a:ext cx="432903" cy="3615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1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280662F4-AACE-4BE3-843A-E456719571B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514933" y="5038042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0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10A1556-E50C-477C-AEF0-2AE384E4EC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16388" y="3562213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1" name="Picture 2" descr="Résultat de recherche d'images pour &quot;MULTITECH&quot;">
                  <a:extLst>
                    <a:ext uri="{FF2B5EF4-FFF2-40B4-BE49-F238E27FC236}">
                      <a16:creationId xmlns:a16="http://schemas.microsoft.com/office/drawing/2014/main" id="{A042FCE1-8468-4A28-AB7B-372A9FD6A90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backgroundRemoval t="10000" b="90000" l="8054" r="94183">
                              <a14:foregroundMark x1="8054" y1="55217" x2="14541" y2="69565"/>
                              <a14:foregroundMark x1="60403" y1="52174" x2="82103" y2="46522"/>
                              <a14:foregroundMark x1="65996" y1="36957" x2="67338" y2="56957"/>
                              <a14:foregroundMark x1="63535" y1="40870" x2="65101" y2="64783"/>
                              <a14:foregroundMark x1="65101" y1="64783" x2="77629" y2="64348"/>
                              <a14:foregroundMark x1="77629" y1="64348" x2="87025" y2="51739"/>
                              <a14:foregroundMark x1="87025" y1="51739" x2="80761" y2="33478"/>
                              <a14:foregroundMark x1="80761" y1="33478" x2="80537" y2="33478"/>
                              <a14:foregroundMark x1="70022" y1="12609" x2="46756" y2="10000"/>
                              <a14:foregroundMark x1="46756" y1="10000" x2="43624" y2="13043"/>
                              <a14:foregroundMark x1="67114" y1="31304" x2="54586" y2="40000"/>
                              <a14:foregroundMark x1="54586" y1="40000" x2="62192" y2="56957"/>
                              <a14:foregroundMark x1="62192" y1="56957" x2="65548" y2="54348"/>
                              <a14:foregroundMark x1="68456" y1="43043" x2="80089" y2="48696"/>
                              <a14:foregroundMark x1="80089" y1="48696" x2="82103" y2="53043"/>
                              <a14:foregroundMark x1="86577" y1="46087" x2="74944" y2="35217"/>
                              <a14:foregroundMark x1="74944" y1="35217" x2="68233" y2="35652"/>
                              <a14:foregroundMark x1="83893" y1="39130" x2="91275" y2="67391"/>
                              <a14:foregroundMark x1="78971" y1="52609" x2="63982" y2="57391"/>
                              <a14:foregroundMark x1="93736" y1="68261" x2="94183" y2="68261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36802" y="2838217"/>
                  <a:ext cx="1120725" cy="5766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2" name="Picture 4" descr="Résultat de recherche d'images pour &quot;station météo&quot;">
                  <a:extLst>
                    <a:ext uri="{FF2B5EF4-FFF2-40B4-BE49-F238E27FC236}">
                      <a16:creationId xmlns:a16="http://schemas.microsoft.com/office/drawing/2014/main" id="{FE47977C-A3F4-44A5-972A-408CBBB3F9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1" cstate="print">
                  <a:extLst>
                    <a:ext uri="{BEBA8EAE-BF5A-486C-A8C5-ECC9F3942E4B}">
                      <a14:imgProps xmlns:a14="http://schemas.microsoft.com/office/drawing/2010/main">
                        <a14:imgLayer r:embed="rId32">
                          <a14:imgEffect>
                            <a14:backgroundRemoval t="6000" b="98000" l="10000" r="90000">
                              <a14:foregroundMark x1="44500" y1="98000" x2="43000" y2="90000"/>
                              <a14:foregroundMark x1="63000" y1="17000" x2="62000" y2="11500"/>
                              <a14:foregroundMark x1="39500" y1="6000" x2="29500" y2="8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1541" y="4924499"/>
                  <a:ext cx="792088" cy="79208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3" name="Ellipse 222">
                  <a:extLst>
                    <a:ext uri="{FF2B5EF4-FFF2-40B4-BE49-F238E27FC236}">
                      <a16:creationId xmlns:a16="http://schemas.microsoft.com/office/drawing/2014/main" id="{14758FB7-8412-4F0B-86DE-42FE6F784691}"/>
                    </a:ext>
                  </a:extLst>
                </p:cNvPr>
                <p:cNvSpPr/>
                <p:nvPr/>
              </p:nvSpPr>
              <p:spPr>
                <a:xfrm>
                  <a:off x="766948" y="3946080"/>
                  <a:ext cx="760562" cy="760562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4" name="Rectangle : coins arrondis 223">
                  <a:extLst>
                    <a:ext uri="{FF2B5EF4-FFF2-40B4-BE49-F238E27FC236}">
                      <a16:creationId xmlns:a16="http://schemas.microsoft.com/office/drawing/2014/main" id="{0F614367-AF96-40AB-8CA7-FD4DB16CD38A}"/>
                    </a:ext>
                  </a:extLst>
                </p:cNvPr>
                <p:cNvSpPr/>
                <p:nvPr/>
              </p:nvSpPr>
              <p:spPr>
                <a:xfrm>
                  <a:off x="1761311" y="2534461"/>
                  <a:ext cx="1514546" cy="84689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5" name="ZoneTexte 224">
                  <a:extLst>
                    <a:ext uri="{FF2B5EF4-FFF2-40B4-BE49-F238E27FC236}">
                      <a16:creationId xmlns:a16="http://schemas.microsoft.com/office/drawing/2014/main" id="{6E4CF486-F22F-48AB-85CD-04335AA8412B}"/>
                    </a:ext>
                  </a:extLst>
                </p:cNvPr>
                <p:cNvSpPr txBox="1"/>
                <p:nvPr/>
              </p:nvSpPr>
              <p:spPr>
                <a:xfrm>
                  <a:off x="1731604" y="2552522"/>
                  <a:ext cx="10007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Gateway</a:t>
                  </a:r>
                </a:p>
              </p:txBody>
            </p:sp>
            <p:grpSp>
              <p:nvGrpSpPr>
                <p:cNvPr id="226" name="Groupe 225">
                  <a:extLst>
                    <a:ext uri="{FF2B5EF4-FFF2-40B4-BE49-F238E27FC236}">
                      <a16:creationId xmlns:a16="http://schemas.microsoft.com/office/drawing/2014/main" id="{8E25C22B-AAAF-4A68-9F32-586500CFDB2D}"/>
                    </a:ext>
                  </a:extLst>
                </p:cNvPr>
                <p:cNvGrpSpPr/>
                <p:nvPr/>
              </p:nvGrpSpPr>
              <p:grpSpPr>
                <a:xfrm>
                  <a:off x="2005811" y="4005176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268" name="Ellipse 267">
                    <a:extLst>
                      <a:ext uri="{FF2B5EF4-FFF2-40B4-BE49-F238E27FC236}">
                        <a16:creationId xmlns:a16="http://schemas.microsoft.com/office/drawing/2014/main" id="{92DEEB35-9B60-4235-95A6-D444984094F7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9" name="ZoneTexte 268">
                    <a:extLst>
                      <a:ext uri="{FF2B5EF4-FFF2-40B4-BE49-F238E27FC236}">
                        <a16:creationId xmlns:a16="http://schemas.microsoft.com/office/drawing/2014/main" id="{CB766C50-72BD-4EB6-9615-E2B13A23BB53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270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A52E336A-3980-4B11-9B39-3B5A227C84D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227" name="Rectangle : coins arrondis 226">
                  <a:extLst>
                    <a:ext uri="{FF2B5EF4-FFF2-40B4-BE49-F238E27FC236}">
                      <a16:creationId xmlns:a16="http://schemas.microsoft.com/office/drawing/2014/main" id="{36B47B9E-E156-43F3-9B4D-3216ED957927}"/>
                    </a:ext>
                  </a:extLst>
                </p:cNvPr>
                <p:cNvSpPr/>
                <p:nvPr/>
              </p:nvSpPr>
              <p:spPr>
                <a:xfrm>
                  <a:off x="173464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28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71846920-8481-4019-B337-F089921F56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759057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29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98400838-03BD-46A0-8F06-839A79FFD0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1054855" y="5023366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0" name="ZoneTexte 229">
                  <a:extLst>
                    <a:ext uri="{FF2B5EF4-FFF2-40B4-BE49-F238E27FC236}">
                      <a16:creationId xmlns:a16="http://schemas.microsoft.com/office/drawing/2014/main" id="{083C1D80-447D-47AE-83EA-38ECBD4FA122}"/>
                    </a:ext>
                  </a:extLst>
                </p:cNvPr>
                <p:cNvSpPr txBox="1"/>
                <p:nvPr/>
              </p:nvSpPr>
              <p:spPr>
                <a:xfrm>
                  <a:off x="143800" y="4785474"/>
                  <a:ext cx="101713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Capteurs</a:t>
                  </a:r>
                </a:p>
              </p:txBody>
            </p:sp>
            <p:cxnSp>
              <p:nvCxnSpPr>
                <p:cNvPr id="231" name="Connecteur droit 230">
                  <a:extLst>
                    <a:ext uri="{FF2B5EF4-FFF2-40B4-BE49-F238E27FC236}">
                      <a16:creationId xmlns:a16="http://schemas.microsoft.com/office/drawing/2014/main" id="{1EC16B6A-EAA1-43FF-B610-322328C74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80343" y="4550605"/>
                  <a:ext cx="136044" cy="48758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2" name="Connecteur droit 231">
                  <a:extLst>
                    <a:ext uri="{FF2B5EF4-FFF2-40B4-BE49-F238E27FC236}">
                      <a16:creationId xmlns:a16="http://schemas.microsoft.com/office/drawing/2014/main" id="{B82D05EF-688B-4ADB-A476-8890A0EC18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32935" y="4560909"/>
                  <a:ext cx="399938" cy="47727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>
                  <a:extLst>
                    <a:ext uri="{FF2B5EF4-FFF2-40B4-BE49-F238E27FC236}">
                      <a16:creationId xmlns:a16="http://schemas.microsoft.com/office/drawing/2014/main" id="{73ED5518-63D9-4235-BE67-B6F2C8D081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6025" y="4550605"/>
                  <a:ext cx="80710" cy="497885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4" name="Rectangle : coins arrondis 233">
                  <a:extLst>
                    <a:ext uri="{FF2B5EF4-FFF2-40B4-BE49-F238E27FC236}">
                      <a16:creationId xmlns:a16="http://schemas.microsoft.com/office/drawing/2014/main" id="{A26F20B4-7D01-423A-A327-965C9527C736}"/>
                    </a:ext>
                  </a:extLst>
                </p:cNvPr>
                <p:cNvSpPr/>
                <p:nvPr/>
              </p:nvSpPr>
              <p:spPr>
                <a:xfrm>
                  <a:off x="1973499" y="4829186"/>
                  <a:ext cx="1516140" cy="929661"/>
                </a:xfrm>
                <a:prstGeom prst="roundRect">
                  <a:avLst/>
                </a:prstGeom>
                <a:noFill/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235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52E3F972-FA19-4E80-9D7E-FE5D83E52A4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2503672" y="5017974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36" name="Connecteur droit 235">
                  <a:extLst>
                    <a:ext uri="{FF2B5EF4-FFF2-40B4-BE49-F238E27FC236}">
                      <a16:creationId xmlns:a16="http://schemas.microsoft.com/office/drawing/2014/main" id="{537D44C9-1836-4408-8AB6-8DA9D008B32F}"/>
                    </a:ext>
                  </a:extLst>
                </p:cNvPr>
                <p:cNvCxnSpPr>
                  <a:cxnSpLocks/>
                  <a:endCxn id="269" idx="2"/>
                </p:cNvCxnSpPr>
                <p:nvPr/>
              </p:nvCxnSpPr>
              <p:spPr>
                <a:xfrm flipV="1">
                  <a:off x="2378671" y="4550603"/>
                  <a:ext cx="1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Connecteur droit 236">
                  <a:extLst>
                    <a:ext uri="{FF2B5EF4-FFF2-40B4-BE49-F238E27FC236}">
                      <a16:creationId xmlns:a16="http://schemas.microsoft.com/office/drawing/2014/main" id="{20CA1D90-3532-487F-A7AF-AEEEBF1E5D65}"/>
                    </a:ext>
                  </a:extLst>
                </p:cNvPr>
                <p:cNvCxnSpPr>
                  <a:cxnSpLocks/>
                  <a:endCxn id="269" idx="2"/>
                </p:cNvCxnSpPr>
                <p:nvPr/>
              </p:nvCxnSpPr>
              <p:spPr>
                <a:xfrm flipH="1" flipV="1">
                  <a:off x="2378672" y="4550603"/>
                  <a:ext cx="606639" cy="464216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8" name="Groupe 237">
                  <a:extLst>
                    <a:ext uri="{FF2B5EF4-FFF2-40B4-BE49-F238E27FC236}">
                      <a16:creationId xmlns:a16="http://schemas.microsoft.com/office/drawing/2014/main" id="{9B5E51F1-C4F5-4B04-9B1F-B7775D9E1D9C}"/>
                    </a:ext>
                  </a:extLst>
                </p:cNvPr>
                <p:cNvGrpSpPr/>
                <p:nvPr/>
              </p:nvGrpSpPr>
              <p:grpSpPr>
                <a:xfrm>
                  <a:off x="3768348" y="2534461"/>
                  <a:ext cx="1141774" cy="846894"/>
                  <a:chOff x="4443726" y="4127156"/>
                  <a:chExt cx="1141774" cy="846894"/>
                </a:xfrm>
              </p:grpSpPr>
              <p:sp>
                <p:nvSpPr>
                  <p:cNvPr id="266" name="Rectangle : coins arrondis 265">
                    <a:extLst>
                      <a:ext uri="{FF2B5EF4-FFF2-40B4-BE49-F238E27FC236}">
                        <a16:creationId xmlns:a16="http://schemas.microsoft.com/office/drawing/2014/main" id="{9D55885E-12F1-48A1-A439-5EC2840D1705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115859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7" name="ZoneTexte 266">
                    <a:extLst>
                      <a:ext uri="{FF2B5EF4-FFF2-40B4-BE49-F238E27FC236}">
                        <a16:creationId xmlns:a16="http://schemas.microsoft.com/office/drawing/2014/main" id="{B91AF4A1-731E-45AE-B9E0-823DFA9C0D13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grpSp>
              <p:nvGrpSpPr>
                <p:cNvPr id="239" name="Groupe 238">
                  <a:extLst>
                    <a:ext uri="{FF2B5EF4-FFF2-40B4-BE49-F238E27FC236}">
                      <a16:creationId xmlns:a16="http://schemas.microsoft.com/office/drawing/2014/main" id="{06E70418-A6D3-41C7-B298-96D37433E623}"/>
                    </a:ext>
                  </a:extLst>
                </p:cNvPr>
                <p:cNvGrpSpPr/>
                <p:nvPr/>
              </p:nvGrpSpPr>
              <p:grpSpPr>
                <a:xfrm>
                  <a:off x="3780862" y="4011893"/>
                  <a:ext cx="771632" cy="760562"/>
                  <a:chOff x="2005811" y="4005176"/>
                  <a:chExt cx="771632" cy="760562"/>
                </a:xfrm>
              </p:grpSpPr>
              <p:sp>
                <p:nvSpPr>
                  <p:cNvPr id="263" name="Ellipse 262">
                    <a:extLst>
                      <a:ext uri="{FF2B5EF4-FFF2-40B4-BE49-F238E27FC236}">
                        <a16:creationId xmlns:a16="http://schemas.microsoft.com/office/drawing/2014/main" id="{E38178DE-3E94-4F82-8188-2D30AA7EE6D4}"/>
                      </a:ext>
                    </a:extLst>
                  </p:cNvPr>
                  <p:cNvSpPr/>
                  <p:nvPr/>
                </p:nvSpPr>
                <p:spPr>
                  <a:xfrm>
                    <a:off x="2016881" y="4005176"/>
                    <a:ext cx="760562" cy="760562"/>
                  </a:xfrm>
                  <a:prstGeom prst="ellipse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4" name="ZoneTexte 263">
                    <a:extLst>
                      <a:ext uri="{FF2B5EF4-FFF2-40B4-BE49-F238E27FC236}">
                        <a16:creationId xmlns:a16="http://schemas.microsoft.com/office/drawing/2014/main" id="{40192F7F-C9C8-4EFE-A432-92FEB148295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811" y="4181271"/>
                    <a:ext cx="74571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nœud</a:t>
                    </a:r>
                  </a:p>
                </p:txBody>
              </p:sp>
              <p:pic>
                <p:nvPicPr>
                  <p:cNvPr id="265" name="Picture 4" descr="Résultat de recherche d'images pour &quot;logo sans fil&quot;">
                    <a:extLst>
                      <a:ext uri="{FF2B5EF4-FFF2-40B4-BE49-F238E27FC236}">
                        <a16:creationId xmlns:a16="http://schemas.microsoft.com/office/drawing/2014/main" id="{BB0F54B9-4805-4828-8E18-030AD9F5D51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8955124">
                    <a:off x="2159661" y="4065605"/>
                    <a:ext cx="267113" cy="27098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240" name="Picture 2" descr="Résultat de recherche d'images pour &quot;in situ troll level 200&quot;">
                  <a:extLst>
                    <a:ext uri="{FF2B5EF4-FFF2-40B4-BE49-F238E27FC236}">
                      <a16:creationId xmlns:a16="http://schemas.microsoft.com/office/drawing/2014/main" id="{A7B84BF4-14D4-4501-A236-78FF50E6406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5" cstate="print">
                  <a:extLst>
                    <a:ext uri="{BEBA8EAE-BF5A-486C-A8C5-ECC9F3942E4B}">
                      <a14:imgProps xmlns:a14="http://schemas.microsoft.com/office/drawing/2010/main">
                        <a14:imgLayer r:embed="rId26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4749624">
                  <a:off x="3754941" y="4992528"/>
                  <a:ext cx="956041" cy="7384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41" name="Connecteur droit 240">
                  <a:extLst>
                    <a:ext uri="{FF2B5EF4-FFF2-40B4-BE49-F238E27FC236}">
                      <a16:creationId xmlns:a16="http://schemas.microsoft.com/office/drawing/2014/main" id="{FFC7FC86-D86C-41C4-869B-264379990EE5}"/>
                    </a:ext>
                  </a:extLst>
                </p:cNvPr>
                <p:cNvCxnSpPr>
                  <a:cxnSpLocks/>
                  <a:endCxn id="264" idx="2"/>
                </p:cNvCxnSpPr>
                <p:nvPr/>
              </p:nvCxnSpPr>
              <p:spPr>
                <a:xfrm flipH="1" flipV="1">
                  <a:off x="4153721" y="4557322"/>
                  <a:ext cx="75620" cy="4574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242" name="Picture 6" descr="Résultat de recherche d'images pour &quot;lora&quot;">
                  <a:extLst>
                    <a:ext uri="{FF2B5EF4-FFF2-40B4-BE49-F238E27FC236}">
                      <a16:creationId xmlns:a16="http://schemas.microsoft.com/office/drawing/2014/main" id="{FA3CAB8B-903F-43A3-8BBB-F94A90CFA73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7" cstate="print">
                  <a:extLst>
                    <a:ext uri="{BEBA8EAE-BF5A-486C-A8C5-ECC9F3942E4B}">
                      <a14:imgProps xmlns:a14="http://schemas.microsoft.com/office/drawing/2010/main">
                        <a14:imgLayer r:embed="rId28">
                          <a14:imgEffect>
                            <a14:backgroundRemoval t="4000" b="99000" l="10000" r="90000">
                              <a14:foregroundMark x1="35581" y1="4000" x2="45465" y2="4333"/>
                              <a14:foregroundMark x1="42907" y1="38333" x2="42791" y2="35333"/>
                              <a14:foregroundMark x1="46304" y1="94587" x2="47454" y2="98000"/>
                              <a14:foregroundMark x1="43070" y1="84989" x2="44130" y2="88135"/>
                              <a14:foregroundMark x1="39878" y1="75516" x2="40195" y2="76456"/>
                              <a14:foregroundMark x1="52907" y1="29667" x2="52674" y2="55333"/>
                              <a14:foregroundMark x1="43528" y1="67282" x2="43126" y2="64551"/>
                              <a14:foregroundMark x1="39425" y1="39400" x2="39628" y2="40781"/>
                              <a14:foregroundMark x1="37943" y1="29333" x2="38041" y2="30000"/>
                              <a14:foregroundMark x1="37894" y1="29000" x2="37943" y2="29333"/>
                              <a14:foregroundMark x1="37796" y1="28333" x2="37894" y2="29000"/>
                              <a14:foregroundMark x1="37747" y1="28000" x2="37796" y2="28333"/>
                              <a14:foregroundMark x1="37210" y1="24349" x2="37747" y2="28000"/>
                              <a14:foregroundMark x1="35687" y1="14000" x2="36278" y2="18017"/>
                              <a14:foregroundMark x1="35638" y1="13667" x2="35687" y2="14000"/>
                              <a14:foregroundMark x1="35589" y1="13333" x2="35638" y2="13667"/>
                              <a14:foregroundMark x1="35540" y1="13000" x2="35589" y2="13333"/>
                              <a14:foregroundMark x1="35442" y1="12333" x2="35540" y2="13000"/>
                              <a14:foregroundMark x1="35148" y1="10333" x2="35197" y2="10667"/>
                              <a14:foregroundMark x1="35000" y1="9333" x2="35148" y2="10333"/>
                              <a14:foregroundMark x1="49208" y1="12667" x2="49419" y2="10000"/>
                              <a14:foregroundMark x1="49183" y1="12990" x2="49208" y2="12667"/>
                              <a14:foregroundMark x1="47131" y1="39000" x2="47157" y2="38667"/>
                              <a14:foregroundMark x1="45198" y1="63463" x2="47131" y2="39000"/>
                              <a14:foregroundMark x1="25349" y1="25667" x2="25465" y2="55667"/>
                              <a14:foregroundMark x1="25465" y1="55667" x2="31744" y2="65333"/>
                              <a14:foregroundMark x1="45698" y1="16000" x2="47558" y2="18667"/>
                              <a14:foregroundMark x1="36512" y1="17000" x2="36512" y2="17000"/>
                              <a14:foregroundMark x1="36279" y1="17000" x2="36279" y2="17000"/>
                              <a14:foregroundMark x1="36512" y1="17000" x2="36512" y2="17000"/>
                              <a14:foregroundMark x1="36512" y1="17000" x2="36512" y2="17000"/>
                              <a14:foregroundMark x1="35930" y1="17000" x2="37791" y2="15667"/>
                              <a14:foregroundMark x1="37849" y1="37000" x2="39070" y2="35000"/>
                              <a14:foregroundMark x1="37442" y1="37667" x2="37849" y2="37000"/>
                              <a14:foregroundMark x1="37907" y1="35667" x2="37907" y2="35667"/>
                              <a14:foregroundMark x1="37442" y1="36333" x2="37442" y2="36333"/>
                              <a14:foregroundMark x1="37442" y1="36333" x2="37442" y2="36333"/>
                              <a14:foregroundMark x1="37459" y1="37000" x2="38372" y2="35333"/>
                              <a14:foregroundMark x1="37093" y1="37667" x2="37459" y2="37000"/>
                              <a14:foregroundMark x1="37326" y1="36333" x2="37326" y2="36333"/>
                              <a14:foregroundMark x1="37093" y1="36333" x2="37093" y2="36333"/>
                              <a14:foregroundMark x1="36860" y1="36333" x2="36860" y2="36333"/>
                              <a14:foregroundMark x1="37209" y1="37333" x2="37209" y2="37333"/>
                              <a14:foregroundMark x1="37093" y1="39333" x2="37093" y2="39333"/>
                              <a14:foregroundMark x1="37326" y1="38333" x2="37326" y2="38333"/>
                              <a14:foregroundMark x1="37326" y1="36333" x2="37326" y2="37000"/>
                              <a14:foregroundMark x1="73356" y1="42000" x2="74651" y2="43000"/>
                              <a14:foregroundMark x1="72492" y1="41333" x2="73356" y2="42000"/>
                              <a14:backgroundMark x1="31163" y1="26000" x2="31628" y2="42667"/>
                              <a14:backgroundMark x1="29767" y1="45000" x2="29884" y2="50000"/>
                              <a14:backgroundMark x1="29767" y1="44333" x2="29767" y2="33333"/>
                              <a14:backgroundMark x1="29186" y1="41333" x2="28953" y2="32333"/>
                              <a14:backgroundMark x1="29070" y1="37333" x2="28488" y2="28000"/>
                              <a14:backgroundMark x1="38953" y1="28333" x2="46163" y2="30333"/>
                              <a14:backgroundMark x1="48721" y1="38667" x2="47791" y2="26000"/>
                              <a14:backgroundMark x1="76512" y1="29333" x2="81395" y2="43667"/>
                              <a14:backgroundMark x1="38618" y1="11218" x2="35814" y2="10333"/>
                              <a14:backgroundMark x1="46428" y1="13682" x2="46227" y2="13619"/>
                              <a14:backgroundMark x1="36918" y1="20210" x2="39302" y2="18667"/>
                              <a14:backgroundMark x1="28372" y1="33667" x2="29767" y2="35333"/>
                              <a14:backgroundMark x1="38023" y1="69333" x2="45930" y2="69333"/>
                              <a14:backgroundMark x1="39419" y1="79667" x2="43953" y2="81333"/>
                              <a14:backgroundMark x1="43372" y1="92000" x2="47791" y2="89333"/>
                              <a14:backgroundMark x1="49884" y1="99000" x2="49070" y2="99333"/>
                              <a14:backgroundMark x1="47093" y1="98000" x2="47093" y2="98000"/>
                              <a14:backgroundMark x1="47442" y1="99667" x2="48023" y2="98667"/>
                              <a14:backgroundMark x1="47558" y1="97667" x2="47791" y2="98333"/>
                              <a14:backgroundMark x1="46860" y1="35333" x2="47442" y2="35333"/>
                              <a14:backgroundMark x1="47558" y1="33000" x2="49419" y2="16333"/>
                              <a14:backgroundMark x1="50233" y1="15333" x2="47674" y2="34000"/>
                              <a14:backgroundMark x1="46744" y1="37667" x2="46744" y2="37667"/>
                              <a14:backgroundMark x1="46977" y1="37667" x2="46977" y2="37667"/>
                              <a14:backgroundMark x1="47093" y1="37667" x2="47093" y2="37667"/>
                              <a14:backgroundMark x1="47093" y1="37667" x2="47093" y2="37667"/>
                              <a14:backgroundMark x1="47209" y1="37667" x2="47209" y2="37667"/>
                              <a14:backgroundMark x1="47209" y1="38000" x2="47209" y2="38000"/>
                              <a14:backgroundMark x1="47326" y1="38000" x2="47326" y2="38000"/>
                              <a14:backgroundMark x1="47326" y1="38333" x2="47326" y2="38333"/>
                              <a14:backgroundMark x1="47326" y1="38667" x2="47326" y2="38667"/>
                              <a14:backgroundMark x1="47326" y1="38667" x2="47326" y2="38667"/>
                              <a14:backgroundMark x1="47093" y1="39333" x2="47326" y2="37667"/>
                              <a14:backgroundMark x1="47209" y1="37000" x2="47209" y2="37000"/>
                              <a14:backgroundMark x1="47209" y1="37000" x2="47209" y2="37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558" y1="36000" x2="47558" y2="36000"/>
                              <a14:backgroundMark x1="47442" y1="36000" x2="47093" y2="36667"/>
                              <a14:backgroundMark x1="47093" y1="36667" x2="47093" y2="36667"/>
                              <a14:backgroundMark x1="47093" y1="36667" x2="47093" y2="36667"/>
                              <a14:backgroundMark x1="47558" y1="36000" x2="47558" y2="36000"/>
                              <a14:backgroundMark x1="29070" y1="13667" x2="29070" y2="13667"/>
                              <a14:backgroundMark x1="28605" y1="32667" x2="27907" y2="33000"/>
                              <a14:backgroundMark x1="28953" y1="38333" x2="31977" y2="55333"/>
                              <a14:backgroundMark x1="31977" y1="55667" x2="32791" y2="56333"/>
                              <a14:backgroundMark x1="42907" y1="48667" x2="42093" y2="47000"/>
                              <a14:backgroundMark x1="41628" y1="44333" x2="41628" y2="40667"/>
                              <a14:backgroundMark x1="41163" y1="44667" x2="42093" y2="47667"/>
                              <a14:backgroundMark x1="40116" y1="46000" x2="40233" y2="54333"/>
                              <a14:backgroundMark x1="40349" y1="55333" x2="42907" y2="56333"/>
                              <a14:backgroundMark x1="42209" y1="57000" x2="40000" y2="44000"/>
                              <a14:backgroundMark x1="40233" y1="44000" x2="40233" y2="44000"/>
                              <a14:backgroundMark x1="40465" y1="43667" x2="39884" y2="47000"/>
                              <a14:backgroundMark x1="40233" y1="42333" x2="39651" y2="43667"/>
                              <a14:backgroundMark x1="43140" y1="69333" x2="45233" y2="67667"/>
                              <a14:backgroundMark x1="41163" y1="72000" x2="38023" y2="70000"/>
                              <a14:backgroundMark x1="34535" y1="57333" x2="31977" y2="55333"/>
                              <a14:backgroundMark x1="49419" y1="15333" x2="47791" y2="12333"/>
                              <a14:backgroundMark x1="49302" y1="13667" x2="48488" y2="12667"/>
                              <a14:backgroundMark x1="49302" y1="13333" x2="49302" y2="13333"/>
                              <a14:backgroundMark x1="49186" y1="12667" x2="49186" y2="12667"/>
                              <a14:backgroundMark x1="49186" y1="12667" x2="49186" y2="12667"/>
                              <a14:backgroundMark x1="41512" y1="16000" x2="41512" y2="16000"/>
                              <a14:backgroundMark x1="35465" y1="12333" x2="35465" y2="12333"/>
                              <a14:backgroundMark x1="35349" y1="10667" x2="35349" y2="10667"/>
                              <a14:backgroundMark x1="35233" y1="11333" x2="35233" y2="11333"/>
                              <a14:backgroundMark x1="34884" y1="12000" x2="36512" y2="9667"/>
                              <a14:backgroundMark x1="35581" y1="13000" x2="35581" y2="13000"/>
                              <a14:backgroundMark x1="35581" y1="13667" x2="35581" y2="13667"/>
                              <a14:backgroundMark x1="35581" y1="14000" x2="35581" y2="14000"/>
                              <a14:backgroundMark x1="35814" y1="14000" x2="35814" y2="14000"/>
                              <a14:backgroundMark x1="35116" y1="10667" x2="35116" y2="10667"/>
                              <a14:backgroundMark x1="35233" y1="10333" x2="35233" y2="10333"/>
                              <a14:backgroundMark x1="35233" y1="10333" x2="35233" y2="10333"/>
                              <a14:backgroundMark x1="35814" y1="13333" x2="35814" y2="13333"/>
                              <a14:backgroundMark x1="37674" y1="28333" x2="37674" y2="28333"/>
                              <a14:backgroundMark x1="37907" y1="29333" x2="37907" y2="29333"/>
                              <a14:backgroundMark x1="38140" y1="30000" x2="38140" y2="30000"/>
                              <a14:backgroundMark x1="38140" y1="30667" x2="38180" y2="31009"/>
                              <a14:backgroundMark x1="37907" y1="29000" x2="37907" y2="29000"/>
                              <a14:backgroundMark x1="37907" y1="28000" x2="37907" y2="28000"/>
                              <a14:backgroundMark x1="37402" y1="35667" x2="36744" y2="36333"/>
                              <a14:backgroundMark x1="36628" y1="37000" x2="36628" y2="37000"/>
                              <a14:backgroundMark x1="69186" y1="44667" x2="67791" y2="46000"/>
                              <a14:backgroundMark x1="71163" y1="52667" x2="71163" y2="52667"/>
                              <a14:backgroundMark x1="71047" y1="52667" x2="71047" y2="52667"/>
                              <a14:backgroundMark x1="71744" y1="53333" x2="70349" y2="55333"/>
                              <a14:backgroundMark x1="71512" y1="41333" x2="69651" y2="42333"/>
                              <a14:backgroundMark x1="71860" y1="41333" x2="71860" y2="40333"/>
                              <a14:backgroundMark x1="72442" y1="41000" x2="72442" y2="41000"/>
                              <a14:backgroundMark x1="71163" y1="40333" x2="71163" y2="40333"/>
                              <a14:backgroundMark x1="71047" y1="40333" x2="71047" y2="40333"/>
                              <a14:backgroundMark x1="71744" y1="40333" x2="71744" y2="40333"/>
                              <a14:backgroundMark x1="72093" y1="40667" x2="72093" y2="40667"/>
                              <a14:backgroundMark x1="72209" y1="41333" x2="72209" y2="41333"/>
                              <a14:backgroundMark x1="72209" y1="41333" x2="72209" y2="41333"/>
                              <a14:backgroundMark x1="72326" y1="41333" x2="72326" y2="41333"/>
                              <a14:backgroundMark x1="72442" y1="41333" x2="72442" y2="41333"/>
                              <a14:backgroundMark x1="72558" y1="41333" x2="72558" y2="41333"/>
                              <a14:backgroundMark x1="72674" y1="41333" x2="72674" y2="41333"/>
                              <a14:backgroundMark x1="71047" y1="40667" x2="72442" y2="41667"/>
                              <a14:backgroundMark x1="72674" y1="42000" x2="72674" y2="42000"/>
                              <a14:backgroundMark x1="47442" y1="33667" x2="48605" y2="40667"/>
                              <a14:backgroundMark x1="47442" y1="39000" x2="47442" y2="390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32914" y="3570320"/>
                  <a:ext cx="1438979" cy="5019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43" name="Connecteur droit 242">
                  <a:extLst>
                    <a:ext uri="{FF2B5EF4-FFF2-40B4-BE49-F238E27FC236}">
                      <a16:creationId xmlns:a16="http://schemas.microsoft.com/office/drawing/2014/main" id="{346A1F9F-33C6-42DD-886D-7F972858D3C0}"/>
                    </a:ext>
                  </a:extLst>
                </p:cNvPr>
                <p:cNvCxnSpPr>
                  <a:cxnSpLocks/>
                  <a:stCxn id="264" idx="1"/>
                </p:cNvCxnSpPr>
                <p:nvPr/>
              </p:nvCxnSpPr>
              <p:spPr>
                <a:xfrm flipH="1" flipV="1">
                  <a:off x="3519822" y="4072289"/>
                  <a:ext cx="261040" cy="30036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onnecteur droit 243">
                  <a:extLst>
                    <a:ext uri="{FF2B5EF4-FFF2-40B4-BE49-F238E27FC236}">
                      <a16:creationId xmlns:a16="http://schemas.microsoft.com/office/drawing/2014/main" id="{216D73D8-11F1-4301-9182-4E06ED2B05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2767" y="1129038"/>
                  <a:ext cx="942393" cy="981000"/>
                </a:xfrm>
                <a:prstGeom prst="line">
                  <a:avLst/>
                </a:prstGeom>
                <a:ln w="25400" cap="flat" cmpd="sng" algn="ctr">
                  <a:solidFill>
                    <a:srgbClr val="FF0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onnecteur droit 244">
                  <a:extLst>
                    <a:ext uri="{FF2B5EF4-FFF2-40B4-BE49-F238E27FC236}">
                      <a16:creationId xmlns:a16="http://schemas.microsoft.com/office/drawing/2014/main" id="{F568341C-0BB6-4AF4-B45C-74ED7D53DB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2636" y="3373250"/>
                  <a:ext cx="444202" cy="242883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onnecteur droit 245">
                  <a:extLst>
                    <a:ext uri="{FF2B5EF4-FFF2-40B4-BE49-F238E27FC236}">
                      <a16:creationId xmlns:a16="http://schemas.microsoft.com/office/drawing/2014/main" id="{98514D6D-F6A7-44A3-B461-18587A619B0A}"/>
                    </a:ext>
                  </a:extLst>
                </p:cNvPr>
                <p:cNvCxnSpPr>
                  <a:cxnSpLocks/>
                  <a:stCxn id="242" idx="0"/>
                </p:cNvCxnSpPr>
                <p:nvPr/>
              </p:nvCxnSpPr>
              <p:spPr>
                <a:xfrm flipV="1">
                  <a:off x="3652402" y="3381356"/>
                  <a:ext cx="341222" cy="188962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Connecteur droit 246">
                  <a:extLst>
                    <a:ext uri="{FF2B5EF4-FFF2-40B4-BE49-F238E27FC236}">
                      <a16:creationId xmlns:a16="http://schemas.microsoft.com/office/drawing/2014/main" id="{676FF239-86F6-4F69-9E99-8D8482655EEB}"/>
                    </a:ext>
                  </a:extLst>
                </p:cNvPr>
                <p:cNvCxnSpPr>
                  <a:cxnSpLocks/>
                  <a:endCxn id="269" idx="1"/>
                </p:cNvCxnSpPr>
                <p:nvPr/>
              </p:nvCxnSpPr>
              <p:spPr>
                <a:xfrm>
                  <a:off x="1804508" y="4010368"/>
                  <a:ext cx="201305" cy="355571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Connecteur droit 247">
                  <a:extLst>
                    <a:ext uri="{FF2B5EF4-FFF2-40B4-BE49-F238E27FC236}">
                      <a16:creationId xmlns:a16="http://schemas.microsoft.com/office/drawing/2014/main" id="{A7F5D644-D0A9-4018-A302-6B24D451AEEC}"/>
                    </a:ext>
                  </a:extLst>
                </p:cNvPr>
                <p:cNvCxnSpPr>
                  <a:cxnSpLocks/>
                  <a:endCxn id="223" idx="6"/>
                </p:cNvCxnSpPr>
                <p:nvPr/>
              </p:nvCxnSpPr>
              <p:spPr>
                <a:xfrm flipH="1">
                  <a:off x="1527510" y="4021714"/>
                  <a:ext cx="276996" cy="30464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Connecteur droit 248">
                  <a:extLst>
                    <a:ext uri="{FF2B5EF4-FFF2-40B4-BE49-F238E27FC236}">
                      <a16:creationId xmlns:a16="http://schemas.microsoft.com/office/drawing/2014/main" id="{C85A4DF4-AE8D-4A8F-AB4E-04BD76721592}"/>
                    </a:ext>
                  </a:extLst>
                </p:cNvPr>
                <p:cNvCxnSpPr>
                  <a:cxnSpLocks/>
                  <a:stCxn id="220" idx="0"/>
                  <a:endCxn id="221" idx="2"/>
                </p:cNvCxnSpPr>
                <p:nvPr/>
              </p:nvCxnSpPr>
              <p:spPr>
                <a:xfrm flipV="1">
                  <a:off x="1935878" y="3414876"/>
                  <a:ext cx="461287" cy="147337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grpSp>
              <p:nvGrpSpPr>
                <p:cNvPr id="250" name="Groupe 249">
                  <a:extLst>
                    <a:ext uri="{FF2B5EF4-FFF2-40B4-BE49-F238E27FC236}">
                      <a16:creationId xmlns:a16="http://schemas.microsoft.com/office/drawing/2014/main" id="{19EAC971-ABD0-4F51-8A19-343CD2BF3308}"/>
                    </a:ext>
                  </a:extLst>
                </p:cNvPr>
                <p:cNvGrpSpPr/>
                <p:nvPr/>
              </p:nvGrpSpPr>
              <p:grpSpPr>
                <a:xfrm>
                  <a:off x="8071" y="2513812"/>
                  <a:ext cx="1540461" cy="846894"/>
                  <a:chOff x="4443726" y="4127156"/>
                  <a:chExt cx="1540461" cy="846894"/>
                </a:xfrm>
              </p:grpSpPr>
              <p:sp>
                <p:nvSpPr>
                  <p:cNvPr id="261" name="Rectangle : coins arrondis 260">
                    <a:extLst>
                      <a:ext uri="{FF2B5EF4-FFF2-40B4-BE49-F238E27FC236}">
                        <a16:creationId xmlns:a16="http://schemas.microsoft.com/office/drawing/2014/main" id="{82CAEED0-85E9-41C7-8D75-DD6A8D01176F}"/>
                      </a:ext>
                    </a:extLst>
                  </p:cNvPr>
                  <p:cNvSpPr/>
                  <p:nvPr/>
                </p:nvSpPr>
                <p:spPr>
                  <a:xfrm>
                    <a:off x="4469641" y="4127156"/>
                    <a:ext cx="1514546" cy="846894"/>
                  </a:xfrm>
                  <a:prstGeom prst="roundRect">
                    <a:avLst/>
                  </a:prstGeom>
                  <a:noFill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2" name="ZoneTexte 261">
                    <a:extLst>
                      <a:ext uri="{FF2B5EF4-FFF2-40B4-BE49-F238E27FC236}">
                        <a16:creationId xmlns:a16="http://schemas.microsoft.com/office/drawing/2014/main" id="{9B5405C2-7EBD-46C9-9A13-64BB006CCAB0}"/>
                      </a:ext>
                    </a:extLst>
                  </p:cNvPr>
                  <p:cNvSpPr txBox="1"/>
                  <p:nvPr/>
                </p:nvSpPr>
                <p:spPr>
                  <a:xfrm>
                    <a:off x="4443726" y="4127156"/>
                    <a:ext cx="10007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dirty="0"/>
                      <a:t>Gateway</a:t>
                    </a:r>
                  </a:p>
                </p:txBody>
              </p:sp>
            </p:grpSp>
            <p:cxnSp>
              <p:nvCxnSpPr>
                <p:cNvPr id="251" name="Connecteur droit 250">
                  <a:extLst>
                    <a:ext uri="{FF2B5EF4-FFF2-40B4-BE49-F238E27FC236}">
                      <a16:creationId xmlns:a16="http://schemas.microsoft.com/office/drawing/2014/main" id="{B12731A6-2BAE-48F4-A0A5-64423CE490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66736" y="3360708"/>
                  <a:ext cx="703576" cy="209059"/>
                </a:xfrm>
                <a:prstGeom prst="line">
                  <a:avLst/>
                </a:prstGeom>
                <a:ln w="25400" cap="flat" cmpd="sng" algn="ctr">
                  <a:solidFill>
                    <a:schemeClr val="accent5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pic>
              <p:nvPicPr>
                <p:cNvPr id="252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64920368-2F95-47F7-BAB4-29E025CDE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0445" y="2176814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3" name="ZoneTexte 252">
                  <a:extLst>
                    <a:ext uri="{FF2B5EF4-FFF2-40B4-BE49-F238E27FC236}">
                      <a16:creationId xmlns:a16="http://schemas.microsoft.com/office/drawing/2014/main" id="{1FBF5E80-044C-46B5-81AA-72F882E30DED}"/>
                    </a:ext>
                  </a:extLst>
                </p:cNvPr>
                <p:cNvSpPr txBox="1"/>
                <p:nvPr/>
              </p:nvSpPr>
              <p:spPr>
                <a:xfrm>
                  <a:off x="497213" y="2105158"/>
                  <a:ext cx="6335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GSM</a:t>
                  </a:r>
                </a:p>
              </p:txBody>
            </p:sp>
            <p:pic>
              <p:nvPicPr>
                <p:cNvPr id="254" name="Picture 4" descr="Résultat de recherche d'images pour &quot;logo sans fil&quot;">
                  <a:extLst>
                    <a:ext uri="{FF2B5EF4-FFF2-40B4-BE49-F238E27FC236}">
                      <a16:creationId xmlns:a16="http://schemas.microsoft.com/office/drawing/2014/main" id="{37055AE7-0E16-44AC-959B-C7A6618CD22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72256" y="2193625"/>
                  <a:ext cx="267113" cy="27098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5" name="ZoneTexte 254">
                  <a:extLst>
                    <a:ext uri="{FF2B5EF4-FFF2-40B4-BE49-F238E27FC236}">
                      <a16:creationId xmlns:a16="http://schemas.microsoft.com/office/drawing/2014/main" id="{42C5A5C6-6250-485B-82AD-21424A152742}"/>
                    </a:ext>
                  </a:extLst>
                </p:cNvPr>
                <p:cNvSpPr txBox="1"/>
                <p:nvPr/>
              </p:nvSpPr>
              <p:spPr>
                <a:xfrm>
                  <a:off x="2180094" y="1888132"/>
                  <a:ext cx="67698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GPRS</a:t>
                  </a:r>
                </a:p>
                <a:p>
                  <a:r>
                    <a:rPr lang="fr-FR" dirty="0"/>
                    <a:t>3/4G</a:t>
                  </a:r>
                </a:p>
              </p:txBody>
            </p:sp>
            <p:pic>
              <p:nvPicPr>
                <p:cNvPr id="256" name="Picture 6" descr="Résultat de recherche d'images pour &quot;rj45&quot;">
                  <a:extLst>
                    <a:ext uri="{FF2B5EF4-FFF2-40B4-BE49-F238E27FC236}">
                      <a16:creationId xmlns:a16="http://schemas.microsoft.com/office/drawing/2014/main" id="{F2CC2C8A-9739-49E7-BCAF-4C665C554BF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3" cstate="print">
                  <a:extLst>
                    <a:ext uri="{BEBA8EAE-BF5A-486C-A8C5-ECC9F3942E4B}">
                      <a14:imgProps xmlns:a14="http://schemas.microsoft.com/office/drawing/2010/main">
                        <a14:imgLayer r:embed="rId34">
                          <a14:imgEffect>
                            <a14:backgroundRemoval t="5167" b="95667" l="4471" r="93741">
                              <a14:foregroundMark x1="9538" y1="29167" x2="5812" y2="43500"/>
                              <a14:foregroundMark x1="8640" y1="70092" x2="9553" y2="78671"/>
                              <a14:foregroundMark x1="5812" y1="43500" x2="6063" y2="45860"/>
                              <a14:foregroundMark x1="10660" y1="83102" x2="15350" y2="93167"/>
                              <a14:foregroundMark x1="83010" y1="90833" x2="89442" y2="81204"/>
                              <a14:foregroundMark x1="93122" y1="71705" x2="95654" y2="44167"/>
                              <a14:foregroundMark x1="90160" y1="27939" x2="88376" y2="25833"/>
                              <a14:foregroundMark x1="88376" y1="25833" x2="88077" y2="25667"/>
                              <a14:foregroundMark x1="68405" y1="10167" x2="53651" y2="5167"/>
                              <a14:foregroundMark x1="53651" y1="5167" x2="39642" y2="7833"/>
                              <a14:foregroundMark x1="4785" y1="55223" x2="4471" y2="59000"/>
                              <a14:foregroundMark x1="6259" y1="37500" x2="5582" y2="45638"/>
                              <a14:foregroundMark x1="16841" y1="95667" x2="15499" y2="92000"/>
                              <a14:foregroundMark x1="16244" y1="94500" x2="18182" y2="92833"/>
                              <a14:foregroundMark x1="80030" y1="92167" x2="86140" y2="89833"/>
                              <a14:foregroundMark x1="83905" y1="85000" x2="78987" y2="91333"/>
                              <a14:foregroundMark x1="78987" y1="91333" x2="86438" y2="90333"/>
                              <a14:foregroundMark x1="86438" y1="90333" x2="82861" y2="84333"/>
                              <a14:foregroundMark x1="82265" y1="95000" x2="82265" y2="95167"/>
                              <a14:foregroundMark x1="19836" y1="72159" x2="20119" y2="72833"/>
                              <a14:foregroundMark x1="24419" y1="74836" x2="36215" y2="80333"/>
                              <a14:foregroundMark x1="20119" y1="72833" x2="21349" y2="73406"/>
                              <a14:foregroundMark x1="36215" y1="80333" x2="17586" y2="59167"/>
                              <a14:foregroundMark x1="78539" y1="92500" x2="80477" y2="95333"/>
                              <a14:backgroundMark x1="33681" y1="48500" x2="33681" y2="48500"/>
                              <a14:backgroundMark x1="7004" y1="48167" x2="7750" y2="64667"/>
                              <a14:backgroundMark x1="7750" y1="64667" x2="7899" y2="65500"/>
                              <a14:backgroundMark x1="23249" y1="74833" x2="19970" y2="70167"/>
                              <a14:backgroundMark x1="24143" y1="76000" x2="23100" y2="74167"/>
                              <a14:backgroundMark x1="24739" y1="75667" x2="18778" y2="69500"/>
                              <a14:backgroundMark x1="18778" y1="69500" x2="16542" y2="64833"/>
                              <a14:backgroundMark x1="8346" y1="65500" x2="9091" y2="70000"/>
                              <a14:backgroundMark x1="8197" y1="79500" x2="10283" y2="83333"/>
                              <a14:backgroundMark x1="7452" y1="46500" x2="6408" y2="49167"/>
                              <a14:backgroundMark x1="91654" y1="27333" x2="97019" y2="43167"/>
                              <a14:backgroundMark x1="97019" y1="43167" x2="97019" y2="44167"/>
                              <a14:backgroundMark x1="90760" y1="81167" x2="93890" y2="73500"/>
                              <a14:backgroundMark x1="93890" y1="73500" x2="94337" y2="73167"/>
                              <a14:backgroundMark x1="92846" y1="73167" x2="91654" y2="78667"/>
                              <a14:backgroundMark x1="93741" y1="72500" x2="93741" y2="72500"/>
                              <a14:backgroundMark x1="92846" y1="73000" x2="94188" y2="70500"/>
                              <a14:backgroundMark x1="89717" y1="82000" x2="90760" y2="77500"/>
                              <a14:backgroundMark x1="89568" y1="81833" x2="92399" y2="77167"/>
                              <a14:backgroundMark x1="93741" y1="71333" x2="94337" y2="68667"/>
                              <a14:backgroundMark x1="92846" y1="72500" x2="95678" y2="67500"/>
                              <a14:backgroundMark x1="93145" y1="71833" x2="93741" y2="69167"/>
                              <a14:backgroundMark x1="88972" y1="83167" x2="89270" y2="80000"/>
                              <a14:backgroundMark x1="89568" y1="81833" x2="90164" y2="79500"/>
                              <a14:backgroundMark x1="88972" y1="82667" x2="90164" y2="7916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312674">
                  <a:off x="3615698" y="1715803"/>
                  <a:ext cx="925662" cy="82771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cxnSp>
              <p:nvCxnSpPr>
                <p:cNvPr id="257" name="Connecteur droit 256">
                  <a:extLst>
                    <a:ext uri="{FF2B5EF4-FFF2-40B4-BE49-F238E27FC236}">
                      <a16:creationId xmlns:a16="http://schemas.microsoft.com/office/drawing/2014/main" id="{D31DC563-AB5F-4C0C-9646-AA2AE221E6FA}"/>
                    </a:ext>
                  </a:extLst>
                </p:cNvPr>
                <p:cNvCxnSpPr>
                  <a:cxnSpLocks/>
                  <a:stCxn id="255" idx="0"/>
                </p:cNvCxnSpPr>
                <p:nvPr/>
              </p:nvCxnSpPr>
              <p:spPr>
                <a:xfrm flipH="1" flipV="1">
                  <a:off x="2481104" y="1267574"/>
                  <a:ext cx="37480" cy="620556"/>
                </a:xfrm>
                <a:prstGeom prst="line">
                  <a:avLst/>
                </a:prstGeom>
                <a:ln w="25400" cap="flat" cmpd="sng" algn="ctr">
                  <a:solidFill>
                    <a:srgbClr val="FFC000"/>
                  </a:solidFill>
                  <a:prstDash val="dashDot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onnecteur droit 257">
                  <a:extLst>
                    <a:ext uri="{FF2B5EF4-FFF2-40B4-BE49-F238E27FC236}">
                      <a16:creationId xmlns:a16="http://schemas.microsoft.com/office/drawing/2014/main" id="{0ACADDBC-F483-4C02-A7C9-F01ACF0CE7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2727188" y="1077792"/>
                  <a:ext cx="875894" cy="1115330"/>
                </a:xfrm>
                <a:prstGeom prst="line">
                  <a:avLst/>
                </a:prstGeom>
                <a:ln w="25400" cap="flat" cmpd="sng" algn="ctr">
                  <a:solidFill>
                    <a:srgbClr val="00B05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</p:cxnSp>
            <p:sp>
              <p:nvSpPr>
                <p:cNvPr id="259" name="Nuage 258">
                  <a:extLst>
                    <a:ext uri="{FF2B5EF4-FFF2-40B4-BE49-F238E27FC236}">
                      <a16:creationId xmlns:a16="http://schemas.microsoft.com/office/drawing/2014/main" id="{341218EA-E054-484F-BEFF-60C9E488546D}"/>
                    </a:ext>
                  </a:extLst>
                </p:cNvPr>
                <p:cNvSpPr/>
                <p:nvPr/>
              </p:nvSpPr>
              <p:spPr>
                <a:xfrm rot="11023267">
                  <a:off x="1624762" y="201723"/>
                  <a:ext cx="1808801" cy="1253276"/>
                </a:xfrm>
                <a:prstGeom prst="cloud">
                  <a:avLst/>
                </a:prstGeom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fr-FR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fr-FR" dirty="0"/>
                </a:p>
              </p:txBody>
            </p:sp>
            <p:sp>
              <p:nvSpPr>
                <p:cNvPr id="260" name="ZoneTexte 259">
                  <a:extLst>
                    <a:ext uri="{FF2B5EF4-FFF2-40B4-BE49-F238E27FC236}">
                      <a16:creationId xmlns:a16="http://schemas.microsoft.com/office/drawing/2014/main" id="{56D3DFE8-59AC-4938-8554-E845580A4021}"/>
                    </a:ext>
                  </a:extLst>
                </p:cNvPr>
                <p:cNvSpPr txBox="1"/>
                <p:nvPr/>
              </p:nvSpPr>
              <p:spPr>
                <a:xfrm>
                  <a:off x="2027312" y="532713"/>
                  <a:ext cx="94506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dirty="0"/>
                    <a:t>Internet</a:t>
                  </a:r>
                </a:p>
              </p:txBody>
            </p:sp>
          </p:grpSp>
        </p:grpSp>
      </p:grpSp>
      <p:pic>
        <p:nvPicPr>
          <p:cNvPr id="276" name="Picture 2">
            <a:extLst>
              <a:ext uri="{FF2B5EF4-FFF2-40B4-BE49-F238E27FC236}">
                <a16:creationId xmlns:a16="http://schemas.microsoft.com/office/drawing/2014/main" id="{77017FEC-F5F8-48D7-811D-58ECE7F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837" y="-7147853"/>
            <a:ext cx="9163153" cy="586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2D71864-AAB3-4936-B751-9434998BCD7D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69" y="816493"/>
            <a:ext cx="9144000" cy="5840281"/>
          </a:xfrm>
          <a:prstGeom prst="rect">
            <a:avLst/>
          </a:prstGeom>
        </p:spPr>
      </p:pic>
      <p:sp>
        <p:nvSpPr>
          <p:cNvPr id="187" name="Rectangle 186">
            <a:extLst>
              <a:ext uri="{FF2B5EF4-FFF2-40B4-BE49-F238E27FC236}">
                <a16:creationId xmlns:a16="http://schemas.microsoft.com/office/drawing/2014/main" id="{BA6F69C9-F37D-416C-BA99-1700743105EF}"/>
              </a:ext>
            </a:extLst>
          </p:cNvPr>
          <p:cNvSpPr/>
          <p:nvPr/>
        </p:nvSpPr>
        <p:spPr>
          <a:xfrm>
            <a:off x="3620657" y="2665"/>
            <a:ext cx="4890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Localisation des 4 sites pilotes</a:t>
            </a:r>
          </a:p>
        </p:txBody>
      </p:sp>
    </p:spTree>
    <p:extLst>
      <p:ext uri="{BB962C8B-B14F-4D97-AF65-F5344CB8AC3E}">
        <p14:creationId xmlns:p14="http://schemas.microsoft.com/office/powerpoint/2010/main" val="1750182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AD914E-34F4-4C56-A0B6-E2300A80F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B4BF932-FE41-495D-86B2-B2EB542A4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745" y="877975"/>
            <a:ext cx="9144000" cy="58402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3EF468-658D-41D8-824A-2E94126F4D7E}"/>
              </a:ext>
            </a:extLst>
          </p:cNvPr>
          <p:cNvSpPr/>
          <p:nvPr/>
        </p:nvSpPr>
        <p:spPr>
          <a:xfrm>
            <a:off x="3620657" y="2665"/>
            <a:ext cx="4890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Localisation des 4 sites pilotes</a:t>
            </a:r>
          </a:p>
        </p:txBody>
      </p:sp>
    </p:spTree>
    <p:extLst>
      <p:ext uri="{BB962C8B-B14F-4D97-AF65-F5344CB8AC3E}">
        <p14:creationId xmlns:p14="http://schemas.microsoft.com/office/powerpoint/2010/main" val="1626753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565" y="1106074"/>
            <a:ext cx="11394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Instrumentation de sites environnementaux: « Les observer pour mieux comprendre leurs dynamiques » 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116738" y="1977737"/>
            <a:ext cx="2546635" cy="4019542"/>
            <a:chOff x="-89043" y="2299981"/>
            <a:chExt cx="2546635" cy="4019542"/>
          </a:xfrm>
        </p:grpSpPr>
        <p:sp>
          <p:nvSpPr>
            <p:cNvPr id="26" name="object 63"/>
            <p:cNvSpPr/>
            <p:nvPr/>
          </p:nvSpPr>
          <p:spPr bwMode="auto">
            <a:xfrm>
              <a:off x="312167" y="3118770"/>
              <a:ext cx="1714271" cy="2029612"/>
            </a:xfrm>
            <a:prstGeom prst="rect">
              <a:avLst/>
            </a:prstGeom>
            <a:blipFill>
              <a:blip r:embed="rId3"/>
              <a:stretch/>
            </a:blipFill>
          </p:spPr>
          <p:txBody>
            <a:bodyPr wrap="square" lIns="0" tIns="0" rIns="0" bIns="0" rtlCol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55575" y="5211527"/>
              <a:ext cx="165173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Bouée </a:t>
              </a:r>
              <a:r>
                <a:rPr lang="fr-FR" sz="1600" dirty="0" err="1"/>
                <a:t>instr</a:t>
              </a:r>
              <a:r>
                <a:rPr lang="fr-FR" sz="1600" dirty="0"/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Station météo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Piézomètres</a:t>
              </a:r>
            </a:p>
            <a:p>
              <a:endParaRPr lang="fr-FR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89043" y="2299981"/>
              <a:ext cx="254663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Site d’</a:t>
              </a:r>
              <a:r>
                <a:rPr lang="fr-FR" sz="1400" b="1" dirty="0"/>
                <a:t>Aydat (63)</a:t>
              </a:r>
            </a:p>
            <a:p>
              <a:pPr algn="ctr"/>
              <a:r>
                <a:rPr lang="fr-FR" sz="1400" b="1" i="1" dirty="0"/>
                <a:t>Eutrophisation et prolifération</a:t>
              </a:r>
              <a:endParaRPr lang="fr-FR" sz="1400" dirty="0"/>
            </a:p>
            <a:p>
              <a:pPr algn="ctr"/>
              <a:r>
                <a:rPr lang="fr-FR" sz="1400" b="1" i="1" dirty="0"/>
                <a:t>de cyanobactéries</a:t>
              </a:r>
              <a:endParaRPr lang="fr-FR" sz="1400" dirty="0"/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3049878" y="2506202"/>
            <a:ext cx="2434553" cy="3911131"/>
            <a:chOff x="2056331" y="2825918"/>
            <a:chExt cx="2434553" cy="3911131"/>
          </a:xfrm>
        </p:grpSpPr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2590679" y="3595853"/>
              <a:ext cx="1446448" cy="2169672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2321130" y="5906052"/>
              <a:ext cx="20621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1600" dirty="0"/>
                <a:t>Station météo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1600" dirty="0"/>
                <a:t>Capteurs de radon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1600" dirty="0"/>
                <a:t>Piézomètres</a:t>
              </a:r>
              <a:endParaRPr lang="fr-FR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56331" y="2825918"/>
              <a:ext cx="243455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Site de </a:t>
              </a:r>
              <a:r>
                <a:rPr lang="fr-FR" sz="1400" dirty="0" err="1"/>
                <a:t>Roffin</a:t>
              </a:r>
              <a:r>
                <a:rPr lang="fr-FR" sz="1400" dirty="0"/>
                <a:t> à </a:t>
              </a:r>
              <a:r>
                <a:rPr lang="fr-FR" sz="1400" b="1" dirty="0" err="1"/>
                <a:t>Lachaux</a:t>
              </a:r>
              <a:r>
                <a:rPr lang="fr-FR" sz="1400" b="1" dirty="0"/>
                <a:t> (63)</a:t>
              </a:r>
            </a:p>
            <a:p>
              <a:pPr algn="ctr"/>
              <a:r>
                <a:rPr lang="fr-FR" sz="1400" b="1" i="1" dirty="0"/>
                <a:t>Vie sous rayonnement </a:t>
              </a:r>
            </a:p>
            <a:p>
              <a:pPr algn="ctr"/>
              <a:r>
                <a:rPr lang="fr-FR" sz="1400" b="1" i="1" dirty="0"/>
                <a:t>d’origine naturelle</a:t>
              </a:r>
              <a:endParaRPr lang="fr-FR" sz="14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5989251" y="2981431"/>
            <a:ext cx="2678545" cy="3397913"/>
            <a:chOff x="4490884" y="2406701"/>
            <a:chExt cx="2678545" cy="3397913"/>
          </a:xfrm>
        </p:grpSpPr>
        <p:sp>
          <p:nvSpPr>
            <p:cNvPr id="25" name="object 112"/>
            <p:cNvSpPr/>
            <p:nvPr/>
          </p:nvSpPr>
          <p:spPr bwMode="auto">
            <a:xfrm>
              <a:off x="4834914" y="3118770"/>
              <a:ext cx="2114748" cy="1682485"/>
            </a:xfrm>
            <a:prstGeom prst="rect">
              <a:avLst/>
            </a:prstGeom>
            <a:blipFill>
              <a:blip r:embed="rId5"/>
              <a:stretch/>
            </a:blip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925883" y="4942840"/>
              <a:ext cx="16517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Station météo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Piézomètres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fr-FR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90884" y="2406701"/>
              <a:ext cx="267854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Site d’</a:t>
              </a:r>
              <a:r>
                <a:rPr lang="fr-FR" sz="1400" b="1" dirty="0"/>
                <a:t>Auzon (43)</a:t>
              </a:r>
            </a:p>
            <a:p>
              <a:pPr algn="ctr"/>
              <a:r>
                <a:rPr lang="fr-FR" sz="1400" b="1" i="1" dirty="0"/>
                <a:t>Services écosystémiques sur un bras mort de  l’Allier</a:t>
              </a:r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9128596" y="3414094"/>
            <a:ext cx="2492603" cy="3580803"/>
            <a:chOff x="7022366" y="3152812"/>
            <a:chExt cx="2492603" cy="3580803"/>
          </a:xfrm>
        </p:grpSpPr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872" y="3947981"/>
              <a:ext cx="1357422" cy="2113576"/>
            </a:xfrm>
            <a:prstGeom prst="rect">
              <a:avLst/>
            </a:prstGeom>
            <a:ln w="127000">
              <a:solidFill>
                <a:schemeClr val="bg1"/>
              </a:solidFill>
            </a:ln>
          </p:spPr>
        </p:pic>
        <p:sp>
          <p:nvSpPr>
            <p:cNvPr id="32" name="ZoneTexte 31"/>
            <p:cNvSpPr txBox="1"/>
            <p:nvPr/>
          </p:nvSpPr>
          <p:spPr>
            <a:xfrm>
              <a:off x="7102706" y="6118062"/>
              <a:ext cx="241226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Sondes humidité du sol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fr-FR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22366" y="3152812"/>
              <a:ext cx="231643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Site de </a:t>
              </a:r>
              <a:r>
                <a:rPr lang="fr-FR" sz="1400" b="1" dirty="0" err="1"/>
                <a:t>Montoldre</a:t>
              </a:r>
              <a:r>
                <a:rPr lang="fr-FR" sz="1400" b="1" dirty="0"/>
                <a:t> (03)</a:t>
              </a:r>
            </a:p>
            <a:p>
              <a:pPr algn="ctr"/>
              <a:r>
                <a:rPr lang="fr-FR" sz="1400" b="1" i="1" dirty="0"/>
                <a:t>Etude du fonctionnement</a:t>
              </a:r>
            </a:p>
            <a:p>
              <a:pPr algn="ctr"/>
              <a:r>
                <a:rPr lang="fr-FR" sz="1400" b="1" i="1" dirty="0"/>
                <a:t>hydrique des agrosystèmes</a:t>
              </a:r>
              <a:endParaRPr lang="fr-FR" sz="1400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272659" y="1477838"/>
            <a:ext cx="328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4 sites pilotes situés en Auvergne</a:t>
            </a:r>
            <a:endParaRPr lang="fr-FR" sz="1600" strike="sngStrike" dirty="0"/>
          </a:p>
        </p:txBody>
      </p:sp>
      <p:sp>
        <p:nvSpPr>
          <p:cNvPr id="35" name="Rectangle 34"/>
          <p:cNvSpPr/>
          <p:nvPr/>
        </p:nvSpPr>
        <p:spPr>
          <a:xfrm>
            <a:off x="3620657" y="2665"/>
            <a:ext cx="4890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Des sites à instrumenter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338799" y="6468833"/>
            <a:ext cx="2743200" cy="36512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04250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565" y="1106074"/>
            <a:ext cx="11394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Instrumentation de sites environnementaux: « Les observer pour mieux comprendre leurs dynamiques » 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520565" y="2020521"/>
            <a:ext cx="2546635" cy="4019542"/>
            <a:chOff x="-89043" y="2299981"/>
            <a:chExt cx="2546635" cy="4019542"/>
          </a:xfrm>
        </p:grpSpPr>
        <p:sp>
          <p:nvSpPr>
            <p:cNvPr id="26" name="object 63"/>
            <p:cNvSpPr/>
            <p:nvPr/>
          </p:nvSpPr>
          <p:spPr bwMode="auto">
            <a:xfrm>
              <a:off x="312167" y="3118770"/>
              <a:ext cx="1714271" cy="2029612"/>
            </a:xfrm>
            <a:prstGeom prst="rect">
              <a:avLst/>
            </a:prstGeom>
            <a:blipFill>
              <a:blip r:embed="rId3"/>
              <a:stretch/>
            </a:blipFill>
          </p:spPr>
          <p:txBody>
            <a:bodyPr wrap="square" lIns="0" tIns="0" rIns="0" bIns="0" rtlCol="0"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155575" y="5211527"/>
              <a:ext cx="1651734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Bouée </a:t>
              </a:r>
              <a:r>
                <a:rPr lang="fr-FR" sz="1600" dirty="0" err="1"/>
                <a:t>instr</a:t>
              </a:r>
              <a:r>
                <a:rPr lang="fr-FR" sz="1600" dirty="0"/>
                <a:t>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Station météo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Piézomètres</a:t>
              </a:r>
            </a:p>
            <a:p>
              <a:endParaRPr lang="fr-FR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-89043" y="2299981"/>
              <a:ext cx="254663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Site d’</a:t>
              </a:r>
              <a:r>
                <a:rPr lang="fr-FR" sz="1400" b="1" dirty="0"/>
                <a:t>Aydat (63)</a:t>
              </a:r>
            </a:p>
            <a:p>
              <a:pPr algn="ctr"/>
              <a:r>
                <a:rPr lang="fr-FR" sz="1400" b="1" i="1" dirty="0"/>
                <a:t>Eutrophisation et prolifération</a:t>
              </a:r>
              <a:endParaRPr lang="fr-FR" sz="1400" dirty="0"/>
            </a:p>
            <a:p>
              <a:pPr algn="ctr"/>
              <a:r>
                <a:rPr lang="fr-FR" sz="1400" b="1" i="1" dirty="0"/>
                <a:t>de cyanobactéries</a:t>
              </a:r>
              <a:endParaRPr lang="fr-FR" sz="1400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272659" y="1477838"/>
            <a:ext cx="328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4 sites pilotes situés en Auvergne</a:t>
            </a:r>
            <a:endParaRPr lang="fr-FR" sz="1600" strike="sngStrike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338799" y="6468833"/>
            <a:ext cx="2743200" cy="36512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25221C02-E2AC-4569-BA77-866C309B34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420" y="2179770"/>
            <a:ext cx="6427513" cy="361547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9EA2E40-653E-435A-A4CA-82150C865E41}"/>
              </a:ext>
            </a:extLst>
          </p:cNvPr>
          <p:cNvSpPr/>
          <p:nvPr/>
        </p:nvSpPr>
        <p:spPr>
          <a:xfrm>
            <a:off x="3620657" y="2665"/>
            <a:ext cx="4890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Des sites à instrumenter: Aydat</a:t>
            </a:r>
          </a:p>
        </p:txBody>
      </p:sp>
    </p:spTree>
    <p:extLst>
      <p:ext uri="{BB962C8B-B14F-4D97-AF65-F5344CB8AC3E}">
        <p14:creationId xmlns:p14="http://schemas.microsoft.com/office/powerpoint/2010/main" val="6437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36" y="182957"/>
            <a:ext cx="1154164" cy="6625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0565" y="1106074"/>
            <a:ext cx="11394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0070C0"/>
                </a:solidFill>
              </a:rPr>
              <a:t>Instrumentation de sites environnementaux: « Les observer pour mieux comprendre leurs dynamiques » </a:t>
            </a:r>
          </a:p>
        </p:txBody>
      </p:sp>
      <p:grpSp>
        <p:nvGrpSpPr>
          <p:cNvPr id="16" name="Groupe 15"/>
          <p:cNvGrpSpPr/>
          <p:nvPr/>
        </p:nvGrpSpPr>
        <p:grpSpPr>
          <a:xfrm>
            <a:off x="235172" y="2587148"/>
            <a:ext cx="2678545" cy="3397913"/>
            <a:chOff x="4490884" y="2406701"/>
            <a:chExt cx="2678545" cy="3397913"/>
          </a:xfrm>
        </p:grpSpPr>
        <p:sp>
          <p:nvSpPr>
            <p:cNvPr id="25" name="object 112"/>
            <p:cNvSpPr/>
            <p:nvPr/>
          </p:nvSpPr>
          <p:spPr bwMode="auto">
            <a:xfrm>
              <a:off x="4834914" y="3118770"/>
              <a:ext cx="2114748" cy="1682485"/>
            </a:xfrm>
            <a:prstGeom prst="rect">
              <a:avLst/>
            </a:prstGeom>
            <a:blipFill>
              <a:blip r:embed="rId3"/>
              <a:stretch/>
            </a:blipFill>
          </p:spPr>
          <p:txBody>
            <a:bodyPr wrap="square" lIns="0" tIns="0" rIns="0" bIns="0" rtlCol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925883" y="4942840"/>
              <a:ext cx="1651734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Station météo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600" dirty="0"/>
                <a:t>Piézomètres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fr-FR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490884" y="2406701"/>
              <a:ext cx="267854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dirty="0"/>
                <a:t>Site d’</a:t>
              </a:r>
              <a:r>
                <a:rPr lang="fr-FR" sz="1400" b="1" dirty="0"/>
                <a:t>Auzon (43)</a:t>
              </a:r>
            </a:p>
            <a:p>
              <a:pPr algn="ctr"/>
              <a:r>
                <a:rPr lang="fr-FR" sz="1400" b="1" i="1" dirty="0"/>
                <a:t>Services écosystémiques sur un bras mort de  l’Allier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272659" y="1477838"/>
            <a:ext cx="3282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4 sites pilotes situés en Auvergne</a:t>
            </a:r>
            <a:endParaRPr lang="fr-FR" sz="1600" strike="sngStrike" dirty="0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>
          <a:xfrm>
            <a:off x="9338799" y="6468833"/>
            <a:ext cx="2743200" cy="365125"/>
          </a:xfrm>
        </p:spPr>
        <p:txBody>
          <a:bodyPr/>
          <a:lstStyle/>
          <a:p>
            <a:r>
              <a:rPr lang="fr-FR" dirty="0"/>
              <a:t>2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4258D2FB-E36D-4C43-964A-506D97D3B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69" y="2188156"/>
            <a:ext cx="7438860" cy="418435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8277C70-1505-465A-9D42-1770480AC2E3}"/>
              </a:ext>
            </a:extLst>
          </p:cNvPr>
          <p:cNvSpPr/>
          <p:nvPr/>
        </p:nvSpPr>
        <p:spPr>
          <a:xfrm>
            <a:off x="3620657" y="2665"/>
            <a:ext cx="4890176" cy="589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/>
              <a:t>Des sites à instrumenter: Auzon</a:t>
            </a:r>
          </a:p>
        </p:txBody>
      </p:sp>
    </p:spTree>
    <p:extLst>
      <p:ext uri="{BB962C8B-B14F-4D97-AF65-F5344CB8AC3E}">
        <p14:creationId xmlns:p14="http://schemas.microsoft.com/office/powerpoint/2010/main" val="12064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10326</TotalTime>
  <Words>1703</Words>
  <Application>Microsoft Office PowerPoint</Application>
  <PresentationFormat>Grand écran</PresentationFormat>
  <Paragraphs>346</Paragraphs>
  <Slides>30</Slides>
  <Notes>16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Arial</vt:lpstr>
      <vt:lpstr>Arial Rounded MT Bold</vt:lpstr>
      <vt:lpstr>Calibri</vt:lpstr>
      <vt:lpstr>Calibri Light</vt:lpstr>
      <vt:lpstr>Cambria</vt:lpstr>
      <vt:lpstr>CMBX12</vt:lpstr>
      <vt:lpstr>Times New Roman</vt:lpstr>
      <vt:lpstr>Wingdings</vt:lpstr>
      <vt:lpstr>Thème Office</vt:lpstr>
      <vt:lpstr>Rencontre avec l’Université de Rennes 1 </vt:lpstr>
      <vt:lpstr>Présentation PowerPoint</vt:lpstr>
      <vt:lpstr>Présentation PowerPoint</vt:lpstr>
      <vt:lpstr>ConnecSenS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Irstea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Réseaux de capteur sans fil LoRa</dc:title>
  <dc:creator>Moiroux Laure</dc:creator>
  <cp:lastModifiedBy>Laurent Royer</cp:lastModifiedBy>
  <cp:revision>95</cp:revision>
  <dcterms:created xsi:type="dcterms:W3CDTF">2019-09-02T12:53:16Z</dcterms:created>
  <dcterms:modified xsi:type="dcterms:W3CDTF">2021-02-08T19:49:50Z</dcterms:modified>
</cp:coreProperties>
</file>