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1812" r:id="rId3"/>
    <p:sldId id="1857" r:id="rId4"/>
    <p:sldId id="1859" r:id="rId5"/>
    <p:sldId id="1860" r:id="rId6"/>
    <p:sldId id="1795" r:id="rId7"/>
    <p:sldId id="1852" r:id="rId8"/>
    <p:sldId id="1861" r:id="rId9"/>
    <p:sldId id="1862" r:id="rId10"/>
    <p:sldId id="1863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2092"/>
    <a:srgbClr val="0432FF"/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17" autoAdjust="0"/>
    <p:restoredTop sz="94662"/>
  </p:normalViewPr>
  <p:slideViewPr>
    <p:cSldViewPr snapToGrid="0" snapToObjects="1">
      <p:cViewPr varScale="1">
        <p:scale>
          <a:sx n="131" d="100"/>
          <a:sy n="131" d="100"/>
        </p:scale>
        <p:origin x="512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2" d="100"/>
          <a:sy n="52" d="100"/>
        </p:scale>
        <p:origin x="28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2DCB7DF9-0D02-4585-BB95-A274CDB043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D03439E-816E-4B73-9747-56E6950143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8F809-F363-4872-84C9-D7CD75B4F4FB}" type="datetimeFigureOut">
              <a:rPr lang="it-IT" smtClean="0"/>
              <a:t>15/04/21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F80F5E3-5A6B-4274-9F07-3F4DC527B0E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775B453-4FD3-4B45-9A4E-69A288F1E9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9A301-FF2A-45E5-97E1-7B158FC8E93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3951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046F7-DDA4-3648-BD7E-85E6D1DE148B}" type="datetimeFigureOut">
              <a:rPr lang="it-IT" smtClean="0"/>
              <a:t>15/04/21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490F3-ADF7-B042-987D-93AF3DA3A92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7856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6582" y="3221765"/>
            <a:ext cx="8497455" cy="1595705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6581" y="5417819"/>
            <a:ext cx="8497456" cy="62405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B37CFE4B-908F-744C-86B0-5575CC115044}"/>
              </a:ext>
            </a:extLst>
          </p:cNvPr>
          <p:cNvSpPr/>
          <p:nvPr userDrawn="1"/>
        </p:nvSpPr>
        <p:spPr>
          <a:xfrm>
            <a:off x="990601" y="6378090"/>
            <a:ext cx="948343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050" dirty="0">
                <a:solidFill>
                  <a:schemeClr val="bg1">
                    <a:lumMod val="95000"/>
                  </a:schemeClr>
                </a:solidFill>
              </a:rPr>
              <a:t>ESCAPE - The European Science Cluster of Astronomy &amp; Particle Physics ESFRI Research Infrastructures has received funding from the European Union’s Horizon 2020 research and innovation programme under the Grant Agreement n° 824064.</a:t>
            </a:r>
            <a:endParaRPr lang="en-GB" sz="1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84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09025-9590-1D4C-9CDC-4389B921BD5C}" type="datetime1">
              <a:rPr lang="it-IT" smtClean="0"/>
              <a:t>15/04/21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6576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1CA9D-5025-644E-ABD4-52A7457B7D80}" type="datetime1">
              <a:rPr lang="it-IT" smtClean="0"/>
              <a:t>15/04/21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3551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5B47-C677-1F40-983D-52F98A3CC2DB}" type="datetime1">
              <a:rPr lang="it-IT" smtClean="0"/>
              <a:t>15/04/21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37601" y="6346704"/>
            <a:ext cx="731981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 algn="ctr"/>
            <a:fld id="{F815B12F-D02A-B845-865F-37AC5B232343}" type="slidenum">
              <a:rPr lang="it-IT" smtClean="0"/>
              <a:pPr algn="ctr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72737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4F6F-EB56-314C-82B1-809730BD9621}" type="datetime1">
              <a:rPr lang="it-IT" smtClean="0"/>
              <a:t>15/04/21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389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339B8-5484-664F-ACAF-E7277C00432F}" type="datetime1">
              <a:rPr lang="it-IT" smtClean="0"/>
              <a:t>15/04/21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7481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C197-D765-984E-8EDD-917FE17EC1FC}" type="datetime1">
              <a:rPr lang="it-IT" smtClean="0"/>
              <a:t>15/04/21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3323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ED0B3-174C-A24A-BE04-FF55F9EFE698}" type="datetime1">
              <a:rPr lang="it-IT" smtClean="0"/>
              <a:t>15/04/21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1686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4F15C-91D5-9241-AC17-030113BDD6BC}" type="datetime1">
              <a:rPr lang="it-IT" smtClean="0"/>
              <a:t>15/04/21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7958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5BFC-7B76-CB43-9325-91EE391A0695}" type="datetime1">
              <a:rPr lang="it-IT" smtClean="0"/>
              <a:t>15/04/21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8926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6627E-FEA8-B442-B9A7-66CE3E6E6241}" type="datetime1">
              <a:rPr lang="it-IT" smtClean="0"/>
              <a:t>15/04/21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7032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33269" y="160028"/>
            <a:ext cx="9720532" cy="1032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58781"/>
            <a:ext cx="10515600" cy="4818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2514" y="6356352"/>
            <a:ext cx="15613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02EA9-9C59-B94A-A747-D112AE1C00E1}" type="datetime1">
              <a:rPr lang="it-IT" smtClean="0"/>
              <a:t>15/04/21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10929" y="6356352"/>
            <a:ext cx="3738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DCE86EC0-9AA0-9445-A96A-DFDEC4EB036F}"/>
              </a:ext>
            </a:extLst>
          </p:cNvPr>
          <p:cNvSpPr/>
          <p:nvPr userDrawn="1"/>
        </p:nvSpPr>
        <p:spPr>
          <a:xfrm>
            <a:off x="6829494" y="6364235"/>
            <a:ext cx="371638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050" dirty="0">
                <a:solidFill>
                  <a:schemeClr val="tx1"/>
                </a:solidFill>
              </a:rPr>
              <a:t>Funded by the European Union’s </a:t>
            </a:r>
          </a:p>
          <a:p>
            <a:pPr algn="r"/>
            <a:r>
              <a:rPr lang="en-US" sz="1050" dirty="0">
                <a:solidFill>
                  <a:schemeClr val="tx1"/>
                </a:solidFill>
              </a:rPr>
              <a:t>Horizon 2020 - Grant N° </a:t>
            </a:r>
            <a:r>
              <a:rPr lang="uk-UA" sz="1050" dirty="0">
                <a:solidFill>
                  <a:schemeClr val="tx1"/>
                </a:solidFill>
              </a:rPr>
              <a:t>824064</a:t>
            </a:r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E0477E6-C1AD-094D-A442-EF1BE2575039}"/>
              </a:ext>
            </a:extLst>
          </p:cNvPr>
          <p:cNvPicPr/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877" y="6425157"/>
            <a:ext cx="608780" cy="293654"/>
          </a:xfrm>
          <a:prstGeom prst="rect">
            <a:avLst/>
          </a:prstGeom>
          <a:ln w="3175">
            <a:noFill/>
          </a:ln>
        </p:spPr>
      </p:pic>
    </p:spTree>
    <p:extLst>
      <p:ext uri="{BB962C8B-B14F-4D97-AF65-F5344CB8AC3E}">
        <p14:creationId xmlns:p14="http://schemas.microsoft.com/office/powerpoint/2010/main" val="1567622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iki.escape2020.de/index.php/WP4_-_CEVO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CF9914-6A8C-414A-AF31-0758485B4E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1235" y="3761949"/>
            <a:ext cx="7827264" cy="1228342"/>
          </a:xfrm>
        </p:spPr>
        <p:txBody>
          <a:bodyPr>
            <a:normAutofit/>
          </a:bodyPr>
          <a:lstStyle/>
          <a:p>
            <a:r>
              <a:rPr lang="it-IT" sz="4800" b="1" dirty="0">
                <a:solidFill>
                  <a:srgbClr val="FFFF00"/>
                </a:solidFill>
                <a:latin typeface="+mn-lt"/>
              </a:rPr>
              <a:t>WP4 Technology Forum 2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C893D75-00CA-9042-B133-1091B1F6CA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35867" y="5294293"/>
            <a:ext cx="6858000" cy="1116073"/>
          </a:xfrm>
        </p:spPr>
        <p:txBody>
          <a:bodyPr>
            <a:normAutofit/>
          </a:bodyPr>
          <a:lstStyle/>
          <a:p>
            <a:r>
              <a:rPr lang="it-IT" sz="3600" dirty="0" err="1"/>
              <a:t>Concluding</a:t>
            </a:r>
            <a:r>
              <a:rPr lang="it-IT" sz="3600" dirty="0"/>
              <a:t> Session</a:t>
            </a:r>
          </a:p>
        </p:txBody>
      </p:sp>
    </p:spTree>
    <p:extLst>
      <p:ext uri="{BB962C8B-B14F-4D97-AF65-F5344CB8AC3E}">
        <p14:creationId xmlns:p14="http://schemas.microsoft.com/office/powerpoint/2010/main" val="2634715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A3939-4777-024C-8A6D-7DD26DE67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5881E-46BF-EF45-97C6-630306D11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8781"/>
            <a:ext cx="10515600" cy="2259908"/>
          </a:xfrm>
        </p:spPr>
        <p:txBody>
          <a:bodyPr/>
          <a:lstStyle/>
          <a:p>
            <a:pPr marL="0" indent="0" algn="ctr">
              <a:buNone/>
            </a:pPr>
            <a:r>
              <a:rPr lang="en-AU" sz="5400" dirty="0"/>
              <a:t>Thanks for your participation !!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C35FF0-BF8D-9E4D-8E78-8D29B2F3B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5B47-C677-1F40-983D-52F98A3CC2DB}" type="datetime1">
              <a:rPr lang="it-IT" smtClean="0"/>
              <a:t>15/04/21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EE1959-9066-774F-95B0-06C3C69EE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62A4A-9068-B94A-96FB-980F351B4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10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61359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7D3AF-A0E2-6A44-BF20-DD877E42E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 Welcome to Technology Forum 2.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52535-83B5-2E4E-99FE-02D349D1D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8781"/>
            <a:ext cx="11224098" cy="4818182"/>
          </a:xfrm>
        </p:spPr>
        <p:txBody>
          <a:bodyPr>
            <a:normAutofit/>
          </a:bodyPr>
          <a:lstStyle/>
          <a:p>
            <a:r>
              <a:rPr lang="en-US" dirty="0"/>
              <a:t> A meeting of the whole Work Package – month 27 of 48.   </a:t>
            </a:r>
            <a:r>
              <a:rPr lang="en-US" b="1" dirty="0">
                <a:solidFill>
                  <a:srgbClr val="942092"/>
                </a:solidFill>
              </a:rPr>
              <a:t>59 participants</a:t>
            </a:r>
          </a:p>
          <a:p>
            <a:r>
              <a:rPr lang="en-US" dirty="0"/>
              <a:t> Interaction with invited experts (EUDAT, Radio, Applications, VO)</a:t>
            </a:r>
          </a:p>
          <a:p>
            <a:r>
              <a:rPr lang="en-US" dirty="0"/>
              <a:t> Interaction with WP3 (Software), WP5 (Platform)</a:t>
            </a:r>
          </a:p>
          <a:p>
            <a:r>
              <a:rPr lang="en-US" dirty="0"/>
              <a:t> Reports on progress</a:t>
            </a:r>
          </a:p>
          <a:p>
            <a:pPr lvl="1"/>
            <a:r>
              <a:rPr lang="en-US" dirty="0"/>
              <a:t> From the Review held in November 2020 </a:t>
            </a:r>
          </a:p>
          <a:p>
            <a:pPr lvl="1"/>
            <a:r>
              <a:rPr lang="en-US" dirty="0"/>
              <a:t> From the individual tasks 4.1, 4.2, 4.3</a:t>
            </a:r>
          </a:p>
          <a:p>
            <a:pPr lvl="1"/>
            <a:r>
              <a:rPr lang="en-US" dirty="0"/>
              <a:t> From the partners and also invited contributions</a:t>
            </a:r>
          </a:p>
          <a:p>
            <a:pPr lvl="1"/>
            <a:r>
              <a:rPr lang="en-US" dirty="0"/>
              <a:t> Hack-a-thon sessions </a:t>
            </a:r>
            <a:r>
              <a:rPr lang="en-US" i="1" dirty="0">
                <a:solidFill>
                  <a:srgbClr val="0432FF"/>
                </a:solidFill>
              </a:rPr>
              <a:t>– working meeting!!  </a:t>
            </a:r>
            <a:endParaRPr lang="en-US" dirty="0"/>
          </a:p>
          <a:p>
            <a:r>
              <a:rPr lang="en-US" dirty="0"/>
              <a:t> Prepare for the 2</a:t>
            </a:r>
            <a:r>
              <a:rPr lang="en-US" baseline="30000" dirty="0"/>
              <a:t>nd</a:t>
            </a:r>
            <a:r>
              <a:rPr lang="en-US" dirty="0"/>
              <a:t> half of the ESCAPE</a:t>
            </a:r>
          </a:p>
          <a:p>
            <a:r>
              <a:rPr lang="en-US" dirty="0"/>
              <a:t> Prepare for the upcoming IVOA Interoperability meeting (May 2021)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3F4621-FA4F-754D-8B43-A1D831049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5B47-C677-1F40-983D-52F98A3CC2DB}" type="datetime1">
              <a:rPr lang="it-IT" smtClean="0"/>
              <a:t>15/04/21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629FA2-A0DF-4D45-9554-A6EADB11B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2C934A-C9ED-5744-98D9-6F619D057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50248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FFC41-2397-F145-94FE-2F7E79A96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>
                <a:latin typeface="+mn-lt"/>
              </a:rPr>
              <a:t>Hackathons</a:t>
            </a:r>
            <a:endParaRPr lang="fr-FR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69A9F-13E3-4D4D-8362-7AD54F6B73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r-FR" dirty="0"/>
              <a:t> VO and Solar data / services</a:t>
            </a:r>
          </a:p>
          <a:p>
            <a:pPr>
              <a:lnSpc>
                <a:spcPct val="150000"/>
              </a:lnSpc>
            </a:pPr>
            <a:r>
              <a:rPr lang="fr-FR" dirty="0"/>
              <a:t> Provenance</a:t>
            </a:r>
          </a:p>
          <a:p>
            <a:pPr>
              <a:lnSpc>
                <a:spcPct val="150000"/>
              </a:lnSpc>
            </a:pPr>
            <a:r>
              <a:rPr lang="fr-FR" dirty="0"/>
              <a:t> ESFRI </a:t>
            </a:r>
            <a:r>
              <a:rPr lang="fr-FR" dirty="0" err="1"/>
              <a:t>Requirements</a:t>
            </a:r>
            <a:r>
              <a:rPr lang="fr-FR" dirty="0"/>
              <a:t> for VO</a:t>
            </a:r>
          </a:p>
          <a:p>
            <a:pPr>
              <a:lnSpc>
                <a:spcPct val="150000"/>
              </a:lnSpc>
            </a:pPr>
            <a:r>
              <a:rPr lang="fr-FR" dirty="0"/>
              <a:t> Validation of VO services</a:t>
            </a:r>
          </a:p>
          <a:p>
            <a:pPr>
              <a:lnSpc>
                <a:spcPct val="150000"/>
              </a:lnSpc>
            </a:pPr>
            <a:r>
              <a:rPr lang="fr-FR" dirty="0"/>
              <a:t> </a:t>
            </a:r>
            <a:r>
              <a:rPr lang="fr-FR" dirty="0" err="1"/>
              <a:t>pgsphere</a:t>
            </a:r>
            <a:endParaRPr lang="fr-FR" dirty="0"/>
          </a:p>
          <a:p>
            <a:pPr>
              <a:lnSpc>
                <a:spcPct val="150000"/>
              </a:lnSpc>
            </a:pPr>
            <a:r>
              <a:rPr lang="fr-FR" dirty="0"/>
              <a:t> Cross-WP topics – VO and </a:t>
            </a:r>
            <a:r>
              <a:rPr lang="fr-FR" dirty="0" err="1"/>
              <a:t>platforms</a:t>
            </a:r>
            <a:r>
              <a:rPr lang="fr-FR" dirty="0"/>
              <a:t> and software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1109F5-B6EF-904E-B4A9-1BB995156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5B47-C677-1F40-983D-52F98A3CC2DB}" type="datetime1">
              <a:rPr lang="it-IT" smtClean="0"/>
              <a:t>15/04/21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463C01-1986-7C4B-8B62-B7738ADDD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C5A0A6-7CD4-5D4E-8891-D16FE7362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01616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B8A55-2AA2-824B-8BEF-7D164AB85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269" y="160028"/>
            <a:ext cx="10010740" cy="1032353"/>
          </a:xfrm>
        </p:spPr>
        <p:txBody>
          <a:bodyPr>
            <a:normAutofit/>
          </a:bodyPr>
          <a:lstStyle/>
          <a:p>
            <a:r>
              <a:rPr lang="fr-FR" dirty="0"/>
              <a:t> </a:t>
            </a:r>
            <a:r>
              <a:rPr lang="fr-FR" b="1" dirty="0" err="1">
                <a:latin typeface="+mn-lt"/>
              </a:rPr>
              <a:t>Preparation</a:t>
            </a:r>
            <a:r>
              <a:rPr lang="fr-FR" b="1" dirty="0">
                <a:latin typeface="+mn-lt"/>
              </a:rPr>
              <a:t> of IVOA </a:t>
            </a:r>
            <a:r>
              <a:rPr lang="fr-FR" b="1" dirty="0" err="1">
                <a:latin typeface="+mn-lt"/>
              </a:rPr>
              <a:t>Interoperability</a:t>
            </a:r>
            <a:r>
              <a:rPr lang="fr-FR" b="1" dirty="0">
                <a:latin typeface="+mn-lt"/>
              </a:rPr>
              <a:t> Meeting. </a:t>
            </a:r>
            <a:r>
              <a:rPr lang="fr-FR" sz="1800" i="1" dirty="0">
                <a:latin typeface="+mn-lt"/>
              </a:rPr>
              <a:t>(MS 25)</a:t>
            </a:r>
            <a:endParaRPr lang="fr-FR" i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87ED5-16B7-544B-BDD1-3720D1BF0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77" y="1358781"/>
            <a:ext cx="11256523" cy="4818182"/>
          </a:xfrm>
        </p:spPr>
        <p:txBody>
          <a:bodyPr/>
          <a:lstStyle/>
          <a:p>
            <a:r>
              <a:rPr lang="fr-FR" dirty="0"/>
              <a:t> </a:t>
            </a:r>
            <a:r>
              <a:rPr lang="en-AU" dirty="0"/>
              <a:t>Announced for May 25-28 (UTC)</a:t>
            </a:r>
          </a:p>
          <a:p>
            <a:r>
              <a:rPr lang="en-AU" dirty="0"/>
              <a:t> Registration Open now</a:t>
            </a:r>
          </a:p>
          <a:p>
            <a:r>
              <a:rPr lang="en-AU" dirty="0"/>
              <a:t> Abstracts – May 17</a:t>
            </a:r>
          </a:p>
          <a:p>
            <a:endParaRPr lang="en-AU" dirty="0"/>
          </a:p>
          <a:p>
            <a:r>
              <a:rPr lang="en-AU" dirty="0"/>
              <a:t> What ESCAPE topics ?</a:t>
            </a:r>
          </a:p>
          <a:p>
            <a:r>
              <a:rPr lang="en-AU" dirty="0"/>
              <a:t> Who will participate ? </a:t>
            </a:r>
          </a:p>
          <a:p>
            <a:endParaRPr lang="en-AU" dirty="0"/>
          </a:p>
          <a:p>
            <a:r>
              <a:rPr lang="en-AU" dirty="0"/>
              <a:t> note “focus on Science Platforms”</a:t>
            </a:r>
          </a:p>
          <a:p>
            <a:r>
              <a:rPr lang="en-AU" dirty="0"/>
              <a:t> note the DM workshop </a:t>
            </a:r>
          </a:p>
          <a:p>
            <a:endParaRPr lang="fr-F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B8C11C-0D22-7640-926C-DFBA9F753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5B47-C677-1F40-983D-52F98A3CC2DB}" type="datetime1">
              <a:rPr lang="it-IT" smtClean="0"/>
              <a:t>15/04/21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ADAAF3-C76B-6540-8EA7-0B496E900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B5120-9F1C-C74A-B041-02E4A9656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4</a:t>
            </a:fld>
            <a:endParaRPr lang="it-IT" dirty="0"/>
          </a:p>
        </p:txBody>
      </p:sp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172F969C-EA2D-D642-9AB8-780E7AE81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57394">
            <a:off x="5794540" y="1404319"/>
            <a:ext cx="5713921" cy="481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146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D3F94-6EAF-F846-8204-DA4C32682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+mn-lt"/>
              </a:rPr>
              <a:t>2</a:t>
            </a:r>
            <a:r>
              <a:rPr lang="fr-FR" b="1" baseline="30000" dirty="0">
                <a:latin typeface="+mn-lt"/>
              </a:rPr>
              <a:t>nd</a:t>
            </a:r>
            <a:r>
              <a:rPr lang="fr-FR" b="1" dirty="0">
                <a:latin typeface="+mn-lt"/>
              </a:rPr>
              <a:t> </a:t>
            </a:r>
            <a:r>
              <a:rPr lang="fr-FR" b="1" dirty="0" err="1">
                <a:latin typeface="+mn-lt"/>
              </a:rPr>
              <a:t>half</a:t>
            </a:r>
            <a:r>
              <a:rPr lang="fr-FR" b="1" dirty="0">
                <a:latin typeface="+mn-lt"/>
              </a:rPr>
              <a:t> of ESCAPE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F803D-2A88-7C41-BDFA-7AC412644E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/>
              <a:t> </a:t>
            </a:r>
            <a:r>
              <a:rPr lang="en-AU" dirty="0"/>
              <a:t>Cross-WP activities emphasised </a:t>
            </a:r>
          </a:p>
          <a:p>
            <a:pPr lvl="1"/>
            <a:r>
              <a:rPr lang="en-AU" dirty="0"/>
              <a:t> Initial results and prototypes have been developed – time to share and discuss</a:t>
            </a:r>
          </a:p>
          <a:p>
            <a:pPr lvl="1"/>
            <a:r>
              <a:rPr lang="en-AU" dirty="0"/>
              <a:t> WP3 – 4 – 5 interaction here very useful for understanding current status</a:t>
            </a:r>
          </a:p>
          <a:p>
            <a:pPr lvl="1"/>
            <a:r>
              <a:rPr lang="fr-FR" dirty="0"/>
              <a:t> </a:t>
            </a:r>
            <a:r>
              <a:rPr lang="fr-FR" dirty="0" err="1"/>
              <a:t>idea</a:t>
            </a:r>
            <a:r>
              <a:rPr lang="fr-FR" dirty="0"/>
              <a:t> of an All-Hands  meeting  - </a:t>
            </a:r>
            <a:r>
              <a:rPr lang="fr-FR" dirty="0" err="1"/>
              <a:t>possibly</a:t>
            </a:r>
            <a:r>
              <a:rPr lang="fr-FR" dirty="0"/>
              <a:t> </a:t>
            </a:r>
            <a:r>
              <a:rPr lang="fr-FR" dirty="0" err="1"/>
              <a:t>associated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GA in Sept 2021 </a:t>
            </a:r>
          </a:p>
          <a:p>
            <a:pPr lvl="1"/>
            <a:r>
              <a:rPr lang="fr-FR" dirty="0" err="1"/>
              <a:t>Ideas</a:t>
            </a:r>
            <a:r>
              <a:rPr lang="fr-FR" dirty="0"/>
              <a:t> </a:t>
            </a:r>
            <a:r>
              <a:rPr lang="fr-FR" dirty="0" err="1"/>
              <a:t>proposed</a:t>
            </a:r>
            <a:r>
              <a:rPr lang="fr-FR" dirty="0"/>
              <a:t> for cross-WP coordination in a training </a:t>
            </a:r>
            <a:r>
              <a:rPr lang="fr-FR" dirty="0" err="1"/>
              <a:t>event</a:t>
            </a:r>
            <a:r>
              <a:rPr lang="fr-FR" dirty="0"/>
              <a:t> (~</a:t>
            </a:r>
            <a:r>
              <a:rPr lang="fr-FR" dirty="0" err="1"/>
              <a:t>mid</a:t>
            </a:r>
            <a:r>
              <a:rPr lang="fr-FR" dirty="0"/>
              <a:t> 2022)</a:t>
            </a:r>
          </a:p>
          <a:p>
            <a:r>
              <a:rPr lang="fr-FR" dirty="0"/>
              <a:t> Project </a:t>
            </a:r>
            <a:r>
              <a:rPr lang="fr-FR" dirty="0" err="1"/>
              <a:t>level</a:t>
            </a:r>
            <a:r>
              <a:rPr lang="fr-FR" dirty="0"/>
              <a:t> coordination</a:t>
            </a:r>
          </a:p>
          <a:p>
            <a:pPr lvl="1"/>
            <a:r>
              <a:rPr lang="fr-FR" dirty="0"/>
              <a:t> ESFRI </a:t>
            </a:r>
            <a:r>
              <a:rPr lang="fr-FR" dirty="0" err="1"/>
              <a:t>activities</a:t>
            </a:r>
            <a:r>
              <a:rPr lang="fr-FR" dirty="0"/>
              <a:t> in the </a:t>
            </a:r>
            <a:r>
              <a:rPr lang="fr-FR" dirty="0" err="1"/>
              <a:t>WPs</a:t>
            </a:r>
            <a:r>
              <a:rPr lang="fr-FR" dirty="0"/>
              <a:t> and </a:t>
            </a:r>
            <a:r>
              <a:rPr lang="fr-FR" dirty="0" err="1"/>
              <a:t>Technical</a:t>
            </a:r>
            <a:r>
              <a:rPr lang="fr-FR" dirty="0"/>
              <a:t> coordination</a:t>
            </a:r>
          </a:p>
          <a:p>
            <a:pPr lvl="1"/>
            <a:r>
              <a:rPr lang="fr-FR" dirty="0"/>
              <a:t> Test science cases – </a:t>
            </a:r>
            <a:r>
              <a:rPr lang="fr-FR" i="1" dirty="0"/>
              <a:t>The user perspective </a:t>
            </a:r>
          </a:p>
          <a:p>
            <a:pPr lvl="2"/>
            <a:r>
              <a:rPr lang="fr-FR" dirty="0"/>
              <a:t> WP4 – </a:t>
            </a:r>
            <a:r>
              <a:rPr lang="fr-FR" dirty="0" err="1"/>
              <a:t>need</a:t>
            </a:r>
            <a:r>
              <a:rPr lang="fr-FR" dirty="0"/>
              <a:t> to express relevant </a:t>
            </a:r>
            <a:r>
              <a:rPr lang="fr-FR" dirty="0" err="1"/>
              <a:t>activities</a:t>
            </a:r>
            <a:r>
              <a:rPr lang="fr-FR" dirty="0"/>
              <a:t> as science cases</a:t>
            </a:r>
          </a:p>
          <a:p>
            <a:r>
              <a:rPr lang="fr-FR" dirty="0"/>
              <a:t> EOSC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maturing</a:t>
            </a:r>
            <a:r>
              <a:rPr lang="fr-FR" dirty="0"/>
              <a:t> – </a:t>
            </a:r>
            <a:r>
              <a:rPr lang="fr-FR" dirty="0" err="1"/>
              <a:t>expect</a:t>
            </a:r>
            <a:r>
              <a:rPr lang="fr-FR" dirty="0"/>
              <a:t> more </a:t>
            </a:r>
            <a:r>
              <a:rPr lang="fr-FR" dirty="0" err="1"/>
              <a:t>activities</a:t>
            </a:r>
            <a:r>
              <a:rPr lang="fr-FR" dirty="0"/>
              <a:t> in EOSC </a:t>
            </a:r>
            <a:r>
              <a:rPr lang="fr-FR" dirty="0" err="1"/>
              <a:t>related</a:t>
            </a:r>
            <a:r>
              <a:rPr lang="fr-FR" dirty="0"/>
              <a:t> meetings</a:t>
            </a:r>
          </a:p>
          <a:p>
            <a:pPr lvl="1"/>
            <a:r>
              <a:rPr lang="fr-FR" dirty="0"/>
              <a:t> </a:t>
            </a:r>
            <a:r>
              <a:rPr lang="fr-FR" dirty="0" err="1"/>
              <a:t>Explaining</a:t>
            </a:r>
            <a:r>
              <a:rPr lang="fr-FR" dirty="0"/>
              <a:t> VO as an </a:t>
            </a:r>
            <a:r>
              <a:rPr lang="fr-FR" dirty="0" err="1"/>
              <a:t>established</a:t>
            </a:r>
            <a:r>
              <a:rPr lang="fr-FR" dirty="0"/>
              <a:t> infrastructure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well</a:t>
            </a:r>
            <a:r>
              <a:rPr lang="fr-FR" dirty="0"/>
              <a:t> </a:t>
            </a:r>
            <a:r>
              <a:rPr lang="fr-FR" dirty="0" err="1"/>
              <a:t>defined</a:t>
            </a:r>
            <a:r>
              <a:rPr lang="fr-FR" dirty="0"/>
              <a:t> interfaces</a:t>
            </a:r>
          </a:p>
          <a:p>
            <a:pPr lvl="1"/>
            <a:r>
              <a:rPr lang="fr-FR" dirty="0"/>
              <a:t> </a:t>
            </a:r>
            <a:r>
              <a:rPr lang="fr-FR" dirty="0" err="1"/>
              <a:t>Task</a:t>
            </a:r>
            <a:r>
              <a:rPr lang="fr-FR" dirty="0"/>
              <a:t> 4.1 – </a:t>
            </a:r>
            <a:r>
              <a:rPr lang="fr-FR" dirty="0" err="1"/>
              <a:t>adapt</a:t>
            </a:r>
            <a:r>
              <a:rPr lang="fr-FR" dirty="0"/>
              <a:t> to match the </a:t>
            </a:r>
            <a:r>
              <a:rPr lang="fr-FR" dirty="0" err="1"/>
              <a:t>possibilities</a:t>
            </a:r>
            <a:r>
              <a:rPr lang="fr-FR" dirty="0"/>
              <a:t> </a:t>
            </a:r>
            <a:r>
              <a:rPr lang="fr-FR" dirty="0" err="1"/>
              <a:t>offered</a:t>
            </a:r>
            <a:r>
              <a:rPr lang="fr-FR" dirty="0"/>
              <a:t> by EOSC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D5E004-0F5C-AF4D-ADAC-08B9BE76F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5B47-C677-1F40-983D-52F98A3CC2DB}" type="datetime1">
              <a:rPr lang="it-IT" smtClean="0"/>
              <a:t>15/04/21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B01476-1025-4A46-940C-FB93D062C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85A0C2-E39C-E24B-8C66-F08A1A67C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98630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DC059-85BE-AB4D-9677-D99F2EF4B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1110" y="289305"/>
            <a:ext cx="3458829" cy="181277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n-lt"/>
              </a:rPr>
              <a:t>Calendar :</a:t>
            </a:r>
            <a:br>
              <a:rPr lang="en-US" b="1" dirty="0">
                <a:solidFill>
                  <a:srgbClr val="0070C0"/>
                </a:solidFill>
                <a:latin typeface="+mn-lt"/>
              </a:rPr>
            </a:br>
            <a:r>
              <a:rPr lang="en-US" sz="2800" b="1" dirty="0">
                <a:latin typeface="+mn-lt"/>
              </a:rPr>
              <a:t>Deliverables and</a:t>
            </a:r>
            <a:br>
              <a:rPr lang="en-US" sz="2800" b="1" dirty="0">
                <a:latin typeface="+mn-lt"/>
              </a:rPr>
            </a:br>
            <a:r>
              <a:rPr lang="en-US" sz="2800" b="1" dirty="0">
                <a:latin typeface="+mn-lt"/>
              </a:rPr>
              <a:t>Milestones</a:t>
            </a:r>
            <a:endParaRPr lang="en-US" b="1" dirty="0">
              <a:latin typeface="+mn-lt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34D5B62-B1FD-BE4B-8B7A-A483BB61E2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8754" y="0"/>
            <a:ext cx="6105946" cy="4818063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47493-0977-2A44-A788-666AF23EB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5B47-C677-1F40-983D-52F98A3CC2DB}" type="datetime1">
              <a:rPr lang="it-IT" smtClean="0"/>
              <a:t>15/04/21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719EE7-D90B-A446-B43F-9160F7410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0870CB-4431-3048-B232-BF53B3218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6</a:t>
            </a:fld>
            <a:endParaRPr lang="it-IT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E0D193D-0841-0C47-B3C3-AB01FECF26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7239" y="4566226"/>
            <a:ext cx="5993862" cy="14435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F3914D9-4EF7-8446-ABE6-810B816667DD}"/>
              </a:ext>
            </a:extLst>
          </p:cNvPr>
          <p:cNvSpPr txBox="1"/>
          <p:nvPr/>
        </p:nvSpPr>
        <p:spPr>
          <a:xfrm>
            <a:off x="818335" y="2968102"/>
            <a:ext cx="4778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4"/>
                </a:solidFill>
              </a:rPr>
              <a:t>◉ </a:t>
            </a:r>
            <a:r>
              <a:rPr lang="en-US" dirty="0"/>
              <a:t>Technology Forum – Strasbourg, 4-6 Feb, 2020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D7F925-278F-EB49-A35E-06AAD0DED34C}"/>
              </a:ext>
            </a:extLst>
          </p:cNvPr>
          <p:cNvSpPr/>
          <p:nvPr/>
        </p:nvSpPr>
        <p:spPr>
          <a:xfrm>
            <a:off x="10627111" y="1163497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✓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0A3A56-1BA3-EE4B-91AD-769E0C023297}"/>
              </a:ext>
            </a:extLst>
          </p:cNvPr>
          <p:cNvSpPr/>
          <p:nvPr/>
        </p:nvSpPr>
        <p:spPr>
          <a:xfrm>
            <a:off x="10627111" y="1393508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✓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2407F09-4F7E-3F45-80C6-458685F8C8E3}"/>
              </a:ext>
            </a:extLst>
          </p:cNvPr>
          <p:cNvSpPr/>
          <p:nvPr/>
        </p:nvSpPr>
        <p:spPr>
          <a:xfrm>
            <a:off x="10627111" y="2314432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✓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2FAB6DE-A335-3F4E-96EA-25F1309818A3}"/>
              </a:ext>
            </a:extLst>
          </p:cNvPr>
          <p:cNvSpPr/>
          <p:nvPr/>
        </p:nvSpPr>
        <p:spPr>
          <a:xfrm>
            <a:off x="10633572" y="3224659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✓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A4A1876-2E6A-5A4B-9E85-AAF379DC84FC}"/>
              </a:ext>
            </a:extLst>
          </p:cNvPr>
          <p:cNvSpPr/>
          <p:nvPr/>
        </p:nvSpPr>
        <p:spPr>
          <a:xfrm>
            <a:off x="10609296" y="3910730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✓</a:t>
            </a:r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5CBE13B-72E4-764A-8B61-7CCF155A9066}"/>
              </a:ext>
            </a:extLst>
          </p:cNvPr>
          <p:cNvCxnSpPr>
            <a:cxnSpLocks/>
          </p:cNvCxnSpPr>
          <p:nvPr/>
        </p:nvCxnSpPr>
        <p:spPr>
          <a:xfrm>
            <a:off x="11255882" y="3828449"/>
            <a:ext cx="0" cy="23123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1C3DADF-73A7-3842-83AF-06EE246F321D}"/>
              </a:ext>
            </a:extLst>
          </p:cNvPr>
          <p:cNvCxnSpPr>
            <a:cxnSpLocks/>
          </p:cNvCxnSpPr>
          <p:nvPr/>
        </p:nvCxnSpPr>
        <p:spPr>
          <a:xfrm>
            <a:off x="11432061" y="4298973"/>
            <a:ext cx="0" cy="11568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F3CDE035-8E0E-9647-850A-61AECE271D56}"/>
              </a:ext>
            </a:extLst>
          </p:cNvPr>
          <p:cNvSpPr/>
          <p:nvPr/>
        </p:nvSpPr>
        <p:spPr>
          <a:xfrm>
            <a:off x="10662194" y="429897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BBDAEBD-494C-2744-BAA0-B69A10909E5D}"/>
              </a:ext>
            </a:extLst>
          </p:cNvPr>
          <p:cNvSpPr/>
          <p:nvPr/>
        </p:nvSpPr>
        <p:spPr>
          <a:xfrm>
            <a:off x="10612707" y="5229804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✓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15A91D-59F7-DC4E-942B-9469EA2EB474}"/>
              </a:ext>
            </a:extLst>
          </p:cNvPr>
          <p:cNvSpPr txBox="1"/>
          <p:nvPr/>
        </p:nvSpPr>
        <p:spPr>
          <a:xfrm>
            <a:off x="4622911" y="208080"/>
            <a:ext cx="825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>
                <a:solidFill>
                  <a:schemeClr val="accent4"/>
                </a:solidFill>
              </a:rPr>
              <a:t>◉◉◉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4745D34-7F98-BC4B-8D3A-785EC65791AE}"/>
              </a:ext>
            </a:extLst>
          </p:cNvPr>
          <p:cNvSpPr txBox="1"/>
          <p:nvPr/>
        </p:nvSpPr>
        <p:spPr>
          <a:xfrm>
            <a:off x="4622911" y="443407"/>
            <a:ext cx="825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>
                <a:solidFill>
                  <a:schemeClr val="accent4"/>
                </a:solidFill>
              </a:rPr>
              <a:t>◉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9CD039A-94C6-7042-8E30-B0E5A4F8EE08}"/>
              </a:ext>
            </a:extLst>
          </p:cNvPr>
          <p:cNvSpPr txBox="1"/>
          <p:nvPr/>
        </p:nvSpPr>
        <p:spPr>
          <a:xfrm>
            <a:off x="4619208" y="1325731"/>
            <a:ext cx="825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>
                <a:solidFill>
                  <a:schemeClr val="accent4"/>
                </a:solidFill>
              </a:rPr>
              <a:t>◉◉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6ABAEDD-2623-804E-A840-AD86BA03847B}"/>
              </a:ext>
            </a:extLst>
          </p:cNvPr>
          <p:cNvSpPr txBox="1"/>
          <p:nvPr/>
        </p:nvSpPr>
        <p:spPr>
          <a:xfrm>
            <a:off x="4619207" y="2239284"/>
            <a:ext cx="825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>
                <a:solidFill>
                  <a:schemeClr val="accent4"/>
                </a:solidFill>
              </a:rPr>
              <a:t>◉◉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A7B9038-D6A9-544D-B567-63BC5D13A15D}"/>
              </a:ext>
            </a:extLst>
          </p:cNvPr>
          <p:cNvSpPr txBox="1"/>
          <p:nvPr/>
        </p:nvSpPr>
        <p:spPr>
          <a:xfrm>
            <a:off x="4653948" y="4752746"/>
            <a:ext cx="825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>
                <a:solidFill>
                  <a:schemeClr val="accent4"/>
                </a:solidFill>
              </a:rPr>
              <a:t>◉◉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FAB4332-D8C6-F849-A8E8-8061A23451C5}"/>
              </a:ext>
            </a:extLst>
          </p:cNvPr>
          <p:cNvSpPr txBox="1"/>
          <p:nvPr/>
        </p:nvSpPr>
        <p:spPr>
          <a:xfrm>
            <a:off x="1623204" y="1777585"/>
            <a:ext cx="2668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>
                <a:solidFill>
                  <a:schemeClr val="accent4"/>
                </a:solidFill>
              </a:rPr>
              <a:t>◉ </a:t>
            </a:r>
            <a:r>
              <a:rPr lang="fr-FR" dirty="0"/>
              <a:t>WP </a:t>
            </a:r>
            <a:r>
              <a:rPr lang="fr-FR" dirty="0" err="1"/>
              <a:t>specific</a:t>
            </a:r>
            <a:r>
              <a:rPr lang="fr-FR" dirty="0"/>
              <a:t> meetings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83C7977-71A4-0440-AB04-654756A86137}"/>
              </a:ext>
            </a:extLst>
          </p:cNvPr>
          <p:cNvSpPr txBox="1"/>
          <p:nvPr/>
        </p:nvSpPr>
        <p:spPr>
          <a:xfrm>
            <a:off x="4619206" y="2487399"/>
            <a:ext cx="825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>
                <a:solidFill>
                  <a:schemeClr val="accent4"/>
                </a:solidFill>
              </a:rPr>
              <a:t>◉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B0C5F35-DC28-824F-B6F7-F0E46040262E}"/>
              </a:ext>
            </a:extLst>
          </p:cNvPr>
          <p:cNvSpPr txBox="1"/>
          <p:nvPr/>
        </p:nvSpPr>
        <p:spPr>
          <a:xfrm>
            <a:off x="4624062" y="2729906"/>
            <a:ext cx="825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>
                <a:solidFill>
                  <a:schemeClr val="accent4"/>
                </a:solidFill>
              </a:rPr>
              <a:t>◉◉◉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2F520E0-A2B9-4E42-8878-A01887299E5F}"/>
              </a:ext>
            </a:extLst>
          </p:cNvPr>
          <p:cNvSpPr/>
          <p:nvPr/>
        </p:nvSpPr>
        <p:spPr>
          <a:xfrm>
            <a:off x="11447591" y="5229804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✓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069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67507E8-8FDC-9F4D-814E-B06C1B48B6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72525" y="746057"/>
            <a:ext cx="6295922" cy="4818063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165028-A15E-6F40-BE7F-88E8D5800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5B47-C677-1F40-983D-52F98A3CC2DB}" type="datetime1">
              <a:rPr lang="it-IT" smtClean="0"/>
              <a:t>15/04/21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6F2E7-79C0-3345-A8AF-8BF7D02A2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156AE-9632-BA42-9143-D9B583BFE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7</a:t>
            </a:fld>
            <a:endParaRPr lang="it-IT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0A666D1-7866-D94C-88EE-31D9CBEBA456}"/>
              </a:ext>
            </a:extLst>
          </p:cNvPr>
          <p:cNvCxnSpPr>
            <a:cxnSpLocks/>
          </p:cNvCxnSpPr>
          <p:nvPr/>
        </p:nvCxnSpPr>
        <p:spPr>
          <a:xfrm>
            <a:off x="11560644" y="1567777"/>
            <a:ext cx="0" cy="33390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C30D461-CD7B-F946-96AE-42AB2A04658C}"/>
              </a:ext>
            </a:extLst>
          </p:cNvPr>
          <p:cNvCxnSpPr>
            <a:cxnSpLocks/>
          </p:cNvCxnSpPr>
          <p:nvPr/>
        </p:nvCxnSpPr>
        <p:spPr>
          <a:xfrm>
            <a:off x="11266477" y="827387"/>
            <a:ext cx="0" cy="6804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29CC1F6D-A27D-5048-94F2-4C675C1CD8D1}"/>
              </a:ext>
            </a:extLst>
          </p:cNvPr>
          <p:cNvSpPr/>
          <p:nvPr/>
        </p:nvSpPr>
        <p:spPr>
          <a:xfrm>
            <a:off x="842514" y="2492083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45ABAD2-7B27-7244-8125-A12BF580EB6D}"/>
              </a:ext>
            </a:extLst>
          </p:cNvPr>
          <p:cNvCxnSpPr>
            <a:cxnSpLocks/>
          </p:cNvCxnSpPr>
          <p:nvPr/>
        </p:nvCxnSpPr>
        <p:spPr>
          <a:xfrm>
            <a:off x="11266477" y="2118284"/>
            <a:ext cx="0" cy="14862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9443F3A-1E75-D04D-B31A-604C109FDC37}"/>
              </a:ext>
            </a:extLst>
          </p:cNvPr>
          <p:cNvSpPr txBox="1"/>
          <p:nvPr/>
        </p:nvSpPr>
        <p:spPr>
          <a:xfrm>
            <a:off x="5823820" y="5712456"/>
            <a:ext cx="36053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6 Month no-cost extension to January 2023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306153-B18D-5E43-BFFF-E0D92C4173EB}"/>
              </a:ext>
            </a:extLst>
          </p:cNvPr>
          <p:cNvSpPr txBox="1"/>
          <p:nvPr/>
        </p:nvSpPr>
        <p:spPr>
          <a:xfrm>
            <a:off x="7269581" y="1260000"/>
            <a:ext cx="21595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>
                <a:solidFill>
                  <a:schemeClr val="accent6">
                    <a:lumMod val="75000"/>
                  </a:schemeClr>
                </a:solidFill>
              </a:rPr>
              <a:t>Technology Forum 2 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DBC836A-44F5-0845-A9DE-CC98E5C8F5D5}"/>
              </a:ext>
            </a:extLst>
          </p:cNvPr>
          <p:cNvCxnSpPr>
            <a:cxnSpLocks/>
          </p:cNvCxnSpPr>
          <p:nvPr/>
        </p:nvCxnSpPr>
        <p:spPr>
          <a:xfrm>
            <a:off x="5662440" y="5564120"/>
            <a:ext cx="0" cy="33390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B90A6454-B889-C047-B91B-D39583CA5568}"/>
              </a:ext>
            </a:extLst>
          </p:cNvPr>
          <p:cNvSpPr txBox="1"/>
          <p:nvPr/>
        </p:nvSpPr>
        <p:spPr>
          <a:xfrm>
            <a:off x="7269580" y="779640"/>
            <a:ext cx="21595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accent6">
                    <a:lumMod val="75000"/>
                  </a:schemeClr>
                </a:solidFill>
              </a:rPr>
              <a:t>On-line School 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E93C39D-8BD7-2F41-B911-63AD6BA45E7C}"/>
              </a:ext>
            </a:extLst>
          </p:cNvPr>
          <p:cNvCxnSpPr>
            <a:cxnSpLocks/>
          </p:cNvCxnSpPr>
          <p:nvPr/>
        </p:nvCxnSpPr>
        <p:spPr>
          <a:xfrm>
            <a:off x="11489308" y="3344696"/>
            <a:ext cx="0" cy="1139755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370AC74-9B44-8748-950E-D97B7E09C294}"/>
              </a:ext>
            </a:extLst>
          </p:cNvPr>
          <p:cNvCxnSpPr>
            <a:cxnSpLocks/>
          </p:cNvCxnSpPr>
          <p:nvPr/>
        </p:nvCxnSpPr>
        <p:spPr>
          <a:xfrm>
            <a:off x="11683861" y="4064543"/>
            <a:ext cx="0" cy="1353763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0FC03C8-4381-0A47-A72D-A9DFF1368500}"/>
              </a:ext>
            </a:extLst>
          </p:cNvPr>
          <p:cNvCxnSpPr>
            <a:cxnSpLocks/>
          </p:cNvCxnSpPr>
          <p:nvPr/>
        </p:nvCxnSpPr>
        <p:spPr>
          <a:xfrm>
            <a:off x="11826533" y="4741424"/>
            <a:ext cx="0" cy="115660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603766A-2037-8340-A149-745C01CFF027}"/>
              </a:ext>
            </a:extLst>
          </p:cNvPr>
          <p:cNvSpPr txBox="1"/>
          <p:nvPr/>
        </p:nvSpPr>
        <p:spPr>
          <a:xfrm>
            <a:off x="10651787" y="5702975"/>
            <a:ext cx="1400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rgbClr val="0432FF"/>
                </a:solidFill>
              </a:rPr>
              <a:t>October 2022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D82B747-EE8D-574A-BA2A-F9D517DE214B}"/>
              </a:ext>
            </a:extLst>
          </p:cNvPr>
          <p:cNvSpPr txBox="1"/>
          <p:nvPr/>
        </p:nvSpPr>
        <p:spPr>
          <a:xfrm rot="5400000">
            <a:off x="11371910" y="3569940"/>
            <a:ext cx="5425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rgbClr val="0432FF"/>
                </a:solidFill>
              </a:rPr>
              <a:t>TBD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31C74D6-DEF0-494E-860D-AADD7A39A949}"/>
              </a:ext>
            </a:extLst>
          </p:cNvPr>
          <p:cNvSpPr txBox="1"/>
          <p:nvPr/>
        </p:nvSpPr>
        <p:spPr>
          <a:xfrm rot="5400000">
            <a:off x="11555246" y="4220359"/>
            <a:ext cx="5425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rgbClr val="0432FF"/>
                </a:solidFill>
              </a:rPr>
              <a:t>TBD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19F2E2E-3552-8F44-B5F5-48CAF2D74843}"/>
              </a:ext>
            </a:extLst>
          </p:cNvPr>
          <p:cNvSpPr txBox="1"/>
          <p:nvPr/>
        </p:nvSpPr>
        <p:spPr>
          <a:xfrm rot="5400000">
            <a:off x="11695086" y="4858822"/>
            <a:ext cx="5425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rgbClr val="0432FF"/>
                </a:solidFill>
              </a:rPr>
              <a:t>TBD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BA113F6-C96F-084E-8B65-51C41A76CBF0}"/>
              </a:ext>
            </a:extLst>
          </p:cNvPr>
          <p:cNvCxnSpPr>
            <a:cxnSpLocks/>
          </p:cNvCxnSpPr>
          <p:nvPr/>
        </p:nvCxnSpPr>
        <p:spPr>
          <a:xfrm flipV="1">
            <a:off x="4705465" y="1423239"/>
            <a:ext cx="492397" cy="3754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2B901366-A112-9147-A500-5B114A88EDC3}"/>
              </a:ext>
            </a:extLst>
          </p:cNvPr>
          <p:cNvSpPr txBox="1"/>
          <p:nvPr/>
        </p:nvSpPr>
        <p:spPr>
          <a:xfrm>
            <a:off x="3477220" y="1259999"/>
            <a:ext cx="1118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We are here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A8B7C4-D367-7D4B-8AA0-A4A5E0E0AC91}"/>
              </a:ext>
            </a:extLst>
          </p:cNvPr>
          <p:cNvSpPr txBox="1"/>
          <p:nvPr/>
        </p:nvSpPr>
        <p:spPr>
          <a:xfrm>
            <a:off x="63340" y="1087417"/>
            <a:ext cx="508113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Upcoming:</a:t>
            </a:r>
          </a:p>
          <a:p>
            <a:endParaRPr lang="en-AU" dirty="0"/>
          </a:p>
          <a:p>
            <a:r>
              <a:rPr lang="en-AU" dirty="0"/>
              <a:t>IVOA Interoperability Meeting – May 2021</a:t>
            </a:r>
          </a:p>
          <a:p>
            <a:endParaRPr lang="en-AU" dirty="0"/>
          </a:p>
          <a:p>
            <a:r>
              <a:rPr lang="en-AU" dirty="0"/>
              <a:t>Hands-on Workshop for Data Providers </a:t>
            </a:r>
          </a:p>
          <a:p>
            <a:pPr marL="285750" indent="-285750">
              <a:buFontTx/>
              <a:buChar char="-"/>
            </a:pPr>
            <a:r>
              <a:rPr lang="en-AU" dirty="0"/>
              <a:t>June ~23-25, 2021  </a:t>
            </a:r>
            <a:r>
              <a:rPr lang="en-AU" dirty="0">
                <a:solidFill>
                  <a:srgbClr val="0432FF"/>
                </a:solidFill>
              </a:rPr>
              <a:t>- To be announced soon!</a:t>
            </a:r>
          </a:p>
          <a:p>
            <a:pPr marL="285750" indent="-285750">
              <a:buFontTx/>
              <a:buChar char="-"/>
            </a:pPr>
            <a:r>
              <a:rPr lang="en-AU" dirty="0">
                <a:solidFill>
                  <a:srgbClr val="0432FF"/>
                </a:solidFill>
              </a:rPr>
              <a:t>ESCAPE and open participation</a:t>
            </a:r>
          </a:p>
          <a:p>
            <a:pPr marL="285750" indent="-285750">
              <a:buFontTx/>
              <a:buChar char="-"/>
            </a:pPr>
            <a:endParaRPr lang="en-AU" dirty="0">
              <a:solidFill>
                <a:srgbClr val="0432FF"/>
              </a:solidFill>
            </a:endParaRPr>
          </a:p>
          <a:p>
            <a:r>
              <a:rPr lang="en-AU" dirty="0"/>
              <a:t>General assembly probably ~Sept 2021 – expect update of Work Plan!!  </a:t>
            </a:r>
            <a:r>
              <a:rPr lang="en-AU" dirty="0">
                <a:solidFill>
                  <a:srgbClr val="942092"/>
                </a:solidFill>
              </a:rPr>
              <a:t>(All partners expected to provide input and status and plans)</a:t>
            </a:r>
          </a:p>
          <a:p>
            <a:endParaRPr lang="en-AU" dirty="0"/>
          </a:p>
          <a:p>
            <a:r>
              <a:rPr lang="en-AU" dirty="0"/>
              <a:t>WP4 2</a:t>
            </a:r>
            <a:r>
              <a:rPr lang="en-AU" baseline="30000" dirty="0"/>
              <a:t>nd</a:t>
            </a:r>
            <a:r>
              <a:rPr lang="en-AU" dirty="0"/>
              <a:t> School – Science with interoperable data</a:t>
            </a:r>
          </a:p>
          <a:p>
            <a:r>
              <a:rPr lang="en-AU" dirty="0"/>
              <a:t>(Schedule for Q2 2022??)</a:t>
            </a:r>
          </a:p>
          <a:p>
            <a:endParaRPr lang="en-AU" dirty="0"/>
          </a:p>
          <a:p>
            <a:r>
              <a:rPr lang="en-AU" dirty="0"/>
              <a:t>IVOA Interoperability Meeting – November 2021</a:t>
            </a:r>
          </a:p>
          <a:p>
            <a:endParaRPr lang="en-AU" dirty="0"/>
          </a:p>
          <a:p>
            <a:r>
              <a:rPr lang="en-AU" dirty="0"/>
              <a:t>Task 4.3 Demonstration - ~ Jan 2022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60908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843B4-CB35-0540-A9E3-768DA6759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latin typeface="+mn-lt"/>
              </a:rPr>
              <a:t>Please keep up to date with Wiki pages: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A4911-FE20-404D-AD45-091FF8796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58781"/>
            <a:ext cx="11136549" cy="4818182"/>
          </a:xfrm>
        </p:spPr>
        <p:txBody>
          <a:bodyPr/>
          <a:lstStyle/>
          <a:p>
            <a:r>
              <a:rPr lang="en-AU" dirty="0"/>
              <a:t> </a:t>
            </a:r>
            <a:r>
              <a:rPr lang="en-AU" dirty="0">
                <a:hlinkClick r:id="rId2"/>
              </a:rPr>
              <a:t>https://wiki.escape2020.de/index.php/WP4_-_CEVO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1F2E55-5F7C-8E4D-A1A2-253CD37B6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5B47-C677-1F40-983D-52F98A3CC2DB}" type="datetime1">
              <a:rPr lang="it-IT" smtClean="0"/>
              <a:t>15/04/21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88E7C2-86EA-AE45-B41C-B8750F414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45B5BD-D77C-AC44-AC04-013BDE5F8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8</a:t>
            </a:fld>
            <a:endParaRPr lang="it-IT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F48B25-4751-D046-867A-16E7AAFBAD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68215"/>
            <a:ext cx="12123906" cy="544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372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FAC39-C191-574C-9B63-A7BBEDE5F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latin typeface="+mn-lt"/>
              </a:rPr>
              <a:t>Updating information on the wiki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98FA4-C2D7-AA47-8E00-0CE7B9E11B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  Collecting the papers published relevant to WP4</a:t>
            </a:r>
          </a:p>
          <a:p>
            <a:r>
              <a:rPr lang="en-AU" dirty="0"/>
              <a:t> Listing events where you present ESCAPE WP4 topics (and a copy of slides is appreciated)</a:t>
            </a:r>
          </a:p>
          <a:p>
            <a:r>
              <a:rPr lang="en-AU" dirty="0"/>
              <a:t> Links to all meetings – and please use the </a:t>
            </a:r>
            <a:r>
              <a:rPr lang="en-AU" dirty="0" err="1"/>
              <a:t>Indico</a:t>
            </a:r>
            <a:r>
              <a:rPr lang="en-AU" dirty="0"/>
              <a:t> where useful</a:t>
            </a:r>
          </a:p>
          <a:p>
            <a:pPr marL="0" indent="0">
              <a:buNone/>
            </a:pPr>
            <a:endParaRPr lang="en-AU" dirty="0"/>
          </a:p>
          <a:p>
            <a:r>
              <a:rPr lang="en-AU" dirty="0"/>
              <a:t> Please let us know any requests you have for information to include there</a:t>
            </a:r>
          </a:p>
          <a:p>
            <a:pPr marL="0" indent="0">
              <a:buNone/>
            </a:pPr>
            <a:r>
              <a:rPr lang="en-AU" dirty="0"/>
              <a:t>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52FA29-77E6-0945-9E27-0A79E9ED1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5B47-C677-1F40-983D-52F98A3CC2DB}" type="datetime1">
              <a:rPr lang="it-IT" smtClean="0"/>
              <a:t>15/04/21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6E07CA-2102-7241-8DD5-036E2F923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20DA2-CDDC-F54F-9516-57FCEF445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48819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CAPE PPT template_v4_16-9" id="{F69436B8-0B6C-C84A-924F-A924AA470464}" vid="{518A6F0E-2D71-A84F-914F-4A4C1B479DD0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di Office</Template>
  <TotalTime>35622</TotalTime>
  <Words>570</Words>
  <Application>Microsoft Macintosh PowerPoint</Application>
  <PresentationFormat>Widescreen</PresentationFormat>
  <Paragraphs>115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di Office</vt:lpstr>
      <vt:lpstr>WP4 Technology Forum 2</vt:lpstr>
      <vt:lpstr> Welcome to Technology Forum 2.</vt:lpstr>
      <vt:lpstr>Hackathons</vt:lpstr>
      <vt:lpstr> Preparation of IVOA Interoperability Meeting. (MS 25)</vt:lpstr>
      <vt:lpstr>2nd half of ESCAPE</vt:lpstr>
      <vt:lpstr>Calendar : Deliverables and Milestones</vt:lpstr>
      <vt:lpstr>PowerPoint Presentation</vt:lpstr>
      <vt:lpstr>Please keep up to date with Wiki pages:</vt:lpstr>
      <vt:lpstr>Updating information on the wiki</vt:lpstr>
      <vt:lpstr>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238</cp:revision>
  <cp:lastPrinted>2020-01-23T08:58:33Z</cp:lastPrinted>
  <dcterms:created xsi:type="dcterms:W3CDTF">2019-06-21T17:02:56Z</dcterms:created>
  <dcterms:modified xsi:type="dcterms:W3CDTF">2021-04-15T14:05:11Z</dcterms:modified>
</cp:coreProperties>
</file>