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66" r:id="rId4"/>
    <p:sldId id="268" r:id="rId5"/>
    <p:sldId id="269" r:id="rId6"/>
    <p:sldId id="261" r:id="rId7"/>
    <p:sldId id="267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5" autoAdjust="0"/>
    <p:restoredTop sz="94662"/>
  </p:normalViewPr>
  <p:slideViewPr>
    <p:cSldViewPr snapToGrid="0" snapToObjects="1">
      <p:cViewPr varScale="1">
        <p:scale>
          <a:sx n="88" d="100"/>
          <a:sy n="88" d="100"/>
        </p:scale>
        <p:origin x="9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18/01/2021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18/01/2021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78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Besions</a:t>
            </a:r>
            <a:r>
              <a:rPr lang="fr-FR" baseline="0" dirty="0" smtClean="0"/>
              <a:t> similaire : </a:t>
            </a:r>
            <a:br>
              <a:rPr lang="fr-FR" baseline="0" dirty="0" smtClean="0"/>
            </a:br>
            <a:r>
              <a:rPr lang="fr-FR" baseline="0" dirty="0" smtClean="0"/>
              <a:t>Volume / fichier et de donnée (</a:t>
            </a:r>
            <a:r>
              <a:rPr lang="fr-FR" baseline="0" dirty="0" err="1" smtClean="0"/>
              <a:t>plusieur</a:t>
            </a:r>
            <a:r>
              <a:rPr lang="fr-FR" baseline="0" dirty="0" smtClean="0"/>
              <a:t> PB million fichier)</a:t>
            </a:r>
            <a:br>
              <a:rPr lang="fr-FR" baseline="0" dirty="0" smtClean="0"/>
            </a:br>
            <a:r>
              <a:rPr lang="fr-FR" baseline="0" dirty="0" smtClean="0"/>
              <a:t>Production </a:t>
            </a:r>
            <a:r>
              <a:rPr lang="fr-FR" baseline="0" dirty="0" err="1" smtClean="0"/>
              <a:t>onsite</a:t>
            </a:r>
            <a:r>
              <a:rPr lang="fr-FR" baseline="0" dirty="0" smtClean="0"/>
              <a:t> (SKA, LSST)</a:t>
            </a:r>
          </a:p>
          <a:p>
            <a:r>
              <a:rPr lang="fr-FR" baseline="0" dirty="0" err="1" smtClean="0"/>
              <a:t>Regle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replication</a:t>
            </a:r>
            <a:endParaRPr lang="fr-FR" baseline="0" dirty="0" smtClean="0"/>
          </a:p>
          <a:p>
            <a:r>
              <a:rPr lang="fr-FR" baseline="0" dirty="0" smtClean="0"/>
              <a:t>QoS (tape)</a:t>
            </a:r>
          </a:p>
          <a:p>
            <a:r>
              <a:rPr lang="fr-FR" baseline="0" dirty="0" smtClean="0"/>
              <a:t>FAIR</a:t>
            </a:r>
          </a:p>
          <a:p>
            <a:r>
              <a:rPr lang="fr-FR" baseline="0" dirty="0" smtClean="0"/>
              <a:t>Authentification …</a:t>
            </a:r>
          </a:p>
          <a:p>
            <a:endParaRPr lang="fr-FR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4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Besions</a:t>
            </a:r>
            <a:r>
              <a:rPr lang="fr-FR" baseline="0" dirty="0" smtClean="0"/>
              <a:t> similaire : </a:t>
            </a:r>
            <a:br>
              <a:rPr lang="fr-FR" baseline="0" dirty="0" smtClean="0"/>
            </a:br>
            <a:r>
              <a:rPr lang="fr-FR" baseline="0" dirty="0" smtClean="0"/>
              <a:t>Volume / fichier et de donnée (</a:t>
            </a:r>
            <a:r>
              <a:rPr lang="fr-FR" baseline="0" dirty="0" err="1" smtClean="0"/>
              <a:t>plusieur</a:t>
            </a:r>
            <a:r>
              <a:rPr lang="fr-FR" baseline="0" dirty="0" smtClean="0"/>
              <a:t> PB million fichier)</a:t>
            </a:r>
            <a:br>
              <a:rPr lang="fr-FR" baseline="0" dirty="0" smtClean="0"/>
            </a:br>
            <a:r>
              <a:rPr lang="fr-FR" baseline="0" dirty="0" smtClean="0"/>
              <a:t>Production </a:t>
            </a:r>
            <a:r>
              <a:rPr lang="fr-FR" baseline="0" dirty="0" err="1" smtClean="0"/>
              <a:t>onsite</a:t>
            </a:r>
            <a:r>
              <a:rPr lang="fr-FR" baseline="0" dirty="0" smtClean="0"/>
              <a:t> (SKA, LSST)</a:t>
            </a:r>
          </a:p>
          <a:p>
            <a:r>
              <a:rPr lang="fr-FR" baseline="0" dirty="0" err="1" smtClean="0"/>
              <a:t>Regle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replication</a:t>
            </a:r>
            <a:endParaRPr lang="fr-FR" baseline="0" dirty="0" smtClean="0"/>
          </a:p>
          <a:p>
            <a:r>
              <a:rPr lang="fr-FR" baseline="0" dirty="0" smtClean="0"/>
              <a:t>QoS (tape)</a:t>
            </a:r>
          </a:p>
          <a:p>
            <a:r>
              <a:rPr lang="fr-FR" baseline="0" dirty="0" smtClean="0"/>
              <a:t>FAIR</a:t>
            </a:r>
          </a:p>
          <a:p>
            <a:r>
              <a:rPr lang="fr-FR" baseline="0" dirty="0" smtClean="0"/>
              <a:t>Authentification …</a:t>
            </a:r>
          </a:p>
          <a:p>
            <a:endParaRPr lang="fr-FR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63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Besions</a:t>
            </a:r>
            <a:r>
              <a:rPr lang="fr-FR" baseline="0" dirty="0" smtClean="0"/>
              <a:t> similaire : </a:t>
            </a:r>
            <a:br>
              <a:rPr lang="fr-FR" baseline="0" dirty="0" smtClean="0"/>
            </a:br>
            <a:r>
              <a:rPr lang="fr-FR" baseline="0" dirty="0" smtClean="0"/>
              <a:t>Volume / fichier et de donnée (</a:t>
            </a:r>
            <a:r>
              <a:rPr lang="fr-FR" baseline="0" dirty="0" err="1" smtClean="0"/>
              <a:t>plusieur</a:t>
            </a:r>
            <a:r>
              <a:rPr lang="fr-FR" baseline="0" dirty="0" smtClean="0"/>
              <a:t> PB million fichier)</a:t>
            </a:r>
            <a:br>
              <a:rPr lang="fr-FR" baseline="0" dirty="0" smtClean="0"/>
            </a:br>
            <a:r>
              <a:rPr lang="fr-FR" baseline="0" dirty="0" smtClean="0"/>
              <a:t>Production </a:t>
            </a:r>
            <a:r>
              <a:rPr lang="fr-FR" baseline="0" dirty="0" err="1" smtClean="0"/>
              <a:t>onsite</a:t>
            </a:r>
            <a:r>
              <a:rPr lang="fr-FR" baseline="0" dirty="0" smtClean="0"/>
              <a:t> (SKA, LSST)</a:t>
            </a:r>
          </a:p>
          <a:p>
            <a:r>
              <a:rPr lang="fr-FR" baseline="0" dirty="0" err="1" smtClean="0"/>
              <a:t>Regle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replication</a:t>
            </a:r>
            <a:endParaRPr lang="fr-FR" baseline="0" dirty="0" smtClean="0"/>
          </a:p>
          <a:p>
            <a:r>
              <a:rPr lang="fr-FR" baseline="0" dirty="0" smtClean="0"/>
              <a:t>QoS (tape)</a:t>
            </a:r>
          </a:p>
          <a:p>
            <a:r>
              <a:rPr lang="fr-FR" baseline="0" dirty="0" smtClean="0"/>
              <a:t>FAIR</a:t>
            </a:r>
          </a:p>
          <a:p>
            <a:r>
              <a:rPr lang="fr-FR" baseline="0" dirty="0" smtClean="0"/>
              <a:t>Authentification …</a:t>
            </a:r>
          </a:p>
          <a:p>
            <a:endParaRPr lang="fr-FR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12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221764"/>
            <a:ext cx="7772400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363" y="5063369"/>
            <a:ext cx="6858000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D1E-80D9-324E-8DD3-AA2CE8072910}" type="datetime1">
              <a:rPr lang="en-US" smtClean="0"/>
              <a:t>1/18/2021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3139-9C90-7345-9EB3-4E4338304EF3}" type="datetime1">
              <a:rPr lang="en-US" smtClean="0"/>
              <a:t>1/18/2021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1/18/2021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594-96A1-2147-9DD6-DCB7DF28633A}" type="datetime1">
              <a:rPr lang="en-US" smtClean="0"/>
              <a:t>1/18/2021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340-2B50-AE4E-8192-AA5D9AD51374}" type="datetime1">
              <a:rPr lang="en-US" smtClean="0"/>
              <a:t>1/18/2021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B29-CC56-6148-B527-0F6A72932B3A}" type="datetime1">
              <a:rPr lang="en-US" smtClean="0"/>
              <a:t>1/18/2021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01A0-4FD6-3348-908B-0E8E9651BED0}" type="datetime1">
              <a:rPr lang="en-US" smtClean="0"/>
              <a:t>1/18/2021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9382-627A-3E4B-895D-F73414D220CF}" type="datetime1">
              <a:rPr lang="en-US" smtClean="0"/>
              <a:t>1/18/2021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6F75-C452-D14B-B1AE-6DC8A5E6939C}" type="datetime1">
              <a:rPr lang="en-US" smtClean="0"/>
              <a:t>1/18/2021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E705-42EA-2348-8452-3A1D12C89CC1}" type="datetime1">
              <a:rPr lang="en-US" smtClean="0"/>
              <a:t>1/18/2021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6348-3478-9648-8DFA-DB4D4C9F0D8E}" type="datetime1">
              <a:rPr lang="en-US" smtClean="0"/>
              <a:t>1/18/2021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ing.lapp.in2p3.fr/b/fre-npd-jry-tf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5TjF7yeS8YtVElR6KyYDxgo-sEn-Utt61ZdtHqRs0ss/edit#heading=h.cn60c28t87zj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monit-grafana.cern.ch/d/000000420/fts-transfers-30-days?orgId=51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79301"/>
            <a:ext cx="9143999" cy="134582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Avenir Heavy"/>
                <a:cs typeface="Avenir Heavy"/>
              </a:rPr>
              <a:t>WP2 </a:t>
            </a:r>
            <a:r>
              <a:rPr lang="en-GB" sz="3600" b="1" dirty="0" err="1" smtClean="0">
                <a:latin typeface="Avenir Heavy"/>
                <a:cs typeface="Avenir Heavy"/>
              </a:rPr>
              <a:t>lapp</a:t>
            </a:r>
            <a:r>
              <a:rPr lang="en-GB" sz="3600" b="1" dirty="0" smtClean="0">
                <a:latin typeface="Avenir Heavy"/>
                <a:cs typeface="Avenir Heavy"/>
              </a:rPr>
              <a:t> </a:t>
            </a:r>
            <a:r>
              <a:rPr lang="en-GB" sz="3600" b="1" dirty="0" smtClean="0">
                <a:latin typeface="Avenir Heavy"/>
                <a:cs typeface="Avenir Heavy"/>
              </a:rPr>
              <a:t>status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4769797"/>
            <a:ext cx="6858000" cy="1503004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latin typeface="Avenir Heavy"/>
                <a:cs typeface="Avenir Heavy"/>
              </a:rPr>
              <a:t>Frederic GILLARDO, Berkay Turk</a:t>
            </a:r>
            <a:endParaRPr lang="en-GB" sz="1200" b="1" dirty="0">
              <a:latin typeface="Avenir Heavy"/>
              <a:cs typeface="Avenir Heavy"/>
            </a:endParaRPr>
          </a:p>
          <a:p>
            <a:r>
              <a:rPr lang="en-GB" sz="1400" b="1" dirty="0" smtClean="0">
                <a:latin typeface="Avenir Heavy"/>
                <a:cs typeface="Avenir Heavy"/>
              </a:rPr>
              <a:t>Lapp/CNRS</a:t>
            </a:r>
            <a:endParaRPr lang="en-GB" sz="300" b="1" dirty="0">
              <a:latin typeface="Avenir Heavy"/>
              <a:cs typeface="Avenir Heavy"/>
            </a:endParaRPr>
          </a:p>
          <a:p>
            <a:r>
              <a:rPr lang="en-GB" sz="1200" b="1" dirty="0" smtClean="0">
                <a:latin typeface="Avenir Heavy"/>
                <a:cs typeface="Avenir Heavy"/>
              </a:rPr>
              <a:t>18 January </a:t>
            </a:r>
            <a:r>
              <a:rPr lang="en-GB" sz="1200" b="1" dirty="0" smtClean="0">
                <a:latin typeface="Avenir Heavy"/>
                <a:cs typeface="Avenir Heavy"/>
              </a:rPr>
              <a:t>2019 </a:t>
            </a:r>
            <a:endParaRPr lang="en-GB" sz="1200" b="1" dirty="0">
              <a:latin typeface="Avenir Heavy"/>
              <a:cs typeface="Avenir Heavy"/>
            </a:endParaRP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WP2 meeting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Fridays @ 9h30</a:t>
            </a:r>
          </a:p>
          <a:p>
            <a:r>
              <a:rPr lang="en-US" dirty="0" smtClean="0"/>
              <a:t>Visio link:</a:t>
            </a:r>
          </a:p>
          <a:p>
            <a:pPr lvl="1"/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://meeting.lapp.in2p3.fr/b/fre-npd-jry-tfv</a:t>
            </a:r>
            <a:endParaRPr lang="en-US" dirty="0"/>
          </a:p>
          <a:p>
            <a:r>
              <a:rPr lang="en-US" dirty="0" smtClean="0"/>
              <a:t>Minute </a:t>
            </a:r>
            <a:r>
              <a:rPr lang="en-US" dirty="0"/>
              <a:t>report:</a:t>
            </a:r>
          </a:p>
          <a:p>
            <a:pPr lvl="1"/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docs.google.com/document/d/15TjF7yeS8YtVElR6KyYDxgo-sEn-Utt61ZdtHqRs0ss/edit#heading=h.cn60c28t87zj</a:t>
            </a:r>
            <a:endParaRPr lang="en-US" u="sng" dirty="0" smtClean="0"/>
          </a:p>
          <a:p>
            <a:r>
              <a:rPr lang="en-US" dirty="0" smtClean="0"/>
              <a:t>Participant : </a:t>
            </a:r>
          </a:p>
          <a:p>
            <a:pPr lvl="1"/>
            <a:r>
              <a:rPr lang="en-US" dirty="0" smtClean="0"/>
              <a:t>Berkay </a:t>
            </a:r>
            <a:r>
              <a:rPr lang="en-US" dirty="0"/>
              <a:t>T, </a:t>
            </a:r>
            <a:r>
              <a:rPr lang="en-US" dirty="0" smtClean="0"/>
              <a:t>Arturo </a:t>
            </a:r>
            <a:r>
              <a:rPr lang="en-US" dirty="0"/>
              <a:t>S, Stephane J, Nadine </a:t>
            </a:r>
            <a:r>
              <a:rPr lang="en-US" dirty="0" smtClean="0"/>
              <a:t>N</a:t>
            </a:r>
          </a:p>
          <a:p>
            <a:pPr lvl="1"/>
            <a:r>
              <a:rPr lang="en-US" dirty="0" smtClean="0"/>
              <a:t>Frederique C, Philippe S from MUST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22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0459-D28B-114D-9B14-CDE26720D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</a:t>
            </a:r>
            <a:r>
              <a:rPr lang="en-US" dirty="0" smtClean="0"/>
              <a:t>ataLake </a:t>
            </a:r>
            <a:r>
              <a:rPr lang="en-US" dirty="0"/>
              <a:t>deployment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7D370-11E1-D249-8442-CC95039FC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gillardo@lapp.in2p3.fr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9F2C-8A9C-9247-93EA-883FB9B8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2" y="1321370"/>
            <a:ext cx="6325262" cy="33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Curent </a:t>
            </a:r>
            <a:r>
              <a:rPr lang="fr-FR" dirty="0" err="1" smtClean="0"/>
              <a:t>work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58781"/>
            <a:ext cx="7886700" cy="4049242"/>
          </a:xfrm>
        </p:spPr>
        <p:txBody>
          <a:bodyPr>
            <a:normAutofit/>
          </a:bodyPr>
          <a:lstStyle/>
          <a:p>
            <a:r>
              <a:rPr lang="en-US" dirty="0" smtClean="0"/>
              <a:t>Investigate some replication error </a:t>
            </a:r>
            <a:r>
              <a:rPr lang="en-US" dirty="0" smtClean="0">
                <a:solidFill>
                  <a:srgbClr val="0070C0"/>
                </a:solidFill>
              </a:rPr>
              <a:t>(Frederic)</a:t>
            </a:r>
          </a:p>
          <a:p>
            <a:pPr lvl="1"/>
            <a:r>
              <a:rPr lang="en-US" dirty="0"/>
              <a:t>https://gitlab.in2p3.fr/CTA-LAPP/cta-rucio-cmd/</a:t>
            </a:r>
            <a:endParaRPr lang="en-US" dirty="0" smtClean="0"/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htCondor</a:t>
            </a:r>
            <a:r>
              <a:rPr lang="en-US" dirty="0" smtClean="0"/>
              <a:t> to simulated load</a:t>
            </a:r>
          </a:p>
          <a:p>
            <a:pPr lvl="1"/>
            <a:r>
              <a:rPr lang="en-US" dirty="0" smtClean="0"/>
              <a:t>“Retry” seems to work so fare (just missing monitoring)</a:t>
            </a:r>
          </a:p>
          <a:p>
            <a:r>
              <a:rPr lang="en-US" dirty="0" smtClean="0"/>
              <a:t>Package the apache as </a:t>
            </a:r>
            <a:r>
              <a:rPr lang="en-US" dirty="0" err="1" smtClean="0"/>
              <a:t>docker</a:t>
            </a:r>
            <a:r>
              <a:rPr lang="en-US" dirty="0" smtClean="0"/>
              <a:t> container (using only </a:t>
            </a:r>
            <a:r>
              <a:rPr lang="en-US" dirty="0" err="1"/>
              <a:t>D</a:t>
            </a:r>
            <a:r>
              <a:rPr lang="en-US" dirty="0" err="1" smtClean="0"/>
              <a:t>ockerFile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70C0"/>
                </a:solidFill>
              </a:rPr>
              <a:t>(Berkay)</a:t>
            </a:r>
          </a:p>
          <a:p>
            <a:r>
              <a:rPr lang="en-US" dirty="0" smtClean="0"/>
              <a:t>Rewrite CTA’s ingest script using python</a:t>
            </a:r>
            <a:r>
              <a:rPr lang="en-US" dirty="0">
                <a:solidFill>
                  <a:srgbClr val="0070C0"/>
                </a:solidFill>
              </a:rPr>
              <a:t>(Berkay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dirty="0" smtClean="0"/>
              <a:t>Issue with </a:t>
            </a:r>
            <a:r>
              <a:rPr lang="en-US" dirty="0" err="1" smtClean="0"/>
              <a:t>Datalake</a:t>
            </a:r>
            <a:r>
              <a:rPr lang="en-US" dirty="0" smtClean="0"/>
              <a:t> not deleting files (working with </a:t>
            </a:r>
            <a:r>
              <a:rPr lang="en-US" dirty="0"/>
              <a:t>R</a:t>
            </a:r>
            <a:r>
              <a:rPr lang="en-US" dirty="0" smtClean="0"/>
              <a:t>icardo)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88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Comming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58781"/>
            <a:ext cx="7886700" cy="40492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Dev:</a:t>
            </a:r>
          </a:p>
          <a:p>
            <a:pPr lvl="1"/>
            <a:r>
              <a:rPr lang="en-US" dirty="0" smtClean="0"/>
              <a:t>Commercial cloud (requested by Xavier but useful for us)</a:t>
            </a:r>
          </a:p>
          <a:p>
            <a:pPr lvl="2"/>
            <a:r>
              <a:rPr lang="en-US" dirty="0" smtClean="0"/>
              <a:t>In contact Natalie L to validate the payment </a:t>
            </a:r>
          </a:p>
          <a:p>
            <a:pPr lvl="2"/>
            <a:r>
              <a:rPr lang="en-US" dirty="0" smtClean="0"/>
              <a:t>Application </a:t>
            </a:r>
            <a:r>
              <a:rPr lang="en-US" dirty="0"/>
              <a:t>(scaling + distant location)</a:t>
            </a:r>
          </a:p>
          <a:p>
            <a:pPr lvl="3"/>
            <a:r>
              <a:rPr lang="en-US" dirty="0" smtClean="0"/>
              <a:t>CTA ingest</a:t>
            </a:r>
          </a:p>
          <a:p>
            <a:pPr lvl="3"/>
            <a:r>
              <a:rPr lang="en-US" dirty="0" smtClean="0"/>
              <a:t> Lapp-</a:t>
            </a:r>
            <a:r>
              <a:rPr lang="en-US" dirty="0" err="1" smtClean="0"/>
              <a:t>webdav</a:t>
            </a:r>
            <a:endParaRPr lang="en-US" dirty="0" smtClean="0"/>
          </a:p>
          <a:p>
            <a:pPr lvl="1"/>
            <a:r>
              <a:rPr lang="en-US" dirty="0" smtClean="0"/>
              <a:t>Dirac running singularity containers (</a:t>
            </a:r>
            <a:r>
              <a:rPr lang="en-US" dirty="0"/>
              <a:t>In contact with </a:t>
            </a:r>
            <a:r>
              <a:rPr lang="en-US" dirty="0" smtClean="0"/>
              <a:t>Luisa)</a:t>
            </a:r>
          </a:p>
          <a:p>
            <a:r>
              <a:rPr lang="en-US" dirty="0" smtClean="0"/>
              <a:t>Discussion:</a:t>
            </a:r>
          </a:p>
          <a:p>
            <a:pPr lvl="1"/>
            <a:r>
              <a:rPr lang="en-US" dirty="0" smtClean="0"/>
              <a:t>Metadata &amp; </a:t>
            </a:r>
            <a:r>
              <a:rPr lang="en-US" dirty="0" err="1" smtClean="0"/>
              <a:t>openID</a:t>
            </a:r>
            <a:r>
              <a:rPr lang="en-US" dirty="0" smtClean="0"/>
              <a:t> support in the dataLake (Need to contact Xavier)</a:t>
            </a:r>
          </a:p>
          <a:p>
            <a:pPr lvl="1"/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26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C4352-A014-8146-88FB-ABF77CCF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916" y="-40693"/>
            <a:ext cx="3960366" cy="10323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Monitoring from </a:t>
            </a:r>
            <a:r>
              <a:rPr lang="en-US" dirty="0" err="1" smtClean="0"/>
              <a:t>datalake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75CF2-D0C5-784F-8035-2DACBE37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gillardo@lapp.in2p3.fr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5FC2D-E9DE-6B4C-926C-1320A060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831A03-3EF0-6444-8245-B6E7BD1B2C70}"/>
              </a:ext>
            </a:extLst>
          </p:cNvPr>
          <p:cNvSpPr/>
          <p:nvPr/>
        </p:nvSpPr>
        <p:spPr>
          <a:xfrm>
            <a:off x="5407829" y="806994"/>
            <a:ext cx="2847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ESCAPE </a:t>
            </a:r>
            <a:r>
              <a:rPr lang="en-US" dirty="0" err="1"/>
              <a:t>DataLake</a:t>
            </a:r>
            <a:r>
              <a:rPr lang="en-US" dirty="0"/>
              <a:t> dashboard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1A9BC3-0BA2-C44A-94FD-B7A836677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597374">
            <a:off x="158623" y="4577496"/>
            <a:ext cx="1933987" cy="403319"/>
          </a:xfrm>
          <a:prstGeom prst="rect">
            <a:avLst/>
          </a:prstGeom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E6550E73-67AF-9040-BCF3-799F9782D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979" y="3511023"/>
            <a:ext cx="2261236" cy="22196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E709ED-5D0C-0648-93B1-28BA542FE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815" y="5836656"/>
            <a:ext cx="2849136" cy="165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849C09-DEC6-EF46-9AB7-31CEE372C5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801" y="6026337"/>
            <a:ext cx="3539738" cy="254598"/>
          </a:xfrm>
          <a:prstGeom prst="rect">
            <a:avLst/>
          </a:prstGeom>
        </p:spPr>
      </p:pic>
      <p:pic>
        <p:nvPicPr>
          <p:cNvPr id="15" name="Google Shape;240;p23">
            <a:extLst>
              <a:ext uri="{FF2B5EF4-FFF2-40B4-BE49-F238E27FC236}">
                <a16:creationId xmlns:a16="http://schemas.microsoft.com/office/drawing/2014/main" id="{ECDC052D-D33D-7A43-8F8A-37A7B4C7FDD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7367" y="1361594"/>
            <a:ext cx="3636659" cy="20024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44FB96-ABD0-8E4E-8180-7856C19534DF}"/>
              </a:ext>
            </a:extLst>
          </p:cNvPr>
          <p:cNvSpPr/>
          <p:nvPr/>
        </p:nvSpPr>
        <p:spPr>
          <a:xfrm rot="18396235">
            <a:off x="134315" y="4621370"/>
            <a:ext cx="2989420" cy="594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low level network monitoring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57E747-A47C-F04D-BBD0-FF712C476E5D}"/>
              </a:ext>
            </a:extLst>
          </p:cNvPr>
          <p:cNvSpPr/>
          <p:nvPr/>
        </p:nvSpPr>
        <p:spPr>
          <a:xfrm>
            <a:off x="493235" y="869127"/>
            <a:ext cx="420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Rucio</a:t>
            </a:r>
            <a:r>
              <a:rPr lang="en-US" dirty="0"/>
              <a:t> </a:t>
            </a:r>
            <a:r>
              <a:rPr lang="en-US" dirty="0" err="1"/>
              <a:t>WebUI</a:t>
            </a:r>
            <a:r>
              <a:rPr lang="en-US" dirty="0"/>
              <a:t> as interface for ESCAPE users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801F77-13A0-C147-AD6D-51DECB05D3AC}"/>
              </a:ext>
            </a:extLst>
          </p:cNvPr>
          <p:cNvSpPr/>
          <p:nvPr/>
        </p:nvSpPr>
        <p:spPr>
          <a:xfrm>
            <a:off x="6247082" y="3400394"/>
            <a:ext cx="155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FTS dashboard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32C589-6119-44F9-98EE-E3DB70B270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9183" y="1361594"/>
            <a:ext cx="4122010" cy="197021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EE99F38-7C52-4EB5-97BF-15FAC4CF1B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9182" y="3821792"/>
            <a:ext cx="4122009" cy="197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 data challenge 17/11/2020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393536"/>
            <a:ext cx="5724940" cy="406930"/>
          </a:xfrm>
        </p:spPr>
        <p:txBody>
          <a:bodyPr>
            <a:normAutofit fontScale="47500" lnSpcReduction="20000"/>
          </a:bodyPr>
          <a:lstStyle/>
          <a:p>
            <a:r>
              <a:rPr lang="fr-FR" dirty="0"/>
              <a:t>S</a:t>
            </a:r>
            <a:r>
              <a:rPr lang="fr-FR" dirty="0" smtClean="0"/>
              <a:t>imulation of  </a:t>
            </a:r>
            <a:r>
              <a:rPr lang="fr-FR" dirty="0" err="1" smtClean="0"/>
              <a:t>ingest</a:t>
            </a:r>
            <a:r>
              <a:rPr lang="fr-FR" dirty="0" smtClean="0"/>
              <a:t> for ~ 1 night of data </a:t>
            </a:r>
            <a:r>
              <a:rPr lang="fr-FR" dirty="0" err="1" smtClean="0"/>
              <a:t>from</a:t>
            </a:r>
            <a:r>
              <a:rPr lang="fr-FR" dirty="0" smtClean="0"/>
              <a:t> one site (5,5TB, 500 000 files):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gillardo@lapp.in2p3.fr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  <p:pic>
        <p:nvPicPr>
          <p:cNvPr id="1032" name="Picture 8" descr="https://lh5.googleusercontent.com/vXcLu-rE7yNPeebx0A9Lzais_S7XyunQn3diZhVAvxQuyY6YbtxxxkmKXl_hayoOyeS9YHzNnEwo7xoF38Xk3cr-6f83FpwpGArQwG3I4fvSL5f5Nu3zeADgOsOIcpVFukRkpP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60" y="2055820"/>
            <a:ext cx="3827220" cy="207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4.googleusercontent.com/Hg8sqnDlhBl5lIqzG3L1xd3aU978DgkoWqlzRJYEDcsGC65_LND3zMlviu8IjO8Nve95RwiA7Zy2EideN_X0YKssjbdfwXlpcW2s4PCE7R_5I_0GPeEJpIg8bXKpv-PHu1NvQ8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80" y="4338884"/>
            <a:ext cx="3827220" cy="19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573273" y="5596961"/>
            <a:ext cx="2342536" cy="598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All </a:t>
            </a:r>
            <a:r>
              <a:rPr lang="fr-FR" dirty="0" err="1" smtClean="0"/>
              <a:t>experiments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73 TB</a:t>
            </a:r>
          </a:p>
          <a:p>
            <a:pPr lvl="1"/>
            <a:r>
              <a:rPr lang="fr-FR" dirty="0" smtClean="0"/>
              <a:t>3,5 Millions de fichiers </a:t>
            </a:r>
          </a:p>
          <a:p>
            <a:pPr marL="0" indent="0">
              <a:buFontTx/>
              <a:buNone/>
            </a:pPr>
            <a:endParaRPr lang="fr-FR" dirty="0" smtClean="0"/>
          </a:p>
          <a:p>
            <a:pPr marL="0" indent="0">
              <a:buFontTx/>
              <a:buNone/>
            </a:pPr>
            <a:endParaRPr lang="fr-FR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" y="2048558"/>
            <a:ext cx="4976622" cy="273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Road </a:t>
            </a:r>
            <a:r>
              <a:rPr lang="fr-FR" dirty="0" err="1" smtClean="0"/>
              <a:t>Map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gillardo@lapp.in2p3.fr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8</a:t>
            </a:fld>
            <a:endParaRPr lang="it-IT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B0EDD8-4810-8F4E-A72E-5B878A5EF76E}"/>
              </a:ext>
            </a:extLst>
          </p:cNvPr>
          <p:cNvSpPr>
            <a:spLocks noGrp="1"/>
          </p:cNvSpPr>
          <p:nvPr/>
        </p:nvSpPr>
        <p:spPr>
          <a:xfrm>
            <a:off x="519394" y="1386730"/>
            <a:ext cx="7886700" cy="4997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</a:t>
            </a:r>
            <a:r>
              <a:rPr lang="en-US" dirty="0" smtClean="0"/>
              <a:t>hase </a:t>
            </a:r>
            <a:r>
              <a:rPr lang="en-US" dirty="0"/>
              <a:t>1 : Test if the </a:t>
            </a:r>
            <a:r>
              <a:rPr lang="en-US" dirty="0" smtClean="0"/>
              <a:t>DataLake </a:t>
            </a:r>
            <a:r>
              <a:rPr lang="en-US" dirty="0"/>
              <a:t>interface can </a:t>
            </a:r>
            <a:r>
              <a:rPr lang="en-US" dirty="0" smtClean="0"/>
              <a:t>implement the CTA’s archive </a:t>
            </a:r>
            <a:r>
              <a:rPr lang="en-US" dirty="0"/>
              <a:t>interface:</a:t>
            </a:r>
          </a:p>
          <a:p>
            <a:pPr lvl="1"/>
            <a:r>
              <a:rPr lang="en-US" dirty="0"/>
              <a:t>Targeted </a:t>
            </a:r>
            <a:r>
              <a:rPr lang="en-US" dirty="0" smtClean="0"/>
              <a:t>date </a:t>
            </a:r>
            <a:r>
              <a:rPr lang="en-US" dirty="0"/>
              <a:t>:  end Q2 </a:t>
            </a:r>
            <a:r>
              <a:rPr lang="en-US" dirty="0" smtClean="0"/>
              <a:t>2020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Ingest </a:t>
            </a:r>
            <a:r>
              <a:rPr lang="en-US" dirty="0">
                <a:solidFill>
                  <a:srgbClr val="92D050"/>
                </a:solidFill>
              </a:rPr>
              <a:t>: </a:t>
            </a:r>
            <a:r>
              <a:rPr lang="en-US" dirty="0" smtClean="0">
                <a:solidFill>
                  <a:srgbClr val="92D050"/>
                </a:solidFill>
              </a:rPr>
              <a:t>Done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manage </a:t>
            </a:r>
            <a:r>
              <a:rPr lang="en-US" dirty="0">
                <a:solidFill>
                  <a:srgbClr val="FF0000"/>
                </a:solidFill>
              </a:rPr>
              <a:t>metadata to file : Blocked with current version of RUCIO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Replication </a:t>
            </a:r>
            <a:r>
              <a:rPr lang="en-US" dirty="0">
                <a:solidFill>
                  <a:srgbClr val="92D050"/>
                </a:solidFill>
              </a:rPr>
              <a:t>policy : Done</a:t>
            </a:r>
          </a:p>
          <a:p>
            <a:pPr lvl="1"/>
            <a:r>
              <a:rPr lang="en-US" dirty="0" err="1" smtClean="0">
                <a:solidFill>
                  <a:schemeClr val="accent4"/>
                </a:solidFill>
              </a:rPr>
              <a:t>OpenID</a:t>
            </a:r>
            <a:r>
              <a:rPr lang="en-US" dirty="0" smtClean="0">
                <a:solidFill>
                  <a:schemeClr val="accent4"/>
                </a:solidFill>
              </a:rPr>
              <a:t> authentication: Not yet tested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rgbClr val="92D050"/>
                </a:solidFill>
              </a:rPr>
              <a:t>Retrieve files : Done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hase </a:t>
            </a:r>
            <a:r>
              <a:rPr lang="en-US" dirty="0"/>
              <a:t>2 :  </a:t>
            </a:r>
            <a:r>
              <a:rPr lang="en-US" dirty="0" smtClean="0"/>
              <a:t>use the </a:t>
            </a:r>
            <a:r>
              <a:rPr lang="en-US" dirty="0"/>
              <a:t>D</a:t>
            </a:r>
            <a:r>
              <a:rPr lang="en-US" dirty="0" smtClean="0"/>
              <a:t>ataLake ‘s interface in in batch job to pull and push files using a Singularity container</a:t>
            </a:r>
            <a:endParaRPr lang="en-US" dirty="0"/>
          </a:p>
          <a:p>
            <a:pPr lvl="1"/>
            <a:r>
              <a:rPr lang="en-US" dirty="0"/>
              <a:t>Targeted </a:t>
            </a:r>
            <a:r>
              <a:rPr lang="en-US" dirty="0" smtClean="0"/>
              <a:t>date </a:t>
            </a:r>
            <a:r>
              <a:rPr lang="en-US" dirty="0"/>
              <a:t>: end </a:t>
            </a:r>
            <a:r>
              <a:rPr lang="en-US" dirty="0" smtClean="0"/>
              <a:t>Q4 2020</a:t>
            </a:r>
          </a:p>
          <a:p>
            <a:pPr lvl="1"/>
            <a:r>
              <a:rPr lang="fr-FR" dirty="0" smtClean="0">
                <a:solidFill>
                  <a:schemeClr val="accent6"/>
                </a:solidFill>
              </a:rPr>
              <a:t>Data challenge : </a:t>
            </a:r>
            <a:r>
              <a:rPr lang="en-US" dirty="0">
                <a:solidFill>
                  <a:schemeClr val="accent6"/>
                </a:solidFill>
              </a:rPr>
              <a:t>Use storage resources from </a:t>
            </a:r>
            <a:r>
              <a:rPr lang="en-US" dirty="0" smtClean="0">
                <a:solidFill>
                  <a:schemeClr val="accent6"/>
                </a:solidFill>
              </a:rPr>
              <a:t>LAPP, </a:t>
            </a:r>
            <a:r>
              <a:rPr lang="en-US" dirty="0">
                <a:solidFill>
                  <a:schemeClr val="accent6"/>
                </a:solidFill>
              </a:rPr>
              <a:t>CC-IN2P3, </a:t>
            </a:r>
            <a:r>
              <a:rPr lang="en-US" dirty="0" smtClean="0">
                <a:solidFill>
                  <a:schemeClr val="accent6"/>
                </a:solidFill>
              </a:rPr>
              <a:t>PIC</a:t>
            </a:r>
          </a:p>
          <a:p>
            <a:pPr lvl="1"/>
            <a:r>
              <a:rPr lang="fr-FR" dirty="0" smtClean="0">
                <a:solidFill>
                  <a:srgbClr val="92D050"/>
                </a:solidFill>
              </a:rPr>
              <a:t>Archive jobs are </a:t>
            </a:r>
            <a:r>
              <a:rPr lang="fr-FR" dirty="0" err="1" smtClean="0">
                <a:solidFill>
                  <a:srgbClr val="92D050"/>
                </a:solidFill>
              </a:rPr>
              <a:t>executed</a:t>
            </a:r>
            <a:r>
              <a:rPr lang="fr-FR" dirty="0" smtClean="0">
                <a:solidFill>
                  <a:srgbClr val="92D050"/>
                </a:solidFill>
              </a:rPr>
              <a:t> on MUST ressources </a:t>
            </a:r>
            <a:r>
              <a:rPr lang="fr-FR" dirty="0" err="1" smtClean="0">
                <a:solidFill>
                  <a:srgbClr val="92D050"/>
                </a:solidFill>
              </a:rPr>
              <a:t>using</a:t>
            </a:r>
            <a:r>
              <a:rPr lang="fr-FR" dirty="0" smtClean="0">
                <a:solidFill>
                  <a:srgbClr val="92D050"/>
                </a:solidFill>
              </a:rPr>
              <a:t> </a:t>
            </a:r>
            <a:r>
              <a:rPr lang="fr-FR" dirty="0" err="1" smtClean="0">
                <a:solidFill>
                  <a:srgbClr val="92D050"/>
                </a:solidFill>
              </a:rPr>
              <a:t>htcondor</a:t>
            </a:r>
            <a:r>
              <a:rPr lang="fr-FR" dirty="0" smtClean="0">
                <a:solidFill>
                  <a:srgbClr val="92D050"/>
                </a:solidFill>
              </a:rPr>
              <a:t> as job manager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hase </a:t>
            </a:r>
            <a:r>
              <a:rPr lang="en-US" dirty="0"/>
              <a:t>3 : use </a:t>
            </a:r>
            <a:r>
              <a:rPr lang="en-US" dirty="0" smtClean="0"/>
              <a:t>Dirac with the </a:t>
            </a:r>
            <a:r>
              <a:rPr lang="en-US" dirty="0" err="1" smtClean="0"/>
              <a:t>DataLake</a:t>
            </a:r>
            <a:r>
              <a:rPr lang="en-US" dirty="0" smtClean="0"/>
              <a:t> interface (RUCIO/DIRAC integration)</a:t>
            </a:r>
          </a:p>
          <a:p>
            <a:pPr lvl="1"/>
            <a:r>
              <a:rPr lang="en-US" dirty="0"/>
              <a:t>Targeted </a:t>
            </a:r>
            <a:r>
              <a:rPr lang="en-US" dirty="0" smtClean="0"/>
              <a:t>date </a:t>
            </a:r>
            <a:r>
              <a:rPr lang="en-US" dirty="0"/>
              <a:t>: end </a:t>
            </a:r>
            <a:r>
              <a:rPr lang="en-US" dirty="0" smtClean="0"/>
              <a:t>Q1 2021</a:t>
            </a:r>
          </a:p>
          <a:p>
            <a:pPr lvl="1"/>
            <a:r>
              <a:rPr lang="fr-FR" dirty="0" err="1" smtClean="0"/>
              <a:t>Using</a:t>
            </a:r>
            <a:r>
              <a:rPr lang="fr-FR" dirty="0" smtClean="0"/>
              <a:t> the DIRAC instance </a:t>
            </a:r>
            <a:r>
              <a:rPr lang="fr-FR" dirty="0" err="1" smtClean="0"/>
              <a:t>from</a:t>
            </a:r>
            <a:r>
              <a:rPr lang="fr-FR" dirty="0" smtClean="0"/>
              <a:t> the CC-IN2P3</a:t>
            </a:r>
          </a:p>
          <a:p>
            <a:pPr lvl="1"/>
            <a:r>
              <a:rPr lang="fr-FR" dirty="0" err="1" smtClean="0"/>
              <a:t>Step</a:t>
            </a:r>
            <a:r>
              <a:rPr lang="fr-FR" dirty="0" smtClean="0"/>
              <a:t> 1 - </a:t>
            </a:r>
            <a:r>
              <a:rPr lang="fr-FR" dirty="0" err="1" smtClean="0"/>
              <a:t>execute</a:t>
            </a:r>
            <a:r>
              <a:rPr lang="fr-FR" dirty="0" smtClean="0"/>
              <a:t> </a:t>
            </a:r>
            <a:r>
              <a:rPr lang="fr-FR" dirty="0" err="1" smtClean="0"/>
              <a:t>singularity</a:t>
            </a:r>
            <a:r>
              <a:rPr lang="fr-FR" dirty="0" smtClean="0"/>
              <a:t> containers </a:t>
            </a:r>
            <a:r>
              <a:rPr lang="fr-FR" dirty="0" err="1" smtClean="0"/>
              <a:t>implementing</a:t>
            </a:r>
            <a:r>
              <a:rPr lang="fr-FR" dirty="0" smtClean="0"/>
              <a:t> OAIS interface in DIRAC to </a:t>
            </a:r>
            <a:r>
              <a:rPr lang="fr-FR" dirty="0" err="1" smtClean="0"/>
              <a:t>access</a:t>
            </a:r>
            <a:r>
              <a:rPr lang="fr-FR" dirty="0" smtClean="0"/>
              <a:t> and </a:t>
            </a:r>
            <a:r>
              <a:rPr lang="fr-FR" dirty="0" err="1" smtClean="0"/>
              <a:t>retrieve</a:t>
            </a:r>
            <a:r>
              <a:rPr lang="fr-FR" dirty="0" smtClean="0"/>
              <a:t> data</a:t>
            </a:r>
          </a:p>
          <a:p>
            <a:pPr lvl="1"/>
            <a:r>
              <a:rPr lang="fr-FR" dirty="0" err="1" smtClean="0"/>
              <a:t>Step</a:t>
            </a:r>
            <a:r>
              <a:rPr lang="fr-FR" dirty="0" smtClean="0"/>
              <a:t> 2 -  </a:t>
            </a:r>
            <a:r>
              <a:rPr lang="fr-FR" dirty="0" err="1" smtClean="0"/>
              <a:t>implement</a:t>
            </a:r>
            <a:r>
              <a:rPr lang="fr-FR" dirty="0" smtClean="0"/>
              <a:t> a RUCIO </a:t>
            </a:r>
            <a:r>
              <a:rPr lang="fr-FR" dirty="0" err="1" smtClean="0"/>
              <a:t>catalog</a:t>
            </a:r>
            <a:r>
              <a:rPr lang="fr-FR" dirty="0" smtClean="0"/>
              <a:t> in DIRAC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hase </a:t>
            </a:r>
            <a:r>
              <a:rPr lang="en-US" dirty="0"/>
              <a:t>4 : </a:t>
            </a:r>
            <a:r>
              <a:rPr lang="en-US" dirty="0" smtClean="0"/>
              <a:t>use CTA partners infrastructures</a:t>
            </a:r>
          </a:p>
          <a:p>
            <a:pPr lvl="1"/>
            <a:r>
              <a:rPr lang="en-US" dirty="0"/>
              <a:t>Targeted date : end </a:t>
            </a:r>
            <a:r>
              <a:rPr lang="en-US" dirty="0" smtClean="0"/>
              <a:t>Q2 2021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etup </a:t>
            </a:r>
            <a:r>
              <a:rPr lang="en-US" dirty="0"/>
              <a:t>a </a:t>
            </a:r>
            <a:r>
              <a:rPr lang="en-US" dirty="0" err="1"/>
              <a:t>datalake</a:t>
            </a:r>
            <a:r>
              <a:rPr lang="en-US" dirty="0"/>
              <a:t> end point in La </a:t>
            </a:r>
            <a:r>
              <a:rPr lang="en-US" dirty="0" smtClean="0"/>
              <a:t>Palma </a:t>
            </a:r>
            <a:r>
              <a:rPr lang="en-US" dirty="0"/>
              <a:t>for the ingest </a:t>
            </a:r>
            <a:r>
              <a:rPr lang="en-US" dirty="0" smtClean="0"/>
              <a:t>operation </a:t>
            </a:r>
          </a:p>
          <a:p>
            <a:pPr lvl="1"/>
            <a:r>
              <a:rPr lang="fr-FR" dirty="0" err="1" smtClean="0"/>
              <a:t>Execution</a:t>
            </a:r>
            <a:r>
              <a:rPr lang="fr-FR" dirty="0" smtClean="0"/>
              <a:t> of CTA pipe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05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32162</TotalTime>
  <Words>528</Words>
  <Application>Microsoft Office PowerPoint</Application>
  <PresentationFormat>Affichage à l'écran (4:3)</PresentationFormat>
  <Paragraphs>101</Paragraphs>
  <Slides>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Avenir Heavy</vt:lpstr>
      <vt:lpstr>Calibri</vt:lpstr>
      <vt:lpstr>Calibri Light</vt:lpstr>
      <vt:lpstr>Tema di Office</vt:lpstr>
      <vt:lpstr>WP2 lapp status</vt:lpstr>
      <vt:lpstr>WP2 meeting</vt:lpstr>
      <vt:lpstr>Today’s DataLake deployment</vt:lpstr>
      <vt:lpstr>Curent work</vt:lpstr>
      <vt:lpstr>Comming work</vt:lpstr>
      <vt:lpstr>Monitoring from datalake</vt:lpstr>
      <vt:lpstr>First data challenge 17/11/2020</vt:lpstr>
      <vt:lpstr>Road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Frederic GILLARDO</cp:lastModifiedBy>
  <cp:revision>149</cp:revision>
  <dcterms:created xsi:type="dcterms:W3CDTF">2018-11-20T16:31:33Z</dcterms:created>
  <dcterms:modified xsi:type="dcterms:W3CDTF">2021-01-18T09:32:37Z</dcterms:modified>
</cp:coreProperties>
</file>