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2" r:id="rId6"/>
    <p:sldId id="264" r:id="rId7"/>
    <p:sldId id="263" r:id="rId8"/>
    <p:sldId id="261" r:id="rId9"/>
    <p:sldId id="260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FD8DE-F91C-054F-B991-6B0D97F245B1}" type="datetimeFigureOut">
              <a:rPr lang="fr-FR" smtClean="0"/>
              <a:pPr/>
              <a:t>11/11/09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540AA-C377-914B-A464-7F989A17C98E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47BE7-C3B6-F540-B760-4A53C1E7E0B2}" type="datetimeFigureOut">
              <a:rPr lang="fr-FR" smtClean="0"/>
              <a:pPr/>
              <a:t>11/11/09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DA12B-E670-8E41-B1DE-A127A8B026B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YS@ALICE-FRANCE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0CA1-30A1-AF46-B95B-0237A295BDE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Quelques nouvelles brèves</a:t>
            </a:r>
            <a:endParaRPr lang="fr-FR" dirty="0"/>
          </a:p>
        </p:txBody>
      </p:sp>
      <p:pic>
        <p:nvPicPr>
          <p:cNvPr id="4" name="Image 3" descr="LogoALICE-DE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816015"/>
            <a:ext cx="2502491" cy="2432385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nouvelles de la collaboration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Le CCIN2P3 est devenu membre de plein droit </a:t>
            </a:r>
          </a:p>
          <a:p>
            <a:pPr lvl="1"/>
            <a:r>
              <a:rPr lang="fr-FR" sz="2400" dirty="0" smtClean="0"/>
              <a:t>1 physicien (Renaud Vernet, CDD)</a:t>
            </a:r>
          </a:p>
          <a:p>
            <a:pPr lvl="2"/>
            <a:r>
              <a:rPr lang="fr-FR" sz="2000" dirty="0" smtClean="0"/>
              <a:t>Contact ALICE pour l’exploitation des ressources de calcul du CC (nœud grille T1 et ferme d’analyse – LAF)</a:t>
            </a:r>
          </a:p>
          <a:p>
            <a:pPr lvl="2"/>
            <a:r>
              <a:rPr lang="fr-FR" sz="2000" dirty="0" smtClean="0"/>
              <a:t>Implication dans un programme de physique: composition </a:t>
            </a:r>
            <a:r>
              <a:rPr lang="fr-FR" sz="2000" dirty="0" err="1" smtClean="0"/>
              <a:t>hadro-chimique</a:t>
            </a:r>
            <a:r>
              <a:rPr lang="fr-FR" sz="2000" dirty="0" smtClean="0"/>
              <a:t> des jets</a:t>
            </a:r>
          </a:p>
          <a:p>
            <a:r>
              <a:rPr lang="fr-FR" sz="2800" dirty="0" smtClean="0"/>
              <a:t>Implications pour IN2P3</a:t>
            </a:r>
          </a:p>
          <a:p>
            <a:pPr lvl="1"/>
            <a:r>
              <a:rPr lang="fr-FR" sz="2400" dirty="0" smtClean="0"/>
              <a:t>+ 1 dans le décompte de la contribution M&amp;O-A</a:t>
            </a:r>
          </a:p>
          <a:p>
            <a:pPr lvl="1"/>
            <a:r>
              <a:rPr lang="fr-FR" sz="2400" dirty="0" smtClean="0"/>
              <a:t>Pas de droit de vote au Collaboration </a:t>
            </a:r>
            <a:r>
              <a:rPr lang="fr-FR" sz="2400" dirty="0" err="1" smtClean="0"/>
              <a:t>Board</a:t>
            </a:r>
            <a:endParaRPr lang="fr-FR" sz="2400" dirty="0" smtClean="0"/>
          </a:p>
          <a:p>
            <a:pPr lvl="1"/>
            <a:r>
              <a:rPr lang="fr-FR" sz="2400" dirty="0" smtClean="0"/>
              <a:t>Incidence quasi nulle sur budget </a:t>
            </a:r>
            <a:r>
              <a:rPr lang="fr-FR" sz="2400" dirty="0" err="1" smtClean="0"/>
              <a:t>ALICE-France</a:t>
            </a:r>
            <a:r>
              <a:rPr lang="fr-FR" sz="2400" dirty="0" smtClean="0"/>
              <a:t>   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Détecteurs installés mi-2009</a:t>
            </a:r>
            <a:endParaRPr lang="fr-FR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191000" y="706438"/>
            <a:ext cx="2438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ALICE Status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600200" y="782638"/>
          <a:ext cx="8229600" cy="6075362"/>
        </p:xfrm>
        <a:graphic>
          <a:graphicData uri="http://schemas.openxmlformats.org/presentationml/2006/ole">
            <p:oleObj spid="_x0000_s15363" name="Photo Editor Photo" r:id="rId3" imgW="8405588" imgH="6591871" progId="">
              <p:embed/>
            </p:oleObj>
          </a:graphicData>
        </a:graphic>
      </p:graphicFrame>
      <p:sp>
        <p:nvSpPr>
          <p:cNvPr id="8" name="AutoShape 3"/>
          <p:cNvSpPr>
            <a:spLocks noChangeArrowheads="1"/>
          </p:cNvSpPr>
          <p:nvPr/>
        </p:nvSpPr>
        <p:spPr bwMode="auto">
          <a:xfrm rot="17078225">
            <a:off x="3771900" y="3259138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7161875">
            <a:off x="3467100" y="3259138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11775" y="6027738"/>
            <a:ext cx="796925" cy="3175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rot="13010153">
            <a:off x="4200525" y="5099050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 rot="11977430">
            <a:off x="4787900" y="5427663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 rot="10912046">
            <a:off x="5457825" y="5575300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9628367">
            <a:off x="6137275" y="5416550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rot="8426841">
            <a:off x="6718300" y="5126038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 rot="15335193">
            <a:off x="3775075" y="3808413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 rot="15418846">
            <a:off x="3471863" y="3965575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 rot="14256398">
            <a:off x="3716338" y="4630738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 rot="7229634">
            <a:off x="7185025" y="4600575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 rot="6044601">
            <a:off x="7121525" y="3875088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 rot="6128251">
            <a:off x="7431088" y="4006850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2" name="AutoShape 24"/>
          <p:cNvSpPr>
            <a:spLocks noChangeArrowheads="1"/>
          </p:cNvSpPr>
          <p:nvPr/>
        </p:nvSpPr>
        <p:spPr bwMode="auto">
          <a:xfrm rot="4525009">
            <a:off x="7119938" y="3319463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 rot="4608660">
            <a:off x="7423150" y="3313113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 rot="3701221">
            <a:off x="7172325" y="2657475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 rot="2515583">
            <a:off x="6745288" y="2151063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 rot="1249182">
            <a:off x="6186488" y="1852613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 rot="114675">
            <a:off x="5514975" y="1692275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 rot="20489692">
            <a:off x="4837113" y="1784350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 rot="19468810">
            <a:off x="4186238" y="2143125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 rot="18090985">
            <a:off x="3748088" y="2649538"/>
            <a:ext cx="5334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 rot="2340592">
            <a:off x="7148513" y="1589088"/>
            <a:ext cx="696912" cy="2000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rot="3561200">
            <a:off x="7762876" y="2252662"/>
            <a:ext cx="698500" cy="2000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 rot="4771778">
            <a:off x="8043070" y="3101181"/>
            <a:ext cx="696912" cy="2000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 rot="18168406">
            <a:off x="4013200" y="2679700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 rot="14046240">
            <a:off x="3948113" y="4335463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6" name="AutoShape 24"/>
          <p:cNvSpPr>
            <a:spLocks noChangeArrowheads="1"/>
          </p:cNvSpPr>
          <p:nvPr/>
        </p:nvSpPr>
        <p:spPr bwMode="auto">
          <a:xfrm rot="3578164">
            <a:off x="6938963" y="2751138"/>
            <a:ext cx="533400" cy="304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 rot="20382596">
            <a:off x="6188075" y="5876925"/>
            <a:ext cx="735013" cy="357188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 rot="19278353">
            <a:off x="6919913" y="5445125"/>
            <a:ext cx="733425" cy="357188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5324475" y="1196975"/>
            <a:ext cx="822325" cy="2000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 rot="20494878">
            <a:off x="4460875" y="1341438"/>
            <a:ext cx="823913" cy="2000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GB">
              <a:latin typeface="Arial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-1" y="958966"/>
            <a:ext cx="363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Complet: </a:t>
            </a:r>
          </a:p>
          <a:p>
            <a:r>
              <a:rPr lang="fr-FR" sz="2400" dirty="0" smtClean="0"/>
              <a:t>IT</a:t>
            </a:r>
            <a:r>
              <a:rPr lang="fr-FR" sz="2400" dirty="0" smtClean="0">
                <a:solidFill>
                  <a:srgbClr val="3366FF"/>
                </a:solidFill>
              </a:rPr>
              <a:t>S</a:t>
            </a:r>
            <a:r>
              <a:rPr lang="fr-FR" sz="2400" dirty="0" smtClean="0"/>
              <a:t>, TPC, TOF, HMPID, FMD, T0, V0, ZDC, </a:t>
            </a:r>
            <a:r>
              <a:rPr lang="fr-FR" sz="2400" dirty="0" smtClean="0">
                <a:solidFill>
                  <a:srgbClr val="3366FF"/>
                </a:solidFill>
              </a:rPr>
              <a:t>Muon</a:t>
            </a:r>
            <a:r>
              <a:rPr lang="fr-FR" sz="2400" dirty="0" smtClean="0"/>
              <a:t>, ACORDE, DAQ</a:t>
            </a:r>
            <a:endParaRPr lang="fr-FR" sz="2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2800" y="2904530"/>
            <a:ext cx="35641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Installation partielle:</a:t>
            </a:r>
          </a:p>
          <a:p>
            <a:r>
              <a:rPr lang="fr-FR" sz="2400" dirty="0" smtClean="0"/>
              <a:t>TRD (7/18), PHOS (3/5), HLT (60%), </a:t>
            </a:r>
            <a:r>
              <a:rPr lang="fr-FR" sz="2400" dirty="0" smtClean="0">
                <a:solidFill>
                  <a:srgbClr val="3366FF"/>
                </a:solidFill>
              </a:rPr>
              <a:t>EMCAL </a:t>
            </a:r>
            <a:r>
              <a:rPr lang="fr-FR" sz="2400" dirty="0" smtClean="0"/>
              <a:t>(4/10)</a:t>
            </a:r>
            <a:endParaRPr lang="fr-FR" sz="2400" dirty="0"/>
          </a:p>
        </p:txBody>
      </p:sp>
      <p:sp>
        <p:nvSpPr>
          <p:cNvPr id="43" name="Espace réservé de la date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44" name="Espace réservé du numéro de diapositive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5" name="Espace réservé du pied de page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Etat des lieux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Tous les détecteurs installés ont atteint les performances attendues</a:t>
            </a:r>
          </a:p>
          <a:p>
            <a:r>
              <a:rPr lang="fr-FR" sz="2400" dirty="0" smtClean="0"/>
              <a:t>Le contrôle des détecteurs (DCS) et la prise des données (DAQ) sont des opérations de routine</a:t>
            </a:r>
          </a:p>
          <a:p>
            <a:r>
              <a:rPr lang="fr-FR" sz="2400" dirty="0" smtClean="0"/>
              <a:t>Les traitements des données en et hors ligne se font comme prévu par le modèle de calcul</a:t>
            </a:r>
          </a:p>
          <a:p>
            <a:r>
              <a:rPr lang="fr-FR" sz="2400" dirty="0" smtClean="0"/>
              <a:t>Les performances de l’analyse distribuée sont très bonnes mais restent limitées du fait du manque de ressources de stockage (disques)</a:t>
            </a:r>
          </a:p>
          <a:p>
            <a:r>
              <a:rPr lang="fr-FR" sz="2400" dirty="0" smtClean="0"/>
              <a:t>La préparation pour l’analyse physique est au point pour les premières publications</a:t>
            </a:r>
          </a:p>
          <a:p>
            <a:endParaRPr lang="fr-FR" sz="24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Gerbe cosmique dans </a:t>
            </a:r>
            <a:r>
              <a:rPr lang="fr-FR" dirty="0" smtClean="0"/>
              <a:t>ALICE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pic>
        <p:nvPicPr>
          <p:cNvPr id="12" name="Image 11" descr="alice-62107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99070"/>
            <a:ext cx="5912005" cy="515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Gerbe cosmique dans </a:t>
            </a:r>
            <a:r>
              <a:rPr lang="fr-FR" dirty="0" smtClean="0"/>
              <a:t>ALICE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pic>
        <p:nvPicPr>
          <p:cNvPr id="12" name="Image 11" descr="alice-62107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705" y="0"/>
            <a:ext cx="92867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Faisceau de Pb dans ALICE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  <p:pic>
        <p:nvPicPr>
          <p:cNvPr id="6" name="Image 5" descr="877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42378"/>
            <a:ext cx="6706848" cy="5113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Planification LHC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2009</a:t>
            </a:r>
          </a:p>
          <a:p>
            <a:pPr lvl="1"/>
            <a:r>
              <a:rPr lang="fr-FR" sz="2000" dirty="0" smtClean="0"/>
              <a:t>Mise en service à 450 </a:t>
            </a:r>
            <a:r>
              <a:rPr lang="fr-FR" sz="2000" dirty="0" err="1" smtClean="0"/>
              <a:t>GeV</a:t>
            </a:r>
            <a:r>
              <a:rPr lang="fr-FR" sz="2000" dirty="0" smtClean="0"/>
              <a:t> (semaine 48)</a:t>
            </a:r>
          </a:p>
          <a:p>
            <a:pPr lvl="2"/>
            <a:r>
              <a:rPr lang="fr-FR" sz="1600" dirty="0" smtClean="0"/>
              <a:t>Les premiers tours 19-20 Novembre</a:t>
            </a:r>
          </a:p>
          <a:p>
            <a:pPr lvl="1"/>
            <a:r>
              <a:rPr lang="fr-FR" sz="2000" dirty="0" smtClean="0"/>
              <a:t>Collisions à 450 </a:t>
            </a:r>
            <a:r>
              <a:rPr lang="fr-FR" sz="2000" dirty="0" err="1" smtClean="0"/>
              <a:t>GeV</a:t>
            </a:r>
            <a:r>
              <a:rPr lang="fr-FR" sz="2000" dirty="0" smtClean="0"/>
              <a:t>, quelques </a:t>
            </a:r>
            <a:r>
              <a:rPr lang="fr-FR" sz="2000" dirty="0" err="1" smtClean="0"/>
              <a:t>GeV</a:t>
            </a:r>
            <a:r>
              <a:rPr lang="fr-FR" sz="2000" dirty="0" smtClean="0"/>
              <a:t> (semaine 49)</a:t>
            </a:r>
          </a:p>
          <a:p>
            <a:pPr lvl="1"/>
            <a:r>
              <a:rPr lang="fr-FR" sz="2000" dirty="0" smtClean="0"/>
              <a:t>Montée en puissance à 1,1 </a:t>
            </a:r>
            <a:r>
              <a:rPr lang="fr-FR" sz="2000" dirty="0" err="1" smtClean="0"/>
              <a:t>TeV</a:t>
            </a:r>
            <a:r>
              <a:rPr lang="fr-FR" sz="2000" dirty="0" smtClean="0"/>
              <a:t>, collisions possibles</a:t>
            </a:r>
          </a:p>
          <a:p>
            <a:r>
              <a:rPr lang="fr-FR" sz="2400" dirty="0" smtClean="0"/>
              <a:t>2010</a:t>
            </a:r>
          </a:p>
          <a:p>
            <a:pPr lvl="1"/>
            <a:r>
              <a:rPr lang="fr-FR" sz="2000" dirty="0" smtClean="0"/>
              <a:t>Mise en service des QPS et qualification pour 3,5 </a:t>
            </a:r>
            <a:r>
              <a:rPr lang="fr-FR" sz="2000" dirty="0" err="1" smtClean="0"/>
              <a:t>TeV</a:t>
            </a:r>
            <a:r>
              <a:rPr lang="fr-FR" sz="2000" dirty="0" smtClean="0"/>
              <a:t> (1 mois)</a:t>
            </a:r>
          </a:p>
          <a:p>
            <a:pPr lvl="1"/>
            <a:r>
              <a:rPr lang="fr-FR" sz="2000" dirty="0" smtClean="0"/>
              <a:t>Montée en puissance jusqu’à 3,5 </a:t>
            </a:r>
            <a:r>
              <a:rPr lang="fr-FR" sz="2000" dirty="0" err="1" smtClean="0"/>
              <a:t>TeV</a:t>
            </a:r>
            <a:r>
              <a:rPr lang="fr-FR" sz="2000" dirty="0" smtClean="0"/>
              <a:t> (1 mois)</a:t>
            </a:r>
          </a:p>
          <a:p>
            <a:pPr lvl="1"/>
            <a:r>
              <a:rPr lang="fr-FR" sz="2000" dirty="0" smtClean="0"/>
              <a:t>Collisions à 7 </a:t>
            </a:r>
            <a:r>
              <a:rPr lang="fr-FR" sz="2000" dirty="0" err="1" smtClean="0"/>
              <a:t>TeV</a:t>
            </a:r>
            <a:r>
              <a:rPr lang="fr-FR" sz="2000" dirty="0" smtClean="0"/>
              <a:t> (4 mois)</a:t>
            </a:r>
          </a:p>
          <a:p>
            <a:pPr lvl="1"/>
            <a:r>
              <a:rPr lang="fr-FR" sz="2000" dirty="0" smtClean="0"/>
              <a:t>Collisions 8-10 </a:t>
            </a:r>
            <a:r>
              <a:rPr lang="fr-FR" sz="2000" dirty="0" err="1" smtClean="0"/>
              <a:t>TeV</a:t>
            </a:r>
            <a:r>
              <a:rPr lang="fr-FR" sz="2000" dirty="0" smtClean="0"/>
              <a:t> (5 mois)</a:t>
            </a:r>
          </a:p>
          <a:p>
            <a:pPr lvl="1"/>
            <a:r>
              <a:rPr lang="fr-FR" sz="2000" dirty="0" smtClean="0"/>
              <a:t>Collisions </a:t>
            </a:r>
            <a:r>
              <a:rPr lang="fr-FR" sz="2000" dirty="0" err="1" smtClean="0"/>
              <a:t>ions-lourds</a:t>
            </a:r>
            <a:r>
              <a:rPr lang="fr-FR" sz="2000" dirty="0" smtClean="0"/>
              <a:t> 3-4 </a:t>
            </a:r>
            <a:r>
              <a:rPr lang="fr-FR" sz="2000" dirty="0" err="1" smtClean="0"/>
              <a:t>TeV</a:t>
            </a:r>
            <a:r>
              <a:rPr lang="fr-FR" sz="2000" dirty="0" smtClean="0"/>
              <a:t> (1 mois) 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Menu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Brefs rapports sur l’état d’avancement des analyses de physique des premiers </a:t>
            </a:r>
            <a:r>
              <a:rPr lang="fr-FR" sz="2400" i="1" dirty="0" err="1" smtClean="0"/>
              <a:t>runs</a:t>
            </a:r>
            <a:r>
              <a:rPr lang="fr-FR" sz="2400" dirty="0" smtClean="0"/>
              <a:t> pp</a:t>
            </a:r>
          </a:p>
          <a:p>
            <a:r>
              <a:rPr lang="fr-FR" sz="2400" dirty="0" smtClean="0"/>
              <a:t>Brefs rapports sur la qualification des détecteurs et les projets de </a:t>
            </a:r>
            <a:r>
              <a:rPr lang="fr-FR" sz="2400" i="1" dirty="0" smtClean="0"/>
              <a:t>upgrade</a:t>
            </a:r>
          </a:p>
          <a:p>
            <a:r>
              <a:rPr lang="fr-FR" sz="2400" dirty="0" smtClean="0"/>
              <a:t>Présentation du budget 2010 et des projets de upgrade (2010-2017)</a:t>
            </a:r>
          </a:p>
          <a:p>
            <a:r>
              <a:rPr lang="fr-FR" sz="2400" dirty="0" smtClean="0"/>
              <a:t>Tour de table laboratoires</a:t>
            </a:r>
          </a:p>
          <a:p>
            <a:pPr lvl="1"/>
            <a:r>
              <a:rPr lang="fr-FR" sz="2000" dirty="0" smtClean="0"/>
              <a:t>Recrutement, upgrade, ALICE France, organisation de cette journée,…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13/11/09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0CA1-30A1-AF46-B95B-0237A295BDE2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YS@ALICE-FRANCE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496</Words>
  <Application>Microsoft Macintosh PowerPoint</Application>
  <PresentationFormat>Présentation à l'écran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Thème Office</vt:lpstr>
      <vt:lpstr>Photo Editor Photo</vt:lpstr>
      <vt:lpstr>Quelques nouvelles brèves</vt:lpstr>
      <vt:lpstr>Des nouvelles de la collaboration </vt:lpstr>
      <vt:lpstr>Détecteurs installés mi-2009</vt:lpstr>
      <vt:lpstr>Etat des lieux</vt:lpstr>
      <vt:lpstr>Gerbe cosmique dans ALICE</vt:lpstr>
      <vt:lpstr>Gerbe cosmique dans ALICE</vt:lpstr>
      <vt:lpstr>Faisceau de Pb dans ALICE</vt:lpstr>
      <vt:lpstr>Planification LHC</vt:lpstr>
      <vt:lpstr>Menu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Quelques nouvelles brèves de ALICE</dc:title>
  <dc:creator>Schutz</dc:creator>
  <cp:lastModifiedBy>Schutz</cp:lastModifiedBy>
  <cp:revision>15</cp:revision>
  <dcterms:created xsi:type="dcterms:W3CDTF">2009-11-11T09:41:15Z</dcterms:created>
  <dcterms:modified xsi:type="dcterms:W3CDTF">2009-11-11T09:50:21Z</dcterms:modified>
</cp:coreProperties>
</file>