
<file path=[Content_Types].xml><?xml version="1.0" encoding="utf-8"?>
<Types xmlns="http://schemas.openxmlformats.org/package/2006/content-types">
  <Override PartName="/ppt/charts/chart14.xml" ContentType="application/vnd.openxmlformats-officedocument.drawingml.chart+xml"/>
  <Override PartName="/ppt/slides/slide18.xml" ContentType="application/vnd.openxmlformats-officedocument.presentationml.slide+xml"/>
  <Override PartName="/ppt/charts/chart10.xml" ContentType="application/vnd.openxmlformats-officedocument.drawingml.chart+xml"/>
  <Override PartName="/ppt/slides/slide9.xml" ContentType="application/vnd.openxmlformats-officedocument.presentationml.slide+xml"/>
  <Override PartName="/ppt/charts/chart4.xml" ContentType="application/vnd.openxmlformats-officedocument.drawingml.chart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.xml" ContentType="application/vnd.openxmlformats-officedocument.presentationml.slideLayout+xml"/>
  <Override PartName="/ppt/charts/chart19.xml" ContentType="application/vnd.openxmlformats-officedocument.drawingml.chart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22.xml" ContentType="application/vnd.openxmlformats-officedocument.presentationml.slide+xml"/>
  <Override PartName="/ppt/charts/chart15.xml" ContentType="application/vnd.openxmlformats-officedocument.drawingml.chart+xml"/>
  <Override PartName="/ppt/charts/chart9.xml" ContentType="application/vnd.openxmlformats-officedocument.drawingml.chart+xml"/>
  <Default Extension="xml" ContentType="application/xml"/>
  <Override PartName="/ppt/slides/slide19.xml" ContentType="application/vnd.openxmlformats-officedocument.presentationml.slide+xml"/>
  <Override PartName="/ppt/tableStyles.xml" ContentType="application/vnd.openxmlformats-officedocument.presentationml.tableStyles+xml"/>
  <Override PartName="/ppt/charts/chart5.xml" ContentType="application/vnd.openxmlformats-officedocument.drawingml.chart+xml"/>
  <Override PartName="/ppt/charts/chart11.xml" ContentType="application/vnd.openxmlformats-officedocument.drawingml.chart+xml"/>
  <Override PartName="/ppt/slides/slide15.xml" ContentType="application/vnd.openxmlformats-officedocument.presentationml.slide+xml"/>
  <Override PartName="/ppt/charts/chart1.xml" ContentType="application/vnd.openxmlformats-officedocument.drawingml.chart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theme/theme3.xml" ContentType="application/vnd.openxmlformats-officedocument.theme+xml"/>
  <Override PartName="/ppt/charts/chart16.xml" ContentType="application/vnd.openxmlformats-officedocument.drawingml.chart+xml"/>
  <Override PartName="/ppt/charts/chart12.xml" ContentType="application/vnd.openxmlformats-officedocument.drawingml.chart+xml"/>
  <Override PartName="/ppt/charts/chart6.xml" ContentType="application/vnd.openxmlformats-officedocument.drawingml.chart+xml"/>
  <Override PartName="/ppt/charts/chart20.xml" ContentType="application/vnd.openxmlformats-officedocument.drawingml.chart+xml"/>
  <Default Extension="gif" ContentType="image/gif"/>
  <Override PartName="/ppt/slides/slide16.xml" ContentType="application/vnd.openxmlformats-officedocument.presentationml.slide+xml"/>
  <Override PartName="/ppt/slides/slide7.xml" ContentType="application/vnd.openxmlformats-officedocument.presentationml.slide+xml"/>
  <Override PartName="/ppt/charts/chart2.xml" ContentType="application/vnd.openxmlformats-officedocument.drawingml.chart+xml"/>
  <Override PartName="/ppt/presentation.xml" ContentType="application/vnd.openxmlformats-officedocument.presentationml.presentation.main+xml"/>
  <Default Extension="xlsx" ContentType="application/vnd.openxmlformats-officedocument.spreadsheetml.sheet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charts/chart17.xml" ContentType="application/vnd.openxmlformats-officedocument.drawingml.chart+xml"/>
  <Override PartName="/ppt/slides/slide20.xml" ContentType="application/vnd.openxmlformats-officedocument.presentationml.slide+xml"/>
  <Override PartName="/ppt/charts/chart13.xml" ContentType="application/vnd.openxmlformats-officedocument.drawingml.chart+xml"/>
  <Override PartName="/ppt/charts/chart7.xml" ContentType="application/vnd.openxmlformats-officedocument.drawingml.chart+xml"/>
  <Override PartName="/ppt/slides/slide17.xml" ContentType="application/vnd.openxmlformats-officedocument.presentationml.slide+xml"/>
  <Override PartName="/ppt/charts/chart3.xml" ContentType="application/vnd.openxmlformats-officedocument.drawingml.chart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charts/chart18.xml" ContentType="application/vnd.openxmlformats-officedocument.drawingml.char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  <Override PartName="/ppt/charts/chart8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r:id="rId1"/>
  </p:sldMasterIdLst>
  <p:notesMasterIdLst>
    <p:notesMasterId r:id="rId24"/>
  </p:notesMasterIdLst>
  <p:handoutMasterIdLst>
    <p:handoutMasterId r:id="rId25"/>
  </p:handout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6" r:id="rId10"/>
    <p:sldId id="259" r:id="rId11"/>
    <p:sldId id="265" r:id="rId12"/>
    <p:sldId id="268" r:id="rId13"/>
    <p:sldId id="267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5620"/>
    <p:restoredTop sz="94660"/>
  </p:normalViewPr>
  <p:slideViewPr>
    <p:cSldViewPr snapToObjects="1">
      <p:cViewPr varScale="1">
        <p:scale>
          <a:sx n="117" d="100"/>
          <a:sy n="117" d="100"/>
        </p:scale>
        <p:origin x="-6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handoutMaster" Target="handoutMasters/handoutMaster1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4" Type="http://schemas.openxmlformats.org/officeDocument/2006/relationships/image" Target="../media/image5.jpeg"/><Relationship Id="rId5" Type="http://schemas.openxmlformats.org/officeDocument/2006/relationships/oleObject" Target="NULL" TargetMode="External"/><Relationship Id="rId1" Type="http://schemas.openxmlformats.org/officeDocument/2006/relationships/image" Target="../media/image2.jpeg"/><Relationship Id="rId2" Type="http://schemas.openxmlformats.org/officeDocument/2006/relationships/image" Target="../media/image3.jpeg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Microsoft_Excel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Microsoft_Excel10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Microsoft_Excel11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Microsoft_Excel12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Microsoft_Excel13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Microsoft_Excel14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Microsoft_Excel15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Microsoft_Excel16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Microsoft_Excel17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Microsoft_Excel18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Microsoft_Excel1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Microsoft_Excel19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Microsoft_Excel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Microsoft_Excel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Microsoft_Excel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Microsoft_Excel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Microsoft_Excel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Microsoft_Excel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Microsoft_Excel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style val="18"/>
  <c:chart>
    <c:title>
      <c:tx>
        <c:rich>
          <a:bodyPr/>
          <a:lstStyle/>
          <a:p>
            <a:pPr>
              <a:defRPr sz="2800"/>
            </a:pPr>
            <a:r>
              <a:rPr lang="fr-FR" sz="2800" dirty="0" err="1" smtClean="0"/>
              <a:t>PhDs</a:t>
            </a:r>
            <a:r>
              <a:rPr lang="fr-FR" sz="2800" dirty="0" smtClean="0"/>
              <a:t> &amp;</a:t>
            </a:r>
            <a:r>
              <a:rPr lang="fr-FR" sz="2800" baseline="0" dirty="0" smtClean="0"/>
              <a:t> Equivalents ALICE </a:t>
            </a:r>
            <a:endParaRPr lang="fr-FR" sz="2800" dirty="0"/>
          </a:p>
        </c:rich>
      </c:tx>
      <c:layout/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0.0"/>
          <c:y val="0.0138888888888889"/>
          <c:w val="0.814768983618427"/>
          <c:h val="0.967777960046661"/>
        </c:manualLayout>
      </c:layout>
      <c:pie3DChart>
        <c:varyColors val="1"/>
        <c:ser>
          <c:idx val="1"/>
          <c:order val="1"/>
          <c:tx>
            <c:strRef>
              <c:f>Feuil1!$B$1</c:f>
              <c:strCache>
                <c:ptCount val="1"/>
                <c:pt idx="0">
                  <c:v>PhDs</c:v>
                </c:pt>
              </c:strCache>
            </c:strRef>
          </c:tx>
          <c:explosion val="6"/>
          <c:dPt>
            <c:idx val="3"/>
            <c:explosion val="29"/>
            <c:spPr>
              <a:blipFill rotWithShape="1">
                <a:blip xmlns:r="http://schemas.openxmlformats.org/officeDocument/2006/relationships" r:embed="rId1"/>
                <a:stretch>
                  <a:fillRect/>
                </a:stretch>
              </a:blipFill>
            </c:spPr>
          </c:dPt>
          <c:dPt>
            <c:idx val="6"/>
            <c:explosion val="58"/>
            <c:spPr>
              <a:blipFill rotWithShape="1">
                <a:blip xmlns:r="http://schemas.openxmlformats.org/officeDocument/2006/relationships" r:embed="rId2"/>
                <a:stretch>
                  <a:fillRect/>
                </a:stretch>
              </a:blipFill>
            </c:spPr>
          </c:dPt>
          <c:dPt>
            <c:idx val="7"/>
            <c:explosion val="20"/>
            <c:spPr>
              <a:blipFill rotWithShape="1">
                <a:blip xmlns:r="http://schemas.openxmlformats.org/officeDocument/2006/relationships" r:embed="rId3"/>
                <a:stretch>
                  <a:fillRect/>
                </a:stretch>
              </a:blipFill>
            </c:spPr>
          </c:dPt>
          <c:dPt>
            <c:idx val="11"/>
            <c:explosion val="40"/>
            <c:spPr>
              <a:blipFill rotWithShape="1">
                <a:blip xmlns:r="http://schemas.openxmlformats.org/officeDocument/2006/relationships" r:embed="rId4"/>
                <a:stretch>
                  <a:fillRect/>
                </a:stretch>
              </a:blipFill>
              <a:effectLst>
                <a:outerShdw blurRad="50800" dist="1689100" dir="16200000" sx="109000" sy="109000" algn="tl" rotWithShape="0">
                  <a:srgbClr val="000000">
                    <a:alpha val="43137"/>
                  </a:srgbClr>
                </a:outerShdw>
              </a:effectLst>
            </c:spPr>
          </c:dPt>
          <c:dPt>
            <c:idx val="12"/>
            <c:explosion val="11"/>
          </c:dPt>
          <c:dLbls>
            <c:dLbl>
              <c:idx val="3"/>
              <c:layout/>
              <c:showPercent val="1"/>
            </c:dLbl>
            <c:dLbl>
              <c:idx val="6"/>
              <c:layout/>
              <c:showPercent val="1"/>
            </c:dLbl>
            <c:dLbl>
              <c:idx val="7"/>
              <c:layout/>
              <c:showPercent val="1"/>
            </c:dLbl>
            <c:dLbl>
              <c:idx val="11"/>
              <c:layout/>
              <c:showPercent val="1"/>
            </c:dLbl>
            <c:delete val="1"/>
          </c:dLbls>
          <c:cat>
            <c:strRef>
              <c:f>Feuil1!$A$2:$A$28</c:f>
              <c:strCache>
                <c:ptCount val="26"/>
                <c:pt idx="0">
                  <c:v>Armenia</c:v>
                </c:pt>
                <c:pt idx="1">
                  <c:v>Brazil</c:v>
                </c:pt>
                <c:pt idx="2">
                  <c:v>China</c:v>
                </c:pt>
                <c:pt idx="3">
                  <c:v>CERN</c:v>
                </c:pt>
                <c:pt idx="4">
                  <c:v>Croatia</c:v>
                </c:pt>
                <c:pt idx="5">
                  <c:v>Czech Republic</c:v>
                </c:pt>
                <c:pt idx="6">
                  <c:v>France IN2P3/CEA</c:v>
                </c:pt>
                <c:pt idx="7">
                  <c:v>Germany </c:v>
                </c:pt>
                <c:pt idx="8">
                  <c:v>Greece</c:v>
                </c:pt>
                <c:pt idx="9">
                  <c:v>Hungary</c:v>
                </c:pt>
                <c:pt idx="10">
                  <c:v>India</c:v>
                </c:pt>
                <c:pt idx="11">
                  <c:v>Italy</c:v>
                </c:pt>
                <c:pt idx="12">
                  <c:v>Japan</c:v>
                </c:pt>
                <c:pt idx="13">
                  <c:v>Korea</c:v>
                </c:pt>
                <c:pt idx="14">
                  <c:v>Mexico</c:v>
                </c:pt>
                <c:pt idx="15">
                  <c:v>Netherlands</c:v>
                </c:pt>
                <c:pt idx="16">
                  <c:v>Nordic</c:v>
                </c:pt>
                <c:pt idx="17">
                  <c:v>Poland</c:v>
                </c:pt>
                <c:pt idx="18">
                  <c:v>Romania</c:v>
                </c:pt>
                <c:pt idx="19">
                  <c:v>Russia+JINR</c:v>
                </c:pt>
                <c:pt idx="20">
                  <c:v>Slovak Republic</c:v>
                </c:pt>
                <c:pt idx="21">
                  <c:v>Spain/Cuba</c:v>
                </c:pt>
                <c:pt idx="22">
                  <c:v>South Africa</c:v>
                </c:pt>
                <c:pt idx="23">
                  <c:v>United Kingdom</c:v>
                </c:pt>
                <c:pt idx="24">
                  <c:v>Ukraine</c:v>
                </c:pt>
                <c:pt idx="25">
                  <c:v>USA</c:v>
                </c:pt>
              </c:strCache>
            </c:strRef>
          </c:cat>
          <c:val>
            <c:numRef>
              <c:f>Feuil1!$B$2:$B$28</c:f>
              <c:numCache>
                <c:formatCode>General</c:formatCode>
                <c:ptCount val="27"/>
                <c:pt idx="0">
                  <c:v>1.0</c:v>
                </c:pt>
                <c:pt idx="1">
                  <c:v>6.0</c:v>
                </c:pt>
                <c:pt idx="2">
                  <c:v>3.0</c:v>
                </c:pt>
                <c:pt idx="3">
                  <c:v>53.0</c:v>
                </c:pt>
                <c:pt idx="4">
                  <c:v>4.0</c:v>
                </c:pt>
                <c:pt idx="5">
                  <c:v>12.0</c:v>
                </c:pt>
                <c:pt idx="6">
                  <c:v>54.0</c:v>
                </c:pt>
                <c:pt idx="7">
                  <c:v>61.0</c:v>
                </c:pt>
                <c:pt idx="8">
                  <c:v>5.0</c:v>
                </c:pt>
                <c:pt idx="9">
                  <c:v>3.0</c:v>
                </c:pt>
                <c:pt idx="10">
                  <c:v>33.0</c:v>
                </c:pt>
                <c:pt idx="11">
                  <c:v>112.0</c:v>
                </c:pt>
                <c:pt idx="12">
                  <c:v>11.0</c:v>
                </c:pt>
                <c:pt idx="13">
                  <c:v>9.0</c:v>
                </c:pt>
                <c:pt idx="14">
                  <c:v>11.0</c:v>
                </c:pt>
                <c:pt idx="15">
                  <c:v>10.0</c:v>
                </c:pt>
                <c:pt idx="16">
                  <c:v>34.0</c:v>
                </c:pt>
                <c:pt idx="17">
                  <c:v>18.0</c:v>
                </c:pt>
                <c:pt idx="18">
                  <c:v>11.0</c:v>
                </c:pt>
                <c:pt idx="19">
                  <c:v>46.0</c:v>
                </c:pt>
                <c:pt idx="20">
                  <c:v>12.0</c:v>
                </c:pt>
                <c:pt idx="21">
                  <c:v>9.0</c:v>
                </c:pt>
                <c:pt idx="22">
                  <c:v>7.0</c:v>
                </c:pt>
                <c:pt idx="23">
                  <c:v>8.0</c:v>
                </c:pt>
                <c:pt idx="24">
                  <c:v>3.0</c:v>
                </c:pt>
                <c:pt idx="25">
                  <c:v>31.0</c:v>
                </c:pt>
              </c:numCache>
            </c:numRef>
          </c:val>
        </c:ser>
        <c:ser>
          <c:idx val="2"/>
          <c:order val="2"/>
          <c:tx>
            <c:strRef>
              <c:f>Feuil1!$B$1</c:f>
              <c:strCache>
                <c:ptCount val="1"/>
                <c:pt idx="0">
                  <c:v>PhDs</c:v>
                </c:pt>
              </c:strCache>
            </c:strRef>
          </c:tx>
          <c:cat>
            <c:strRef>
              <c:f>Feuil1!$A$2:$A$28</c:f>
              <c:strCache>
                <c:ptCount val="26"/>
                <c:pt idx="0">
                  <c:v>Armenia</c:v>
                </c:pt>
                <c:pt idx="1">
                  <c:v>Brazil</c:v>
                </c:pt>
                <c:pt idx="2">
                  <c:v>China</c:v>
                </c:pt>
                <c:pt idx="3">
                  <c:v>CERN</c:v>
                </c:pt>
                <c:pt idx="4">
                  <c:v>Croatia</c:v>
                </c:pt>
                <c:pt idx="5">
                  <c:v>Czech Republic</c:v>
                </c:pt>
                <c:pt idx="6">
                  <c:v>France IN2P3/CEA</c:v>
                </c:pt>
                <c:pt idx="7">
                  <c:v>Germany </c:v>
                </c:pt>
                <c:pt idx="8">
                  <c:v>Greece</c:v>
                </c:pt>
                <c:pt idx="9">
                  <c:v>Hungary</c:v>
                </c:pt>
                <c:pt idx="10">
                  <c:v>India</c:v>
                </c:pt>
                <c:pt idx="11">
                  <c:v>Italy</c:v>
                </c:pt>
                <c:pt idx="12">
                  <c:v>Japan</c:v>
                </c:pt>
                <c:pt idx="13">
                  <c:v>Korea</c:v>
                </c:pt>
                <c:pt idx="14">
                  <c:v>Mexico</c:v>
                </c:pt>
                <c:pt idx="15">
                  <c:v>Netherlands</c:v>
                </c:pt>
                <c:pt idx="16">
                  <c:v>Nordic</c:v>
                </c:pt>
                <c:pt idx="17">
                  <c:v>Poland</c:v>
                </c:pt>
                <c:pt idx="18">
                  <c:v>Romania</c:v>
                </c:pt>
                <c:pt idx="19">
                  <c:v>Russia+JINR</c:v>
                </c:pt>
                <c:pt idx="20">
                  <c:v>Slovak Republic</c:v>
                </c:pt>
                <c:pt idx="21">
                  <c:v>Spain/Cuba</c:v>
                </c:pt>
                <c:pt idx="22">
                  <c:v>South Africa</c:v>
                </c:pt>
                <c:pt idx="23">
                  <c:v>United Kingdom</c:v>
                </c:pt>
                <c:pt idx="24">
                  <c:v>Ukraine</c:v>
                </c:pt>
                <c:pt idx="25">
                  <c:v>USA</c:v>
                </c:pt>
              </c:strCache>
            </c:strRef>
          </c:cat>
          <c:val>
            <c:numRef>
              <c:f>Feuil1!$B$2:$B$28</c:f>
              <c:numCache>
                <c:formatCode>General</c:formatCode>
                <c:ptCount val="27"/>
                <c:pt idx="0">
                  <c:v>1.0</c:v>
                </c:pt>
                <c:pt idx="1">
                  <c:v>6.0</c:v>
                </c:pt>
                <c:pt idx="2">
                  <c:v>3.0</c:v>
                </c:pt>
                <c:pt idx="3">
                  <c:v>53.0</c:v>
                </c:pt>
                <c:pt idx="4">
                  <c:v>4.0</c:v>
                </c:pt>
                <c:pt idx="5">
                  <c:v>12.0</c:v>
                </c:pt>
                <c:pt idx="6">
                  <c:v>54.0</c:v>
                </c:pt>
                <c:pt idx="7">
                  <c:v>61.0</c:v>
                </c:pt>
                <c:pt idx="8">
                  <c:v>5.0</c:v>
                </c:pt>
                <c:pt idx="9">
                  <c:v>3.0</c:v>
                </c:pt>
                <c:pt idx="10">
                  <c:v>33.0</c:v>
                </c:pt>
                <c:pt idx="11">
                  <c:v>112.0</c:v>
                </c:pt>
                <c:pt idx="12">
                  <c:v>11.0</c:v>
                </c:pt>
                <c:pt idx="13">
                  <c:v>9.0</c:v>
                </c:pt>
                <c:pt idx="14">
                  <c:v>11.0</c:v>
                </c:pt>
                <c:pt idx="15">
                  <c:v>10.0</c:v>
                </c:pt>
                <c:pt idx="16">
                  <c:v>34.0</c:v>
                </c:pt>
                <c:pt idx="17">
                  <c:v>18.0</c:v>
                </c:pt>
                <c:pt idx="18">
                  <c:v>11.0</c:v>
                </c:pt>
                <c:pt idx="19">
                  <c:v>46.0</c:v>
                </c:pt>
                <c:pt idx="20">
                  <c:v>12.0</c:v>
                </c:pt>
                <c:pt idx="21">
                  <c:v>9.0</c:v>
                </c:pt>
                <c:pt idx="22">
                  <c:v>7.0</c:v>
                </c:pt>
                <c:pt idx="23">
                  <c:v>8.0</c:v>
                </c:pt>
                <c:pt idx="24">
                  <c:v>3.0</c:v>
                </c:pt>
                <c:pt idx="25">
                  <c:v>31.0</c:v>
                </c:pt>
              </c:numCache>
            </c:numRef>
          </c:val>
        </c:ser>
        <c:ser>
          <c:idx val="3"/>
          <c:order val="3"/>
          <c:tx>
            <c:strRef>
              <c:f>Feuil1!$B$1</c:f>
              <c:strCache>
                <c:ptCount val="1"/>
                <c:pt idx="0">
                  <c:v>PhDs</c:v>
                </c:pt>
              </c:strCache>
            </c:strRef>
          </c:tx>
          <c:cat>
            <c:strRef>
              <c:f>Feuil1!$A$2:$A$28</c:f>
              <c:strCache>
                <c:ptCount val="26"/>
                <c:pt idx="0">
                  <c:v>Armenia</c:v>
                </c:pt>
                <c:pt idx="1">
                  <c:v>Brazil</c:v>
                </c:pt>
                <c:pt idx="2">
                  <c:v>China</c:v>
                </c:pt>
                <c:pt idx="3">
                  <c:v>CERN</c:v>
                </c:pt>
                <c:pt idx="4">
                  <c:v>Croatia</c:v>
                </c:pt>
                <c:pt idx="5">
                  <c:v>Czech Republic</c:v>
                </c:pt>
                <c:pt idx="6">
                  <c:v>France IN2P3/CEA</c:v>
                </c:pt>
                <c:pt idx="7">
                  <c:v>Germany </c:v>
                </c:pt>
                <c:pt idx="8">
                  <c:v>Greece</c:v>
                </c:pt>
                <c:pt idx="9">
                  <c:v>Hungary</c:v>
                </c:pt>
                <c:pt idx="10">
                  <c:v>India</c:v>
                </c:pt>
                <c:pt idx="11">
                  <c:v>Italy</c:v>
                </c:pt>
                <c:pt idx="12">
                  <c:v>Japan</c:v>
                </c:pt>
                <c:pt idx="13">
                  <c:v>Korea</c:v>
                </c:pt>
                <c:pt idx="14">
                  <c:v>Mexico</c:v>
                </c:pt>
                <c:pt idx="15">
                  <c:v>Netherlands</c:v>
                </c:pt>
                <c:pt idx="16">
                  <c:v>Nordic</c:v>
                </c:pt>
                <c:pt idx="17">
                  <c:v>Poland</c:v>
                </c:pt>
                <c:pt idx="18">
                  <c:v>Romania</c:v>
                </c:pt>
                <c:pt idx="19">
                  <c:v>Russia+JINR</c:v>
                </c:pt>
                <c:pt idx="20">
                  <c:v>Slovak Republic</c:v>
                </c:pt>
                <c:pt idx="21">
                  <c:v>Spain/Cuba</c:v>
                </c:pt>
                <c:pt idx="22">
                  <c:v>South Africa</c:v>
                </c:pt>
                <c:pt idx="23">
                  <c:v>United Kingdom</c:v>
                </c:pt>
                <c:pt idx="24">
                  <c:v>Ukraine</c:v>
                </c:pt>
                <c:pt idx="25">
                  <c:v>USA</c:v>
                </c:pt>
              </c:strCache>
            </c:strRef>
          </c:cat>
          <c:val>
            <c:numRef>
              <c:f>Feuil1!$B$2:$B$28</c:f>
              <c:numCache>
                <c:formatCode>General</c:formatCode>
                <c:ptCount val="27"/>
                <c:pt idx="0">
                  <c:v>1.0</c:v>
                </c:pt>
                <c:pt idx="1">
                  <c:v>6.0</c:v>
                </c:pt>
                <c:pt idx="2">
                  <c:v>3.0</c:v>
                </c:pt>
                <c:pt idx="3">
                  <c:v>53.0</c:v>
                </c:pt>
                <c:pt idx="4">
                  <c:v>4.0</c:v>
                </c:pt>
                <c:pt idx="5">
                  <c:v>12.0</c:v>
                </c:pt>
                <c:pt idx="6">
                  <c:v>54.0</c:v>
                </c:pt>
                <c:pt idx="7">
                  <c:v>61.0</c:v>
                </c:pt>
                <c:pt idx="8">
                  <c:v>5.0</c:v>
                </c:pt>
                <c:pt idx="9">
                  <c:v>3.0</c:v>
                </c:pt>
                <c:pt idx="10">
                  <c:v>33.0</c:v>
                </c:pt>
                <c:pt idx="11">
                  <c:v>112.0</c:v>
                </c:pt>
                <c:pt idx="12">
                  <c:v>11.0</c:v>
                </c:pt>
                <c:pt idx="13">
                  <c:v>9.0</c:v>
                </c:pt>
                <c:pt idx="14">
                  <c:v>11.0</c:v>
                </c:pt>
                <c:pt idx="15">
                  <c:v>10.0</c:v>
                </c:pt>
                <c:pt idx="16">
                  <c:v>34.0</c:v>
                </c:pt>
                <c:pt idx="17">
                  <c:v>18.0</c:v>
                </c:pt>
                <c:pt idx="18">
                  <c:v>11.0</c:v>
                </c:pt>
                <c:pt idx="19">
                  <c:v>46.0</c:v>
                </c:pt>
                <c:pt idx="20">
                  <c:v>12.0</c:v>
                </c:pt>
                <c:pt idx="21">
                  <c:v>9.0</c:v>
                </c:pt>
                <c:pt idx="22">
                  <c:v>7.0</c:v>
                </c:pt>
                <c:pt idx="23">
                  <c:v>8.0</c:v>
                </c:pt>
                <c:pt idx="24">
                  <c:v>3.0</c:v>
                </c:pt>
                <c:pt idx="25">
                  <c:v>31.0</c:v>
                </c:pt>
              </c:numCache>
            </c:numRef>
          </c:val>
        </c:ser>
        <c:ser>
          <c:idx val="0"/>
          <c:order val="0"/>
          <c:tx>
            <c:strRef>
              <c:f>Feuil1!$B$1</c:f>
              <c:strCache>
                <c:ptCount val="1"/>
                <c:pt idx="0">
                  <c:v>PhDs</c:v>
                </c:pt>
              </c:strCache>
            </c:strRef>
          </c:tx>
          <c:dPt>
            <c:idx val="6"/>
            <c:explosion val="25"/>
          </c:dPt>
          <c:cat>
            <c:strRef>
              <c:f>Feuil1!$A$2:$A$28</c:f>
              <c:strCache>
                <c:ptCount val="26"/>
                <c:pt idx="0">
                  <c:v>Armenia</c:v>
                </c:pt>
                <c:pt idx="1">
                  <c:v>Brazil</c:v>
                </c:pt>
                <c:pt idx="2">
                  <c:v>China</c:v>
                </c:pt>
                <c:pt idx="3">
                  <c:v>CERN</c:v>
                </c:pt>
                <c:pt idx="4">
                  <c:v>Croatia</c:v>
                </c:pt>
                <c:pt idx="5">
                  <c:v>Czech Republic</c:v>
                </c:pt>
                <c:pt idx="6">
                  <c:v>France IN2P3/CEA</c:v>
                </c:pt>
                <c:pt idx="7">
                  <c:v>Germany </c:v>
                </c:pt>
                <c:pt idx="8">
                  <c:v>Greece</c:v>
                </c:pt>
                <c:pt idx="9">
                  <c:v>Hungary</c:v>
                </c:pt>
                <c:pt idx="10">
                  <c:v>India</c:v>
                </c:pt>
                <c:pt idx="11">
                  <c:v>Italy</c:v>
                </c:pt>
                <c:pt idx="12">
                  <c:v>Japan</c:v>
                </c:pt>
                <c:pt idx="13">
                  <c:v>Korea</c:v>
                </c:pt>
                <c:pt idx="14">
                  <c:v>Mexico</c:v>
                </c:pt>
                <c:pt idx="15">
                  <c:v>Netherlands</c:v>
                </c:pt>
                <c:pt idx="16">
                  <c:v>Nordic</c:v>
                </c:pt>
                <c:pt idx="17">
                  <c:v>Poland</c:v>
                </c:pt>
                <c:pt idx="18">
                  <c:v>Romania</c:v>
                </c:pt>
                <c:pt idx="19">
                  <c:v>Russia+JINR</c:v>
                </c:pt>
                <c:pt idx="20">
                  <c:v>Slovak Republic</c:v>
                </c:pt>
                <c:pt idx="21">
                  <c:v>Spain/Cuba</c:v>
                </c:pt>
                <c:pt idx="22">
                  <c:v>South Africa</c:v>
                </c:pt>
                <c:pt idx="23">
                  <c:v>United Kingdom</c:v>
                </c:pt>
                <c:pt idx="24">
                  <c:v>Ukraine</c:v>
                </c:pt>
                <c:pt idx="25">
                  <c:v>USA</c:v>
                </c:pt>
              </c:strCache>
            </c:strRef>
          </c:cat>
          <c:val>
            <c:numRef>
              <c:f>Feuil1!$B$2:$B$28</c:f>
              <c:numCache>
                <c:formatCode>General</c:formatCode>
                <c:ptCount val="27"/>
                <c:pt idx="0">
                  <c:v>1.0</c:v>
                </c:pt>
                <c:pt idx="1">
                  <c:v>6.0</c:v>
                </c:pt>
                <c:pt idx="2">
                  <c:v>3.0</c:v>
                </c:pt>
                <c:pt idx="3">
                  <c:v>53.0</c:v>
                </c:pt>
                <c:pt idx="4">
                  <c:v>4.0</c:v>
                </c:pt>
                <c:pt idx="5">
                  <c:v>12.0</c:v>
                </c:pt>
                <c:pt idx="6">
                  <c:v>54.0</c:v>
                </c:pt>
                <c:pt idx="7">
                  <c:v>61.0</c:v>
                </c:pt>
                <c:pt idx="8">
                  <c:v>5.0</c:v>
                </c:pt>
                <c:pt idx="9">
                  <c:v>3.0</c:v>
                </c:pt>
                <c:pt idx="10">
                  <c:v>33.0</c:v>
                </c:pt>
                <c:pt idx="11">
                  <c:v>112.0</c:v>
                </c:pt>
                <c:pt idx="12">
                  <c:v>11.0</c:v>
                </c:pt>
                <c:pt idx="13">
                  <c:v>9.0</c:v>
                </c:pt>
                <c:pt idx="14">
                  <c:v>11.0</c:v>
                </c:pt>
                <c:pt idx="15">
                  <c:v>10.0</c:v>
                </c:pt>
                <c:pt idx="16">
                  <c:v>34.0</c:v>
                </c:pt>
                <c:pt idx="17">
                  <c:v>18.0</c:v>
                </c:pt>
                <c:pt idx="18">
                  <c:v>11.0</c:v>
                </c:pt>
                <c:pt idx="19">
                  <c:v>46.0</c:v>
                </c:pt>
                <c:pt idx="20">
                  <c:v>12.0</c:v>
                </c:pt>
                <c:pt idx="21">
                  <c:v>9.0</c:v>
                </c:pt>
                <c:pt idx="22">
                  <c:v>7.0</c:v>
                </c:pt>
                <c:pt idx="23">
                  <c:v>8.0</c:v>
                </c:pt>
                <c:pt idx="24">
                  <c:v>3.0</c:v>
                </c:pt>
                <c:pt idx="25">
                  <c:v>31.0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817642546836818"/>
          <c:y val="0.0439532298046077"/>
          <c:w val="0.180920671553987"/>
          <c:h val="0.911907990667833"/>
        </c:manualLayout>
      </c:layout>
      <c:txPr>
        <a:bodyPr/>
        <a:lstStyle/>
        <a:p>
          <a:pPr>
            <a:defRPr sz="1400"/>
          </a:pPr>
          <a:endParaRPr lang="fr-FR"/>
        </a:p>
      </c:txPr>
    </c:legend>
    <c:plotVisOnly val="1"/>
  </c:chart>
  <c:txPr>
    <a:bodyPr/>
    <a:lstStyle/>
    <a:p>
      <a:pPr>
        <a:defRPr sz="1800"/>
      </a:pPr>
      <a:endParaRPr lang="fr-FR"/>
    </a:p>
  </c:txPr>
  <c:externalData r:id="rId5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style val="18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Répartition selon laboratoires</c:v>
                </c:pt>
              </c:strCache>
            </c:strRef>
          </c:tx>
          <c:dPt>
            <c:idx val="1"/>
            <c:explosion val="24"/>
          </c:dPt>
          <c:dLbls>
            <c:dLbl>
              <c:idx val="0"/>
              <c:layout/>
              <c:showPercent val="1"/>
            </c:dLbl>
            <c:dLbl>
              <c:idx val="1"/>
              <c:layout/>
              <c:showPercent val="1"/>
            </c:dLbl>
            <c:dLbl>
              <c:idx val="2"/>
              <c:layout/>
              <c:showPercent val="1"/>
            </c:dLbl>
            <c:dLbl>
              <c:idx val="3"/>
              <c:layout/>
              <c:showPercent val="1"/>
            </c:dLbl>
            <c:dLbl>
              <c:idx val="4"/>
              <c:layout/>
              <c:showPercent val="1"/>
            </c:dLbl>
            <c:dLbl>
              <c:idx val="5"/>
              <c:layout/>
              <c:showPercent val="1"/>
            </c:dLbl>
            <c:dLbl>
              <c:idx val="6"/>
              <c:layout/>
              <c:showPercent val="1"/>
            </c:dLbl>
            <c:delete val="1"/>
          </c:dLbls>
          <c:cat>
            <c:strRef>
              <c:f>Feuil1!$A$2:$A$8</c:f>
              <c:strCache>
                <c:ptCount val="7"/>
                <c:pt idx="0">
                  <c:v>LPC</c:v>
                </c:pt>
                <c:pt idx="1">
                  <c:v>IPNL</c:v>
                </c:pt>
                <c:pt idx="2">
                  <c:v>SUBATECH</c:v>
                </c:pt>
                <c:pt idx="3">
                  <c:v>IPNO</c:v>
                </c:pt>
                <c:pt idx="4">
                  <c:v>IPHC</c:v>
                </c:pt>
                <c:pt idx="5">
                  <c:v>LPSC</c:v>
                </c:pt>
                <c:pt idx="6">
                  <c:v>CCIN2P3</c:v>
                </c:pt>
              </c:strCache>
            </c:strRef>
          </c:cat>
          <c:val>
            <c:numRef>
              <c:f>Feuil1!$B$2:$B$8</c:f>
              <c:numCache>
                <c:formatCode>General</c:formatCode>
                <c:ptCount val="7"/>
                <c:pt idx="0">
                  <c:v>122200.0</c:v>
                </c:pt>
                <c:pt idx="1">
                  <c:v>38000.0</c:v>
                </c:pt>
                <c:pt idx="2">
                  <c:v>219218.0</c:v>
                </c:pt>
                <c:pt idx="3">
                  <c:v>97300.0</c:v>
                </c:pt>
                <c:pt idx="4">
                  <c:v>99500.0</c:v>
                </c:pt>
                <c:pt idx="5">
                  <c:v>62900.0</c:v>
                </c:pt>
                <c:pt idx="6">
                  <c:v>3355.0</c:v>
                </c:pt>
              </c:numCache>
            </c:numRef>
          </c:val>
        </c:ser>
      </c:pie3DChart>
    </c:plotArea>
    <c:plotVisOnly val="1"/>
  </c:chart>
  <c:txPr>
    <a:bodyPr/>
    <a:lstStyle/>
    <a:p>
      <a:pPr>
        <a:defRPr sz="1800"/>
      </a:pPr>
      <a:endParaRPr lang="fr-FR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style val="18"/>
  <c:chart>
    <c:title>
      <c:layout/>
      <c:txPr>
        <a:bodyPr/>
        <a:lstStyle/>
        <a:p>
          <a:pPr>
            <a:defRPr sz="3600"/>
          </a:pPr>
          <a:endParaRPr lang="fr-FR"/>
        </a:p>
      </c:txPr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SUBATECH</c:v>
                </c:pt>
              </c:strCache>
            </c:strRef>
          </c:tx>
          <c:explosion val="15"/>
          <c:dLbls>
            <c:dLbl>
              <c:idx val="0"/>
              <c:layout/>
              <c:showPercent val="1"/>
            </c:dLbl>
            <c:dLbl>
              <c:idx val="1"/>
              <c:layout/>
              <c:showPercent val="1"/>
            </c:dLbl>
            <c:dLbl>
              <c:idx val="2"/>
              <c:layout/>
              <c:showPercent val="1"/>
            </c:dLbl>
            <c:dLbl>
              <c:idx val="3"/>
              <c:layout/>
              <c:showPercent val="1"/>
            </c:dLbl>
            <c:dLbl>
              <c:idx val="4"/>
              <c:layout/>
              <c:showPercent val="1"/>
            </c:dLbl>
            <c:dLbl>
              <c:idx val="5"/>
              <c:showPercent val="1"/>
            </c:dLbl>
            <c:delete val="1"/>
          </c:dLbls>
          <c:cat>
            <c:strRef>
              <c:f>Feuil1!$A$2:$A$6</c:f>
              <c:strCache>
                <c:ptCount val="5"/>
                <c:pt idx="0">
                  <c:v>Fonctionnement hors M&amp;O-B</c:v>
                </c:pt>
                <c:pt idx="1">
                  <c:v>Missions techniques</c:v>
                </c:pt>
                <c:pt idx="2">
                  <c:v>Missions shifts</c:v>
                </c:pt>
                <c:pt idx="3">
                  <c:v>Missions réunions</c:v>
                </c:pt>
                <c:pt idx="4">
                  <c:v>Vacataires</c:v>
                </c:pt>
              </c:strCache>
            </c:strRef>
          </c:cat>
          <c:val>
            <c:numRef>
              <c:f>Feuil1!$B$2:$B$6</c:f>
              <c:numCache>
                <c:formatCode>General</c:formatCode>
                <c:ptCount val="5"/>
                <c:pt idx="0">
                  <c:v>30000.0</c:v>
                </c:pt>
                <c:pt idx="1">
                  <c:v>18700.0</c:v>
                </c:pt>
                <c:pt idx="2">
                  <c:v>74000.0</c:v>
                </c:pt>
                <c:pt idx="3">
                  <c:v>77300.0</c:v>
                </c:pt>
                <c:pt idx="4">
                  <c:v>19218.0</c:v>
                </c:pt>
              </c:numCache>
            </c:numRef>
          </c:val>
        </c:ser>
      </c:pie3D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fr-FR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style val="18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Répartition selon laboratoires</c:v>
                </c:pt>
              </c:strCache>
            </c:strRef>
          </c:tx>
          <c:dPt>
            <c:idx val="1"/>
            <c:explosion val="5"/>
          </c:dPt>
          <c:dPt>
            <c:idx val="2"/>
            <c:explosion val="30"/>
          </c:dPt>
          <c:dLbls>
            <c:dLbl>
              <c:idx val="0"/>
              <c:layout/>
              <c:showPercent val="1"/>
            </c:dLbl>
            <c:dLbl>
              <c:idx val="1"/>
              <c:layout/>
              <c:showPercent val="1"/>
            </c:dLbl>
            <c:dLbl>
              <c:idx val="2"/>
              <c:layout/>
              <c:showPercent val="1"/>
            </c:dLbl>
            <c:dLbl>
              <c:idx val="3"/>
              <c:layout/>
              <c:showPercent val="1"/>
            </c:dLbl>
            <c:dLbl>
              <c:idx val="4"/>
              <c:layout/>
              <c:showPercent val="1"/>
            </c:dLbl>
            <c:dLbl>
              <c:idx val="5"/>
              <c:layout/>
              <c:showPercent val="1"/>
            </c:dLbl>
            <c:dLbl>
              <c:idx val="6"/>
              <c:layout/>
              <c:showPercent val="1"/>
            </c:dLbl>
            <c:delete val="1"/>
          </c:dLbls>
          <c:cat>
            <c:strRef>
              <c:f>Feuil1!$A$2:$A$8</c:f>
              <c:strCache>
                <c:ptCount val="7"/>
                <c:pt idx="0">
                  <c:v>LPC</c:v>
                </c:pt>
                <c:pt idx="1">
                  <c:v>IPNL</c:v>
                </c:pt>
                <c:pt idx="2">
                  <c:v>SUBATECH</c:v>
                </c:pt>
                <c:pt idx="3">
                  <c:v>IPNO</c:v>
                </c:pt>
                <c:pt idx="4">
                  <c:v>IPHC</c:v>
                </c:pt>
                <c:pt idx="5">
                  <c:v>LPSC</c:v>
                </c:pt>
                <c:pt idx="6">
                  <c:v>CCIN2P3</c:v>
                </c:pt>
              </c:strCache>
            </c:strRef>
          </c:cat>
          <c:val>
            <c:numRef>
              <c:f>Feuil1!$B$2:$B$8</c:f>
              <c:numCache>
                <c:formatCode>General</c:formatCode>
                <c:ptCount val="7"/>
                <c:pt idx="0">
                  <c:v>122200.0</c:v>
                </c:pt>
                <c:pt idx="1">
                  <c:v>38000.0</c:v>
                </c:pt>
                <c:pt idx="2">
                  <c:v>219218.0</c:v>
                </c:pt>
                <c:pt idx="3">
                  <c:v>97300.0</c:v>
                </c:pt>
                <c:pt idx="4">
                  <c:v>99500.0</c:v>
                </c:pt>
                <c:pt idx="5">
                  <c:v>62900.0</c:v>
                </c:pt>
                <c:pt idx="6">
                  <c:v>3355.0</c:v>
                </c:pt>
              </c:numCache>
            </c:numRef>
          </c:val>
        </c:ser>
      </c:pie3DChart>
    </c:plotArea>
    <c:plotVisOnly val="1"/>
  </c:chart>
  <c:txPr>
    <a:bodyPr/>
    <a:lstStyle/>
    <a:p>
      <a:pPr>
        <a:defRPr sz="1800"/>
      </a:pPr>
      <a:endParaRPr lang="fr-FR"/>
    </a:p>
  </c:tx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style val="18"/>
  <c:chart>
    <c:title>
      <c:layout/>
      <c:txPr>
        <a:bodyPr/>
        <a:lstStyle/>
        <a:p>
          <a:pPr>
            <a:defRPr sz="3600"/>
          </a:pPr>
          <a:endParaRPr lang="fr-FR"/>
        </a:p>
      </c:txPr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IPNO</c:v>
                </c:pt>
              </c:strCache>
            </c:strRef>
          </c:tx>
          <c:explosion val="15"/>
          <c:dLbls>
            <c:dLbl>
              <c:idx val="0"/>
              <c:layout/>
              <c:showPercent val="1"/>
            </c:dLbl>
            <c:dLbl>
              <c:idx val="1"/>
              <c:layout/>
              <c:showPercent val="1"/>
            </c:dLbl>
            <c:dLbl>
              <c:idx val="2"/>
              <c:layout/>
              <c:showPercent val="1"/>
            </c:dLbl>
            <c:dLbl>
              <c:idx val="3"/>
              <c:layout/>
              <c:showPercent val="1"/>
            </c:dLbl>
            <c:dLbl>
              <c:idx val="4"/>
              <c:layout/>
              <c:showPercent val="1"/>
            </c:dLbl>
            <c:dLbl>
              <c:idx val="5"/>
              <c:showPercent val="1"/>
            </c:dLbl>
            <c:delete val="1"/>
          </c:dLbls>
          <c:cat>
            <c:strRef>
              <c:f>Feuil1!$A$2:$A$6</c:f>
              <c:strCache>
                <c:ptCount val="5"/>
                <c:pt idx="0">
                  <c:v>Fonctionnement hors M&amp;O-B</c:v>
                </c:pt>
                <c:pt idx="1">
                  <c:v>Missions techniques</c:v>
                </c:pt>
                <c:pt idx="2">
                  <c:v>Missions shifts</c:v>
                </c:pt>
                <c:pt idx="3">
                  <c:v>Missions réunions</c:v>
                </c:pt>
                <c:pt idx="4">
                  <c:v>Vacataires</c:v>
                </c:pt>
              </c:strCache>
            </c:strRef>
          </c:cat>
          <c:val>
            <c:numRef>
              <c:f>Feuil1!$B$2:$B$6</c:f>
              <c:numCache>
                <c:formatCode>General</c:formatCode>
                <c:ptCount val="5"/>
                <c:pt idx="0">
                  <c:v>17000.0</c:v>
                </c:pt>
                <c:pt idx="1">
                  <c:v>15000.0</c:v>
                </c:pt>
                <c:pt idx="2">
                  <c:v>55000.0</c:v>
                </c:pt>
                <c:pt idx="3">
                  <c:v>8000.0</c:v>
                </c:pt>
                <c:pt idx="4">
                  <c:v>2300.0</c:v>
                </c:pt>
              </c:numCache>
            </c:numRef>
          </c:val>
        </c:ser>
      </c:pie3D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fr-FR"/>
    </a:p>
  </c:txPr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style val="18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Répartition selon laboratoires</c:v>
                </c:pt>
              </c:strCache>
            </c:strRef>
          </c:tx>
          <c:dPt>
            <c:idx val="1"/>
            <c:explosion val="5"/>
          </c:dPt>
          <c:dPt>
            <c:idx val="2"/>
            <c:explosion val="3"/>
          </c:dPt>
          <c:dPt>
            <c:idx val="3"/>
            <c:explosion val="35"/>
          </c:dPt>
          <c:dLbls>
            <c:dLbl>
              <c:idx val="0"/>
              <c:layout/>
              <c:showPercent val="1"/>
            </c:dLbl>
            <c:dLbl>
              <c:idx val="1"/>
              <c:layout/>
              <c:showPercent val="1"/>
            </c:dLbl>
            <c:dLbl>
              <c:idx val="2"/>
              <c:layout/>
              <c:showPercent val="1"/>
            </c:dLbl>
            <c:dLbl>
              <c:idx val="3"/>
              <c:layout/>
              <c:showPercent val="1"/>
            </c:dLbl>
            <c:dLbl>
              <c:idx val="4"/>
              <c:layout/>
              <c:showPercent val="1"/>
            </c:dLbl>
            <c:dLbl>
              <c:idx val="5"/>
              <c:layout/>
              <c:showPercent val="1"/>
            </c:dLbl>
            <c:dLbl>
              <c:idx val="6"/>
              <c:layout/>
              <c:showPercent val="1"/>
            </c:dLbl>
            <c:delete val="1"/>
          </c:dLbls>
          <c:cat>
            <c:strRef>
              <c:f>Feuil1!$A$2:$A$8</c:f>
              <c:strCache>
                <c:ptCount val="7"/>
                <c:pt idx="0">
                  <c:v>LPC</c:v>
                </c:pt>
                <c:pt idx="1">
                  <c:v>IPNL</c:v>
                </c:pt>
                <c:pt idx="2">
                  <c:v>SUBATECH</c:v>
                </c:pt>
                <c:pt idx="3">
                  <c:v>IPNO</c:v>
                </c:pt>
                <c:pt idx="4">
                  <c:v>IPHC</c:v>
                </c:pt>
                <c:pt idx="5">
                  <c:v>LPSC</c:v>
                </c:pt>
                <c:pt idx="6">
                  <c:v>CCIN2P3</c:v>
                </c:pt>
              </c:strCache>
            </c:strRef>
          </c:cat>
          <c:val>
            <c:numRef>
              <c:f>Feuil1!$B$2:$B$8</c:f>
              <c:numCache>
                <c:formatCode>General</c:formatCode>
                <c:ptCount val="7"/>
                <c:pt idx="0">
                  <c:v>122200.0</c:v>
                </c:pt>
                <c:pt idx="1">
                  <c:v>38000.0</c:v>
                </c:pt>
                <c:pt idx="2">
                  <c:v>219218.0</c:v>
                </c:pt>
                <c:pt idx="3">
                  <c:v>97300.0</c:v>
                </c:pt>
                <c:pt idx="4">
                  <c:v>99500.0</c:v>
                </c:pt>
                <c:pt idx="5">
                  <c:v>62900.0</c:v>
                </c:pt>
                <c:pt idx="6">
                  <c:v>3355.0</c:v>
                </c:pt>
              </c:numCache>
            </c:numRef>
          </c:val>
        </c:ser>
      </c:pie3DChart>
    </c:plotArea>
    <c:plotVisOnly val="1"/>
  </c:chart>
  <c:txPr>
    <a:bodyPr/>
    <a:lstStyle/>
    <a:p>
      <a:pPr>
        <a:defRPr sz="1800"/>
      </a:pPr>
      <a:endParaRPr lang="fr-FR"/>
    </a:p>
  </c:txPr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style val="18"/>
  <c:chart>
    <c:title>
      <c:layout/>
      <c:txPr>
        <a:bodyPr/>
        <a:lstStyle/>
        <a:p>
          <a:pPr>
            <a:defRPr sz="3600"/>
          </a:pPr>
          <a:endParaRPr lang="fr-FR"/>
        </a:p>
      </c:txPr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IPHC</c:v>
                </c:pt>
              </c:strCache>
            </c:strRef>
          </c:tx>
          <c:explosion val="15"/>
          <c:dLbls>
            <c:dLbl>
              <c:idx val="0"/>
              <c:layout/>
              <c:showPercent val="1"/>
            </c:dLbl>
            <c:dLbl>
              <c:idx val="1"/>
              <c:layout/>
              <c:showPercent val="1"/>
            </c:dLbl>
            <c:dLbl>
              <c:idx val="2"/>
              <c:layout/>
              <c:showPercent val="1"/>
            </c:dLbl>
            <c:dLbl>
              <c:idx val="3"/>
              <c:layout/>
              <c:showPercent val="1"/>
            </c:dLbl>
            <c:dLbl>
              <c:idx val="4"/>
              <c:showPercent val="1"/>
            </c:dLbl>
            <c:dLbl>
              <c:idx val="5"/>
              <c:showPercent val="1"/>
            </c:dLbl>
            <c:delete val="1"/>
          </c:dLbls>
          <c:cat>
            <c:strRef>
              <c:f>Feuil1!$A$2:$A$5</c:f>
              <c:strCache>
                <c:ptCount val="4"/>
                <c:pt idx="0">
                  <c:v>Fonctionnement hors M&amp;O-B</c:v>
                </c:pt>
                <c:pt idx="1">
                  <c:v>Missions techniques</c:v>
                </c:pt>
                <c:pt idx="2">
                  <c:v>Missions shifts</c:v>
                </c:pt>
                <c:pt idx="3">
                  <c:v>Missions réunions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20000.0</c:v>
                </c:pt>
                <c:pt idx="1">
                  <c:v>20000.0</c:v>
                </c:pt>
                <c:pt idx="2">
                  <c:v>24500.0</c:v>
                </c:pt>
                <c:pt idx="3">
                  <c:v>35000.0</c:v>
                </c:pt>
              </c:numCache>
            </c:numRef>
          </c:val>
        </c:ser>
      </c:pie3D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fr-FR"/>
    </a:p>
  </c:txPr>
  <c:externalData r:id="rId1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style val="18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Répartition selon laboratoires</c:v>
                </c:pt>
              </c:strCache>
            </c:strRef>
          </c:tx>
          <c:dPt>
            <c:idx val="1"/>
            <c:explosion val="5"/>
          </c:dPt>
          <c:dPt>
            <c:idx val="2"/>
            <c:explosion val="3"/>
          </c:dPt>
          <c:dPt>
            <c:idx val="3"/>
            <c:explosion val="1"/>
          </c:dPt>
          <c:dPt>
            <c:idx val="4"/>
            <c:explosion val="30"/>
          </c:dPt>
          <c:dLbls>
            <c:dLbl>
              <c:idx val="0"/>
              <c:layout/>
              <c:showPercent val="1"/>
            </c:dLbl>
            <c:dLbl>
              <c:idx val="1"/>
              <c:layout/>
              <c:showPercent val="1"/>
            </c:dLbl>
            <c:dLbl>
              <c:idx val="2"/>
              <c:layout/>
              <c:showPercent val="1"/>
            </c:dLbl>
            <c:dLbl>
              <c:idx val="3"/>
              <c:layout/>
              <c:showPercent val="1"/>
            </c:dLbl>
            <c:dLbl>
              <c:idx val="4"/>
              <c:layout/>
              <c:showPercent val="1"/>
            </c:dLbl>
            <c:dLbl>
              <c:idx val="5"/>
              <c:layout/>
              <c:showPercent val="1"/>
            </c:dLbl>
            <c:dLbl>
              <c:idx val="6"/>
              <c:layout/>
              <c:showPercent val="1"/>
            </c:dLbl>
            <c:delete val="1"/>
          </c:dLbls>
          <c:cat>
            <c:strRef>
              <c:f>Feuil1!$A$2:$A$8</c:f>
              <c:strCache>
                <c:ptCount val="7"/>
                <c:pt idx="0">
                  <c:v>LPC</c:v>
                </c:pt>
                <c:pt idx="1">
                  <c:v>IPNL</c:v>
                </c:pt>
                <c:pt idx="2">
                  <c:v>SUBATECH</c:v>
                </c:pt>
                <c:pt idx="3">
                  <c:v>IPNO</c:v>
                </c:pt>
                <c:pt idx="4">
                  <c:v>IPHC</c:v>
                </c:pt>
                <c:pt idx="5">
                  <c:v>LPSC</c:v>
                </c:pt>
                <c:pt idx="6">
                  <c:v>CCIN2P3</c:v>
                </c:pt>
              </c:strCache>
            </c:strRef>
          </c:cat>
          <c:val>
            <c:numRef>
              <c:f>Feuil1!$B$2:$B$8</c:f>
              <c:numCache>
                <c:formatCode>General</c:formatCode>
                <c:ptCount val="7"/>
                <c:pt idx="0">
                  <c:v>122200.0</c:v>
                </c:pt>
                <c:pt idx="1">
                  <c:v>38000.0</c:v>
                </c:pt>
                <c:pt idx="2">
                  <c:v>219218.0</c:v>
                </c:pt>
                <c:pt idx="3">
                  <c:v>97300.0</c:v>
                </c:pt>
                <c:pt idx="4">
                  <c:v>99500.0</c:v>
                </c:pt>
                <c:pt idx="5">
                  <c:v>62900.0</c:v>
                </c:pt>
                <c:pt idx="6">
                  <c:v>3355.0</c:v>
                </c:pt>
              </c:numCache>
            </c:numRef>
          </c:val>
        </c:ser>
      </c:pie3DChart>
    </c:plotArea>
    <c:plotVisOnly val="1"/>
  </c:chart>
  <c:txPr>
    <a:bodyPr/>
    <a:lstStyle/>
    <a:p>
      <a:pPr>
        <a:defRPr sz="1800"/>
      </a:pPr>
      <a:endParaRPr lang="fr-FR"/>
    </a:p>
  </c:txPr>
  <c:externalData r:id="rId1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style val="18"/>
  <c:chart>
    <c:title>
      <c:layout/>
      <c:txPr>
        <a:bodyPr/>
        <a:lstStyle/>
        <a:p>
          <a:pPr>
            <a:defRPr sz="3600"/>
          </a:pPr>
          <a:endParaRPr lang="fr-FR"/>
        </a:p>
      </c:txPr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LPSC</c:v>
                </c:pt>
              </c:strCache>
            </c:strRef>
          </c:tx>
          <c:explosion val="15"/>
          <c:dLbls>
            <c:dLbl>
              <c:idx val="0"/>
              <c:layout/>
              <c:showPercent val="1"/>
            </c:dLbl>
            <c:dLbl>
              <c:idx val="1"/>
              <c:layout/>
              <c:showPercent val="1"/>
            </c:dLbl>
            <c:dLbl>
              <c:idx val="2"/>
              <c:layout/>
              <c:showPercent val="1"/>
            </c:dLbl>
            <c:dLbl>
              <c:idx val="3"/>
              <c:layout/>
              <c:showPercent val="1"/>
            </c:dLbl>
            <c:dLbl>
              <c:idx val="4"/>
              <c:showPercent val="1"/>
            </c:dLbl>
            <c:dLbl>
              <c:idx val="5"/>
              <c:showPercent val="1"/>
            </c:dLbl>
            <c:delete val="1"/>
          </c:dLbls>
          <c:cat>
            <c:strRef>
              <c:f>Feuil1!$A$2:$A$5</c:f>
              <c:strCache>
                <c:ptCount val="4"/>
                <c:pt idx="0">
                  <c:v>Fonctionnement hors M&amp;O-B</c:v>
                </c:pt>
                <c:pt idx="1">
                  <c:v>Missions techniques</c:v>
                </c:pt>
                <c:pt idx="2">
                  <c:v>Missions shifts</c:v>
                </c:pt>
                <c:pt idx="3">
                  <c:v>Missions réunions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15000.0</c:v>
                </c:pt>
                <c:pt idx="1">
                  <c:v>13900.0</c:v>
                </c:pt>
                <c:pt idx="2">
                  <c:v>25000.0</c:v>
                </c:pt>
                <c:pt idx="3">
                  <c:v>9000.0</c:v>
                </c:pt>
              </c:numCache>
            </c:numRef>
          </c:val>
        </c:ser>
      </c:pie3D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fr-FR"/>
    </a:p>
  </c:txPr>
  <c:externalData r:id="rId1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style val="18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Répartition selon laboratoires</c:v>
                </c:pt>
              </c:strCache>
            </c:strRef>
          </c:tx>
          <c:dPt>
            <c:idx val="1"/>
            <c:explosion val="5"/>
          </c:dPt>
          <c:dPt>
            <c:idx val="2"/>
            <c:explosion val="3"/>
          </c:dPt>
          <c:dPt>
            <c:idx val="3"/>
            <c:explosion val="1"/>
          </c:dPt>
          <c:dPt>
            <c:idx val="4"/>
            <c:explosion val="2"/>
          </c:dPt>
          <c:dPt>
            <c:idx val="5"/>
            <c:explosion val="33"/>
          </c:dPt>
          <c:dLbls>
            <c:dLbl>
              <c:idx val="0"/>
              <c:layout/>
              <c:showPercent val="1"/>
            </c:dLbl>
            <c:dLbl>
              <c:idx val="1"/>
              <c:layout/>
              <c:showPercent val="1"/>
            </c:dLbl>
            <c:dLbl>
              <c:idx val="2"/>
              <c:layout/>
              <c:showPercent val="1"/>
            </c:dLbl>
            <c:dLbl>
              <c:idx val="3"/>
              <c:layout/>
              <c:showPercent val="1"/>
            </c:dLbl>
            <c:dLbl>
              <c:idx val="4"/>
              <c:layout/>
              <c:showPercent val="1"/>
            </c:dLbl>
            <c:dLbl>
              <c:idx val="5"/>
              <c:layout/>
              <c:showPercent val="1"/>
            </c:dLbl>
            <c:dLbl>
              <c:idx val="6"/>
              <c:layout/>
              <c:showPercent val="1"/>
            </c:dLbl>
            <c:delete val="1"/>
          </c:dLbls>
          <c:cat>
            <c:strRef>
              <c:f>Feuil1!$A$2:$A$8</c:f>
              <c:strCache>
                <c:ptCount val="7"/>
                <c:pt idx="0">
                  <c:v>LPC</c:v>
                </c:pt>
                <c:pt idx="1">
                  <c:v>IPNL</c:v>
                </c:pt>
                <c:pt idx="2">
                  <c:v>SUBATECH</c:v>
                </c:pt>
                <c:pt idx="3">
                  <c:v>IPNO</c:v>
                </c:pt>
                <c:pt idx="4">
                  <c:v>IPHC</c:v>
                </c:pt>
                <c:pt idx="5">
                  <c:v>LPSC</c:v>
                </c:pt>
                <c:pt idx="6">
                  <c:v>CCIN2P3</c:v>
                </c:pt>
              </c:strCache>
            </c:strRef>
          </c:cat>
          <c:val>
            <c:numRef>
              <c:f>Feuil1!$B$2:$B$8</c:f>
              <c:numCache>
                <c:formatCode>General</c:formatCode>
                <c:ptCount val="7"/>
                <c:pt idx="0">
                  <c:v>122200.0</c:v>
                </c:pt>
                <c:pt idx="1">
                  <c:v>38000.0</c:v>
                </c:pt>
                <c:pt idx="2">
                  <c:v>219218.0</c:v>
                </c:pt>
                <c:pt idx="3">
                  <c:v>97300.0</c:v>
                </c:pt>
                <c:pt idx="4">
                  <c:v>99500.0</c:v>
                </c:pt>
                <c:pt idx="5">
                  <c:v>62900.0</c:v>
                </c:pt>
                <c:pt idx="6">
                  <c:v>3355.0</c:v>
                </c:pt>
              </c:numCache>
            </c:numRef>
          </c:val>
        </c:ser>
      </c:pie3DChart>
    </c:plotArea>
    <c:plotVisOnly val="1"/>
  </c:chart>
  <c:txPr>
    <a:bodyPr/>
    <a:lstStyle/>
    <a:p>
      <a:pPr>
        <a:defRPr sz="1800"/>
      </a:pPr>
      <a:endParaRPr lang="fr-FR"/>
    </a:p>
  </c:txPr>
  <c:externalData r:id="rId1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style val="18"/>
  <c:chart>
    <c:autoTitleDeleted val="1"/>
    <c:view3D>
      <c:rAngAx val="1"/>
    </c:view3D>
    <c:plotArea>
      <c:layout>
        <c:manualLayout>
          <c:layoutTarget val="inner"/>
          <c:xMode val="edge"/>
          <c:yMode val="edge"/>
          <c:x val="0.142311187664042"/>
          <c:y val="0.03375"/>
          <c:w val="0.824355479002625"/>
          <c:h val="0.647075295275591"/>
        </c:manualLayout>
      </c:layout>
      <c:bar3DChart>
        <c:barDir val="col"/>
        <c:grouping val="clustered"/>
        <c:ser>
          <c:idx val="0"/>
          <c:order val="0"/>
          <c:tx>
            <c:strRef>
              <c:f>Feuil1!$B$1</c:f>
              <c:strCache>
                <c:ptCount val="1"/>
                <c:pt idx="0">
                  <c:v>Série 1</c:v>
                </c:pt>
              </c:strCache>
            </c:strRef>
          </c:tx>
          <c:cat>
            <c:strRef>
              <c:f>Feuil1!$A$2:$A$7</c:f>
              <c:strCache>
                <c:ptCount val="6"/>
                <c:pt idx="0">
                  <c:v>LPC</c:v>
                </c:pt>
                <c:pt idx="1">
                  <c:v>IPNL</c:v>
                </c:pt>
                <c:pt idx="2">
                  <c:v>SUBATECH</c:v>
                </c:pt>
                <c:pt idx="3">
                  <c:v>IPNO</c:v>
                </c:pt>
                <c:pt idx="4">
                  <c:v>IPHC</c:v>
                </c:pt>
                <c:pt idx="5">
                  <c:v>LPSC</c:v>
                </c:pt>
              </c:strCache>
            </c:strRef>
          </c:cat>
          <c:val>
            <c:numRef>
              <c:f>Feuil1!$B$2:$B$7</c:f>
              <c:numCache>
                <c:formatCode>General</c:formatCode>
                <c:ptCount val="6"/>
                <c:pt idx="0">
                  <c:v>6160.0</c:v>
                </c:pt>
                <c:pt idx="1">
                  <c:v>6333.0</c:v>
                </c:pt>
                <c:pt idx="2">
                  <c:v>10900.0</c:v>
                </c:pt>
                <c:pt idx="3">
                  <c:v>8845.0</c:v>
                </c:pt>
                <c:pt idx="4">
                  <c:v>12437.0</c:v>
                </c:pt>
                <c:pt idx="5">
                  <c:v>6290.0</c:v>
                </c:pt>
              </c:numCache>
            </c:numRef>
          </c:val>
        </c:ser>
        <c:shape val="box"/>
        <c:axId val="573453944"/>
        <c:axId val="573444712"/>
        <c:axId val="0"/>
      </c:bar3DChart>
      <c:catAx>
        <c:axId val="573453944"/>
        <c:scaling>
          <c:orientation val="minMax"/>
        </c:scaling>
        <c:axPos val="b"/>
        <c:tickLblPos val="nextTo"/>
        <c:crossAx val="573444712"/>
        <c:crosses val="autoZero"/>
        <c:auto val="1"/>
        <c:lblAlgn val="ctr"/>
        <c:lblOffset val="100"/>
      </c:catAx>
      <c:valAx>
        <c:axId val="573444712"/>
        <c:scaling>
          <c:orientation val="minMax"/>
        </c:scaling>
        <c:axPos val="l"/>
        <c:majorGridlines/>
        <c:numFmt formatCode="General" sourceLinked="1"/>
        <c:tickLblPos val="nextTo"/>
        <c:crossAx val="573453944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fr-FR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style val="18"/>
  <c:chart>
    <c:title>
      <c:tx>
        <c:rich>
          <a:bodyPr/>
          <a:lstStyle/>
          <a:p>
            <a:pPr>
              <a:defRPr/>
            </a:pPr>
            <a:r>
              <a:rPr lang="fr-FR" dirty="0" err="1" smtClean="0"/>
              <a:t>PhDs</a:t>
            </a:r>
            <a:r>
              <a:rPr lang="fr-FR" dirty="0" smtClean="0"/>
              <a:t> en France</a:t>
            </a:r>
            <a:endParaRPr lang="fr-FR" dirty="0"/>
          </a:p>
        </c:rich>
      </c:tx>
      <c:layout/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0.000741545237879747"/>
          <c:y val="0.135909656029838"/>
          <c:w val="0.699489675859483"/>
          <c:h val="0.806776833816825"/>
        </c:manualLayout>
      </c:layout>
      <c:pie3D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PhDs</c:v>
                </c:pt>
              </c:strCache>
            </c:strRef>
          </c:tx>
          <c:dPt>
            <c:idx val="4"/>
            <c:explosion val="19"/>
          </c:dPt>
          <c:dPt>
            <c:idx val="7"/>
            <c:explosion val="28"/>
          </c:dPt>
          <c:dLbls>
            <c:showVal val="1"/>
            <c:showLeaderLines val="1"/>
          </c:dLbls>
          <c:cat>
            <c:strRef>
              <c:f>Feuil1!$A$2:$A$9</c:f>
              <c:strCache>
                <c:ptCount val="8"/>
                <c:pt idx="0">
                  <c:v>IPHC Strasbourg</c:v>
                </c:pt>
                <c:pt idx="1">
                  <c:v>IPN Lyon </c:v>
                </c:pt>
                <c:pt idx="2">
                  <c:v>IPN Orsay</c:v>
                </c:pt>
                <c:pt idx="3">
                  <c:v>IRFU Saclay</c:v>
                </c:pt>
                <c:pt idx="4">
                  <c:v>LPC Clermont </c:v>
                </c:pt>
                <c:pt idx="5">
                  <c:v>LPSC Grenoble</c:v>
                </c:pt>
                <c:pt idx="6">
                  <c:v>SUBATECH Nantes</c:v>
                </c:pt>
                <c:pt idx="7">
                  <c:v>CCIN2P3, Lyon</c:v>
                </c:pt>
              </c:strCache>
            </c:strRef>
          </c:cat>
          <c:val>
            <c:numRef>
              <c:f>Feuil1!$B$2:$B$9</c:f>
              <c:numCache>
                <c:formatCode>General</c:formatCode>
                <c:ptCount val="8"/>
                <c:pt idx="0">
                  <c:v>5.0</c:v>
                </c:pt>
                <c:pt idx="1">
                  <c:v>5.0</c:v>
                </c:pt>
                <c:pt idx="2">
                  <c:v>10.0</c:v>
                </c:pt>
                <c:pt idx="3">
                  <c:v>6.0</c:v>
                </c:pt>
                <c:pt idx="4">
                  <c:v>11.0</c:v>
                </c:pt>
                <c:pt idx="5">
                  <c:v>6.0</c:v>
                </c:pt>
                <c:pt idx="6">
                  <c:v>10.0</c:v>
                </c:pt>
                <c:pt idx="7">
                  <c:v>1.0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638851091889376"/>
          <c:y val="0.133643113689736"/>
          <c:w val="0.231428054251839"/>
          <c:h val="0.666572731040199"/>
        </c:manualLayout>
      </c:layout>
      <c:txPr>
        <a:bodyPr/>
        <a:lstStyle/>
        <a:p>
          <a:pPr>
            <a:defRPr sz="1600"/>
          </a:pPr>
          <a:endParaRPr lang="fr-FR"/>
        </a:p>
      </c:txPr>
    </c:legend>
    <c:plotVisOnly val="1"/>
  </c:chart>
  <c:txPr>
    <a:bodyPr/>
    <a:lstStyle/>
    <a:p>
      <a:pPr>
        <a:defRPr sz="1800"/>
      </a:pPr>
      <a:endParaRPr lang="fr-FR"/>
    </a:p>
  </c:txPr>
  <c:externalData r:id="rId1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style val="18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Catégories</c:v>
                </c:pt>
              </c:strCache>
            </c:strRef>
          </c:tx>
          <c:dPt>
            <c:idx val="3"/>
            <c:explosion val="19"/>
          </c:dPt>
          <c:dLbls>
            <c:dLbl>
              <c:idx val="0"/>
              <c:layout/>
              <c:showPercent val="1"/>
            </c:dLbl>
            <c:dLbl>
              <c:idx val="1"/>
              <c:layout/>
              <c:showPercent val="1"/>
            </c:dLbl>
            <c:dLbl>
              <c:idx val="2"/>
              <c:layout/>
              <c:showPercent val="1"/>
            </c:dLbl>
            <c:dLbl>
              <c:idx val="3"/>
              <c:layout/>
              <c:showPercent val="1"/>
            </c:dLbl>
            <c:showVal val="1"/>
            <c:showLeaderLines val="1"/>
          </c:dLbls>
          <c:cat>
            <c:strRef>
              <c:f>Feuil1!$A$2:$A$5</c:f>
              <c:strCache>
                <c:ptCount val="4"/>
                <c:pt idx="0">
                  <c:v>Laboratoires</c:v>
                </c:pt>
                <c:pt idx="1">
                  <c:v>M&amp;O-B</c:v>
                </c:pt>
                <c:pt idx="2">
                  <c:v>M&amp;O-A</c:v>
                </c:pt>
                <c:pt idx="3">
                  <c:v>Upgrade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657154.0</c:v>
                </c:pt>
                <c:pt idx="1">
                  <c:v>132127.0</c:v>
                </c:pt>
                <c:pt idx="2">
                  <c:v>278781.0</c:v>
                </c:pt>
                <c:pt idx="3">
                  <c:v>450000.0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739538252162924"/>
          <c:y val="0.286655237791383"/>
          <c:w val="0.251202488577817"/>
          <c:h val="0.488197539396588"/>
        </c:manualLayout>
      </c:layout>
    </c:legend>
    <c:plotVisOnly val="1"/>
  </c:chart>
  <c:txPr>
    <a:bodyPr/>
    <a:lstStyle/>
    <a:p>
      <a:pPr>
        <a:defRPr sz="1800"/>
      </a:pPr>
      <a:endParaRPr lang="fr-FR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style val="18"/>
  <c:chart>
    <c:view3D>
      <c:perspective val="30"/>
    </c:view3D>
    <c:plotArea>
      <c:layout>
        <c:manualLayout>
          <c:layoutTarget val="inner"/>
          <c:xMode val="edge"/>
          <c:yMode val="edge"/>
          <c:x val="0.071416092519685"/>
          <c:y val="0.0508856851526653"/>
          <c:w val="0.658826416229221"/>
          <c:h val="0.778141958873846"/>
        </c:manualLayout>
      </c:layout>
      <c:line3DChart>
        <c:grouping val="standard"/>
        <c:ser>
          <c:idx val="0"/>
          <c:order val="0"/>
          <c:tx>
            <c:strRef>
              <c:f>Feuil1!$B$1</c:f>
              <c:strCache>
                <c:ptCount val="1"/>
                <c:pt idx="0">
                  <c:v>Physiciens permanents</c:v>
                </c:pt>
              </c:strCache>
            </c:strRef>
          </c:tx>
          <c:cat>
            <c:numRef>
              <c:f>Feuil1!$A$2:$A$6</c:f>
              <c:numCache>
                <c:formatCode>General</c:formatCode>
                <c:ptCount val="5"/>
                <c:pt idx="0">
                  <c:v>2007.0</c:v>
                </c:pt>
                <c:pt idx="1">
                  <c:v>2008.0</c:v>
                </c:pt>
                <c:pt idx="2">
                  <c:v>2009.0</c:v>
                </c:pt>
                <c:pt idx="3">
                  <c:v>2010.0</c:v>
                </c:pt>
                <c:pt idx="4">
                  <c:v>2011.0</c:v>
                </c:pt>
              </c:numCache>
            </c:numRef>
          </c:cat>
          <c:val>
            <c:numRef>
              <c:f>Feuil1!$B$2:$B$6</c:f>
              <c:numCache>
                <c:formatCode>General</c:formatCode>
                <c:ptCount val="5"/>
                <c:pt idx="0">
                  <c:v>47.0</c:v>
                </c:pt>
                <c:pt idx="1">
                  <c:v>43.0</c:v>
                </c:pt>
                <c:pt idx="2">
                  <c:v>43.0</c:v>
                </c:pt>
                <c:pt idx="3">
                  <c:v>40.0</c:v>
                </c:pt>
                <c:pt idx="4">
                  <c:v>40.0</c:v>
                </c:pt>
              </c:numCache>
            </c:numRef>
          </c:val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Physiciens non permanents</c:v>
                </c:pt>
              </c:strCache>
            </c:strRef>
          </c:tx>
          <c:cat>
            <c:numRef>
              <c:f>Feuil1!$A$2:$A$6</c:f>
              <c:numCache>
                <c:formatCode>General</c:formatCode>
                <c:ptCount val="5"/>
                <c:pt idx="0">
                  <c:v>2007.0</c:v>
                </c:pt>
                <c:pt idx="1">
                  <c:v>2008.0</c:v>
                </c:pt>
                <c:pt idx="2">
                  <c:v>2009.0</c:v>
                </c:pt>
                <c:pt idx="3">
                  <c:v>2010.0</c:v>
                </c:pt>
                <c:pt idx="4">
                  <c:v>2011.0</c:v>
                </c:pt>
              </c:numCache>
            </c:numRef>
          </c:cat>
          <c:val>
            <c:numRef>
              <c:f>Feuil1!$C$2:$C$6</c:f>
              <c:numCache>
                <c:formatCode>General</c:formatCode>
                <c:ptCount val="5"/>
                <c:pt idx="0">
                  <c:v>17.0</c:v>
                </c:pt>
                <c:pt idx="1">
                  <c:v>21.0</c:v>
                </c:pt>
                <c:pt idx="2">
                  <c:v>24.0</c:v>
                </c:pt>
                <c:pt idx="3">
                  <c:v>19.0</c:v>
                </c:pt>
                <c:pt idx="4">
                  <c:v>20.0</c:v>
                </c:pt>
              </c:numCache>
            </c:numRef>
          </c:val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Personnels techniques</c:v>
                </c:pt>
              </c:strCache>
            </c:strRef>
          </c:tx>
          <c:cat>
            <c:numRef>
              <c:f>Feuil1!$A$2:$A$6</c:f>
              <c:numCache>
                <c:formatCode>General</c:formatCode>
                <c:ptCount val="5"/>
                <c:pt idx="0">
                  <c:v>2007.0</c:v>
                </c:pt>
                <c:pt idx="1">
                  <c:v>2008.0</c:v>
                </c:pt>
                <c:pt idx="2">
                  <c:v>2009.0</c:v>
                </c:pt>
                <c:pt idx="3">
                  <c:v>2010.0</c:v>
                </c:pt>
                <c:pt idx="4">
                  <c:v>2011.0</c:v>
                </c:pt>
              </c:numCache>
            </c:numRef>
          </c:cat>
          <c:val>
            <c:numRef>
              <c:f>Feuil1!$D$2:$D$6</c:f>
              <c:numCache>
                <c:formatCode>General</c:formatCode>
                <c:ptCount val="5"/>
                <c:pt idx="0">
                  <c:v>76.0</c:v>
                </c:pt>
                <c:pt idx="1">
                  <c:v>30.0</c:v>
                </c:pt>
                <c:pt idx="2">
                  <c:v>32.0</c:v>
                </c:pt>
                <c:pt idx="3">
                  <c:v>16.0</c:v>
                </c:pt>
                <c:pt idx="4">
                  <c:v>16.0</c:v>
                </c:pt>
              </c:numCache>
            </c:numRef>
          </c:val>
        </c:ser>
        <c:ser>
          <c:idx val="3"/>
          <c:order val="3"/>
          <c:tx>
            <c:strRef>
              <c:f>Feuil1!$E$1</c:f>
              <c:strCache>
                <c:ptCount val="1"/>
                <c:pt idx="0">
                  <c:v>Contribution M&amp;O-A</c:v>
                </c:pt>
              </c:strCache>
            </c:strRef>
          </c:tx>
          <c:spPr>
            <a:ln w="25400">
              <a:noFill/>
            </a:ln>
          </c:spPr>
          <c:cat>
            <c:numRef>
              <c:f>Feuil1!$A$2:$A$6</c:f>
              <c:numCache>
                <c:formatCode>General</c:formatCode>
                <c:ptCount val="5"/>
                <c:pt idx="0">
                  <c:v>2007.0</c:v>
                </c:pt>
                <c:pt idx="1">
                  <c:v>2008.0</c:v>
                </c:pt>
                <c:pt idx="2">
                  <c:v>2009.0</c:v>
                </c:pt>
                <c:pt idx="3">
                  <c:v>2010.0</c:v>
                </c:pt>
                <c:pt idx="4">
                  <c:v>2011.0</c:v>
                </c:pt>
              </c:numCache>
            </c:numRef>
          </c:cat>
          <c:val>
            <c:numRef>
              <c:f>Feuil1!$E$2:$E$6</c:f>
              <c:numCache>
                <c:formatCode>General</c:formatCode>
                <c:ptCount val="5"/>
                <c:pt idx="0">
                  <c:v>63.0</c:v>
                </c:pt>
                <c:pt idx="1">
                  <c:v>67.0</c:v>
                </c:pt>
                <c:pt idx="2">
                  <c:v>56.0</c:v>
                </c:pt>
                <c:pt idx="3">
                  <c:v>54.0</c:v>
                </c:pt>
                <c:pt idx="4">
                  <c:v>55.0</c:v>
                </c:pt>
              </c:numCache>
            </c:numRef>
          </c:val>
        </c:ser>
        <c:axId val="479054248"/>
        <c:axId val="479009672"/>
        <c:axId val="479112184"/>
      </c:line3DChart>
      <c:catAx>
        <c:axId val="479054248"/>
        <c:scaling>
          <c:orientation val="minMax"/>
        </c:scaling>
        <c:axPos val="b"/>
        <c:numFmt formatCode="General" sourceLinked="1"/>
        <c:tickLblPos val="nextTo"/>
        <c:crossAx val="479009672"/>
        <c:crosses val="autoZero"/>
        <c:auto val="1"/>
        <c:lblAlgn val="ctr"/>
        <c:lblOffset val="100"/>
      </c:catAx>
      <c:valAx>
        <c:axId val="479009672"/>
        <c:scaling>
          <c:orientation val="minMax"/>
        </c:scaling>
        <c:axPos val="l"/>
        <c:majorGridlines/>
        <c:numFmt formatCode="General" sourceLinked="1"/>
        <c:tickLblPos val="nextTo"/>
        <c:crossAx val="479054248"/>
        <c:crosses val="autoZero"/>
        <c:crossBetween val="between"/>
      </c:valAx>
      <c:serAx>
        <c:axId val="479112184"/>
        <c:scaling>
          <c:orientation val="minMax"/>
        </c:scaling>
        <c:delete val="1"/>
        <c:axPos val="b"/>
        <c:tickLblPos val="nextTo"/>
        <c:crossAx val="479009672"/>
        <c:crosses val="autoZero"/>
      </c:serAx>
    </c:plotArea>
    <c:legend>
      <c:legendPos val="r"/>
      <c:layout>
        <c:manualLayout>
          <c:xMode val="edge"/>
          <c:yMode val="edge"/>
          <c:x val="0.693129647856518"/>
          <c:y val="0.335149832889594"/>
          <c:w val="0.306870352143482"/>
          <c:h val="0.329700334220812"/>
        </c:manualLayout>
      </c:layout>
      <c:txPr>
        <a:bodyPr/>
        <a:lstStyle/>
        <a:p>
          <a:pPr>
            <a:defRPr sz="1400"/>
          </a:pPr>
          <a:endParaRPr lang="fr-FR"/>
        </a:p>
      </c:txPr>
    </c:legend>
    <c:plotVisOnly val="1"/>
  </c:chart>
  <c:txPr>
    <a:bodyPr/>
    <a:lstStyle/>
    <a:p>
      <a:pPr>
        <a:defRPr sz="1800"/>
      </a:pPr>
      <a:endParaRPr lang="fr-FR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style val="18"/>
  <c:chart>
    <c:title>
      <c:tx>
        <c:rich>
          <a:bodyPr/>
          <a:lstStyle/>
          <a:p>
            <a:pPr>
              <a:defRPr sz="3600"/>
            </a:pPr>
            <a:r>
              <a:rPr lang="fr-FR" sz="3600" dirty="0" smtClean="0"/>
              <a:t>Répartition</a:t>
            </a:r>
            <a:r>
              <a:rPr lang="fr-FR" sz="3600" baseline="0" dirty="0" smtClean="0"/>
              <a:t> selon c</a:t>
            </a:r>
            <a:r>
              <a:rPr lang="fr-FR" sz="3600" dirty="0" smtClean="0"/>
              <a:t>atégories</a:t>
            </a:r>
            <a:endParaRPr lang="fr-FR" sz="3600" dirty="0"/>
          </a:p>
        </c:rich>
      </c:tx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Catégories</c:v>
                </c:pt>
              </c:strCache>
            </c:strRef>
          </c:tx>
          <c:dPt>
            <c:idx val="0"/>
            <c:explosion val="8"/>
          </c:dPt>
          <c:dLbls>
            <c:dLbl>
              <c:idx val="0"/>
              <c:layout/>
              <c:showPercent val="1"/>
            </c:dLbl>
            <c:dLbl>
              <c:idx val="1"/>
              <c:layout/>
              <c:showPercent val="1"/>
            </c:dLbl>
            <c:dLbl>
              <c:idx val="2"/>
              <c:layout/>
              <c:showPercent val="1"/>
            </c:dLbl>
            <c:dLbl>
              <c:idx val="3"/>
              <c:layout/>
              <c:showPercent val="1"/>
            </c:dLbl>
            <c:showVal val="1"/>
            <c:showLeaderLines val="1"/>
          </c:dLbls>
          <c:cat>
            <c:strRef>
              <c:f>Feuil1!$A$2:$A$5</c:f>
              <c:strCache>
                <c:ptCount val="4"/>
                <c:pt idx="0">
                  <c:v>Laboratoires</c:v>
                </c:pt>
                <c:pt idx="1">
                  <c:v>M&amp;O-B</c:v>
                </c:pt>
                <c:pt idx="2">
                  <c:v>M&amp;O-A</c:v>
                </c:pt>
                <c:pt idx="3">
                  <c:v>Upgrade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642274.0</c:v>
                </c:pt>
                <c:pt idx="1">
                  <c:v>117247.0</c:v>
                </c:pt>
                <c:pt idx="2">
                  <c:v>278781.0</c:v>
                </c:pt>
                <c:pt idx="3">
                  <c:v>450000.0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739538252162924"/>
          <c:y val="0.286655237791383"/>
          <c:w val="0.251202488577817"/>
          <c:h val="0.488197539396588"/>
        </c:manualLayout>
      </c:layout>
    </c:legend>
    <c:plotVisOnly val="1"/>
  </c:chart>
  <c:txPr>
    <a:bodyPr/>
    <a:lstStyle/>
    <a:p>
      <a:pPr>
        <a:defRPr sz="1800"/>
      </a:pPr>
      <a:endParaRPr lang="fr-FR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style val="18"/>
  <c:chart>
    <c:title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Répartition selon laboratoires</c:v>
                </c:pt>
              </c:strCache>
            </c:strRef>
          </c:tx>
          <c:dPt>
            <c:idx val="0"/>
            <c:explosion val="17"/>
          </c:dPt>
          <c:dPt>
            <c:idx val="1"/>
            <c:explosion val="19"/>
          </c:dPt>
          <c:dPt>
            <c:idx val="2"/>
            <c:explosion val="17"/>
          </c:dPt>
          <c:dPt>
            <c:idx val="3"/>
            <c:explosion val="8"/>
          </c:dPt>
          <c:dPt>
            <c:idx val="4"/>
            <c:explosion val="20"/>
          </c:dPt>
          <c:dPt>
            <c:idx val="5"/>
            <c:explosion val="6"/>
          </c:dPt>
          <c:dPt>
            <c:idx val="6"/>
            <c:explosion val="17"/>
          </c:dPt>
          <c:dLbls>
            <c:dLbl>
              <c:idx val="0"/>
              <c:layout/>
              <c:showPercent val="1"/>
            </c:dLbl>
            <c:dLbl>
              <c:idx val="1"/>
              <c:layout/>
              <c:showPercent val="1"/>
            </c:dLbl>
            <c:dLbl>
              <c:idx val="2"/>
              <c:layout/>
              <c:showPercent val="1"/>
            </c:dLbl>
            <c:dLbl>
              <c:idx val="3"/>
              <c:layout/>
              <c:showPercent val="1"/>
            </c:dLbl>
            <c:dLbl>
              <c:idx val="4"/>
              <c:layout/>
              <c:showPercent val="1"/>
            </c:dLbl>
            <c:dLbl>
              <c:idx val="5"/>
              <c:layout/>
              <c:showPercent val="1"/>
            </c:dLbl>
            <c:dLbl>
              <c:idx val="6"/>
              <c:layout/>
              <c:showPercent val="1"/>
            </c:dLbl>
            <c:delete val="1"/>
          </c:dLbls>
          <c:cat>
            <c:strRef>
              <c:f>Feuil1!$A$2:$A$8</c:f>
              <c:strCache>
                <c:ptCount val="7"/>
                <c:pt idx="0">
                  <c:v>LPC</c:v>
                </c:pt>
                <c:pt idx="1">
                  <c:v>IPNL</c:v>
                </c:pt>
                <c:pt idx="2">
                  <c:v>SUBATECH</c:v>
                </c:pt>
                <c:pt idx="3">
                  <c:v>IPNO</c:v>
                </c:pt>
                <c:pt idx="4">
                  <c:v>IPHC</c:v>
                </c:pt>
                <c:pt idx="5">
                  <c:v>LPSC</c:v>
                </c:pt>
                <c:pt idx="6">
                  <c:v>CCIN2P3</c:v>
                </c:pt>
              </c:strCache>
            </c:strRef>
          </c:cat>
          <c:val>
            <c:numRef>
              <c:f>Feuil1!$B$2:$B$8</c:f>
              <c:numCache>
                <c:formatCode>General</c:formatCode>
                <c:ptCount val="7"/>
                <c:pt idx="0">
                  <c:v>122200.0</c:v>
                </c:pt>
                <c:pt idx="1">
                  <c:v>38000.0</c:v>
                </c:pt>
                <c:pt idx="2">
                  <c:v>219218.0</c:v>
                </c:pt>
                <c:pt idx="3">
                  <c:v>97300.0</c:v>
                </c:pt>
                <c:pt idx="4">
                  <c:v>99500.0</c:v>
                </c:pt>
                <c:pt idx="5">
                  <c:v>62900.0</c:v>
                </c:pt>
                <c:pt idx="6">
                  <c:v>3355.0</c:v>
                </c:pt>
              </c:numCache>
            </c:numRef>
          </c:val>
        </c:ser>
      </c:pie3D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fr-FR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style val="18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Catégories</c:v>
                </c:pt>
              </c:strCache>
            </c:strRef>
          </c:tx>
          <c:dPt>
            <c:idx val="0"/>
            <c:explosion val="9"/>
          </c:dPt>
          <c:dLbls>
            <c:dLbl>
              <c:idx val="0"/>
              <c:layout/>
              <c:showPercent val="1"/>
            </c:dLbl>
            <c:dLbl>
              <c:idx val="1"/>
              <c:layout/>
              <c:showPercent val="1"/>
            </c:dLbl>
            <c:dLbl>
              <c:idx val="2"/>
              <c:layout/>
              <c:showPercent val="1"/>
            </c:dLbl>
            <c:dLbl>
              <c:idx val="3"/>
              <c:layout/>
              <c:showPercent val="1"/>
            </c:dLbl>
            <c:delete val="1"/>
          </c:dLbls>
          <c:cat>
            <c:strRef>
              <c:f>Feuil1!$A$2:$A$5</c:f>
              <c:strCache>
                <c:ptCount val="4"/>
                <c:pt idx="0">
                  <c:v>Laboratoires</c:v>
                </c:pt>
                <c:pt idx="1">
                  <c:v>M&amp;O-B</c:v>
                </c:pt>
                <c:pt idx="2">
                  <c:v>M&amp;O-A</c:v>
                </c:pt>
                <c:pt idx="3">
                  <c:v>Upgrade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642274.0</c:v>
                </c:pt>
                <c:pt idx="1">
                  <c:v>117247.0</c:v>
                </c:pt>
                <c:pt idx="2">
                  <c:v>278781.0</c:v>
                </c:pt>
                <c:pt idx="3">
                  <c:v>450000.0</c:v>
                </c:pt>
              </c:numCache>
            </c:numRef>
          </c:val>
        </c:ser>
      </c:pie3DChart>
    </c:plotArea>
    <c:plotVisOnly val="1"/>
  </c:chart>
  <c:txPr>
    <a:bodyPr/>
    <a:lstStyle/>
    <a:p>
      <a:pPr>
        <a:defRPr sz="1800"/>
      </a:pPr>
      <a:endParaRPr lang="fr-FR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style val="18"/>
  <c:chart>
    <c:title>
      <c:layout/>
      <c:txPr>
        <a:bodyPr/>
        <a:lstStyle/>
        <a:p>
          <a:pPr>
            <a:defRPr sz="3600"/>
          </a:pPr>
          <a:endParaRPr lang="fr-FR"/>
        </a:p>
      </c:txPr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LPC</c:v>
                </c:pt>
              </c:strCache>
            </c:strRef>
          </c:tx>
          <c:explosion val="15"/>
          <c:dLbls>
            <c:dLbl>
              <c:idx val="0"/>
              <c:layout/>
              <c:showPercent val="1"/>
            </c:dLbl>
            <c:dLbl>
              <c:idx val="1"/>
              <c:layout/>
              <c:showPercent val="1"/>
            </c:dLbl>
            <c:dLbl>
              <c:idx val="2"/>
              <c:layout/>
              <c:showPercent val="1"/>
            </c:dLbl>
            <c:dLbl>
              <c:idx val="3"/>
              <c:layout/>
              <c:showPercent val="1"/>
            </c:dLbl>
            <c:dLbl>
              <c:idx val="4"/>
              <c:showPercent val="1"/>
            </c:dLbl>
            <c:dLbl>
              <c:idx val="5"/>
              <c:showPercent val="1"/>
            </c:dLbl>
            <c:delete val="1"/>
          </c:dLbls>
          <c:cat>
            <c:strRef>
              <c:f>Feuil1!$A$2:$A$5</c:f>
              <c:strCache>
                <c:ptCount val="4"/>
                <c:pt idx="0">
                  <c:v>Fonctionnement hors M&amp;O-B</c:v>
                </c:pt>
                <c:pt idx="1">
                  <c:v>Missions techniques</c:v>
                </c:pt>
                <c:pt idx="2">
                  <c:v>Missions shifts</c:v>
                </c:pt>
                <c:pt idx="3">
                  <c:v>Missions réunions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8000.0</c:v>
                </c:pt>
                <c:pt idx="1">
                  <c:v>10000.0</c:v>
                </c:pt>
                <c:pt idx="2">
                  <c:v>73816.0</c:v>
                </c:pt>
                <c:pt idx="3">
                  <c:v>30000.0</c:v>
                </c:pt>
              </c:numCache>
            </c:numRef>
          </c:val>
        </c:ser>
      </c:pie3D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fr-FR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style val="18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Répartition selon laboratoires</c:v>
                </c:pt>
              </c:strCache>
            </c:strRef>
          </c:tx>
          <c:dPt>
            <c:idx val="0"/>
            <c:explosion val="38"/>
          </c:dPt>
          <c:dLbls>
            <c:dLbl>
              <c:idx val="0"/>
              <c:layout/>
              <c:showPercent val="1"/>
            </c:dLbl>
            <c:dLbl>
              <c:idx val="1"/>
              <c:layout/>
              <c:showPercent val="1"/>
            </c:dLbl>
            <c:dLbl>
              <c:idx val="2"/>
              <c:layout/>
              <c:showPercent val="1"/>
            </c:dLbl>
            <c:dLbl>
              <c:idx val="3"/>
              <c:layout/>
              <c:showPercent val="1"/>
            </c:dLbl>
            <c:dLbl>
              <c:idx val="4"/>
              <c:layout/>
              <c:showPercent val="1"/>
            </c:dLbl>
            <c:dLbl>
              <c:idx val="5"/>
              <c:layout/>
              <c:showPercent val="1"/>
            </c:dLbl>
            <c:dLbl>
              <c:idx val="6"/>
              <c:layout/>
              <c:showPercent val="1"/>
            </c:dLbl>
            <c:delete val="1"/>
          </c:dLbls>
          <c:cat>
            <c:strRef>
              <c:f>Feuil1!$A$2:$A$8</c:f>
              <c:strCache>
                <c:ptCount val="7"/>
                <c:pt idx="0">
                  <c:v>LPC</c:v>
                </c:pt>
                <c:pt idx="1">
                  <c:v>IPNL</c:v>
                </c:pt>
                <c:pt idx="2">
                  <c:v>SUBATECH</c:v>
                </c:pt>
                <c:pt idx="3">
                  <c:v>IPNO</c:v>
                </c:pt>
                <c:pt idx="4">
                  <c:v>IPHC</c:v>
                </c:pt>
                <c:pt idx="5">
                  <c:v>LPSC</c:v>
                </c:pt>
                <c:pt idx="6">
                  <c:v>CCIN2P3</c:v>
                </c:pt>
              </c:strCache>
            </c:strRef>
          </c:cat>
          <c:val>
            <c:numRef>
              <c:f>Feuil1!$B$2:$B$8</c:f>
              <c:numCache>
                <c:formatCode>General</c:formatCode>
                <c:ptCount val="7"/>
                <c:pt idx="0">
                  <c:v>122200.0</c:v>
                </c:pt>
                <c:pt idx="1">
                  <c:v>38000.0</c:v>
                </c:pt>
                <c:pt idx="2">
                  <c:v>219218.0</c:v>
                </c:pt>
                <c:pt idx="3">
                  <c:v>97300.0</c:v>
                </c:pt>
                <c:pt idx="4">
                  <c:v>99500.0</c:v>
                </c:pt>
                <c:pt idx="5">
                  <c:v>62900.0</c:v>
                </c:pt>
                <c:pt idx="6">
                  <c:v>3355.0</c:v>
                </c:pt>
              </c:numCache>
            </c:numRef>
          </c:val>
        </c:ser>
      </c:pie3DChart>
    </c:plotArea>
    <c:plotVisOnly val="1"/>
  </c:chart>
  <c:txPr>
    <a:bodyPr/>
    <a:lstStyle/>
    <a:p>
      <a:pPr>
        <a:defRPr sz="1800"/>
      </a:pPr>
      <a:endParaRPr lang="fr-FR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style val="18"/>
  <c:chart>
    <c:title>
      <c:layout/>
      <c:txPr>
        <a:bodyPr/>
        <a:lstStyle/>
        <a:p>
          <a:pPr>
            <a:defRPr sz="3600"/>
          </a:pPr>
          <a:endParaRPr lang="fr-FR"/>
        </a:p>
      </c:txPr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IPNL</c:v>
                </c:pt>
              </c:strCache>
            </c:strRef>
          </c:tx>
          <c:explosion val="15"/>
          <c:dLbls>
            <c:dLbl>
              <c:idx val="0"/>
              <c:layout/>
              <c:showPercent val="1"/>
            </c:dLbl>
            <c:dLbl>
              <c:idx val="1"/>
              <c:layout/>
              <c:showPercent val="1"/>
            </c:dLbl>
            <c:dLbl>
              <c:idx val="2"/>
              <c:layout/>
              <c:showPercent val="1"/>
            </c:dLbl>
            <c:dLbl>
              <c:idx val="3"/>
              <c:layout/>
              <c:showPercent val="1"/>
            </c:dLbl>
            <c:dLbl>
              <c:idx val="4"/>
              <c:showPercent val="1"/>
            </c:dLbl>
            <c:dLbl>
              <c:idx val="5"/>
              <c:showPercent val="1"/>
            </c:dLbl>
            <c:delete val="1"/>
          </c:dLbls>
          <c:cat>
            <c:strRef>
              <c:f>Feuil1!$A$2:$A$5</c:f>
              <c:strCache>
                <c:ptCount val="4"/>
                <c:pt idx="0">
                  <c:v>Fonctionnement hors M&amp;O-B</c:v>
                </c:pt>
                <c:pt idx="1">
                  <c:v>Missions techniques</c:v>
                </c:pt>
                <c:pt idx="2">
                  <c:v>Missions shifts</c:v>
                </c:pt>
                <c:pt idx="3">
                  <c:v>Missions réunions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3000.0</c:v>
                </c:pt>
                <c:pt idx="1">
                  <c:v>0.0</c:v>
                </c:pt>
                <c:pt idx="2">
                  <c:v>23000.0</c:v>
                </c:pt>
                <c:pt idx="3">
                  <c:v>12000.0</c:v>
                </c:pt>
              </c:numCache>
            </c:numRef>
          </c:val>
        </c:ser>
      </c:pie3D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fr-FR"/>
    </a:p>
  </c:tx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CA1004-0A9D-314E-8E05-66ECDFB6E3D3}" type="datetimeFigureOut">
              <a:rPr lang="fr-FR" smtClean="0"/>
              <a:pPr/>
              <a:t>17/11/09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D63A5C-59E2-F94F-817E-03605BD3B68E}" type="slidenum">
              <a:rPr lang="fr-FR" smtClean="0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3F0AF4-871A-5142-9C23-8D7827262AD3}" type="datetimeFigureOut">
              <a:rPr lang="fr-FR" smtClean="0"/>
              <a:pPr/>
              <a:t>17/11/09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AEEBA0-61F3-B648-9043-A6794D64374F}" type="slidenum">
              <a:rPr lang="fr-FR" smtClean="0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CH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H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13/11/09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YS@ALICE-FRANCE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B09A4-5F77-6148-BEBC-1000D84B3772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13/11/09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YS@ALICE-FRANCE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B09A4-5F77-6148-BEBC-1000D84B3772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CH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13/11/09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YS@ALICE-FRANCE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B09A4-5F77-6148-BEBC-1000D84B3772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13/11/09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YS@ALICE-FRANCE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B09A4-5F77-6148-BEBC-1000D84B3772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CH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13/11/09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YS@ALICE-FRANCE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B09A4-5F77-6148-BEBC-1000D84B3772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13/11/09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YS@ALICE-FRANCE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B09A4-5F77-6148-BEBC-1000D84B3772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CH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13/11/09</a:t>
            </a:r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YS@ALICE-FRANCE</a:t>
            </a: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B09A4-5F77-6148-BEBC-1000D84B3772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13/11/09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YS@ALICE-FRANCE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B09A4-5F77-6148-BEBC-1000D84B3772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13/11/09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YS@ALICE-FRANCE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B09A4-5F77-6148-BEBC-1000D84B3772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CH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13/11/09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YS@ALICE-FRANCE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B09A4-5F77-6148-BEBC-1000D84B3772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CH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13/11/09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YS@ALICE-FRANCE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B09A4-5F77-6148-BEBC-1000D84B3772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13/11/09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YS@ALICE-FRANCE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AB09A4-5F77-6148-BEBC-1000D84B3772}" type="slidenum">
              <a:rPr lang="fr-FR" smtClean="0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  <p:sldLayoutId r:id="rId10"/>
    <p:sldLayoutId r:id="rId1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5.xml"/><Relationship Id="rId3" Type="http://schemas.openxmlformats.org/officeDocument/2006/relationships/chart" Target="../charts/char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7.xml"/><Relationship Id="rId3" Type="http://schemas.openxmlformats.org/officeDocument/2006/relationships/chart" Target="../charts/char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9.xml"/><Relationship Id="rId3" Type="http://schemas.openxmlformats.org/officeDocument/2006/relationships/chart" Target="../charts/chart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1.xml"/><Relationship Id="rId3" Type="http://schemas.openxmlformats.org/officeDocument/2006/relationships/chart" Target="../charts/char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3.xml"/><Relationship Id="rId3" Type="http://schemas.openxmlformats.org/officeDocument/2006/relationships/chart" Target="../charts/char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5.xml"/><Relationship Id="rId3" Type="http://schemas.openxmlformats.org/officeDocument/2006/relationships/chart" Target="../charts/chart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7.xml"/><Relationship Id="rId3" Type="http://schemas.openxmlformats.org/officeDocument/2006/relationships/chart" Target="../charts/char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chart" Target="../charts/chart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2.xml"/><Relationship Id="rId3" Type="http://schemas.openxmlformats.org/officeDocument/2006/relationships/chart" Target="../charts/char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Budget 2010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13/11/09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B09A4-5F77-6148-BEBC-1000D84B3772}" type="slidenum">
              <a:rPr lang="fr-FR" smtClean="0"/>
              <a:pPr/>
              <a:t>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YS@ALICE-FRANCE</a:t>
            </a:r>
            <a:endParaRPr lang="fr-FR"/>
          </a:p>
        </p:txBody>
      </p:sp>
      <p:pic>
        <p:nvPicPr>
          <p:cNvPr id="7" name="Image 6" descr="LogoALICE-DEF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8256" y="3352800"/>
            <a:ext cx="2511544" cy="24411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pPr algn="r"/>
            <a:r>
              <a:rPr lang="fr-FR" sz="3200" dirty="0" smtClean="0"/>
              <a:t>Budget 2010</a:t>
            </a:r>
            <a:endParaRPr lang="fr-FR" sz="3200" dirty="0"/>
          </a:p>
        </p:txBody>
      </p:sp>
      <p:sp>
        <p:nvSpPr>
          <p:cNvPr id="8" name="ZoneTexte 7"/>
          <p:cNvSpPr txBox="1"/>
          <p:nvPr/>
        </p:nvSpPr>
        <p:spPr>
          <a:xfrm>
            <a:off x="2971800" y="5638800"/>
            <a:ext cx="3154229" cy="584776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txBody>
          <a:bodyPr wrap="none" rtlCol="0">
            <a:spAutoFit/>
          </a:bodyPr>
          <a:lstStyle/>
          <a:p>
            <a:r>
              <a:rPr lang="fr-FR" sz="3200" dirty="0" smtClean="0">
                <a:ln>
                  <a:solidFill>
                    <a:srgbClr val="4F81BD"/>
                  </a:solidFill>
                </a:ln>
              </a:rPr>
              <a:t>Total</a:t>
            </a:r>
            <a:r>
              <a:rPr lang="fr-FR" sz="3200" dirty="0" smtClean="0"/>
              <a:t>: 1.488.301 €</a:t>
            </a:r>
            <a:endParaRPr lang="fr-FR" sz="3200" dirty="0"/>
          </a:p>
        </p:txBody>
      </p:sp>
      <p:sp>
        <p:nvSpPr>
          <p:cNvPr id="9" name="ZoneTexte 8"/>
          <p:cNvSpPr txBox="1"/>
          <p:nvPr/>
        </p:nvSpPr>
        <p:spPr>
          <a:xfrm>
            <a:off x="7391400" y="5867400"/>
            <a:ext cx="15887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1 CHF =0,662 € </a:t>
            </a:r>
            <a:endParaRPr lang="fr-FR" dirty="0"/>
          </a:p>
        </p:txBody>
      </p:sp>
      <p:sp>
        <p:nvSpPr>
          <p:cNvPr id="11" name="Espace réservé de la date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13/11/09</a:t>
            </a:r>
            <a:endParaRPr lang="fr-FR" dirty="0"/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B09A4-5F77-6148-BEBC-1000D84B3772}" type="slidenum">
              <a:rPr lang="fr-FR" smtClean="0"/>
              <a:pPr/>
              <a:t>10</a:t>
            </a:fld>
            <a:endParaRPr lang="fr-FR" dirty="0"/>
          </a:p>
        </p:txBody>
      </p:sp>
      <p:sp>
        <p:nvSpPr>
          <p:cNvPr id="14" name="Espace réservé du pied de page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YS@ALICE-FRANCE</a:t>
            </a:r>
            <a:endParaRPr lang="fr-FR"/>
          </a:p>
        </p:txBody>
      </p:sp>
      <p:graphicFrame>
        <p:nvGraphicFramePr>
          <p:cNvPr id="13" name="Espace réservé du contenu 12"/>
          <p:cNvGraphicFramePr>
            <a:graphicFrameLocks noGrp="1"/>
          </p:cNvGraphicFramePr>
          <p:nvPr>
            <p:ph idx="1"/>
          </p:nvPr>
        </p:nvGraphicFramePr>
        <p:xfrm>
          <a:off x="457200" y="11430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r-FR" dirty="0" smtClean="0"/>
              <a:t>Remarque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527550"/>
          </a:xfrm>
        </p:spPr>
        <p:txBody>
          <a:bodyPr>
            <a:normAutofit fontScale="92500" lnSpcReduction="10000"/>
          </a:bodyPr>
          <a:lstStyle/>
          <a:p>
            <a:r>
              <a:rPr lang="fr-FR" dirty="0" smtClean="0"/>
              <a:t>Les contributions M&amp;O-B sont</a:t>
            </a:r>
          </a:p>
          <a:p>
            <a:pPr lvl="1"/>
            <a:r>
              <a:rPr lang="fr-FR" dirty="0" smtClean="0"/>
              <a:t>payées sur un compte CERN </a:t>
            </a:r>
            <a:r>
              <a:rPr lang="fr-FR" i="1" dirty="0" smtClean="0"/>
              <a:t>ad hoc</a:t>
            </a:r>
            <a:r>
              <a:rPr lang="fr-FR" dirty="0" smtClean="0"/>
              <a:t> </a:t>
            </a:r>
          </a:p>
          <a:p>
            <a:pPr lvl="2"/>
            <a:r>
              <a:rPr lang="fr-FR" dirty="0" smtClean="0"/>
              <a:t>SSD: </a:t>
            </a:r>
            <a:r>
              <a:rPr lang="fr-FR" dirty="0" smtClean="0">
                <a:solidFill>
                  <a:srgbClr val="FF0000"/>
                </a:solidFill>
              </a:rPr>
              <a:t>26.000 €</a:t>
            </a:r>
            <a:r>
              <a:rPr lang="fr-FR" dirty="0" smtClean="0"/>
              <a:t>  </a:t>
            </a:r>
          </a:p>
          <a:p>
            <a:pPr lvl="2"/>
            <a:r>
              <a:rPr lang="fr-FR" dirty="0" smtClean="0"/>
              <a:t>Muon Trigger: </a:t>
            </a:r>
            <a:r>
              <a:rPr lang="fr-FR" dirty="0" smtClean="0">
                <a:solidFill>
                  <a:srgbClr val="FF0000"/>
                </a:solidFill>
              </a:rPr>
              <a:t>27.000 €</a:t>
            </a:r>
            <a:r>
              <a:rPr lang="fr-FR" dirty="0" smtClean="0"/>
              <a:t> </a:t>
            </a:r>
          </a:p>
          <a:p>
            <a:pPr lvl="2"/>
            <a:r>
              <a:rPr lang="fr-FR" dirty="0" smtClean="0"/>
              <a:t>EMCAL: </a:t>
            </a:r>
            <a:r>
              <a:rPr lang="fr-FR" dirty="0" smtClean="0">
                <a:solidFill>
                  <a:srgbClr val="FF0000"/>
                </a:solidFill>
              </a:rPr>
              <a:t>10.000 €</a:t>
            </a:r>
          </a:p>
          <a:p>
            <a:pPr lvl="1"/>
            <a:r>
              <a:rPr lang="fr-FR" dirty="0" smtClean="0"/>
              <a:t>inclues dans le budget des laboratoires</a:t>
            </a:r>
          </a:p>
          <a:p>
            <a:pPr lvl="2"/>
            <a:r>
              <a:rPr lang="fr-FR" dirty="0" smtClean="0"/>
              <a:t>VZERO (IPNL): </a:t>
            </a:r>
            <a:r>
              <a:rPr lang="fr-FR" dirty="0" smtClean="0">
                <a:solidFill>
                  <a:srgbClr val="FF0000"/>
                </a:solidFill>
              </a:rPr>
              <a:t>10.000 €</a:t>
            </a:r>
          </a:p>
          <a:p>
            <a:pPr lvl="2"/>
            <a:r>
              <a:rPr lang="fr-FR" dirty="0" smtClean="0"/>
              <a:t>MUON </a:t>
            </a:r>
            <a:r>
              <a:rPr lang="fr-FR" dirty="0" err="1" smtClean="0"/>
              <a:t>Tracking</a:t>
            </a:r>
            <a:r>
              <a:rPr lang="fr-FR" dirty="0" smtClean="0"/>
              <a:t>:</a:t>
            </a:r>
          </a:p>
          <a:p>
            <a:pPr lvl="3"/>
            <a:r>
              <a:rPr lang="fr-FR" sz="2378" dirty="0" smtClean="0"/>
              <a:t>IPNL: </a:t>
            </a:r>
            <a:r>
              <a:rPr lang="fr-FR" sz="2378" dirty="0" smtClean="0">
                <a:solidFill>
                  <a:srgbClr val="FF0000"/>
                </a:solidFill>
              </a:rPr>
              <a:t>5.000 €</a:t>
            </a:r>
          </a:p>
          <a:p>
            <a:pPr lvl="3"/>
            <a:r>
              <a:rPr lang="fr-FR" sz="2378" dirty="0" smtClean="0"/>
              <a:t>IPNO: </a:t>
            </a:r>
            <a:r>
              <a:rPr lang="fr-FR" sz="2378" dirty="0" smtClean="0">
                <a:solidFill>
                  <a:srgbClr val="FF0000"/>
                </a:solidFill>
              </a:rPr>
              <a:t>20.000 </a:t>
            </a:r>
            <a:r>
              <a:rPr lang="fr-FR" sz="2400" dirty="0" smtClean="0">
                <a:solidFill>
                  <a:srgbClr val="FF0000"/>
                </a:solidFill>
              </a:rPr>
              <a:t>€</a:t>
            </a:r>
            <a:r>
              <a:rPr lang="fr-FR" sz="2378" dirty="0" smtClean="0"/>
              <a:t> </a:t>
            </a:r>
          </a:p>
          <a:p>
            <a:pPr lvl="3"/>
            <a:r>
              <a:rPr lang="fr-FR" sz="2378" dirty="0" smtClean="0"/>
              <a:t>SUBATECH: </a:t>
            </a:r>
            <a:r>
              <a:rPr lang="fr-FR" sz="2378" dirty="0" smtClean="0">
                <a:solidFill>
                  <a:srgbClr val="FF0000"/>
                </a:solidFill>
              </a:rPr>
              <a:t>26.500 </a:t>
            </a:r>
            <a:r>
              <a:rPr lang="fr-FR" sz="2400" dirty="0" smtClean="0">
                <a:solidFill>
                  <a:srgbClr val="FF0000"/>
                </a:solidFill>
              </a:rPr>
              <a:t>€</a:t>
            </a:r>
            <a:endParaRPr lang="fr-FR" sz="2378" dirty="0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13/11/09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B09A4-5F77-6148-BEBC-1000D84B3772}" type="slidenum">
              <a:rPr lang="fr-FR" smtClean="0"/>
              <a:pPr/>
              <a:t>11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YS@ALICE-FRANCE</a:t>
            </a:r>
            <a:endParaRPr lang="fr-FR" dirty="0"/>
          </a:p>
        </p:txBody>
      </p:sp>
      <p:pic>
        <p:nvPicPr>
          <p:cNvPr id="8" name="Image 7" descr="attenti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400" y="503238"/>
            <a:ext cx="914400" cy="914400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7391400" y="5867400"/>
            <a:ext cx="16408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1 CHF = 0,662 € 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algn="r"/>
            <a:r>
              <a:rPr lang="fr-FR" sz="3200" dirty="0" smtClean="0">
                <a:solidFill>
                  <a:prstClr val="black"/>
                </a:solidFill>
              </a:rPr>
              <a:t>Budget 2010</a:t>
            </a:r>
            <a:endParaRPr lang="fr-FR" dirty="0"/>
          </a:p>
        </p:txBody>
      </p:sp>
      <p:graphicFrame>
        <p:nvGraphicFramePr>
          <p:cNvPr id="7" name="Espace réservé du contenu 6"/>
          <p:cNvGraphicFramePr>
            <a:graphicFrameLocks noGrp="1"/>
          </p:cNvGraphicFramePr>
          <p:nvPr>
            <p:ph idx="1"/>
          </p:nvPr>
        </p:nvGraphicFramePr>
        <p:xfrm>
          <a:off x="457200" y="11448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13/11/09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YS@ALICE-FRANCE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B09A4-5F77-6148-BEBC-1000D84B3772}" type="slidenum">
              <a:rPr lang="fr-FR" smtClean="0"/>
              <a:pPr/>
              <a:t>12</a:t>
            </a:fld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2971800" y="5638800"/>
            <a:ext cx="2842645" cy="584776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txBody>
          <a:bodyPr wrap="none" rtlCol="0">
            <a:spAutoFit/>
          </a:bodyPr>
          <a:lstStyle/>
          <a:p>
            <a:r>
              <a:rPr lang="fr-FR" sz="3200" dirty="0" smtClean="0">
                <a:ln>
                  <a:solidFill>
                    <a:srgbClr val="4F81BD"/>
                  </a:solidFill>
                </a:ln>
              </a:rPr>
              <a:t>Total</a:t>
            </a:r>
            <a:r>
              <a:rPr lang="fr-FR" sz="3200" dirty="0" smtClean="0"/>
              <a:t>: 642.274 €</a:t>
            </a:r>
            <a:endParaRPr lang="fr-FR" sz="3200" dirty="0"/>
          </a:p>
        </p:txBody>
      </p:sp>
      <p:graphicFrame>
        <p:nvGraphicFramePr>
          <p:cNvPr id="9" name="Espace réservé du contenu 6"/>
          <p:cNvGraphicFramePr>
            <a:graphicFrameLocks/>
          </p:cNvGraphicFramePr>
          <p:nvPr/>
        </p:nvGraphicFramePr>
        <p:xfrm>
          <a:off x="0" y="1"/>
          <a:ext cx="3962400" cy="13715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pPr algn="r"/>
            <a:r>
              <a:rPr lang="fr-FR" sz="3200" dirty="0" smtClean="0"/>
              <a:t>Budget 2010</a:t>
            </a:r>
            <a:endParaRPr lang="fr-FR" sz="3200" dirty="0"/>
          </a:p>
        </p:txBody>
      </p:sp>
      <p:sp>
        <p:nvSpPr>
          <p:cNvPr id="8" name="ZoneTexte 7"/>
          <p:cNvSpPr txBox="1"/>
          <p:nvPr/>
        </p:nvSpPr>
        <p:spPr>
          <a:xfrm>
            <a:off x="2971800" y="5638800"/>
            <a:ext cx="2841443" cy="584776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txBody>
          <a:bodyPr wrap="none" rtlCol="0">
            <a:spAutoFit/>
          </a:bodyPr>
          <a:lstStyle/>
          <a:p>
            <a:r>
              <a:rPr lang="fr-FR" sz="3200" dirty="0" smtClean="0">
                <a:ln>
                  <a:solidFill>
                    <a:srgbClr val="4F81BD"/>
                  </a:solidFill>
                </a:ln>
              </a:rPr>
              <a:t>Total</a:t>
            </a:r>
            <a:r>
              <a:rPr lang="fr-FR" sz="3200" dirty="0" smtClean="0"/>
              <a:t>: 122.200 €</a:t>
            </a:r>
            <a:endParaRPr lang="fr-FR" sz="3200" dirty="0"/>
          </a:p>
        </p:txBody>
      </p:sp>
      <p:sp>
        <p:nvSpPr>
          <p:cNvPr id="11" name="Espace réservé de la date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13/11/09</a:t>
            </a:r>
            <a:endParaRPr lang="fr-FR"/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B09A4-5F77-6148-BEBC-1000D84B3772}" type="slidenum">
              <a:rPr lang="fr-FR" smtClean="0"/>
              <a:pPr/>
              <a:t>13</a:t>
            </a:fld>
            <a:endParaRPr lang="fr-FR" dirty="0"/>
          </a:p>
        </p:txBody>
      </p:sp>
      <p:sp>
        <p:nvSpPr>
          <p:cNvPr id="14" name="Espace réservé du pied de page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YS@ALICE-FRANCE</a:t>
            </a:r>
            <a:endParaRPr lang="fr-FR"/>
          </a:p>
        </p:txBody>
      </p:sp>
      <p:graphicFrame>
        <p:nvGraphicFramePr>
          <p:cNvPr id="13" name="Espace réservé du contenu 12"/>
          <p:cNvGraphicFramePr>
            <a:graphicFrameLocks noGrp="1"/>
          </p:cNvGraphicFramePr>
          <p:nvPr>
            <p:ph idx="1"/>
          </p:nvPr>
        </p:nvGraphicFramePr>
        <p:xfrm>
          <a:off x="457200" y="1112837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Espace réservé du contenu 6"/>
          <p:cNvGraphicFramePr>
            <a:graphicFrameLocks/>
          </p:cNvGraphicFramePr>
          <p:nvPr/>
        </p:nvGraphicFramePr>
        <p:xfrm>
          <a:off x="0" y="1"/>
          <a:ext cx="4572000" cy="1981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pPr algn="r"/>
            <a:r>
              <a:rPr lang="fr-FR" sz="3200" dirty="0" smtClean="0"/>
              <a:t>Budget 2010</a:t>
            </a:r>
            <a:endParaRPr lang="fr-FR" sz="3200" dirty="0"/>
          </a:p>
        </p:txBody>
      </p:sp>
      <p:sp>
        <p:nvSpPr>
          <p:cNvPr id="8" name="ZoneTexte 7"/>
          <p:cNvSpPr txBox="1"/>
          <p:nvPr/>
        </p:nvSpPr>
        <p:spPr>
          <a:xfrm>
            <a:off x="2971800" y="5638800"/>
            <a:ext cx="2634655" cy="584776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txBody>
          <a:bodyPr wrap="none" rtlCol="0">
            <a:spAutoFit/>
          </a:bodyPr>
          <a:lstStyle/>
          <a:p>
            <a:r>
              <a:rPr lang="fr-FR" sz="3200" dirty="0" smtClean="0">
                <a:ln>
                  <a:solidFill>
                    <a:srgbClr val="4F81BD"/>
                  </a:solidFill>
                </a:ln>
              </a:rPr>
              <a:t>Total</a:t>
            </a:r>
            <a:r>
              <a:rPr lang="fr-FR" sz="3200" dirty="0" smtClean="0"/>
              <a:t>: 38.000 €</a:t>
            </a:r>
            <a:endParaRPr lang="fr-FR" sz="3200" dirty="0"/>
          </a:p>
        </p:txBody>
      </p:sp>
      <p:sp>
        <p:nvSpPr>
          <p:cNvPr id="11" name="Espace réservé de la date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13/11/09</a:t>
            </a:r>
            <a:endParaRPr lang="fr-FR"/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B09A4-5F77-6148-BEBC-1000D84B3772}" type="slidenum">
              <a:rPr lang="fr-FR" smtClean="0"/>
              <a:pPr/>
              <a:t>14</a:t>
            </a:fld>
            <a:endParaRPr lang="fr-FR" dirty="0"/>
          </a:p>
        </p:txBody>
      </p:sp>
      <p:sp>
        <p:nvSpPr>
          <p:cNvPr id="14" name="Espace réservé du pied de page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YS@ALICE-FRANCE</a:t>
            </a:r>
            <a:endParaRPr lang="fr-FR"/>
          </a:p>
        </p:txBody>
      </p:sp>
      <p:graphicFrame>
        <p:nvGraphicFramePr>
          <p:cNvPr id="13" name="Espace réservé du contenu 12"/>
          <p:cNvGraphicFramePr>
            <a:graphicFrameLocks noGrp="1"/>
          </p:cNvGraphicFramePr>
          <p:nvPr>
            <p:ph idx="1"/>
          </p:nvPr>
        </p:nvGraphicFramePr>
        <p:xfrm>
          <a:off x="457200" y="1112837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Espace réservé du contenu 6"/>
          <p:cNvGraphicFramePr>
            <a:graphicFrameLocks/>
          </p:cNvGraphicFramePr>
          <p:nvPr/>
        </p:nvGraphicFramePr>
        <p:xfrm>
          <a:off x="0" y="1"/>
          <a:ext cx="4572000" cy="1981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ZoneTexte 9"/>
          <p:cNvSpPr txBox="1"/>
          <p:nvPr/>
        </p:nvSpPr>
        <p:spPr>
          <a:xfrm>
            <a:off x="5791200" y="6125517"/>
            <a:ext cx="24988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/>
              <a:t>+ 15.000 € M&amp;O-B </a:t>
            </a:r>
            <a:endParaRPr lang="fr-F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pPr algn="r"/>
            <a:r>
              <a:rPr lang="fr-FR" sz="3200" dirty="0" smtClean="0"/>
              <a:t>Budget 2010</a:t>
            </a:r>
            <a:endParaRPr lang="fr-FR" sz="3200" dirty="0"/>
          </a:p>
        </p:txBody>
      </p:sp>
      <p:sp>
        <p:nvSpPr>
          <p:cNvPr id="8" name="ZoneTexte 7"/>
          <p:cNvSpPr txBox="1"/>
          <p:nvPr/>
        </p:nvSpPr>
        <p:spPr>
          <a:xfrm>
            <a:off x="2971800" y="5638800"/>
            <a:ext cx="2841443" cy="584776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txBody>
          <a:bodyPr wrap="none" rtlCol="0">
            <a:spAutoFit/>
          </a:bodyPr>
          <a:lstStyle/>
          <a:p>
            <a:r>
              <a:rPr lang="fr-FR" sz="3200" dirty="0" smtClean="0">
                <a:ln>
                  <a:solidFill>
                    <a:srgbClr val="4F81BD"/>
                  </a:solidFill>
                </a:ln>
              </a:rPr>
              <a:t>Total</a:t>
            </a:r>
            <a:r>
              <a:rPr lang="fr-FR" sz="3200" dirty="0" smtClean="0"/>
              <a:t>: 219.218 €</a:t>
            </a:r>
            <a:endParaRPr lang="fr-FR" sz="3200" dirty="0"/>
          </a:p>
        </p:txBody>
      </p:sp>
      <p:sp>
        <p:nvSpPr>
          <p:cNvPr id="11" name="Espace réservé de la date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13/11/09</a:t>
            </a:r>
            <a:endParaRPr lang="fr-FR"/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B09A4-5F77-6148-BEBC-1000D84B3772}" type="slidenum">
              <a:rPr lang="fr-FR" smtClean="0"/>
              <a:pPr/>
              <a:t>15</a:t>
            </a:fld>
            <a:endParaRPr lang="fr-FR" dirty="0"/>
          </a:p>
        </p:txBody>
      </p:sp>
      <p:sp>
        <p:nvSpPr>
          <p:cNvPr id="14" name="Espace réservé du pied de page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YS@ALICE-FRANCE</a:t>
            </a:r>
            <a:endParaRPr lang="fr-FR"/>
          </a:p>
        </p:txBody>
      </p:sp>
      <p:graphicFrame>
        <p:nvGraphicFramePr>
          <p:cNvPr id="13" name="Espace réservé du contenu 12"/>
          <p:cNvGraphicFramePr>
            <a:graphicFrameLocks noGrp="1"/>
          </p:cNvGraphicFramePr>
          <p:nvPr>
            <p:ph idx="1"/>
          </p:nvPr>
        </p:nvGraphicFramePr>
        <p:xfrm>
          <a:off x="457200" y="1112837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Espace réservé du contenu 6"/>
          <p:cNvGraphicFramePr>
            <a:graphicFrameLocks/>
          </p:cNvGraphicFramePr>
          <p:nvPr/>
        </p:nvGraphicFramePr>
        <p:xfrm>
          <a:off x="0" y="1"/>
          <a:ext cx="4572000" cy="1981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ZoneTexte 9"/>
          <p:cNvSpPr txBox="1"/>
          <p:nvPr/>
        </p:nvSpPr>
        <p:spPr>
          <a:xfrm>
            <a:off x="6065570" y="5715000"/>
            <a:ext cx="27647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dont 19.218 € de vacataires</a:t>
            </a:r>
            <a:endParaRPr lang="fr-FR" dirty="0"/>
          </a:p>
        </p:txBody>
      </p:sp>
      <p:sp>
        <p:nvSpPr>
          <p:cNvPr id="15" name="ZoneTexte 14"/>
          <p:cNvSpPr txBox="1"/>
          <p:nvPr/>
        </p:nvSpPr>
        <p:spPr>
          <a:xfrm>
            <a:off x="5791200" y="6125517"/>
            <a:ext cx="24988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/>
              <a:t>+ 26.500 € M&amp;O-B </a:t>
            </a:r>
            <a:endParaRPr lang="fr-F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pPr algn="r"/>
            <a:r>
              <a:rPr lang="fr-FR" sz="3200" dirty="0" smtClean="0"/>
              <a:t>Budget 2010</a:t>
            </a:r>
            <a:endParaRPr lang="fr-FR" sz="3200" dirty="0"/>
          </a:p>
        </p:txBody>
      </p:sp>
      <p:sp>
        <p:nvSpPr>
          <p:cNvPr id="8" name="ZoneTexte 7"/>
          <p:cNvSpPr txBox="1"/>
          <p:nvPr/>
        </p:nvSpPr>
        <p:spPr>
          <a:xfrm>
            <a:off x="2971800" y="5638800"/>
            <a:ext cx="2634655" cy="584776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txBody>
          <a:bodyPr wrap="none" rtlCol="0">
            <a:spAutoFit/>
          </a:bodyPr>
          <a:lstStyle/>
          <a:p>
            <a:r>
              <a:rPr lang="fr-FR" sz="3200" dirty="0" smtClean="0">
                <a:ln>
                  <a:solidFill>
                    <a:srgbClr val="4F81BD"/>
                  </a:solidFill>
                </a:ln>
              </a:rPr>
              <a:t>Total</a:t>
            </a:r>
            <a:r>
              <a:rPr lang="fr-FR" sz="3200" dirty="0" smtClean="0"/>
              <a:t>: </a:t>
            </a:r>
            <a:r>
              <a:rPr lang="fr-FR" sz="3200" dirty="0" smtClean="0"/>
              <a:t>97.300 </a:t>
            </a:r>
            <a:r>
              <a:rPr lang="fr-FR" sz="3200" dirty="0" smtClean="0"/>
              <a:t>€</a:t>
            </a:r>
            <a:endParaRPr lang="fr-FR" sz="3200" dirty="0"/>
          </a:p>
        </p:txBody>
      </p:sp>
      <p:sp>
        <p:nvSpPr>
          <p:cNvPr id="11" name="Espace réservé de la date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13/11/09</a:t>
            </a:r>
            <a:endParaRPr lang="fr-FR"/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B09A4-5F77-6148-BEBC-1000D84B3772}" type="slidenum">
              <a:rPr lang="fr-FR" smtClean="0"/>
              <a:pPr/>
              <a:t>16</a:t>
            </a:fld>
            <a:endParaRPr lang="fr-FR" dirty="0"/>
          </a:p>
        </p:txBody>
      </p:sp>
      <p:sp>
        <p:nvSpPr>
          <p:cNvPr id="14" name="Espace réservé du pied de page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YS@ALICE-FRANCE</a:t>
            </a:r>
            <a:endParaRPr lang="fr-FR"/>
          </a:p>
        </p:txBody>
      </p:sp>
      <p:graphicFrame>
        <p:nvGraphicFramePr>
          <p:cNvPr id="13" name="Espace réservé du contenu 12"/>
          <p:cNvGraphicFramePr>
            <a:graphicFrameLocks noGrp="1"/>
          </p:cNvGraphicFramePr>
          <p:nvPr>
            <p:ph idx="1"/>
          </p:nvPr>
        </p:nvGraphicFramePr>
        <p:xfrm>
          <a:off x="457200" y="1112837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Espace réservé du contenu 6"/>
          <p:cNvGraphicFramePr>
            <a:graphicFrameLocks/>
          </p:cNvGraphicFramePr>
          <p:nvPr/>
        </p:nvGraphicFramePr>
        <p:xfrm>
          <a:off x="0" y="1"/>
          <a:ext cx="4572000" cy="1981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ZoneTexte 9"/>
          <p:cNvSpPr txBox="1"/>
          <p:nvPr/>
        </p:nvSpPr>
        <p:spPr>
          <a:xfrm>
            <a:off x="5791200" y="6125517"/>
            <a:ext cx="24988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/>
              <a:t>+ 20.000 € M&amp;O-B </a:t>
            </a:r>
            <a:endParaRPr lang="fr-FR" sz="2400" dirty="0"/>
          </a:p>
        </p:txBody>
      </p:sp>
      <p:sp>
        <p:nvSpPr>
          <p:cNvPr id="15" name="ZoneTexte 14"/>
          <p:cNvSpPr txBox="1"/>
          <p:nvPr/>
        </p:nvSpPr>
        <p:spPr>
          <a:xfrm>
            <a:off x="6065570" y="5715000"/>
            <a:ext cx="26484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dont 2.300 € de vacataires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pPr algn="r"/>
            <a:r>
              <a:rPr lang="fr-FR" sz="3200" dirty="0" smtClean="0"/>
              <a:t>Budget 2010</a:t>
            </a:r>
            <a:endParaRPr lang="fr-FR" sz="3200" dirty="0"/>
          </a:p>
        </p:txBody>
      </p:sp>
      <p:sp>
        <p:nvSpPr>
          <p:cNvPr id="8" name="ZoneTexte 7"/>
          <p:cNvSpPr txBox="1"/>
          <p:nvPr/>
        </p:nvSpPr>
        <p:spPr>
          <a:xfrm>
            <a:off x="2971800" y="5638800"/>
            <a:ext cx="2634655" cy="584776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txBody>
          <a:bodyPr wrap="none" rtlCol="0">
            <a:spAutoFit/>
          </a:bodyPr>
          <a:lstStyle/>
          <a:p>
            <a:r>
              <a:rPr lang="fr-FR" sz="3200" dirty="0" smtClean="0">
                <a:ln>
                  <a:solidFill>
                    <a:srgbClr val="4F81BD"/>
                  </a:solidFill>
                </a:ln>
              </a:rPr>
              <a:t>Total</a:t>
            </a:r>
            <a:r>
              <a:rPr lang="fr-FR" sz="3200" dirty="0" smtClean="0"/>
              <a:t>: 99.500 €</a:t>
            </a:r>
            <a:endParaRPr lang="fr-FR" sz="3200" dirty="0"/>
          </a:p>
        </p:txBody>
      </p:sp>
      <p:sp>
        <p:nvSpPr>
          <p:cNvPr id="11" name="Espace réservé de la date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13/11/09</a:t>
            </a:r>
            <a:endParaRPr lang="fr-FR"/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B09A4-5F77-6148-BEBC-1000D84B3772}" type="slidenum">
              <a:rPr lang="fr-FR" smtClean="0"/>
              <a:pPr/>
              <a:t>17</a:t>
            </a:fld>
            <a:endParaRPr lang="fr-FR" dirty="0"/>
          </a:p>
        </p:txBody>
      </p:sp>
      <p:sp>
        <p:nvSpPr>
          <p:cNvPr id="14" name="Espace réservé du pied de page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YS@ALICE-FRANCE</a:t>
            </a:r>
            <a:endParaRPr lang="fr-FR"/>
          </a:p>
        </p:txBody>
      </p:sp>
      <p:graphicFrame>
        <p:nvGraphicFramePr>
          <p:cNvPr id="13" name="Espace réservé du contenu 12"/>
          <p:cNvGraphicFramePr>
            <a:graphicFrameLocks noGrp="1"/>
          </p:cNvGraphicFramePr>
          <p:nvPr>
            <p:ph idx="1"/>
          </p:nvPr>
        </p:nvGraphicFramePr>
        <p:xfrm>
          <a:off x="457200" y="1112837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Espace réservé du contenu 6"/>
          <p:cNvGraphicFramePr>
            <a:graphicFrameLocks/>
          </p:cNvGraphicFramePr>
          <p:nvPr/>
        </p:nvGraphicFramePr>
        <p:xfrm>
          <a:off x="0" y="1"/>
          <a:ext cx="4572000" cy="1981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pPr algn="r"/>
            <a:r>
              <a:rPr lang="fr-FR" sz="3200" dirty="0" smtClean="0"/>
              <a:t>Budget 2010</a:t>
            </a:r>
            <a:endParaRPr lang="fr-FR" sz="3200" dirty="0"/>
          </a:p>
        </p:txBody>
      </p:sp>
      <p:sp>
        <p:nvSpPr>
          <p:cNvPr id="8" name="ZoneTexte 7"/>
          <p:cNvSpPr txBox="1"/>
          <p:nvPr/>
        </p:nvSpPr>
        <p:spPr>
          <a:xfrm>
            <a:off x="2971800" y="5638800"/>
            <a:ext cx="2634655" cy="584776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txBody>
          <a:bodyPr wrap="none" rtlCol="0">
            <a:spAutoFit/>
          </a:bodyPr>
          <a:lstStyle/>
          <a:p>
            <a:r>
              <a:rPr lang="fr-FR" sz="3200" dirty="0" smtClean="0">
                <a:ln>
                  <a:solidFill>
                    <a:srgbClr val="4F81BD"/>
                  </a:solidFill>
                </a:ln>
              </a:rPr>
              <a:t>Total</a:t>
            </a:r>
            <a:r>
              <a:rPr lang="fr-FR" sz="3200" dirty="0" smtClean="0"/>
              <a:t>: 62.900 €</a:t>
            </a:r>
            <a:endParaRPr lang="fr-FR" sz="3200" dirty="0"/>
          </a:p>
        </p:txBody>
      </p:sp>
      <p:sp>
        <p:nvSpPr>
          <p:cNvPr id="11" name="Espace réservé de la date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13/11/09</a:t>
            </a:r>
            <a:endParaRPr lang="fr-FR"/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B09A4-5F77-6148-BEBC-1000D84B3772}" type="slidenum">
              <a:rPr lang="fr-FR" smtClean="0"/>
              <a:pPr/>
              <a:t>18</a:t>
            </a:fld>
            <a:endParaRPr lang="fr-FR" dirty="0"/>
          </a:p>
        </p:txBody>
      </p:sp>
      <p:sp>
        <p:nvSpPr>
          <p:cNvPr id="14" name="Espace réservé du pied de page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YS@ALICE-FRANCE</a:t>
            </a:r>
            <a:endParaRPr lang="fr-FR" dirty="0"/>
          </a:p>
        </p:txBody>
      </p:sp>
      <p:graphicFrame>
        <p:nvGraphicFramePr>
          <p:cNvPr id="13" name="Espace réservé du contenu 12"/>
          <p:cNvGraphicFramePr>
            <a:graphicFrameLocks noGrp="1"/>
          </p:cNvGraphicFramePr>
          <p:nvPr>
            <p:ph idx="1"/>
          </p:nvPr>
        </p:nvGraphicFramePr>
        <p:xfrm>
          <a:off x="457200" y="1112837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Espace réservé du contenu 6"/>
          <p:cNvGraphicFramePr>
            <a:graphicFrameLocks/>
          </p:cNvGraphicFramePr>
          <p:nvPr/>
        </p:nvGraphicFramePr>
        <p:xfrm>
          <a:off x="0" y="1"/>
          <a:ext cx="4572000" cy="1981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r-FR" dirty="0" smtClean="0"/>
              <a:t>Remarque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7550"/>
          </a:xfrm>
        </p:spPr>
        <p:txBody>
          <a:bodyPr>
            <a:normAutofit/>
          </a:bodyPr>
          <a:lstStyle/>
          <a:p>
            <a:r>
              <a:rPr lang="fr-FR" dirty="0" smtClean="0"/>
              <a:t>Disparité dans les coûts par personnel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13/11/09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B09A4-5F77-6148-BEBC-1000D84B3772}" type="slidenum">
              <a:rPr lang="fr-FR" smtClean="0"/>
              <a:pPr/>
              <a:t>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YS@ALICE-FRANCE</a:t>
            </a:r>
            <a:endParaRPr lang="fr-FR" dirty="0"/>
          </a:p>
        </p:txBody>
      </p:sp>
      <p:pic>
        <p:nvPicPr>
          <p:cNvPr id="8" name="Image 7" descr="attenti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400" y="503238"/>
            <a:ext cx="914400" cy="914400"/>
          </a:xfrm>
          <a:prstGeom prst="rect">
            <a:avLst/>
          </a:prstGeom>
        </p:spPr>
      </p:pic>
      <p:graphicFrame>
        <p:nvGraphicFramePr>
          <p:cNvPr id="9" name="Graphique 8"/>
          <p:cNvGraphicFramePr/>
          <p:nvPr/>
        </p:nvGraphicFramePr>
        <p:xfrm>
          <a:off x="1524000" y="229235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pPr algn="r"/>
            <a:r>
              <a:rPr lang="fr-FR" sz="3200" dirty="0" smtClean="0"/>
              <a:t>Personnel au 1 septembre 2009</a:t>
            </a:r>
            <a:endParaRPr lang="fr-FR" sz="3200" dirty="0"/>
          </a:p>
        </p:txBody>
      </p:sp>
      <p:graphicFrame>
        <p:nvGraphicFramePr>
          <p:cNvPr id="8" name="Espace réservé du contenu 7"/>
          <p:cNvGraphicFramePr>
            <a:graphicFrameLocks noGrp="1"/>
          </p:cNvGraphicFramePr>
          <p:nvPr>
            <p:ph idx="1"/>
          </p:nvPr>
        </p:nvGraphicFramePr>
        <p:xfrm>
          <a:off x="152400" y="1219200"/>
          <a:ext cx="8839200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13/11/09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B09A4-5F77-6148-BEBC-1000D84B3772}" type="slidenum">
              <a:rPr lang="fr-FR" smtClean="0"/>
              <a:pPr/>
              <a:t>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YS@ALICE-FRANCE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r-FR" dirty="0" smtClean="0"/>
              <a:t>Upgrade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527550"/>
          </a:xfrm>
        </p:spPr>
        <p:txBody>
          <a:bodyPr>
            <a:normAutofit/>
          </a:bodyPr>
          <a:lstStyle/>
          <a:p>
            <a:r>
              <a:rPr lang="fr-FR" sz="2800" dirty="0" smtClean="0"/>
              <a:t>Quelques considérations en vrac</a:t>
            </a:r>
          </a:p>
          <a:p>
            <a:pPr lvl="1"/>
            <a:r>
              <a:rPr lang="fr-FR" sz="2400" dirty="0" smtClean="0"/>
              <a:t>Les programmes d’upgrade sont en cours de définition et de validation</a:t>
            </a:r>
          </a:p>
          <a:p>
            <a:pPr lvl="1"/>
            <a:r>
              <a:rPr lang="fr-FR" sz="2400" dirty="0" smtClean="0"/>
              <a:t>Deux créneaux d’installation sont envisagés: 2014 et 2017</a:t>
            </a:r>
          </a:p>
          <a:p>
            <a:pPr lvl="1"/>
            <a:r>
              <a:rPr lang="fr-FR" sz="2400" dirty="0" smtClean="0"/>
              <a:t>La participation française devrait être relativement du même ordre que sa contribution à l’investissement (11%), soit au moins de l’ordre de </a:t>
            </a:r>
            <a:r>
              <a:rPr lang="fr-FR" sz="2400" dirty="0" smtClean="0">
                <a:solidFill>
                  <a:srgbClr val="FF0000"/>
                </a:solidFill>
              </a:rPr>
              <a:t>2 M €</a:t>
            </a:r>
          </a:p>
          <a:p>
            <a:pPr lvl="1"/>
            <a:r>
              <a:rPr lang="fr-FR" sz="2400" dirty="0" smtClean="0"/>
              <a:t>Rappel investissement IN2P3 (</a:t>
            </a:r>
            <a:r>
              <a:rPr lang="fr-FR" sz="2400" dirty="0" err="1" smtClean="0"/>
              <a:t>Core</a:t>
            </a:r>
            <a:r>
              <a:rPr lang="fr-FR" sz="2400" dirty="0" smtClean="0"/>
              <a:t>, CF, CI, </a:t>
            </a:r>
            <a:r>
              <a:rPr lang="fr-FR" sz="2400" dirty="0" err="1" smtClean="0"/>
              <a:t>CtC</a:t>
            </a:r>
            <a:r>
              <a:rPr lang="fr-FR" sz="2400" dirty="0" smtClean="0"/>
              <a:t>):</a:t>
            </a:r>
            <a:r>
              <a:rPr lang="fr-FR" sz="2400" dirty="0" smtClean="0">
                <a:solidFill>
                  <a:srgbClr val="FF0000"/>
                </a:solidFill>
              </a:rPr>
              <a:t> 8,25 M €</a:t>
            </a:r>
          </a:p>
          <a:p>
            <a:pPr lvl="1"/>
            <a:r>
              <a:rPr lang="fr-FR" sz="2400" dirty="0" smtClean="0">
                <a:solidFill>
                  <a:srgbClr val="000000"/>
                </a:solidFill>
              </a:rPr>
              <a:t>Les contributions devraient être choisies selon les intérêts scientifiques et les capacités technologiques</a:t>
            </a:r>
            <a:r>
              <a:rPr lang="fr-FR" sz="2400" dirty="0" smtClean="0">
                <a:solidFill>
                  <a:srgbClr val="FF0000"/>
                </a:solidFill>
              </a:rPr>
              <a:t>  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13/11/09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B09A4-5F77-6148-BEBC-1000D84B3772}" type="slidenum">
              <a:rPr lang="fr-FR" smtClean="0"/>
              <a:pPr/>
              <a:t>20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YS@ALICE-FRANCE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r-FR" dirty="0" smtClean="0"/>
              <a:t>Remarque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527550"/>
          </a:xfrm>
        </p:spPr>
        <p:txBody>
          <a:bodyPr>
            <a:normAutofit lnSpcReduction="10000"/>
          </a:bodyPr>
          <a:lstStyle/>
          <a:p>
            <a:r>
              <a:rPr lang="fr-FR" sz="2800" dirty="0" smtClean="0"/>
              <a:t>Les projets discutés aujourd’hui par ALICE et en France</a:t>
            </a:r>
          </a:p>
          <a:p>
            <a:pPr lvl="1"/>
            <a:r>
              <a:rPr lang="fr-FR" sz="2400" dirty="0" smtClean="0"/>
              <a:t>EMCAL (LPSC, SUBATECH): </a:t>
            </a:r>
          </a:p>
          <a:p>
            <a:pPr lvl="2"/>
            <a:r>
              <a:rPr lang="fr-FR" sz="2000" dirty="0" smtClean="0"/>
              <a:t>extension </a:t>
            </a:r>
            <a:r>
              <a:rPr lang="fr-FR" sz="2000" dirty="0" err="1" smtClean="0"/>
              <a:t>XCal</a:t>
            </a:r>
            <a:r>
              <a:rPr lang="fr-FR" sz="2000" dirty="0" smtClean="0"/>
              <a:t>, projet approuvé par le CB (23/10/2009)</a:t>
            </a:r>
          </a:p>
          <a:p>
            <a:pPr lvl="2"/>
            <a:r>
              <a:rPr lang="fr-FR" sz="2000" dirty="0" smtClean="0"/>
              <a:t>Extension </a:t>
            </a:r>
            <a:r>
              <a:rPr lang="fr-FR" sz="2000" dirty="0" err="1" smtClean="0"/>
              <a:t>FullEMCal</a:t>
            </a:r>
            <a:r>
              <a:rPr lang="fr-FR" sz="2000" dirty="0" smtClean="0"/>
              <a:t>, faisabilité technique à l’étude</a:t>
            </a:r>
          </a:p>
          <a:p>
            <a:pPr lvl="1"/>
            <a:r>
              <a:rPr lang="fr-FR" sz="2400" dirty="0" err="1" smtClean="0"/>
              <a:t>Vertexer</a:t>
            </a:r>
            <a:r>
              <a:rPr lang="fr-FR" sz="2400" dirty="0" smtClean="0"/>
              <a:t> MUON (IPNL)</a:t>
            </a:r>
          </a:p>
          <a:p>
            <a:pPr lvl="2"/>
            <a:r>
              <a:rPr lang="fr-FR" sz="2000" dirty="0" smtClean="0"/>
              <a:t>Faisabilité à démontrer</a:t>
            </a:r>
          </a:p>
          <a:p>
            <a:pPr lvl="1"/>
            <a:r>
              <a:rPr lang="fr-FR" sz="2400" dirty="0" smtClean="0"/>
              <a:t>I-ITS (IPHC)</a:t>
            </a:r>
          </a:p>
          <a:p>
            <a:pPr lvl="2"/>
            <a:r>
              <a:rPr lang="fr-FR" sz="2000" dirty="0" smtClean="0"/>
              <a:t>Discussions sur la technologie pixel</a:t>
            </a:r>
          </a:p>
          <a:p>
            <a:r>
              <a:rPr lang="fr-FR" sz="2800" dirty="0" smtClean="0"/>
              <a:t>Participation à d’autres projets pourraient être envisagée (FOCAL,…)</a:t>
            </a:r>
            <a:r>
              <a:rPr lang="fr-FR" dirty="0" smtClean="0"/>
              <a:t> 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13/11/09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B09A4-5F77-6148-BEBC-1000D84B3772}" type="slidenum">
              <a:rPr lang="fr-FR" smtClean="0"/>
              <a:pPr/>
              <a:t>21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YS@ALICE-FRANCE</a:t>
            </a:r>
            <a:endParaRPr lang="fr-FR" dirty="0"/>
          </a:p>
        </p:txBody>
      </p:sp>
      <p:pic>
        <p:nvPicPr>
          <p:cNvPr id="7" name="Image 6" descr="attenti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400" y="503238"/>
            <a:ext cx="914400" cy="91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r-FR" dirty="0" smtClean="0"/>
              <a:t>Profil du budget upgrade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527550"/>
          </a:xfrm>
        </p:spPr>
        <p:txBody>
          <a:bodyPr>
            <a:normAutofit/>
          </a:bodyPr>
          <a:lstStyle/>
          <a:p>
            <a:r>
              <a:rPr lang="fr-FR" sz="2800" dirty="0" smtClean="0"/>
              <a:t>Le profil de financement s’étalera entre 2011 et 2017</a:t>
            </a:r>
          </a:p>
          <a:p>
            <a:pPr lvl="1"/>
            <a:r>
              <a:rPr lang="fr-FR" sz="2400" dirty="0" smtClean="0"/>
              <a:t>Répartition entre projets à définir lorsque les </a:t>
            </a:r>
            <a:r>
              <a:rPr lang="fr-FR" sz="2400" dirty="0" err="1" smtClean="0"/>
              <a:t>LoI</a:t>
            </a:r>
            <a:r>
              <a:rPr lang="fr-FR" sz="2400" dirty="0" smtClean="0"/>
              <a:t> seront approuvées </a:t>
            </a:r>
            <a:endParaRPr lang="fr-FR" sz="2000" dirty="0" smtClean="0"/>
          </a:p>
          <a:p>
            <a:r>
              <a:rPr lang="fr-FR" sz="2800" dirty="0" smtClean="0"/>
              <a:t>Demande pour 2010 pour </a:t>
            </a:r>
            <a:r>
              <a:rPr lang="fr-FR" sz="2800" dirty="0" err="1" smtClean="0"/>
              <a:t>XCal</a:t>
            </a:r>
            <a:endParaRPr lang="fr-FR" sz="2800" dirty="0" smtClean="0"/>
          </a:p>
          <a:p>
            <a:pPr lvl="1"/>
            <a:r>
              <a:rPr lang="fr-FR" sz="2400" dirty="0" smtClean="0">
                <a:solidFill>
                  <a:srgbClr val="FF0000"/>
                </a:solidFill>
              </a:rPr>
              <a:t>450K €</a:t>
            </a:r>
            <a:r>
              <a:rPr lang="fr-FR" sz="2400" dirty="0" smtClean="0"/>
              <a:t>  </a:t>
            </a:r>
            <a:endParaRPr lang="fr-FR" dirty="0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13/11/09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B09A4-5F77-6148-BEBC-1000D84B3772}" type="slidenum">
              <a:rPr lang="fr-FR" smtClean="0"/>
              <a:pPr/>
              <a:t>22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YS@ALICE-FRANCE</a:t>
            </a:r>
            <a:endParaRPr lang="fr-FR" dirty="0"/>
          </a:p>
        </p:txBody>
      </p:sp>
      <p:graphicFrame>
        <p:nvGraphicFramePr>
          <p:cNvPr id="8" name="Espace réservé du contenu 12"/>
          <p:cNvGraphicFramePr>
            <a:graphicFrameLocks/>
          </p:cNvGraphicFramePr>
          <p:nvPr/>
        </p:nvGraphicFramePr>
        <p:xfrm>
          <a:off x="2857500" y="3733800"/>
          <a:ext cx="6324600" cy="2774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ZoneTexte 8"/>
          <p:cNvSpPr txBox="1"/>
          <p:nvPr/>
        </p:nvSpPr>
        <p:spPr>
          <a:xfrm>
            <a:off x="228600" y="5771574"/>
            <a:ext cx="3154229" cy="584776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txBody>
          <a:bodyPr wrap="none" rtlCol="0">
            <a:spAutoFit/>
          </a:bodyPr>
          <a:lstStyle/>
          <a:p>
            <a:r>
              <a:rPr lang="fr-FR" sz="3200" dirty="0" smtClean="0">
                <a:ln>
                  <a:solidFill>
                    <a:srgbClr val="4F81BD"/>
                  </a:solidFill>
                </a:ln>
              </a:rPr>
              <a:t>Total</a:t>
            </a:r>
            <a:r>
              <a:rPr lang="fr-FR" sz="3200" dirty="0" smtClean="0"/>
              <a:t>: 1.488.301 €</a:t>
            </a:r>
            <a:endParaRPr lang="fr-FR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pPr algn="r"/>
            <a:r>
              <a:rPr lang="fr-FR" sz="3200" dirty="0" smtClean="0"/>
              <a:t>Personnel au 1 septembre 2009</a:t>
            </a:r>
            <a:endParaRPr lang="fr-FR" sz="3200" dirty="0"/>
          </a:p>
        </p:txBody>
      </p:sp>
      <p:graphicFrame>
        <p:nvGraphicFramePr>
          <p:cNvPr id="10" name="Espace réservé du contenu 9"/>
          <p:cNvGraphicFramePr>
            <a:graphicFrameLocks noGrp="1"/>
          </p:cNvGraphicFramePr>
          <p:nvPr>
            <p:ph idx="1"/>
          </p:nvPr>
        </p:nvGraphicFramePr>
        <p:xfrm>
          <a:off x="-228600" y="762000"/>
          <a:ext cx="7734300" cy="2895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Graphique 12"/>
          <p:cNvGraphicFramePr/>
          <p:nvPr/>
        </p:nvGraphicFramePr>
        <p:xfrm>
          <a:off x="1752600" y="3190875"/>
          <a:ext cx="7315200" cy="353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ZoneTexte 4"/>
          <p:cNvSpPr txBox="1"/>
          <p:nvPr/>
        </p:nvSpPr>
        <p:spPr>
          <a:xfrm>
            <a:off x="7239000" y="1688068"/>
            <a:ext cx="1560193" cy="461665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txBody>
          <a:bodyPr wrap="none" rtlCol="0">
            <a:spAutoFit/>
          </a:bodyPr>
          <a:lstStyle/>
          <a:p>
            <a:r>
              <a:rPr lang="fr-FR" sz="2400" dirty="0" smtClean="0"/>
              <a:t>Total: 48+6</a:t>
            </a:r>
            <a:endParaRPr lang="fr-FR" sz="2400" dirty="0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13/11/09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B09A4-5F77-6148-BEBC-1000D84B3772}" type="slidenum">
              <a:rPr lang="fr-FR" smtClean="0"/>
              <a:pPr/>
              <a:t>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YS@ALICE-FRANCE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621128" y="1981200"/>
            <a:ext cx="2522872" cy="297180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M&amp;O-A RRB – octobre 2009 (KCHF)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6621129" cy="6858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13/11/09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B09A4-5F77-6148-BEBC-1000D84B3772}" type="slidenum">
              <a:rPr lang="fr-FR" smtClean="0"/>
              <a:pPr/>
              <a:t>4</a:t>
            </a:fld>
            <a:endParaRPr lang="fr-FR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YS@ALICE-FRANCE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621128" y="1981200"/>
            <a:ext cx="2522872" cy="297180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M&amp;O-A RRB – octobre 2009 (KCHF)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6621129" cy="685800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1905000"/>
            <a:ext cx="6621129" cy="91440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324600"/>
            <a:ext cx="6621128" cy="533400"/>
          </a:xfrm>
          <a:prstGeom prst="rect">
            <a:avLst/>
          </a:prstGeom>
        </p:spPr>
      </p:pic>
      <p:sp>
        <p:nvSpPr>
          <p:cNvPr id="10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13/11/09</a:t>
            </a:r>
            <a:endParaRPr lang="fr-FR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B09A4-5F77-6148-BEBC-1000D84B3772}" type="slidenum">
              <a:rPr lang="fr-FR" smtClean="0"/>
              <a:pPr/>
              <a:t>5</a:t>
            </a:fld>
            <a:endParaRPr lang="fr-FR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YS@ALICE-FRANCE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3400" y="0"/>
            <a:ext cx="8610600" cy="685800"/>
          </a:xfrm>
        </p:spPr>
        <p:txBody>
          <a:bodyPr>
            <a:normAutofit fontScale="90000"/>
          </a:bodyPr>
          <a:lstStyle/>
          <a:p>
            <a:pPr algn="r"/>
            <a:r>
              <a:rPr lang="fr-FR" dirty="0" smtClean="0"/>
              <a:t>M&amp;O-B RRB – octobre 2009 (KCHF)</a:t>
            </a:r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92500"/>
            <a:ext cx="9096102" cy="5789300"/>
          </a:xfrm>
          <a:prstGeom prst="rect">
            <a:avLst/>
          </a:prstGeom>
        </p:spPr>
      </p:pic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13/11/09</a:t>
            </a:r>
            <a:endParaRPr lang="fr-FR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B09A4-5F77-6148-BEBC-1000D84B3772}" type="slidenum">
              <a:rPr lang="fr-FR" smtClean="0"/>
              <a:pPr/>
              <a:t>6</a:t>
            </a:fld>
            <a:endParaRPr lang="fr-FR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YS@ALICE-FRANCE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3400" y="0"/>
            <a:ext cx="8610600" cy="685800"/>
          </a:xfrm>
        </p:spPr>
        <p:txBody>
          <a:bodyPr>
            <a:normAutofit fontScale="90000"/>
          </a:bodyPr>
          <a:lstStyle/>
          <a:p>
            <a:pPr algn="r"/>
            <a:r>
              <a:rPr lang="fr-FR" dirty="0" smtClean="0"/>
              <a:t>M&amp;O-B RRB – octobre 2009 (KCHF)</a:t>
            </a:r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92500"/>
            <a:ext cx="9096102" cy="578930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209800"/>
            <a:ext cx="9144000" cy="106680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019800"/>
            <a:ext cx="9144000" cy="762000"/>
          </a:xfrm>
          <a:prstGeom prst="rect">
            <a:avLst/>
          </a:prstGeom>
        </p:spPr>
      </p:pic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13/11/09</a:t>
            </a:r>
            <a:endParaRPr lang="fr-FR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B09A4-5F77-6148-BEBC-1000D84B3772}" type="slidenum">
              <a:rPr lang="fr-FR" smtClean="0"/>
              <a:pPr/>
              <a:t>7</a:t>
            </a:fld>
            <a:endParaRPr lang="fr-FR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YS@ALICE-FRANCE</a:t>
            </a:r>
            <a:endParaRPr lang="fr-FR"/>
          </a:p>
        </p:txBody>
      </p:sp>
      <p:sp>
        <p:nvSpPr>
          <p:cNvPr id="10" name="Ellipse 9"/>
          <p:cNvSpPr/>
          <p:nvPr/>
        </p:nvSpPr>
        <p:spPr>
          <a:xfrm>
            <a:off x="5410200" y="2743200"/>
            <a:ext cx="685800" cy="685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4648200" y="3733800"/>
            <a:ext cx="1066800" cy="5334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115??!!</a:t>
            </a:r>
            <a:endParaRPr lang="fr-FR" dirty="0">
              <a:solidFill>
                <a:schemeClr val="tx1"/>
              </a:solidFill>
            </a:endParaRPr>
          </a:p>
        </p:txBody>
      </p:sp>
      <p:cxnSp>
        <p:nvCxnSpPr>
          <p:cNvPr id="15" name="Connecteur en angle 14"/>
          <p:cNvCxnSpPr>
            <a:stCxn id="11" idx="0"/>
          </p:cNvCxnSpPr>
          <p:nvPr/>
        </p:nvCxnSpPr>
        <p:spPr>
          <a:xfrm rot="5400000" flipH="1" flipV="1">
            <a:off x="5067300" y="3390900"/>
            <a:ext cx="457200" cy="228600"/>
          </a:xfrm>
          <a:prstGeom prst="bentConnector3">
            <a:avLst>
              <a:gd name="adj1" fmla="val 5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r-FR" dirty="0" smtClean="0"/>
              <a:t>Remarque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3124200"/>
          </a:xfrm>
        </p:spPr>
        <p:txBody>
          <a:bodyPr>
            <a:normAutofit lnSpcReduction="10000"/>
          </a:bodyPr>
          <a:lstStyle/>
          <a:p>
            <a:r>
              <a:rPr lang="fr-FR" dirty="0" smtClean="0"/>
              <a:t>La France contribue pour</a:t>
            </a:r>
          </a:p>
          <a:p>
            <a:pPr lvl="1"/>
            <a:r>
              <a:rPr lang="fr-FR" dirty="0" smtClean="0"/>
              <a:t>11% au M&amp;O-B (reflète l’investissement)</a:t>
            </a:r>
          </a:p>
          <a:p>
            <a:pPr lvl="1"/>
            <a:r>
              <a:rPr lang="fr-FR" dirty="0" smtClean="0"/>
              <a:t>9.5% au M&amp;O-A (reflète les forces pour l’exploitation)</a:t>
            </a:r>
          </a:p>
          <a:p>
            <a:r>
              <a:rPr lang="fr-FR" dirty="0" smtClean="0"/>
              <a:t>Déficit en ressources humaines</a:t>
            </a:r>
          </a:p>
          <a:p>
            <a:pPr lvl="1"/>
            <a:r>
              <a:rPr lang="fr-FR" dirty="0" smtClean="0">
                <a:solidFill>
                  <a:srgbClr val="FF0000"/>
                </a:solidFill>
              </a:rPr>
              <a:t>8 personnes 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13/11/09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B09A4-5F77-6148-BEBC-1000D84B3772}" type="slidenum">
              <a:rPr lang="fr-FR" smtClean="0"/>
              <a:pPr/>
              <a:t>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YS@ALICE-FRANCE</a:t>
            </a:r>
            <a:endParaRPr lang="fr-FR"/>
          </a:p>
        </p:txBody>
      </p:sp>
      <p:pic>
        <p:nvPicPr>
          <p:cNvPr id="7" name="Image 6" descr="attenti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400" y="503238"/>
            <a:ext cx="914400" cy="91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r-FR" dirty="0" smtClean="0"/>
              <a:t>Ne concerne que l’IN2P3</a:t>
            </a:r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13/11/09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YS@ALICE-FRANCE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B09A4-5F77-6148-BEBC-1000D84B3772}" type="slidenum">
              <a:rPr lang="fr-FR" smtClean="0"/>
              <a:pPr/>
              <a:t>9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1104</TotalTime>
  <Words>897</Words>
  <Application>Microsoft Macintosh PowerPoint</Application>
  <PresentationFormat>Présentation à l'écran (4:3)</PresentationFormat>
  <Paragraphs>243</Paragraphs>
  <Slides>22</Slides>
  <Notes>0</Notes>
  <HiddenSlides>0</HiddenSlides>
  <MMClips>0</MMClips>
  <ScaleCrop>false</ScaleCrop>
  <HeadingPairs>
    <vt:vector size="4" baseType="variant">
      <vt:variant>
        <vt:lpstr>Modèle de conception</vt:lpstr>
      </vt:variant>
      <vt:variant>
        <vt:i4>1</vt:i4>
      </vt:variant>
      <vt:variant>
        <vt:lpstr>Titres des diapositives</vt:lpstr>
      </vt:variant>
      <vt:variant>
        <vt:i4>22</vt:i4>
      </vt:variant>
    </vt:vector>
  </HeadingPairs>
  <TitlesOfParts>
    <vt:vector size="23" baseType="lpstr">
      <vt:lpstr>Thème Office</vt:lpstr>
      <vt:lpstr>Budget 2010</vt:lpstr>
      <vt:lpstr>Personnel au 1 septembre 2009</vt:lpstr>
      <vt:lpstr>Personnel au 1 septembre 2009</vt:lpstr>
      <vt:lpstr>M&amp;O-A RRB – octobre 2009 (KCHF)</vt:lpstr>
      <vt:lpstr>M&amp;O-A RRB – octobre 2009 (KCHF)</vt:lpstr>
      <vt:lpstr>M&amp;O-B RRB – octobre 2009 (KCHF)</vt:lpstr>
      <vt:lpstr>M&amp;O-B RRB – octobre 2009 (KCHF)</vt:lpstr>
      <vt:lpstr>Remarque</vt:lpstr>
      <vt:lpstr>Ne concerne que l’IN2P3</vt:lpstr>
      <vt:lpstr>Budget 2010</vt:lpstr>
      <vt:lpstr>Remarque</vt:lpstr>
      <vt:lpstr>Budget 2010</vt:lpstr>
      <vt:lpstr>Budget 2010</vt:lpstr>
      <vt:lpstr>Budget 2010</vt:lpstr>
      <vt:lpstr>Budget 2010</vt:lpstr>
      <vt:lpstr>Budget 2010</vt:lpstr>
      <vt:lpstr>Budget 2010</vt:lpstr>
      <vt:lpstr>Budget 2010</vt:lpstr>
      <vt:lpstr>Remarque</vt:lpstr>
      <vt:lpstr>Upgrade</vt:lpstr>
      <vt:lpstr>Remarque</vt:lpstr>
      <vt:lpstr>Profil du budget upgrade</vt:lpstr>
    </vt:vector>
  </TitlesOfParts>
  <Company>CERN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Budget 2010</dc:title>
  <dc:creator>Schutz</dc:creator>
  <cp:lastModifiedBy>Schutz</cp:lastModifiedBy>
  <cp:revision>69</cp:revision>
  <dcterms:created xsi:type="dcterms:W3CDTF">2009-11-17T09:21:58Z</dcterms:created>
  <dcterms:modified xsi:type="dcterms:W3CDTF">2009-11-17T09:54:01Z</dcterms:modified>
</cp:coreProperties>
</file>