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8" r:id="rId2"/>
    <p:sldId id="256" r:id="rId3"/>
    <p:sldId id="359" r:id="rId4"/>
    <p:sldId id="379" r:id="rId5"/>
    <p:sldId id="381" r:id="rId6"/>
    <p:sldId id="371" r:id="rId7"/>
    <p:sldId id="382" r:id="rId8"/>
    <p:sldId id="383" r:id="rId9"/>
    <p:sldId id="380" r:id="rId10"/>
    <p:sldId id="364" r:id="rId11"/>
    <p:sldId id="368" r:id="rId12"/>
  </p:sldIdLst>
  <p:sldSz cx="9906000" cy="6858000" type="A4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rgbClr val="000000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0033CC"/>
    <a:srgbClr val="009B00"/>
    <a:srgbClr val="D9D9D9"/>
    <a:srgbClr val="FF9933"/>
    <a:srgbClr val="00FF00"/>
    <a:srgbClr val="9933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832" autoAdjust="0"/>
  </p:normalViewPr>
  <p:slideViewPr>
    <p:cSldViewPr>
      <p:cViewPr>
        <p:scale>
          <a:sx n="100" d="100"/>
          <a:sy n="100" d="100"/>
        </p:scale>
        <p:origin x="-36" y="-34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1960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37300" y="8869363"/>
            <a:ext cx="520700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EBE0B774-E402-40F7-BDD3-164EFBA1475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B6C7BA5F-A918-4A73-A866-6BEE94FCC65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84BA4F-C232-4F71-98E5-89D14953877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82616-155A-4F55-9516-9FC57F1FB76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3849C0-730E-4D85-AA4D-3EDF28D2FF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F0B75-F1B5-4EE8-A4E9-EB204180BE28}" type="slidenum">
              <a:rPr lang="it-IT"/>
              <a:pPr/>
              <a:t>4</a:t>
            </a:fld>
            <a:endParaRPr lang="it-IT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82616-155A-4F55-9516-9FC57F1FB76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82616-155A-4F55-9516-9FC57F1FB76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82616-155A-4F55-9516-9FC57F1FB76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FA1D9-79D7-414D-93D5-FFB035A62FD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FA1D9-79D7-414D-93D5-FFB035A62FD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FA1D9-79D7-414D-93D5-FFB035A62FD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CB892-8D7E-49ED-81E4-D373CB8DBB7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5A9A2-F770-43A0-AD81-5E1303A6C2C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8025" y="152400"/>
            <a:ext cx="2105025" cy="5943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950" y="152400"/>
            <a:ext cx="6162675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574AC-083F-451D-86E7-83A46E6BFF7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38250" y="152400"/>
            <a:ext cx="6438900" cy="6858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4904-0EB1-4C46-AA96-CA1D64731BE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3F2E-9049-402B-9275-729E12FD5E4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538F-1C4F-42BC-8FE2-2733F9CD8E0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5498-D87B-4DFF-A682-AC3F2474C14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BC785-0B91-465E-86D6-23EBE3D11F8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0B6DC-EA34-40FE-BA86-A907E4729A2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FE048-A0BA-4258-84FD-36DD5A2B912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E5630-7DFE-4760-BA26-84778CC333C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254B-0D9D-4109-9D08-F1AD9868518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8250" y="152400"/>
            <a:ext cx="6438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165100" y="6477000"/>
            <a:ext cx="949325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029" name="Picture 9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35938" y="76200"/>
            <a:ext cx="16049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0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5100" y="76200"/>
            <a:ext cx="8397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65100" y="990600"/>
            <a:ext cx="949325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0825" y="6477000"/>
            <a:ext cx="434975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fld id="{2819088C-5516-41C0-856C-F8732BE63B3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82550" y="6484938"/>
            <a:ext cx="355578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CA" dirty="0">
                <a:solidFill>
                  <a:schemeClr val="tx1"/>
                </a:solidFill>
              </a:rPr>
              <a:t>P. </a:t>
            </a:r>
            <a:r>
              <a:rPr lang="fr-CA" dirty="0" err="1">
                <a:solidFill>
                  <a:schemeClr val="tx1"/>
                </a:solidFill>
              </a:rPr>
              <a:t>Dupieux</a:t>
            </a:r>
            <a:r>
              <a:rPr lang="fr-CA" dirty="0">
                <a:solidFill>
                  <a:schemeClr val="tx1"/>
                </a:solidFill>
              </a:rPr>
              <a:t>, </a:t>
            </a:r>
            <a:r>
              <a:rPr lang="fr-CA" dirty="0" smtClean="0">
                <a:solidFill>
                  <a:schemeClr val="tx1"/>
                </a:solidFill>
              </a:rPr>
              <a:t>LPC </a:t>
            </a:r>
            <a:r>
              <a:rPr lang="fr-CA" dirty="0">
                <a:solidFill>
                  <a:schemeClr val="tx1"/>
                </a:solidFill>
              </a:rPr>
              <a:t>Clermont-Fd, </a:t>
            </a:r>
            <a:r>
              <a:rPr lang="fr-CA" dirty="0" smtClean="0">
                <a:solidFill>
                  <a:schemeClr val="tx1"/>
                </a:solidFill>
              </a:rPr>
              <a:t>ALICE France, 13 </a:t>
            </a:r>
            <a:r>
              <a:rPr lang="fr-CA" dirty="0" err="1" smtClean="0">
                <a:solidFill>
                  <a:schemeClr val="tx1"/>
                </a:solidFill>
              </a:rPr>
              <a:t>Nov</a:t>
            </a:r>
            <a:r>
              <a:rPr lang="fr-CA" dirty="0" smtClean="0">
                <a:solidFill>
                  <a:schemeClr val="tx1"/>
                </a:solidFill>
              </a:rPr>
              <a:t> 2009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7B4D109-6373-4939-BC6B-6CC32A6D66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309794" y="2357430"/>
            <a:ext cx="5429287" cy="16430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4800" b="1" dirty="0" smtClean="0">
                <a:solidFill>
                  <a:srgbClr val="0033CC"/>
                </a:solidFill>
              </a:rPr>
              <a:t>Muon Trigger</a:t>
            </a:r>
            <a:endParaRPr lang="en-US" sz="48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4E38E-9FA0-410D-9EA6-8763F64E032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988" y="115888"/>
            <a:ext cx="6529387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ALICE@LPC Clermont-Fd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5216" y="1071801"/>
            <a:ext cx="981078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latin typeface="+mn-lt"/>
              </a:rPr>
              <a:t> </a:t>
            </a:r>
            <a:r>
              <a:rPr lang="fr-FR" sz="1600" u="sng" dirty="0" smtClean="0">
                <a:latin typeface="+mn-lt"/>
              </a:rPr>
              <a:t>Personnels</a:t>
            </a:r>
            <a:r>
              <a:rPr lang="fr-FR" sz="1600" dirty="0" smtClean="0">
                <a:latin typeface="+mn-lt"/>
              </a:rPr>
              <a:t> (2 CNRS, 7 </a:t>
            </a:r>
            <a:r>
              <a:rPr lang="fr-FR" sz="1600" dirty="0" err="1" smtClean="0">
                <a:latin typeface="+mn-lt"/>
              </a:rPr>
              <a:t>Univ</a:t>
            </a:r>
            <a:r>
              <a:rPr lang="fr-FR" sz="1600" dirty="0" smtClean="0">
                <a:latin typeface="+mn-lt"/>
              </a:rPr>
              <a:t>., 2 post-doc, 4 doctorants, + ST)</a:t>
            </a:r>
            <a:endParaRPr lang="fr-FR" sz="1600" dirty="0">
              <a:latin typeface="+mn-lt"/>
            </a:endParaRP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latin typeface="+mn-lt"/>
              </a:rPr>
              <a:t> 1 Poste </a:t>
            </a:r>
            <a:r>
              <a:rPr lang="fr-FR" sz="1600" dirty="0">
                <a:latin typeface="+mn-lt"/>
              </a:rPr>
              <a:t>MC </a:t>
            </a:r>
            <a:r>
              <a:rPr lang="fr-FR" sz="1600" dirty="0" smtClean="0">
                <a:latin typeface="+mn-lt"/>
              </a:rPr>
              <a:t>ouvert à l’UBP (</a:t>
            </a:r>
            <a:r>
              <a:rPr lang="fr-FR" sz="1600" i="1" dirty="0" smtClean="0">
                <a:latin typeface="+mn-lt"/>
              </a:rPr>
              <a:t>cascade</a:t>
            </a:r>
            <a:r>
              <a:rPr lang="fr-FR" sz="1600" dirty="0" smtClean="0">
                <a:latin typeface="+mn-lt"/>
              </a:rPr>
              <a:t> suite départ en retraite de A. Devaux)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latin typeface="+mn-lt"/>
              </a:rPr>
              <a:t> 2 nouveaux doctorants en 2009 : X. Zhang (cotutelle avec Wuhan, financement ambassade + FCPPL) et S. </a:t>
            </a:r>
            <a:r>
              <a:rPr lang="fr-FR" sz="1600" dirty="0" err="1" smtClean="0">
                <a:latin typeface="+mn-lt"/>
              </a:rPr>
              <a:t>Ahn</a:t>
            </a:r>
            <a:r>
              <a:rPr lang="fr-FR" sz="1600" dirty="0" smtClean="0">
                <a:latin typeface="+mn-lt"/>
              </a:rPr>
              <a:t> (cotutelle avec Seoul, financement Coréen). Les 2 autres doctorants soutiennent en 2010.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latin typeface="+mn-lt"/>
              </a:rPr>
              <a:t> 1 post-doc (Y. </a:t>
            </a:r>
            <a:r>
              <a:rPr lang="fr-FR" sz="1600" dirty="0" err="1" smtClean="0">
                <a:latin typeface="+mn-lt"/>
              </a:rPr>
              <a:t>Baek</a:t>
            </a:r>
            <a:r>
              <a:rPr lang="fr-FR" sz="1600" dirty="0" smtClean="0">
                <a:latin typeface="+mn-lt"/>
              </a:rPr>
              <a:t>) mis à la disposition du projet Muon Trigger, coordonateur de </a:t>
            </a:r>
            <a:r>
              <a:rPr lang="fr-FR" sz="1600" dirty="0" err="1" smtClean="0">
                <a:latin typeface="+mn-lt"/>
              </a:rPr>
              <a:t>run</a:t>
            </a:r>
            <a:endParaRPr lang="fr-FR" sz="1600" dirty="0" smtClean="0">
              <a:latin typeface="+mn-lt"/>
            </a:endParaRP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 Besoin recrutement CNRS sous 2 ans: dernier rentré, Philippe Crochet en 1998 !!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1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sujet de thèse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proposé au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LPC en 2010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sur </a:t>
            </a:r>
            <a:r>
              <a:rPr lang="fr-FR" sz="1600" i="1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fr-FR" sz="1600" i="1" dirty="0" smtClean="0">
                <a:solidFill>
                  <a:schemeClr val="tx1"/>
                </a:solidFill>
                <a:latin typeface="+mn-lt"/>
              </a:rPr>
              <a:t>es performances du Muon Trigger (incluant les corrections d’efficacité) ,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contact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en cours avec Dario 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Berzano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, Turin</a:t>
            </a:r>
            <a:endParaRPr lang="fr-FR" sz="1600" i="1" dirty="0" smtClean="0">
              <a:solidFill>
                <a:schemeClr val="tx1"/>
              </a:solidFill>
              <a:latin typeface="+mn-lt"/>
            </a:endParaRPr>
          </a:p>
          <a:p>
            <a:pPr lvl="1" algn="l">
              <a:spcBef>
                <a:spcPct val="50000"/>
              </a:spcBef>
            </a:pPr>
            <a:endParaRPr lang="fr-FR" sz="1000" dirty="0" smtClean="0">
              <a:solidFill>
                <a:srgbClr val="FF0000"/>
              </a:solidFill>
              <a:latin typeface="+mn-lt"/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1600" u="sng" dirty="0" smtClean="0">
                <a:solidFill>
                  <a:schemeClr val="tx1"/>
                </a:solidFill>
                <a:latin typeface="+mn-lt"/>
              </a:rPr>
              <a:t>Programmes internationaux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: 2 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LIAs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FCPPL et FKPPL, HP-FP7 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Retequarkonia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PICs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LPC-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Dubna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partenaire associé 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EMMI (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ExtreMe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  <a:latin typeface="+mn-lt"/>
              </a:rPr>
              <a:t>Matter</a:t>
            </a:r>
            <a:r>
              <a:rPr lang="fr-FR" sz="1600" dirty="0" smtClean="0">
                <a:solidFill>
                  <a:schemeClr val="tx1"/>
                </a:solidFill>
                <a:latin typeface="+mn-lt"/>
              </a:rPr>
              <a:t> Institute)</a:t>
            </a:r>
            <a:endParaRPr lang="fr-FR" sz="1600" dirty="0" smtClean="0">
              <a:solidFill>
                <a:schemeClr val="tx1"/>
              </a:solidFill>
              <a:latin typeface="+mn-lt"/>
            </a:endParaRPr>
          </a:p>
          <a:p>
            <a:pPr lvl="1" algn="l">
              <a:spcBef>
                <a:spcPct val="50000"/>
              </a:spcBef>
            </a:pPr>
            <a:endParaRPr lang="fr-FR" sz="1000" dirty="0">
              <a:latin typeface="+mn-lt"/>
            </a:endParaRP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latin typeface="+mn-lt"/>
              </a:rPr>
              <a:t> </a:t>
            </a:r>
            <a:r>
              <a:rPr lang="fr-FR" sz="1600" u="sng" dirty="0" smtClean="0">
                <a:latin typeface="+mn-lt"/>
              </a:rPr>
              <a:t>Région Auvergne, pôles d’excellence </a:t>
            </a:r>
            <a:r>
              <a:rPr lang="fr-FR" sz="1600" dirty="0" smtClean="0">
                <a:latin typeface="+mn-lt"/>
              </a:rPr>
              <a:t>: </a:t>
            </a:r>
            <a:r>
              <a:rPr lang="fr-FR" sz="1200" dirty="0" smtClean="0">
                <a:latin typeface="+mn-lt"/>
              </a:rPr>
              <a:t>«</a:t>
            </a:r>
            <a:r>
              <a:rPr lang="fr-FR" sz="1200" dirty="0">
                <a:latin typeface="+mn-lt"/>
              </a:rPr>
              <a:t> Soutien aux Analyses de Physique auprès </a:t>
            </a:r>
            <a:r>
              <a:rPr lang="fr-FR" sz="1200" dirty="0" smtClean="0">
                <a:latin typeface="+mn-lt"/>
              </a:rPr>
              <a:t>du LHC</a:t>
            </a:r>
            <a:r>
              <a:rPr lang="fr-FR" sz="1200" dirty="0">
                <a:latin typeface="+mn-lt"/>
              </a:rPr>
              <a:t> »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latin typeface="+mn-lt"/>
              </a:rPr>
              <a:t> Financement </a:t>
            </a:r>
            <a:r>
              <a:rPr lang="fr-FR" sz="1600" dirty="0">
                <a:latin typeface="+mn-lt"/>
              </a:rPr>
              <a:t>de 3 allocations doctorales (ATLAS 2009, </a:t>
            </a:r>
            <a:r>
              <a:rPr lang="fr-FR" sz="1600" dirty="0" smtClean="0">
                <a:latin typeface="+mn-lt"/>
              </a:rPr>
              <a:t>ALICE </a:t>
            </a:r>
            <a:r>
              <a:rPr lang="fr-FR" sz="1600" dirty="0" smtClean="0">
                <a:latin typeface="+mn-lt"/>
              </a:rPr>
              <a:t>2010 et </a:t>
            </a:r>
            <a:r>
              <a:rPr lang="fr-FR" sz="1600" dirty="0" err="1" smtClean="0">
                <a:latin typeface="+mn-lt"/>
              </a:rPr>
              <a:t>LHCb</a:t>
            </a:r>
            <a:r>
              <a:rPr lang="fr-FR" sz="1600" dirty="0" smtClean="0">
                <a:latin typeface="+mn-lt"/>
              </a:rPr>
              <a:t> </a:t>
            </a:r>
            <a:r>
              <a:rPr lang="fr-FR" sz="1600" dirty="0" smtClean="0">
                <a:latin typeface="+mn-lt"/>
              </a:rPr>
              <a:t>2011)</a:t>
            </a:r>
            <a:endParaRPr lang="fr-FR" sz="1600" dirty="0" smtClean="0">
              <a:latin typeface="+mn-lt"/>
            </a:endParaRPr>
          </a:p>
          <a:p>
            <a:pPr lvl="1" algn="l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>
                <a:latin typeface="+mn-lt"/>
              </a:rPr>
              <a:t> </a:t>
            </a:r>
            <a:r>
              <a:rPr lang="fr-FR" sz="1600" dirty="0" err="1" smtClean="0">
                <a:latin typeface="+mn-lt"/>
              </a:rPr>
              <a:t>Co-financement</a:t>
            </a:r>
            <a:r>
              <a:rPr lang="fr-FR" sz="1600" dirty="0" smtClean="0">
                <a:latin typeface="+mn-lt"/>
              </a:rPr>
              <a:t> (Région, </a:t>
            </a:r>
            <a:r>
              <a:rPr lang="fr-FR" sz="1600" dirty="0" err="1" smtClean="0">
                <a:latin typeface="+mn-lt"/>
              </a:rPr>
              <a:t>Feder</a:t>
            </a:r>
            <a:r>
              <a:rPr lang="fr-FR" sz="1600" dirty="0" smtClean="0">
                <a:latin typeface="+mn-lt"/>
              </a:rPr>
              <a:t>, IN2P3, LPC) d’un Tier3 (total ~250 k</a:t>
            </a:r>
            <a:r>
              <a:rPr lang="fr-FR" sz="1600" dirty="0" smtClean="0">
                <a:latin typeface="Arial"/>
                <a:cs typeface="Arial"/>
              </a:rPr>
              <a:t>€ sur 3 ans)</a:t>
            </a:r>
            <a:endParaRPr lang="fr-FR" sz="1600" dirty="0">
              <a:latin typeface="+mn-lt"/>
            </a:endParaRPr>
          </a:p>
          <a:p>
            <a:pPr algn="l">
              <a:spcBef>
                <a:spcPct val="50000"/>
              </a:spcBef>
            </a:pPr>
            <a:r>
              <a:rPr lang="fr-FR" sz="1600" dirty="0">
                <a:latin typeface="+mn-lt"/>
              </a:rPr>
              <a:t>		</a:t>
            </a:r>
            <a:endParaRPr lang="fr-FR" sz="1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C9C1AF-1D07-4D0B-86C1-5DB0EA1D4A8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24" y="142852"/>
            <a:ext cx="6286544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Status of Trigger Electronics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1071563"/>
            <a:ext cx="959643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23900" lvl="1" indent="-228600" algn="l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All the trigger electronics is operational</a:t>
            </a:r>
          </a:p>
          <a:p>
            <a:pPr marL="1181100" lvl="2" indent="-228600" algn="l" eaLnBrk="1" hangingPunct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Very few algorithm errors for some well identified Local cards</a:t>
            </a:r>
          </a:p>
          <a:p>
            <a:pPr marL="1181100" lvl="2" indent="-228600" algn="l" eaLnBrk="1" hangingPunct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Readout of Regional boards not possible at present</a:t>
            </a:r>
          </a:p>
          <a:p>
            <a:pPr marL="1181100" lvl="2" indent="-228600" algn="l" eaLnBrk="1" hangingPunct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New : DARC FPGA programming possible from the CR</a:t>
            </a:r>
          </a:p>
        </p:txBody>
      </p:sp>
      <p:pic>
        <p:nvPicPr>
          <p:cNvPr id="6" name="Image 5" descr="run85949_summaryhis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1298" y="3143248"/>
            <a:ext cx="4214842" cy="2858341"/>
          </a:xfrm>
          <a:prstGeom prst="rect">
            <a:avLst/>
          </a:prstGeom>
        </p:spPr>
      </p:pic>
      <p:sp>
        <p:nvSpPr>
          <p:cNvPr id="7" name="Légende encadrée 2 6"/>
          <p:cNvSpPr/>
          <p:nvPr/>
        </p:nvSpPr>
        <p:spPr bwMode="auto">
          <a:xfrm>
            <a:off x="7453330" y="2539839"/>
            <a:ext cx="2214578" cy="1057588"/>
          </a:xfrm>
          <a:prstGeom prst="borderCallout2">
            <a:avLst>
              <a:gd name="adj1" fmla="val 27145"/>
              <a:gd name="adj2" fmla="val -2695"/>
              <a:gd name="adj3" fmla="val 42977"/>
              <a:gd name="adj4" fmla="val -76684"/>
              <a:gd name="adj5" fmla="val 278720"/>
              <a:gd name="adj6" fmla="val -7727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Global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algo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errors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(</a:t>
            </a:r>
            <a:r>
              <a:rPr kumimoji="0" lang="fr-F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from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lang="fr-FR" sz="1600" dirty="0" smtClean="0"/>
              <a:t>G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lobal input patterns) : </a:t>
            </a:r>
            <a:endParaRPr lang="fr-FR" sz="1600" dirty="0" smtClean="0"/>
          </a:p>
          <a:p>
            <a:r>
              <a:rPr lang="fr-FR" sz="1600" b="1" dirty="0" smtClean="0">
                <a:solidFill>
                  <a:srgbClr val="FF0000"/>
                </a:solidFill>
              </a:rPr>
              <a:t>no </a:t>
            </a:r>
            <a:r>
              <a:rPr lang="fr-FR" sz="1600" b="1" dirty="0" err="1" smtClean="0">
                <a:solidFill>
                  <a:srgbClr val="FF0000"/>
                </a:solidFill>
              </a:rPr>
              <a:t>errors</a:t>
            </a:r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8" name="Légende encadrée 2 7"/>
          <p:cNvSpPr/>
          <p:nvPr/>
        </p:nvSpPr>
        <p:spPr bwMode="auto">
          <a:xfrm>
            <a:off x="666720" y="2980607"/>
            <a:ext cx="1643074" cy="318924"/>
          </a:xfrm>
          <a:prstGeom prst="borderCallout2">
            <a:avLst>
              <a:gd name="adj1" fmla="val 50259"/>
              <a:gd name="adj2" fmla="val 101381"/>
              <a:gd name="adj3" fmla="val -38733"/>
              <a:gd name="adj4" fmla="val 210205"/>
              <a:gd name="adj5" fmla="val 165388"/>
              <a:gd name="adj6" fmla="val 22153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600" dirty="0" err="1" smtClean="0"/>
              <a:t>see</a:t>
            </a:r>
            <a:r>
              <a:rPr lang="fr-FR" sz="1600" dirty="0" smtClean="0"/>
              <a:t> </a:t>
            </a:r>
            <a:r>
              <a:rPr lang="fr-FR" sz="1600" dirty="0" err="1" smtClean="0"/>
              <a:t>n</a:t>
            </a:r>
            <a:r>
              <a:rPr kumimoji="0" lang="fr-F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ext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kumimoji="0" lang="fr-FR" sz="1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slide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9" name="Légende encadrée 2 8"/>
          <p:cNvSpPr/>
          <p:nvPr/>
        </p:nvSpPr>
        <p:spPr bwMode="auto">
          <a:xfrm>
            <a:off x="595282" y="4357694"/>
            <a:ext cx="2143140" cy="565146"/>
          </a:xfrm>
          <a:prstGeom prst="borderCallout2">
            <a:avLst>
              <a:gd name="adj1" fmla="val 50259"/>
              <a:gd name="adj2" fmla="val 101381"/>
              <a:gd name="adj3" fmla="val 26791"/>
              <a:gd name="adj4" fmla="val 146257"/>
              <a:gd name="adj5" fmla="val 155989"/>
              <a:gd name="adj6" fmla="val 1571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Local algo errors </a:t>
            </a:r>
            <a:r>
              <a:rPr lang="en-US" sz="1600" b="1" smtClean="0">
                <a:solidFill>
                  <a:srgbClr val="FF0000"/>
                </a:solidFill>
              </a:rPr>
              <a:t>typically &lt; 0,1% </a:t>
            </a:r>
            <a:endParaRPr kumimoji="0" lang="en-US" sz="16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10" name="Légende encadrée 2 9"/>
          <p:cNvSpPr/>
          <p:nvPr/>
        </p:nvSpPr>
        <p:spPr bwMode="auto">
          <a:xfrm>
            <a:off x="6953264" y="3857628"/>
            <a:ext cx="2786082" cy="1796252"/>
          </a:xfrm>
          <a:prstGeom prst="borderCallout2">
            <a:avLst>
              <a:gd name="adj1" fmla="val 39045"/>
              <a:gd name="adj2" fmla="val -1619"/>
              <a:gd name="adj3" fmla="val 41272"/>
              <a:gd name="adj4" fmla="val -30915"/>
              <a:gd name="adj5" fmla="val 89897"/>
              <a:gd name="adj6" fmla="val -3333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600" b="1" dirty="0" err="1" smtClean="0">
                <a:solidFill>
                  <a:schemeClr val="tx1"/>
                </a:solidFill>
              </a:rPr>
              <a:t>Whole</a:t>
            </a:r>
            <a:r>
              <a:rPr lang="fr-FR" sz="1600" b="1" dirty="0" smtClean="0">
                <a:solidFill>
                  <a:schemeClr val="tx1"/>
                </a:solidFill>
              </a:rPr>
              <a:t> </a:t>
            </a:r>
            <a:r>
              <a:rPr lang="fr-FR" sz="1600" b="1" dirty="0" err="1" smtClean="0">
                <a:solidFill>
                  <a:schemeClr val="tx1"/>
                </a:solidFill>
              </a:rPr>
              <a:t>decision</a:t>
            </a:r>
            <a:r>
              <a:rPr lang="fr-FR" sz="1600" b="1" dirty="0" smtClean="0">
                <a:solidFill>
                  <a:schemeClr val="tx1"/>
                </a:solidFill>
              </a:rPr>
              <a:t> </a:t>
            </a:r>
            <a:r>
              <a:rPr lang="fr-FR" sz="1600" b="1" dirty="0" err="1" smtClean="0">
                <a:solidFill>
                  <a:schemeClr val="tx1"/>
                </a:solidFill>
              </a:rPr>
              <a:t>chain</a:t>
            </a:r>
            <a:r>
              <a:rPr lang="fr-FR" sz="1600" b="1" dirty="0" smtClean="0">
                <a:solidFill>
                  <a:schemeClr val="tx1"/>
                </a:solidFill>
              </a:rPr>
              <a:t>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(</a:t>
            </a:r>
            <a:r>
              <a:rPr kumimoji="0" lang="fr-F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from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lang="fr-FR" sz="1600" dirty="0" smtClean="0"/>
              <a:t>L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ocal input patterns to Global </a:t>
            </a:r>
            <a:r>
              <a:rPr kumimoji="0" lang="fr-FR" sz="1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decision</a:t>
            </a:r>
            <a:r>
              <a:rPr lang="fr-FR" sz="1600" dirty="0" smtClean="0"/>
              <a:t>)</a:t>
            </a:r>
          </a:p>
          <a:p>
            <a:r>
              <a:rPr lang="fr-FR" sz="1600" b="1" dirty="0" err="1" smtClean="0">
                <a:solidFill>
                  <a:srgbClr val="FF0000"/>
                </a:solidFill>
              </a:rPr>
              <a:t>typically</a:t>
            </a:r>
            <a:r>
              <a:rPr lang="fr-FR" sz="1600" b="1" dirty="0" smtClean="0">
                <a:solidFill>
                  <a:srgbClr val="FF0000"/>
                </a:solidFill>
              </a:rPr>
              <a:t> &lt; 0,1% 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(</a:t>
            </a:r>
            <a:r>
              <a:rPr lang="fr-FR" sz="1600" dirty="0" err="1" smtClean="0">
                <a:solidFill>
                  <a:schemeClr val="tx1"/>
                </a:solidFill>
              </a:rPr>
              <a:t>from</a:t>
            </a:r>
            <a:r>
              <a:rPr lang="fr-FR" sz="1600" dirty="0" smtClean="0">
                <a:solidFill>
                  <a:schemeClr val="tx1"/>
                </a:solidFill>
              </a:rPr>
              <a:t> MOOD, not </a:t>
            </a:r>
            <a:r>
              <a:rPr lang="fr-FR" sz="1600" dirty="0" err="1" smtClean="0">
                <a:solidFill>
                  <a:schemeClr val="tx1"/>
                </a:solidFill>
              </a:rPr>
              <a:t>yet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</a:rPr>
              <a:t>implemented</a:t>
            </a:r>
            <a:r>
              <a:rPr lang="fr-FR" sz="1600" dirty="0" smtClean="0">
                <a:solidFill>
                  <a:schemeClr val="tx1"/>
                </a:solidFill>
              </a:rPr>
              <a:t> in QA</a:t>
            </a:r>
          </a:p>
          <a:p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90630" y="6000768"/>
            <a:ext cx="82153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28600" algn="l" eaLnBrk="1" hangingPunct="1"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0033CC"/>
                </a:solidFill>
              </a:rPr>
              <a:t>Algorithm errors from QA analysis : Run 85949 (summer 09)</a:t>
            </a:r>
          </a:p>
          <a:p>
            <a:pPr marL="266700" indent="-228600" algn="l" eaLnBrk="1" hangingPunct="1">
              <a:spcBef>
                <a:spcPct val="20000"/>
              </a:spcBef>
              <a:defRPr/>
            </a:pPr>
            <a:r>
              <a:rPr lang="en-US" sz="2000" dirty="0" smtClean="0"/>
              <a:t> 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803C55-9946-4DA3-8F30-3EF3BF7AD8B4}" type="slidenum">
              <a:rPr lang="en-US" smtClean="0"/>
              <a:pPr/>
              <a:t>2</a:t>
            </a:fld>
            <a:endParaRPr lang="en-US" smtClean="0"/>
          </a:p>
        </p:txBody>
      </p:sp>
      <p:grpSp>
        <p:nvGrpSpPr>
          <p:cNvPr id="3075" name="Group 6"/>
          <p:cNvGrpSpPr>
            <a:grpSpLocks/>
          </p:cNvGrpSpPr>
          <p:nvPr/>
        </p:nvGrpSpPr>
        <p:grpSpPr bwMode="auto">
          <a:xfrm>
            <a:off x="6465888" y="1989138"/>
            <a:ext cx="2566987" cy="3598862"/>
            <a:chOff x="3444" y="672"/>
            <a:chExt cx="2124" cy="3168"/>
          </a:xfrm>
        </p:grpSpPr>
        <p:pic>
          <p:nvPicPr>
            <p:cNvPr id="3081" name="Picture 7" descr="stazioni"/>
            <p:cNvPicPr>
              <a:picLocks noChangeAspect="1" noChangeArrowheads="1"/>
            </p:cNvPicPr>
            <p:nvPr/>
          </p:nvPicPr>
          <p:blipFill>
            <a:blip r:embed="rId3" cstate="print"/>
            <a:srcRect l="38727" t="14212" r="33427" b="55138"/>
            <a:stretch>
              <a:fillRect/>
            </a:stretch>
          </p:blipFill>
          <p:spPr bwMode="auto">
            <a:xfrm>
              <a:off x="3504" y="672"/>
              <a:ext cx="2064" cy="3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8"/>
            <p:cNvSpPr txBox="1">
              <a:spLocks noChangeArrowheads="1"/>
            </p:cNvSpPr>
            <p:nvPr/>
          </p:nvSpPr>
          <p:spPr bwMode="auto">
            <a:xfrm rot="2275284">
              <a:off x="3778" y="3402"/>
              <a:ext cx="130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solidFill>
                    <a:schemeClr val="tx1"/>
                  </a:solidFill>
                  <a:latin typeface="Tahoma" pitchFamily="34" charset="0"/>
                </a:rPr>
                <a:t>~ 5.5 m</a:t>
              </a:r>
            </a:p>
          </p:txBody>
        </p:sp>
        <p:sp>
          <p:nvSpPr>
            <p:cNvPr id="3083" name="Text Box 9"/>
            <p:cNvSpPr txBox="1">
              <a:spLocks noChangeArrowheads="1"/>
            </p:cNvSpPr>
            <p:nvPr/>
          </p:nvSpPr>
          <p:spPr bwMode="auto">
            <a:xfrm rot="-5400000">
              <a:off x="3349" y="1982"/>
              <a:ext cx="666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000">
                  <a:solidFill>
                    <a:schemeClr val="tx1"/>
                  </a:solidFill>
                  <a:latin typeface="Tahoma" pitchFamily="34" charset="0"/>
                </a:rPr>
                <a:t>~ 6.5 m</a:t>
              </a:r>
            </a:p>
          </p:txBody>
        </p:sp>
      </p:grp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5213" y="115888"/>
            <a:ext cx="7056437" cy="685800"/>
          </a:xfrm>
        </p:spPr>
        <p:txBody>
          <a:bodyPr/>
          <a:lstStyle/>
          <a:p>
            <a:pPr algn="ctr" eaLnBrk="1" hangingPunct="1"/>
            <a:r>
              <a:rPr lang="en-US" smtClean="0"/>
              <a:t>Muon trigger system overview</a:t>
            </a: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488950" y="2420938"/>
            <a:ext cx="54752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72</a:t>
            </a:r>
            <a:r>
              <a:rPr lang="en-US" sz="1400" dirty="0">
                <a:solidFill>
                  <a:schemeClr val="tx1"/>
                </a:solidFill>
              </a:rPr>
              <a:t> 	RPC located on 8 independent half-planes (half-plane surface 2.7x6.5 m</a:t>
            </a:r>
            <a:r>
              <a:rPr lang="en-US" sz="1400" baseline="30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20992</a:t>
            </a:r>
            <a:r>
              <a:rPr lang="en-US" sz="1400" dirty="0">
                <a:solidFill>
                  <a:schemeClr val="tx1"/>
                </a:solidFill>
              </a:rPr>
              <a:t> strips and </a:t>
            </a:r>
            <a:r>
              <a:rPr lang="en-US" sz="1400" dirty="0" smtClean="0">
                <a:solidFill>
                  <a:schemeClr val="tx1"/>
                </a:solidFill>
              </a:rPr>
              <a:t>Front-End </a:t>
            </a:r>
            <a:r>
              <a:rPr lang="en-US" sz="1400" dirty="0">
                <a:solidFill>
                  <a:schemeClr val="tx1"/>
                </a:solidFill>
              </a:rPr>
              <a:t>channels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242</a:t>
            </a:r>
            <a:r>
              <a:rPr lang="en-US" sz="1400" dirty="0">
                <a:solidFill>
                  <a:schemeClr val="tx1"/>
                </a:solidFill>
              </a:rPr>
              <a:t> Local Trigger cards (VME 9U)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16</a:t>
            </a:r>
            <a:r>
              <a:rPr lang="en-US" sz="1400" dirty="0">
                <a:solidFill>
                  <a:schemeClr val="tx1"/>
                </a:solidFill>
              </a:rPr>
              <a:t> 	VME crates for Local and Regional Trigger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16</a:t>
            </a:r>
            <a:r>
              <a:rPr lang="en-US" sz="1400" dirty="0">
                <a:solidFill>
                  <a:schemeClr val="tx1"/>
                </a:solidFill>
              </a:rPr>
              <a:t> 	Regional Trigger cards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	Global Trigger card 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 	DARC cards for DAQ interface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	JTAG card for Local Trigger card configuration</a:t>
            </a:r>
          </a:p>
          <a:p>
            <a:pPr marL="342900" indent="-342900" algn="l" eaLnBrk="1" hangingPunct="1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	Front-End Test (FET) pulse generator</a:t>
            </a:r>
          </a:p>
        </p:txBody>
      </p:sp>
      <p:sp>
        <p:nvSpPr>
          <p:cNvPr id="3078" name="Rectangle 14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9" name="Rectangle 91"/>
          <p:cNvSpPr>
            <a:spLocks noChangeArrowheads="1"/>
          </p:cNvSpPr>
          <p:nvPr/>
        </p:nvSpPr>
        <p:spPr bwMode="auto">
          <a:xfrm>
            <a:off x="1136650" y="1125538"/>
            <a:ext cx="741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90500" lvl="1" algn="l">
              <a:buClr>
                <a:srgbClr val="0000CC"/>
              </a:buClr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Search for (muon) tracks in ~ 800 ns</a:t>
            </a:r>
          </a:p>
          <a:p>
            <a:pPr marL="190500" lvl="1" algn="l">
              <a:buClr>
                <a:srgbClr val="0000CC"/>
              </a:buClr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Deliver signals for single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, like-sign and unlike-sign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 pairs, above </a:t>
            </a:r>
            <a:r>
              <a:rPr lang="en-US" sz="1800">
                <a:solidFill>
                  <a:srgbClr val="FF0000"/>
                </a:solidFill>
              </a:rPr>
              <a:t>2 p</a:t>
            </a:r>
            <a:r>
              <a:rPr lang="en-US" sz="1800" baseline="-25000">
                <a:solidFill>
                  <a:srgbClr val="FF0000"/>
                </a:solidFill>
              </a:rPr>
              <a:t>T</a:t>
            </a:r>
            <a:r>
              <a:rPr lang="en-US" sz="1800">
                <a:solidFill>
                  <a:srgbClr val="FF0000"/>
                </a:solidFill>
              </a:rPr>
              <a:t> thresholds, each 25 ns </a:t>
            </a:r>
          </a:p>
        </p:txBody>
      </p:sp>
      <p:sp>
        <p:nvSpPr>
          <p:cNvPr id="3080" name="Rectangle 98"/>
          <p:cNvSpPr>
            <a:spLocks noChangeArrowheads="1"/>
          </p:cNvSpPr>
          <p:nvPr/>
        </p:nvSpPr>
        <p:spPr bwMode="auto">
          <a:xfrm>
            <a:off x="2722563" y="5661025"/>
            <a:ext cx="5614987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Clermont-Ferrand, mainly electronics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 Nantes, mainly electronics and DAQ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Alessandria and Torino, mainly detectors and mechanics</a:t>
            </a:r>
            <a:endParaRPr lang="en-US" sz="1200">
              <a:solidFill>
                <a:srgbClr val="FF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1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68659B-6617-4BBF-9326-E9947334902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>
          <a:xfrm>
            <a:off x="1352550" y="188913"/>
            <a:ext cx="6335713" cy="685800"/>
          </a:xfrm>
        </p:spPr>
        <p:txBody>
          <a:bodyPr/>
          <a:lstStyle/>
          <a:p>
            <a:pPr eaLnBrk="1" hangingPunct="1"/>
            <a:r>
              <a:rPr lang="en-US" smtClean="0"/>
              <a:t>Electronics/DaQ diagram</a:t>
            </a: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pic>
        <p:nvPicPr>
          <p:cNvPr id="4101" name="Picture 11" descr="fig-muonTrigger_electroni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1125538"/>
            <a:ext cx="8821738" cy="525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786" y="142852"/>
            <a:ext cx="6858048" cy="792163"/>
          </a:xfrm>
        </p:spPr>
        <p:txBody>
          <a:bodyPr/>
          <a:lstStyle/>
          <a:p>
            <a:pPr algn="ctr" eaLnBrk="1" hangingPunct="1"/>
            <a:r>
              <a:rPr lang="en-US" sz="2400" dirty="0" smtClean="0"/>
              <a:t>Muon Trigger status </a:t>
            </a:r>
            <a:br>
              <a:rPr lang="en-US" sz="2400" dirty="0" smtClean="0"/>
            </a:br>
            <a:r>
              <a:rPr lang="en-US" sz="2400" dirty="0" err="1" smtClean="0"/>
              <a:t>sur</a:t>
            </a:r>
            <a:r>
              <a:rPr lang="en-US" sz="2400" dirty="0" smtClean="0"/>
              <a:t> la base du cosmic run de </a:t>
            </a:r>
            <a:r>
              <a:rPr lang="en-US" sz="2400" dirty="0" err="1" smtClean="0"/>
              <a:t>Aout</a:t>
            </a:r>
            <a:r>
              <a:rPr lang="en-US" sz="2400" dirty="0" smtClean="0"/>
              <a:t>-Sept 09</a:t>
            </a:r>
            <a:endParaRPr lang="it-IT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892" y="1071546"/>
            <a:ext cx="9576892" cy="5214974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fr-FR" sz="2000" dirty="0" err="1" smtClean="0">
                <a:solidFill>
                  <a:srgbClr val="3333CC"/>
                </a:solidFill>
              </a:rPr>
              <a:t>RPCs</a:t>
            </a:r>
            <a:r>
              <a:rPr lang="fr-FR" sz="2000" dirty="0" smtClean="0">
                <a:solidFill>
                  <a:srgbClr val="3333CC"/>
                </a:solidFill>
              </a:rPr>
              <a:t> :</a:t>
            </a:r>
            <a:r>
              <a:rPr lang="fr-FR" sz="2000" dirty="0" smtClean="0"/>
              <a:t> 69 / </a:t>
            </a:r>
            <a:r>
              <a:rPr lang="fr-FR" sz="2000" i="1" dirty="0" smtClean="0"/>
              <a:t>72 </a:t>
            </a:r>
            <a:r>
              <a:rPr lang="fr-FR" sz="2000" i="1" dirty="0" err="1" smtClean="0"/>
              <a:t>RPCs</a:t>
            </a:r>
            <a:r>
              <a:rPr lang="fr-FR" sz="2000" i="1" dirty="0" smtClean="0"/>
              <a:t> o.k.</a:t>
            </a:r>
            <a:r>
              <a:rPr lang="fr-FR" sz="2000" i="1" dirty="0" smtClean="0">
                <a:solidFill>
                  <a:srgbClr val="FF0000"/>
                </a:solidFill>
              </a:rPr>
              <a:t> </a:t>
            </a:r>
            <a:r>
              <a:rPr lang="fr-FR" sz="1600" i="1" dirty="0" smtClean="0">
                <a:solidFill>
                  <a:srgbClr val="FF0000"/>
                </a:solidFill>
              </a:rPr>
              <a:t> </a:t>
            </a:r>
            <a:r>
              <a:rPr lang="fr-FR" sz="1600" i="1" dirty="0" smtClean="0"/>
              <a:t>(</a:t>
            </a:r>
            <a:r>
              <a:rPr lang="fr-FR" sz="1600" dirty="0" smtClean="0"/>
              <a:t>72 / 72, suite aux maintenances </a:t>
            </a:r>
            <a:r>
              <a:rPr lang="fr-FR" sz="1600" i="1" dirty="0" smtClean="0"/>
              <a:t>après le </a:t>
            </a:r>
            <a:r>
              <a:rPr lang="fr-FR" sz="1600" i="1" dirty="0" err="1" smtClean="0"/>
              <a:t>cosmic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run</a:t>
            </a:r>
            <a:r>
              <a:rPr lang="fr-FR" sz="1600" i="1" dirty="0" smtClean="0"/>
              <a:t>)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fr-FR" i="1" dirty="0" smtClean="0"/>
              <a:t>Fonctionnement complet et satisfaisant, en mode avalanche, pour la 1ère fois</a:t>
            </a:r>
            <a:endParaRPr lang="fr-FR" sz="1600" i="1" dirty="0" smtClean="0"/>
          </a:p>
          <a:p>
            <a:pPr eaLnBrk="1" hangingPunct="1">
              <a:lnSpc>
                <a:spcPct val="110000"/>
              </a:lnSpc>
            </a:pPr>
            <a:r>
              <a:rPr lang="fr-FR" sz="2000" dirty="0" smtClean="0">
                <a:solidFill>
                  <a:srgbClr val="3333CC"/>
                </a:solidFill>
              </a:rPr>
              <a:t>FE </a:t>
            </a:r>
            <a:r>
              <a:rPr lang="fr-FR" sz="2000" dirty="0" err="1" smtClean="0">
                <a:solidFill>
                  <a:srgbClr val="3333CC"/>
                </a:solidFill>
              </a:rPr>
              <a:t>electronics</a:t>
            </a:r>
            <a:r>
              <a:rPr lang="fr-FR" sz="2000" dirty="0" smtClean="0">
                <a:solidFill>
                  <a:srgbClr val="3333CC"/>
                </a:solidFill>
              </a:rPr>
              <a:t> (21 </a:t>
            </a:r>
            <a:r>
              <a:rPr lang="fr-FR" sz="2000" dirty="0" err="1" smtClean="0">
                <a:solidFill>
                  <a:srgbClr val="3333CC"/>
                </a:solidFill>
              </a:rPr>
              <a:t>kch</a:t>
            </a:r>
            <a:r>
              <a:rPr lang="fr-FR" sz="2000" dirty="0" smtClean="0">
                <a:solidFill>
                  <a:srgbClr val="3333CC"/>
                </a:solidFill>
              </a:rPr>
              <a:t>):</a:t>
            </a:r>
            <a:r>
              <a:rPr lang="fr-FR" sz="2000" dirty="0" smtClean="0"/>
              <a:t> ~100% </a:t>
            </a:r>
            <a:r>
              <a:rPr lang="fr-FR" sz="2000" i="1" dirty="0" smtClean="0"/>
              <a:t>o.k.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fr-FR" sz="1600" i="1" dirty="0" smtClean="0"/>
              <a:t>Seuils du FE = 10 mV, </a:t>
            </a:r>
            <a:r>
              <a:rPr lang="fr-FR" i="1" dirty="0" smtClean="0"/>
              <a:t>pas de voies bruyantes</a:t>
            </a:r>
            <a:endParaRPr lang="fr-FR" sz="1600" i="1" dirty="0" smtClean="0"/>
          </a:p>
          <a:p>
            <a:pPr eaLnBrk="1" hangingPunct="1">
              <a:lnSpc>
                <a:spcPct val="110000"/>
              </a:lnSpc>
            </a:pPr>
            <a:r>
              <a:rPr lang="fr-FR" sz="2000" dirty="0" smtClean="0">
                <a:solidFill>
                  <a:srgbClr val="3333CC"/>
                </a:solidFill>
              </a:rPr>
              <a:t>Trigger </a:t>
            </a:r>
            <a:r>
              <a:rPr lang="fr-FR" sz="2000" dirty="0" err="1" smtClean="0">
                <a:solidFill>
                  <a:srgbClr val="3333CC"/>
                </a:solidFill>
              </a:rPr>
              <a:t>electronique</a:t>
            </a:r>
            <a:r>
              <a:rPr lang="fr-FR" sz="2000" dirty="0" smtClean="0">
                <a:solidFill>
                  <a:srgbClr val="3333CC"/>
                </a:solidFill>
              </a:rPr>
              <a:t> et </a:t>
            </a:r>
            <a:r>
              <a:rPr lang="fr-FR" sz="2000" dirty="0" err="1" smtClean="0">
                <a:solidFill>
                  <a:srgbClr val="3333CC"/>
                </a:solidFill>
              </a:rPr>
              <a:t>DaQ</a:t>
            </a:r>
            <a:r>
              <a:rPr lang="fr-FR" sz="2000" dirty="0" smtClean="0">
                <a:solidFill>
                  <a:srgbClr val="3333CC"/>
                </a:solidFill>
              </a:rPr>
              <a:t> : </a:t>
            </a:r>
            <a:r>
              <a:rPr lang="fr-FR" sz="2000" dirty="0" smtClean="0"/>
              <a:t>~100% </a:t>
            </a:r>
            <a:r>
              <a:rPr lang="fr-FR" sz="2000" i="1" dirty="0" smtClean="0"/>
              <a:t>o.k.</a:t>
            </a:r>
            <a:endParaRPr lang="fr-FR" sz="2000" i="1" dirty="0" smtClean="0">
              <a:solidFill>
                <a:srgbClr val="3333CC"/>
              </a:solidFill>
            </a:endParaRP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fr-FR" sz="1600" i="1" dirty="0" smtClean="0"/>
              <a:t>Taux de trigger “Single Muon”  ~ 0.23 Hz (traces quasi-horizontales)</a:t>
            </a:r>
            <a:endParaRPr lang="fr-FR" sz="2400" i="1" dirty="0" smtClean="0"/>
          </a:p>
          <a:p>
            <a:pPr eaLnBrk="1" hangingPunct="1">
              <a:lnSpc>
                <a:spcPct val="110000"/>
              </a:lnSpc>
            </a:pPr>
            <a:r>
              <a:rPr lang="fr-FR" sz="2000" dirty="0" smtClean="0">
                <a:solidFill>
                  <a:srgbClr val="3333CC"/>
                </a:solidFill>
              </a:rPr>
              <a:t>DCS:</a:t>
            </a:r>
            <a:r>
              <a:rPr lang="fr-FR" sz="2000" i="1" dirty="0" smtClean="0">
                <a:solidFill>
                  <a:srgbClr val="FF0000"/>
                </a:solidFill>
              </a:rPr>
              <a:t> </a:t>
            </a:r>
            <a:r>
              <a:rPr lang="fr-FR" sz="2000" i="1" dirty="0" smtClean="0">
                <a:cs typeface="Arial" charset="0"/>
              </a:rPr>
              <a:t>opérationnel</a:t>
            </a:r>
          </a:p>
          <a:p>
            <a:pPr eaLnBrk="1" hangingPunct="1">
              <a:lnSpc>
                <a:spcPct val="110000"/>
              </a:lnSpc>
            </a:pPr>
            <a:r>
              <a:rPr lang="fr-FR" sz="2000" dirty="0" err="1" smtClean="0">
                <a:solidFill>
                  <a:srgbClr val="3333CC"/>
                </a:solidFill>
                <a:cs typeface="Arial" charset="0"/>
              </a:rPr>
              <a:t>Alignment</a:t>
            </a:r>
            <a:r>
              <a:rPr lang="fr-FR" sz="2000" dirty="0" smtClean="0">
                <a:solidFill>
                  <a:srgbClr val="3333CC"/>
                </a:solidFill>
                <a:cs typeface="Arial" charset="0"/>
              </a:rPr>
              <a:t>:</a:t>
            </a:r>
            <a:r>
              <a:rPr lang="fr-FR" sz="2000" i="1" dirty="0" smtClean="0">
                <a:cs typeface="Arial" charset="0"/>
              </a:rPr>
              <a:t> o.k.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fr-FR" sz="1600" i="1" dirty="0" err="1" smtClean="0"/>
              <a:t>σ</a:t>
            </a:r>
            <a:r>
              <a:rPr lang="fr-FR" sz="1600" i="1" baseline="-25000" dirty="0" err="1" smtClean="0"/>
              <a:t>H</a:t>
            </a:r>
            <a:r>
              <a:rPr lang="fr-FR" sz="1600" i="1" dirty="0" smtClean="0"/>
              <a:t> = 1,1 mm and </a:t>
            </a:r>
            <a:r>
              <a:rPr lang="fr-FR" sz="1600" i="1" dirty="0" err="1" smtClean="0"/>
              <a:t>σ</a:t>
            </a:r>
            <a:r>
              <a:rPr lang="fr-FR" sz="1600" i="1" baseline="-25000" dirty="0" err="1" smtClean="0"/>
              <a:t>V</a:t>
            </a:r>
            <a:r>
              <a:rPr lang="fr-FR" sz="1600" i="1" dirty="0" smtClean="0"/>
              <a:t> = 1,5 mm</a:t>
            </a:r>
          </a:p>
          <a:p>
            <a:pPr eaLnBrk="1" hangingPunct="1">
              <a:lnSpc>
                <a:spcPct val="110000"/>
              </a:lnSpc>
              <a:buNone/>
            </a:pPr>
            <a:endParaRPr lang="fr-FR" sz="1000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Le Muon Trigger a été stable et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opérationnel, en tant que détecteur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de trigger et de </a:t>
            </a:r>
            <a:r>
              <a:rPr lang="fr-FR" sz="1600" dirty="0" err="1" smtClean="0">
                <a:solidFill>
                  <a:srgbClr val="FF0000"/>
                </a:solidFill>
                <a:cs typeface="Arial" charset="0"/>
              </a:rPr>
              <a:t>readout</a:t>
            </a: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, tout au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l</a:t>
            </a: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ong du </a:t>
            </a:r>
            <a:r>
              <a:rPr lang="fr-FR" sz="1600" dirty="0" err="1" smtClean="0">
                <a:solidFill>
                  <a:srgbClr val="FF0000"/>
                </a:solidFill>
                <a:cs typeface="Arial" charset="0"/>
              </a:rPr>
              <a:t>cosmic</a:t>
            </a: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fr-FR" sz="1600" dirty="0" err="1" smtClean="0">
                <a:solidFill>
                  <a:srgbClr val="FF0000"/>
                </a:solidFill>
                <a:cs typeface="Arial" charset="0"/>
              </a:rPr>
              <a:t>run</a:t>
            </a: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.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fr-FR" sz="1600" dirty="0" smtClean="0">
                <a:solidFill>
                  <a:srgbClr val="FF0000"/>
                </a:solidFill>
                <a:cs typeface="Arial" charset="0"/>
              </a:rPr>
              <a:t>Il est prêt pour les premières collisions </a:t>
            </a:r>
          </a:p>
        </p:txBody>
      </p:sp>
      <p:pic>
        <p:nvPicPr>
          <p:cNvPr id="4" name="Image 3" descr="run85949_nbtrig_per_event.png"/>
          <p:cNvPicPr>
            <a:picLocks noChangeAspect="1"/>
          </p:cNvPicPr>
          <p:nvPr/>
        </p:nvPicPr>
        <p:blipFill>
          <a:blip r:embed="rId3" cstate="print"/>
          <a:srcRect t="8051"/>
          <a:stretch>
            <a:fillRect/>
          </a:stretch>
        </p:blipFill>
        <p:spPr>
          <a:xfrm>
            <a:off x="4577535" y="3429000"/>
            <a:ext cx="5328465" cy="306704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24438" y="6413500"/>
            <a:ext cx="471910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Single</a:t>
            </a:r>
            <a:r>
              <a:rPr kumimoji="0" lang="en-US" sz="16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en-US" sz="1600" b="1" i="1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muon</a:t>
            </a:r>
            <a:r>
              <a:rPr kumimoji="0" lang="en-US" sz="16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 trigger distribution (</a:t>
            </a:r>
            <a:r>
              <a:rPr kumimoji="0" lang="en-US" sz="1600" b="1" i="1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a.u</a:t>
            </a:r>
            <a:r>
              <a:rPr kumimoji="0" lang="en-US" sz="16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.)</a:t>
            </a:r>
            <a:endParaRPr kumimoji="0" lang="en-US" sz="16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C9C1AF-1D07-4D0B-86C1-5DB0EA1D4A8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188913"/>
            <a:ext cx="6786563" cy="68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Pas </a:t>
            </a:r>
            <a:r>
              <a:rPr lang="en-US" sz="2400" dirty="0" err="1" smtClean="0"/>
              <a:t>toujours</a:t>
            </a:r>
            <a:r>
              <a:rPr lang="en-US" sz="2400" dirty="0" smtClean="0"/>
              <a:t> sans </a:t>
            </a:r>
            <a:r>
              <a:rPr lang="en-US" sz="2400" dirty="0" err="1" smtClean="0"/>
              <a:t>problème</a:t>
            </a:r>
            <a:r>
              <a:rPr lang="en-US" sz="2400" dirty="0" smtClean="0"/>
              <a:t> …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14" name="Accolade fermante 13"/>
          <p:cNvSpPr/>
          <p:nvPr/>
        </p:nvSpPr>
        <p:spPr bwMode="auto">
          <a:xfrm>
            <a:off x="3657740" y="4701043"/>
            <a:ext cx="518818" cy="241995"/>
          </a:xfrm>
          <a:prstGeom prst="rightBrace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66654" y="1142984"/>
            <a:ext cx="942981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Divers incidents en 2009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600" dirty="0" smtClean="0"/>
              <a:t>2 </a:t>
            </a:r>
            <a:r>
              <a:rPr lang="fr-FR" sz="1600" dirty="0" err="1" smtClean="0"/>
              <a:t>chassis</a:t>
            </a:r>
            <a:r>
              <a:rPr lang="fr-FR" sz="1600" dirty="0" smtClean="0"/>
              <a:t> pleins de cartes électroniques arrosés par une fuite d’eau importante …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600" dirty="0" smtClean="0"/>
              <a:t>Inversion d’une phase sur l’alimentation du moteur pilotant l’ouverture du détecteur …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600" dirty="0" err="1" smtClean="0"/>
              <a:t>Etc</a:t>
            </a:r>
            <a:r>
              <a:rPr lang="fr-FR" sz="1600" dirty="0" smtClean="0"/>
              <a:t> …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endParaRPr lang="fr-FR" sz="1600" dirty="0" smtClean="0"/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Problème lors du test d’injection d’Octobre 09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Un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événement </a:t>
            </a:r>
            <a:r>
              <a:rPr kumimoji="0" lang="fr-FR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complètement inattendu 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très haute 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1600" kern="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multiplicité (dump sur le TDI) est arrivé sur le Muon Trigger, 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1600" kern="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25/10 à 21H11, alors que le détecteur était à HV nominale 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car le faisceau avait été annoncé pour après 22H !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600" smtClean="0">
                <a:solidFill>
                  <a:srgbClr val="FF0000"/>
                </a:solidFill>
                <a:sym typeface="Wingdings" pitchFamily="2" charset="2"/>
              </a:rPr>
              <a:t>Problèmes </a:t>
            </a:r>
            <a:r>
              <a:rPr lang="fr-FR" sz="1600" dirty="0" smtClean="0">
                <a:solidFill>
                  <a:srgbClr val="FF0000"/>
                </a:solidFill>
                <a:sym typeface="Wingdings" pitchFamily="2" charset="2"/>
              </a:rPr>
              <a:t>de communication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HV &amp; LV trip (OK) mais de nombreuses cartes FE 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1600" kern="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endommagées</a:t>
            </a:r>
            <a:r>
              <a:rPr lang="fr-FR" sz="160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(1.7% </a:t>
            </a:r>
            <a:r>
              <a:rPr lang="fr-FR" sz="1600" kern="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des cartes 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FE, ¼ des </a:t>
            </a:r>
            <a:r>
              <a:rPr kumimoji="0" lang="fr-F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spares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…)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Investigations techniques en cours pour mesurer</a:t>
            </a:r>
            <a:r>
              <a:rPr kumimoji="0" lang="fr-FR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 et </a:t>
            </a:r>
          </a:p>
          <a:p>
            <a:pPr marL="800100" lvl="1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améliorer la robustesse du FE aux chocs électriques</a:t>
            </a:r>
          </a:p>
        </p:txBody>
      </p:sp>
      <p:pic>
        <p:nvPicPr>
          <p:cNvPr id="18" name="Picture 2" descr="C:\Users\baek\Desktop\picture\NoisyMT12.png"/>
          <p:cNvPicPr>
            <a:picLocks noChangeAspect="1" noChangeArrowheads="1"/>
          </p:cNvPicPr>
          <p:nvPr/>
        </p:nvPicPr>
        <p:blipFill>
          <a:blip r:embed="rId3" cstate="print"/>
          <a:srcRect l="47571"/>
          <a:stretch>
            <a:fillRect/>
          </a:stretch>
        </p:blipFill>
        <p:spPr bwMode="auto">
          <a:xfrm>
            <a:off x="6881826" y="2143116"/>
            <a:ext cx="2881298" cy="396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C9C1AF-1D07-4D0B-86C1-5DB0EA1D4A8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188913"/>
            <a:ext cx="6786563" cy="6858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Latence</a:t>
            </a:r>
            <a:r>
              <a:rPr lang="en-US" sz="2400" dirty="0" smtClean="0"/>
              <a:t> du L0 du Muon Trigger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5216" y="1142984"/>
            <a:ext cx="6746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Extraction test (</a:t>
            </a: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beam</a:t>
            </a: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dumped</a:t>
            </a: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on TED, July 11-12th, 2009) </a:t>
            </a: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summary</a:t>
            </a: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: http://indico.cern.ch/conferenceDisplay.py?confId=64299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" name="Picture 5" descr="orbit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71612"/>
            <a:ext cx="732300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6667512" y="1857364"/>
            <a:ext cx="3071834" cy="1631216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marL="265113" indent="-180975"/>
            <a:r>
              <a:rPr lang="en-US" sz="2000" dirty="0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T0 	zero BC</a:t>
            </a:r>
          </a:p>
          <a:p>
            <a:pPr marL="265113" indent="-180975"/>
            <a:r>
              <a:rPr lang="en-US" sz="2000" dirty="0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SPD 	+7 BC (jitters)</a:t>
            </a:r>
          </a:p>
          <a:p>
            <a:pPr marL="265113" indent="-180975"/>
            <a:r>
              <a:rPr lang="en-US" sz="2000" dirty="0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V0	+8 BC</a:t>
            </a:r>
          </a:p>
          <a:p>
            <a:pPr marL="265113" indent="-180975"/>
            <a:r>
              <a:rPr lang="en-US" sz="2000" dirty="0" err="1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MuTr</a:t>
            </a:r>
            <a:r>
              <a:rPr lang="en-US" sz="2000" dirty="0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	+11 BC</a:t>
            </a:r>
          </a:p>
          <a:p>
            <a:pPr marL="265113" indent="-180975"/>
            <a:r>
              <a:rPr lang="en-US" sz="2000" dirty="0">
                <a:solidFill>
                  <a:srgbClr val="000000"/>
                </a:solidFill>
                <a:latin typeface="Times" pitchFamily="-109" charset="0"/>
                <a:cs typeface="Times" pitchFamily="-109" charset="0"/>
              </a:rPr>
              <a:t>ZDC	+21 BC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95282" y="4071942"/>
            <a:ext cx="3857652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dirty="0" smtClean="0">
                <a:latin typeface="+mn-lt"/>
              </a:rPr>
              <a:t>Latence du L0 du Muon Trigger,    de la collision au CTP :</a:t>
            </a:r>
          </a:p>
          <a:p>
            <a:pPr algn="l">
              <a:spcBef>
                <a:spcPts val="3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860 +/- 10 ns (Juillet 2009) </a:t>
            </a:r>
          </a:p>
          <a:p>
            <a:pPr algn="l">
              <a:spcBef>
                <a:spcPts val="300"/>
              </a:spcBef>
              <a:buFont typeface="Arial" pitchFamily="34" charset="0"/>
              <a:buChar char="•"/>
            </a:pPr>
            <a:r>
              <a:rPr lang="fr-FR" sz="1600" dirty="0" smtClean="0">
                <a:latin typeface="+mn-lt"/>
              </a:rPr>
              <a:t> 830 +/- 10 ns (Novembre 2009)</a:t>
            </a:r>
          </a:p>
          <a:p>
            <a:pPr algn="l">
              <a:spcBef>
                <a:spcPts val="3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800 +/- 10 ns (Novembre 2009  si connexion directe sur le CTP !)</a:t>
            </a:r>
          </a:p>
          <a:p>
            <a:pPr algn="l">
              <a:spcBef>
                <a:spcPts val="3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 vs. 800 ns, </a:t>
            </a:r>
            <a:r>
              <a:rPr lang="fr-FR" sz="1600" dirty="0" err="1" smtClean="0">
                <a:solidFill>
                  <a:srgbClr val="FF0000"/>
                </a:solidFill>
                <a:latin typeface="+mn-lt"/>
              </a:rPr>
              <a:t>req</a:t>
            </a: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.  !!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67248" y="4500570"/>
            <a:ext cx="45005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 smtClean="0">
                <a:latin typeface="+mn-lt"/>
              </a:rPr>
              <a:t> Acceptable par la collaboration </a:t>
            </a:r>
            <a:r>
              <a:rPr lang="fr-FR" sz="1600" b="1" dirty="0" smtClean="0">
                <a:latin typeface="+mn-lt"/>
              </a:rPr>
              <a:t>?</a:t>
            </a:r>
          </a:p>
          <a:p>
            <a:pPr algn="l">
              <a:spcBef>
                <a:spcPct val="50000"/>
              </a:spcBef>
            </a:pP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(à priori </a:t>
            </a:r>
            <a:r>
              <a:rPr lang="fr-FR" sz="1600" b="1" dirty="0" smtClean="0">
                <a:solidFill>
                  <a:srgbClr val="FF0000"/>
                </a:solidFill>
                <a:latin typeface="+mn-lt"/>
              </a:rPr>
              <a:t>oui</a:t>
            </a: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, proposition du coordonateur ALICE Trigger, du 10 </a:t>
            </a:r>
            <a:r>
              <a:rPr lang="fr-FR" sz="1600" dirty="0" err="1" smtClean="0">
                <a:solidFill>
                  <a:srgbClr val="FF0000"/>
                </a:solidFill>
                <a:latin typeface="+mn-lt"/>
              </a:rPr>
              <a:t>Nov</a:t>
            </a:r>
            <a:r>
              <a:rPr lang="fr-FR" sz="1600" dirty="0" smtClean="0">
                <a:solidFill>
                  <a:srgbClr val="FF0000"/>
                </a:solidFill>
                <a:latin typeface="+mn-lt"/>
              </a:rPr>
              <a:t> 2009)</a:t>
            </a:r>
            <a:endParaRPr lang="fr-FR" sz="16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Accolade fermante 13"/>
          <p:cNvSpPr/>
          <p:nvPr/>
        </p:nvSpPr>
        <p:spPr bwMode="auto">
          <a:xfrm>
            <a:off x="3872054" y="4915357"/>
            <a:ext cx="518818" cy="241995"/>
          </a:xfrm>
          <a:prstGeom prst="rightBrace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7" name="Accolade fermante 16"/>
          <p:cNvSpPr/>
          <p:nvPr/>
        </p:nvSpPr>
        <p:spPr bwMode="auto">
          <a:xfrm>
            <a:off x="4167182" y="4286256"/>
            <a:ext cx="357190" cy="1357322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pic>
        <p:nvPicPr>
          <p:cNvPr id="15" name="Picture 2" descr="C:\Users\federico\Desktop\spd_delay_sc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8686" y="5429264"/>
            <a:ext cx="4191007" cy="131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0"/>
          <p:cNvSpPr txBox="1">
            <a:spLocks noChangeArrowheads="1"/>
          </p:cNvSpPr>
          <p:nvPr/>
        </p:nvSpPr>
        <p:spPr bwMode="auto">
          <a:xfrm>
            <a:off x="7024702" y="5572140"/>
            <a:ext cx="16430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r>
              <a:rPr lang="en-GB" sz="1000" u="none" dirty="0">
                <a:solidFill>
                  <a:srgbClr val="FF0000"/>
                </a:solidFill>
              </a:rPr>
              <a:t>proposed new L0 </a:t>
            </a:r>
            <a:r>
              <a:rPr lang="en-GB" sz="1000" u="none" dirty="0" smtClean="0">
                <a:solidFill>
                  <a:srgbClr val="FF0000"/>
                </a:solidFill>
              </a:rPr>
              <a:t>timing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Arrival at CTP = 835 ns</a:t>
            </a:r>
            <a:endParaRPr lang="en-GB" sz="1000" u="none" dirty="0">
              <a:solidFill>
                <a:srgbClr val="FF0000"/>
              </a:solidFill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6698810" y="5715016"/>
            <a:ext cx="285752" cy="263857"/>
            <a:chOff x="7024702" y="5643578"/>
            <a:chExt cx="285752" cy="263857"/>
          </a:xfrm>
        </p:grpSpPr>
        <p:cxnSp>
          <p:nvCxnSpPr>
            <p:cNvPr id="23" name="Straight Arrow Connector 15"/>
            <p:cNvCxnSpPr/>
            <p:nvPr/>
          </p:nvCxnSpPr>
          <p:spPr>
            <a:xfrm rot="5400000">
              <a:off x="6893567" y="5774713"/>
              <a:ext cx="2638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15"/>
            <p:cNvCxnSpPr/>
            <p:nvPr/>
          </p:nvCxnSpPr>
          <p:spPr>
            <a:xfrm rot="10800000">
              <a:off x="7024702" y="5643578"/>
              <a:ext cx="285752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C9C1AF-1D07-4D0B-86C1-5DB0EA1D4A8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188913"/>
            <a:ext cx="6786563" cy="68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Muon Trigger Shifts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14" name="Accolade fermante 13"/>
          <p:cNvSpPr/>
          <p:nvPr/>
        </p:nvSpPr>
        <p:spPr bwMode="auto">
          <a:xfrm>
            <a:off x="3872054" y="4915357"/>
            <a:ext cx="518818" cy="241995"/>
          </a:xfrm>
          <a:prstGeom prst="rightBrace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66720" y="1188659"/>
          <a:ext cx="6929486" cy="3225247"/>
        </p:xfrm>
        <a:graphic>
          <a:graphicData uri="http://schemas.openxmlformats.org/drawingml/2006/table">
            <a:tbl>
              <a:tblPr/>
              <a:tblGrid>
                <a:gridCol w="1132802"/>
                <a:gridCol w="1010338"/>
                <a:gridCol w="1071570"/>
                <a:gridCol w="1000132"/>
                <a:gridCol w="1449168"/>
                <a:gridCol w="1265476"/>
              </a:tblGrid>
              <a:tr h="125790">
                <a:tc gridSpan="6">
                  <a:txBody>
                    <a:bodyPr/>
                    <a:lstStyle/>
                    <a:p>
                      <a:r>
                        <a:rPr lang="fr-FR" sz="1100" b="1" dirty="0"/>
                        <a:t>MU TRG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133">
                <a:tc gridSpan="6">
                  <a:txBody>
                    <a:bodyPr/>
                    <a:lstStyle/>
                    <a:p>
                      <a:r>
                        <a:rPr lang="en-US" sz="1100" b="1"/>
                        <a:t>( 2009-07-09 ~ 2009-11-02 ) past / future ( 2009-11-02 ~ 2009-12-31 )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3162">
                <a:tc>
                  <a:txBody>
                    <a:bodyPr/>
                    <a:lstStyle/>
                    <a:p>
                      <a:r>
                        <a:rPr lang="fr-FR" sz="1100" b="1"/>
                        <a:t>Institute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shift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oncall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all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Contribution (</a:t>
                      </a:r>
                      <a:r>
                        <a:rPr lang="fr-FR" sz="1100" b="1" dirty="0" err="1"/>
                        <a:t>past</a:t>
                      </a:r>
                      <a:r>
                        <a:rPr lang="fr-FR" sz="1100" b="1" dirty="0"/>
                        <a:t>/future)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Contribution (</a:t>
                      </a:r>
                      <a:r>
                        <a:rPr lang="fr-FR" sz="1100" b="1" dirty="0"/>
                        <a:t>all)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78"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Clermont-Fd</a:t>
                      </a:r>
                      <a:endParaRPr lang="fr-FR" sz="1100" b="1" dirty="0"/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67 / 45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40 / 18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107 / 63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49.5 % / 42.0 %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46.4 %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Nantes </a:t>
                      </a:r>
                      <a:endParaRPr lang="fr-FR" sz="1100" b="1" dirty="0"/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18 / 18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0 / 0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18 / 18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8.3 % / 12.0 %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9.8 %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Torino</a:t>
                      </a:r>
                      <a:endParaRPr lang="fr-FR" sz="1100" b="1" dirty="0"/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49 / 44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25 / 18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74 / 62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34.3 % / 41.3 %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37.2 %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970">
                <a:tc>
                  <a:txBody>
                    <a:bodyPr/>
                    <a:lstStyle/>
                    <a:p>
                      <a:r>
                        <a:rPr lang="fr-FR" sz="1100" b="1" dirty="0" err="1" smtClean="0"/>
                        <a:t>Kangnung</a:t>
                      </a:r>
                      <a:endParaRPr lang="fr-FR" sz="1100" b="1" dirty="0"/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17 / 7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0 / 0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17 / 7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7.9 % / 4.7 %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6.6 %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25">
                <a:tc>
                  <a:txBody>
                    <a:bodyPr/>
                    <a:lstStyle/>
                    <a:p>
                      <a:r>
                        <a:rPr lang="fr-FR" sz="1100" b="1" dirty="0"/>
                        <a:t>Total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151 / 114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/>
                        <a:t>65 / 36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216 / 150 </a:t>
                      </a:r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b="1"/>
                    </a:p>
                  </a:txBody>
                  <a:tcPr marL="31448" marR="31448" marT="15724" marB="1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b="1" dirty="0"/>
                    </a:p>
                  </a:txBody>
                  <a:tcPr marL="31448" marR="31448" marT="15724" marB="1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38092" y="5000636"/>
            <a:ext cx="9144064" cy="1182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Contribution bien équilibrée entre instituts, compte tenu des responsabilités de construction</a:t>
            </a:r>
          </a:p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Nécessité d’avoir une personne en permanence sur site</a:t>
            </a:r>
            <a:endParaRPr lang="fr-FR" sz="1800" dirty="0">
              <a:solidFill>
                <a:srgbClr val="0033CC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66720" y="4429132"/>
            <a:ext cx="55007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000" b="1" dirty="0">
                <a:solidFill>
                  <a:srgbClr val="FF8000"/>
                </a:solidFill>
                <a:latin typeface="Helvetica" pitchFamily="32" charset="0"/>
              </a:rPr>
              <a:t>(ALICE-INT-2009-011) : 218 (299) Shifts dus par Clermont en 2009 (2010)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4E38E-9FA0-410D-9EA6-8763F64E032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988" y="115888"/>
            <a:ext cx="6529387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6654" y="1142984"/>
            <a:ext cx="9501254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Muon Trigger complètement opérationnel</a:t>
            </a:r>
          </a:p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4 semaines de  </a:t>
            </a:r>
            <a:r>
              <a:rPr lang="fr-FR" sz="1800" dirty="0" err="1" smtClean="0">
                <a:solidFill>
                  <a:schemeClr val="tx1"/>
                </a:solidFill>
              </a:rPr>
              <a:t>cosmic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</a:rPr>
              <a:t>run</a:t>
            </a:r>
            <a:r>
              <a:rPr lang="fr-FR" sz="1800" dirty="0" smtClean="0">
                <a:solidFill>
                  <a:schemeClr val="tx1"/>
                </a:solidFill>
              </a:rPr>
              <a:t> en Aout-Septembre 2009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Prises de données avec </a:t>
            </a:r>
            <a:r>
              <a:rPr lang="fr-FR" sz="1800" dirty="0" err="1" smtClean="0">
                <a:solidFill>
                  <a:schemeClr val="tx1"/>
                </a:solidFill>
              </a:rPr>
              <a:t>dipole</a:t>
            </a:r>
            <a:r>
              <a:rPr lang="fr-FR" sz="1800" dirty="0" smtClean="0">
                <a:solidFill>
                  <a:schemeClr val="tx1"/>
                </a:solidFill>
              </a:rPr>
              <a:t> On/Off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Muon Trigger et </a:t>
            </a:r>
            <a:r>
              <a:rPr lang="fr-FR" sz="1800" dirty="0" err="1" smtClean="0">
                <a:solidFill>
                  <a:schemeClr val="tx1"/>
                </a:solidFill>
              </a:rPr>
              <a:t>Tracking</a:t>
            </a:r>
            <a:r>
              <a:rPr lang="fr-FR" sz="1800" dirty="0" smtClean="0">
                <a:solidFill>
                  <a:schemeClr val="tx1"/>
                </a:solidFill>
              </a:rPr>
              <a:t> stables, en configuration quasi nominale, avec une efficacité de prises de données de 80%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~98% </a:t>
            </a:r>
            <a:r>
              <a:rPr lang="fr-FR" sz="1800" dirty="0" err="1" smtClean="0">
                <a:solidFill>
                  <a:schemeClr val="tx1"/>
                </a:solidFill>
              </a:rPr>
              <a:t>matching</a:t>
            </a:r>
            <a:r>
              <a:rPr lang="fr-FR" sz="1800" dirty="0" smtClean="0">
                <a:solidFill>
                  <a:schemeClr val="tx1"/>
                </a:solidFill>
              </a:rPr>
              <a:t> des traces MTK =&gt; MTG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647700" lvl="2" algn="l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En cours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Amélioration de la robustesse du FE aux grands chocs électriques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Segmentation de la distribution des seuils du FE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Configuration plus robuste et plus rapide de </a:t>
            </a:r>
            <a:r>
              <a:rPr lang="fr-FR" sz="1800" dirty="0" smtClean="0">
                <a:solidFill>
                  <a:schemeClr val="tx1"/>
                </a:solidFill>
              </a:rPr>
              <a:t>l’électronique de trigger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Améliorations des </a:t>
            </a:r>
            <a:r>
              <a:rPr lang="fr-FR" sz="1800" dirty="0" err="1" smtClean="0">
                <a:solidFill>
                  <a:schemeClr val="tx1"/>
                </a:solidFill>
              </a:rPr>
              <a:t>softws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online/offline</a:t>
            </a:r>
          </a:p>
          <a:p>
            <a:pPr marL="1104900" lvl="3" algn="l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</a:rPr>
              <a:t>etc</a:t>
            </a:r>
            <a:endParaRPr lang="fr-FR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4E38E-9FA0-410D-9EA6-8763F64E032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16" y="214290"/>
            <a:ext cx="2243128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Spares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067300" y="1603375"/>
            <a:ext cx="508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7917</TotalTime>
  <Words>888</Words>
  <Application>Microsoft Office PowerPoint</Application>
  <PresentationFormat>Format A4 (210 x 297 mm)</PresentationFormat>
  <Paragraphs>181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Blank Presentation</vt:lpstr>
      <vt:lpstr>Diapositive 1</vt:lpstr>
      <vt:lpstr>Muon trigger system overview</vt:lpstr>
      <vt:lpstr>Electronics/DaQ diagram</vt:lpstr>
      <vt:lpstr>Muon Trigger status  sur la base du cosmic run de Aout-Sept 09</vt:lpstr>
      <vt:lpstr>Pas toujours sans problème …</vt:lpstr>
      <vt:lpstr>Latence du L0 du Muon Trigger</vt:lpstr>
      <vt:lpstr>Muon Trigger Shifts</vt:lpstr>
      <vt:lpstr>Summary</vt:lpstr>
      <vt:lpstr>Spares</vt:lpstr>
      <vt:lpstr>ALICE@LPC Clermont-Fd</vt:lpstr>
      <vt:lpstr>Status of Trigger Electronics</vt:lpstr>
    </vt:vector>
  </TitlesOfParts>
  <Company>_x0008_ᖨ]狴뿿_xdb00_뿿_xdb00_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Musso</dc:creator>
  <cp:lastModifiedBy>Dupieux</cp:lastModifiedBy>
  <cp:revision>661</cp:revision>
  <cp:lastPrinted>2006-11-03T15:34:55Z</cp:lastPrinted>
  <dcterms:created xsi:type="dcterms:W3CDTF">2005-02-20T13:31:08Z</dcterms:created>
  <dcterms:modified xsi:type="dcterms:W3CDTF">2009-11-12T10:08:20Z</dcterms:modified>
</cp:coreProperties>
</file>