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8" r:id="rId4"/>
    <p:sldId id="257" r:id="rId5"/>
    <p:sldId id="260" r:id="rId6"/>
    <p:sldId id="261" r:id="rId7"/>
    <p:sldId id="262" r:id="rId8"/>
    <p:sldId id="263" r:id="rId9"/>
    <p:sldId id="264" r:id="rId10"/>
    <p:sldId id="265" r:id="rId11"/>
    <p:sldId id="266" r:id="rId12"/>
    <p:sldId id="275" r:id="rId13"/>
    <p:sldId id="267" r:id="rId14"/>
    <p:sldId id="268" r:id="rId15"/>
    <p:sldId id="271" r:id="rId16"/>
    <p:sldId id="273" r:id="rId17"/>
    <p:sldId id="274" r:id="rId18"/>
    <p:sldId id="269"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70" r:id="rId37"/>
    <p:sldId id="272" r:id="rId38"/>
    <p:sldId id="293" r:id="rId39"/>
    <p:sldId id="294" r:id="rId40"/>
    <p:sldId id="295" r:id="rId41"/>
    <p:sldId id="296" r:id="rId42"/>
    <p:sldId id="297" r:id="rId43"/>
    <p:sldId id="2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102"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0EBB0C4-6273-4C6E-B9BD-2EDC30F1CD52}"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1/20/2021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9CAD897-D46E-4AD2-BD9B-49DD3E640873}"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1/20/2021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W_DWvaC2vN8"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6A2A5-699B-4B26-A2C9-49B71CB2E873}"/>
              </a:ext>
            </a:extLst>
          </p:cNvPr>
          <p:cNvSpPr>
            <a:spLocks noGrp="1"/>
          </p:cNvSpPr>
          <p:nvPr>
            <p:ph type="ctrTitle"/>
          </p:nvPr>
        </p:nvSpPr>
        <p:spPr/>
        <p:txBody>
          <a:bodyPr/>
          <a:lstStyle/>
          <a:p>
            <a:r>
              <a:rPr lang="en-US" dirty="0"/>
              <a:t>Reunion </a:t>
            </a:r>
            <a:r>
              <a:rPr lang="en-US" dirty="0" err="1"/>
              <a:t>Meca</a:t>
            </a:r>
            <a:r>
              <a:rPr lang="en-US" dirty="0"/>
              <a:t>, ITK module loading</a:t>
            </a:r>
          </a:p>
        </p:txBody>
      </p:sp>
      <p:sp>
        <p:nvSpPr>
          <p:cNvPr id="3" name="Sous-titre 2">
            <a:extLst>
              <a:ext uri="{FF2B5EF4-FFF2-40B4-BE49-F238E27FC236}">
                <a16:creationId xmlns:a16="http://schemas.microsoft.com/office/drawing/2014/main" id="{D0B0C574-519A-4FD8-880A-6C084C6C0FC8}"/>
              </a:ext>
            </a:extLst>
          </p:cNvPr>
          <p:cNvSpPr>
            <a:spLocks noGrp="1"/>
          </p:cNvSpPr>
          <p:nvPr>
            <p:ph type="subTitle" idx="1"/>
          </p:nvPr>
        </p:nvSpPr>
        <p:spPr/>
        <p:txBody>
          <a:bodyPr/>
          <a:lstStyle/>
          <a:p>
            <a:r>
              <a:rPr lang="en-US" dirty="0" err="1"/>
              <a:t>Equipe</a:t>
            </a:r>
            <a:r>
              <a:rPr lang="en-US" dirty="0"/>
              <a:t> ITK le 20/Jan/2021</a:t>
            </a:r>
          </a:p>
        </p:txBody>
      </p:sp>
    </p:spTree>
    <p:extLst>
      <p:ext uri="{BB962C8B-B14F-4D97-AF65-F5344CB8AC3E}">
        <p14:creationId xmlns:p14="http://schemas.microsoft.com/office/powerpoint/2010/main" val="191051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ECB7-EDC0-443C-8089-7F87EC0D4361}"/>
              </a:ext>
            </a:extLst>
          </p:cNvPr>
          <p:cNvSpPr>
            <a:spLocks noGrp="1"/>
          </p:cNvSpPr>
          <p:nvPr>
            <p:ph type="title"/>
          </p:nvPr>
        </p:nvSpPr>
        <p:spPr/>
        <p:txBody>
          <a:bodyPr/>
          <a:lstStyle/>
          <a:p>
            <a:r>
              <a:rPr lang="en-US" dirty="0"/>
              <a:t>Module Placement repeatability </a:t>
            </a:r>
          </a:p>
        </p:txBody>
      </p:sp>
      <p:sp>
        <p:nvSpPr>
          <p:cNvPr id="3" name="Content Placeholder 2">
            <a:extLst>
              <a:ext uri="{FF2B5EF4-FFF2-40B4-BE49-F238E27FC236}">
                <a16:creationId xmlns:a16="http://schemas.microsoft.com/office/drawing/2014/main" id="{AAFFCDB7-CEC7-4522-9E45-F53569BFB042}"/>
              </a:ext>
            </a:extLst>
          </p:cNvPr>
          <p:cNvSpPr>
            <a:spLocks noGrp="1"/>
          </p:cNvSpPr>
          <p:nvPr>
            <p:ph idx="1"/>
          </p:nvPr>
        </p:nvSpPr>
        <p:spPr/>
        <p:txBody>
          <a:bodyPr/>
          <a:lstStyle/>
          <a:p>
            <a:pPr>
              <a:buFont typeface="Wingdings" panose="05000000000000000000" pitchFamily="2" charset="2"/>
              <a:buChar char="q"/>
            </a:pPr>
            <a:r>
              <a:rPr lang="en-US" dirty="0"/>
              <a:t>The present error plot shows error relative to mean measurement value. The absolute value measurement has not been computed yet, but will be studied </a:t>
            </a:r>
          </a:p>
        </p:txBody>
      </p:sp>
      <p:pic>
        <p:nvPicPr>
          <p:cNvPr id="4" name="Picture 3">
            <a:extLst>
              <a:ext uri="{FF2B5EF4-FFF2-40B4-BE49-F238E27FC236}">
                <a16:creationId xmlns:a16="http://schemas.microsoft.com/office/drawing/2014/main" id="{DB5BB555-A89A-4308-B565-ADB96B5A7E1F}"/>
              </a:ext>
            </a:extLst>
          </p:cNvPr>
          <p:cNvPicPr>
            <a:picLocks noChangeAspect="1"/>
          </p:cNvPicPr>
          <p:nvPr/>
        </p:nvPicPr>
        <p:blipFill>
          <a:blip r:embed="rId2"/>
          <a:stretch>
            <a:fillRect/>
          </a:stretch>
        </p:blipFill>
        <p:spPr>
          <a:xfrm>
            <a:off x="4794738" y="3065645"/>
            <a:ext cx="1563786" cy="1394986"/>
          </a:xfrm>
          <a:prstGeom prst="rect">
            <a:avLst/>
          </a:prstGeom>
        </p:spPr>
      </p:pic>
      <p:sp>
        <p:nvSpPr>
          <p:cNvPr id="5" name="TextBox 4">
            <a:extLst>
              <a:ext uri="{FF2B5EF4-FFF2-40B4-BE49-F238E27FC236}">
                <a16:creationId xmlns:a16="http://schemas.microsoft.com/office/drawing/2014/main" id="{91AA93A7-F21D-4942-8FEB-F00D8111C799}"/>
              </a:ext>
            </a:extLst>
          </p:cNvPr>
          <p:cNvSpPr txBox="1"/>
          <p:nvPr/>
        </p:nvSpPr>
        <p:spPr>
          <a:xfrm>
            <a:off x="5867401" y="2696313"/>
            <a:ext cx="839974" cy="369332"/>
          </a:xfrm>
          <a:prstGeom prst="rect">
            <a:avLst/>
          </a:prstGeom>
          <a:noFill/>
        </p:spPr>
        <p:txBody>
          <a:bodyPr wrap="none" rtlCol="0">
            <a:spAutoFit/>
          </a:bodyPr>
          <a:lstStyle/>
          <a:p>
            <a:r>
              <a:rPr lang="en-US" dirty="0">
                <a:solidFill>
                  <a:srgbClr val="0070C0"/>
                </a:solidFill>
              </a:rPr>
              <a:t>Point 1</a:t>
            </a:r>
          </a:p>
        </p:txBody>
      </p:sp>
      <p:sp>
        <p:nvSpPr>
          <p:cNvPr id="6" name="TextBox 5">
            <a:extLst>
              <a:ext uri="{FF2B5EF4-FFF2-40B4-BE49-F238E27FC236}">
                <a16:creationId xmlns:a16="http://schemas.microsoft.com/office/drawing/2014/main" id="{87692134-E7E1-4ED8-9BD7-301FB89B4EB9}"/>
              </a:ext>
            </a:extLst>
          </p:cNvPr>
          <p:cNvSpPr txBox="1"/>
          <p:nvPr/>
        </p:nvSpPr>
        <p:spPr>
          <a:xfrm>
            <a:off x="4264180" y="4275965"/>
            <a:ext cx="839974" cy="369332"/>
          </a:xfrm>
          <a:prstGeom prst="rect">
            <a:avLst/>
          </a:prstGeom>
          <a:noFill/>
        </p:spPr>
        <p:txBody>
          <a:bodyPr wrap="none" rtlCol="0">
            <a:spAutoFit/>
          </a:bodyPr>
          <a:lstStyle/>
          <a:p>
            <a:r>
              <a:rPr lang="en-US" dirty="0">
                <a:solidFill>
                  <a:schemeClr val="accent1"/>
                </a:solidFill>
              </a:rPr>
              <a:t>Point 2</a:t>
            </a:r>
          </a:p>
        </p:txBody>
      </p:sp>
      <p:pic>
        <p:nvPicPr>
          <p:cNvPr id="7" name="Picture 6">
            <a:extLst>
              <a:ext uri="{FF2B5EF4-FFF2-40B4-BE49-F238E27FC236}">
                <a16:creationId xmlns:a16="http://schemas.microsoft.com/office/drawing/2014/main" id="{F81B2464-91EF-47A2-AA3F-D8E55D380CFE}"/>
              </a:ext>
            </a:extLst>
          </p:cNvPr>
          <p:cNvPicPr>
            <a:picLocks noChangeAspect="1"/>
          </p:cNvPicPr>
          <p:nvPr/>
        </p:nvPicPr>
        <p:blipFill>
          <a:blip r:embed="rId3"/>
          <a:stretch>
            <a:fillRect/>
          </a:stretch>
        </p:blipFill>
        <p:spPr>
          <a:xfrm>
            <a:off x="344787" y="2836984"/>
            <a:ext cx="3570542" cy="3426069"/>
          </a:xfrm>
          <a:prstGeom prst="rect">
            <a:avLst/>
          </a:prstGeom>
        </p:spPr>
      </p:pic>
      <p:cxnSp>
        <p:nvCxnSpPr>
          <p:cNvPr id="9" name="Straight Arrow Connector 8">
            <a:extLst>
              <a:ext uri="{FF2B5EF4-FFF2-40B4-BE49-F238E27FC236}">
                <a16:creationId xmlns:a16="http://schemas.microsoft.com/office/drawing/2014/main" id="{CAFA56F9-BAA1-4A60-A200-945D64DA57BD}"/>
              </a:ext>
            </a:extLst>
          </p:cNvPr>
          <p:cNvCxnSpPr/>
          <p:nvPr/>
        </p:nvCxnSpPr>
        <p:spPr>
          <a:xfrm flipH="1">
            <a:off x="5843954" y="3065645"/>
            <a:ext cx="445477" cy="16992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A11536-FF41-4859-A9CD-3B3E2452F3DA}"/>
              </a:ext>
            </a:extLst>
          </p:cNvPr>
          <p:cNvCxnSpPr>
            <a:stCxn id="6" idx="0"/>
          </p:cNvCxnSpPr>
          <p:nvPr/>
        </p:nvCxnSpPr>
        <p:spPr>
          <a:xfrm flipV="1">
            <a:off x="4684167" y="4103077"/>
            <a:ext cx="268833" cy="172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077B97F-E8D0-4365-BA98-68209C1CFFAA}"/>
              </a:ext>
            </a:extLst>
          </p:cNvPr>
          <p:cNvPicPr>
            <a:picLocks noChangeAspect="1"/>
          </p:cNvPicPr>
          <p:nvPr/>
        </p:nvPicPr>
        <p:blipFill>
          <a:blip r:embed="rId4"/>
          <a:stretch>
            <a:fillRect/>
          </a:stretch>
        </p:blipFill>
        <p:spPr>
          <a:xfrm>
            <a:off x="7322513" y="3114729"/>
            <a:ext cx="3405422" cy="3148324"/>
          </a:xfrm>
          <a:prstGeom prst="rect">
            <a:avLst/>
          </a:prstGeom>
        </p:spPr>
      </p:pic>
      <p:sp>
        <p:nvSpPr>
          <p:cNvPr id="13" name="TextBox 12">
            <a:extLst>
              <a:ext uri="{FF2B5EF4-FFF2-40B4-BE49-F238E27FC236}">
                <a16:creationId xmlns:a16="http://schemas.microsoft.com/office/drawing/2014/main" id="{AB7B79F3-4B77-48E0-9C49-98F1AF811999}"/>
              </a:ext>
            </a:extLst>
          </p:cNvPr>
          <p:cNvSpPr txBox="1"/>
          <p:nvPr/>
        </p:nvSpPr>
        <p:spPr>
          <a:xfrm>
            <a:off x="9025224" y="2745397"/>
            <a:ext cx="1001172" cy="369332"/>
          </a:xfrm>
          <a:prstGeom prst="rect">
            <a:avLst/>
          </a:prstGeom>
          <a:noFill/>
        </p:spPr>
        <p:txBody>
          <a:bodyPr wrap="none" rtlCol="0">
            <a:spAutoFit/>
          </a:bodyPr>
          <a:lstStyle/>
          <a:p>
            <a:r>
              <a:rPr lang="en-US" dirty="0">
                <a:solidFill>
                  <a:srgbClr val="26FA49"/>
                </a:solidFill>
              </a:rPr>
              <a:t>Option 1</a:t>
            </a:r>
          </a:p>
        </p:txBody>
      </p:sp>
      <p:sp>
        <p:nvSpPr>
          <p:cNvPr id="14" name="TextBox 13">
            <a:extLst>
              <a:ext uri="{FF2B5EF4-FFF2-40B4-BE49-F238E27FC236}">
                <a16:creationId xmlns:a16="http://schemas.microsoft.com/office/drawing/2014/main" id="{3E00F2EC-ECD7-4142-90A9-F42E6742C4B3}"/>
              </a:ext>
            </a:extLst>
          </p:cNvPr>
          <p:cNvSpPr txBox="1"/>
          <p:nvPr/>
        </p:nvSpPr>
        <p:spPr>
          <a:xfrm>
            <a:off x="2165604" y="2696313"/>
            <a:ext cx="1001172" cy="369332"/>
          </a:xfrm>
          <a:prstGeom prst="rect">
            <a:avLst/>
          </a:prstGeom>
          <a:noFill/>
        </p:spPr>
        <p:txBody>
          <a:bodyPr wrap="none" rtlCol="0">
            <a:spAutoFit/>
          </a:bodyPr>
          <a:lstStyle/>
          <a:p>
            <a:r>
              <a:rPr lang="en-US" dirty="0">
                <a:solidFill>
                  <a:srgbClr val="FC24E2"/>
                </a:solidFill>
              </a:rPr>
              <a:t>Option 2</a:t>
            </a:r>
          </a:p>
        </p:txBody>
      </p:sp>
      <p:cxnSp>
        <p:nvCxnSpPr>
          <p:cNvPr id="16" name="Straight Arrow Connector 15">
            <a:extLst>
              <a:ext uri="{FF2B5EF4-FFF2-40B4-BE49-F238E27FC236}">
                <a16:creationId xmlns:a16="http://schemas.microsoft.com/office/drawing/2014/main" id="{1C797129-72E0-4D10-9C96-ED2B362E1009}"/>
              </a:ext>
            </a:extLst>
          </p:cNvPr>
          <p:cNvCxnSpPr/>
          <p:nvPr/>
        </p:nvCxnSpPr>
        <p:spPr>
          <a:xfrm flipV="1">
            <a:off x="4818583" y="2880979"/>
            <a:ext cx="0" cy="13949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1F70FE-6940-4242-A212-1957BDC04C2C}"/>
              </a:ext>
            </a:extLst>
          </p:cNvPr>
          <p:cNvCxnSpPr>
            <a:cxnSpLocks/>
          </p:cNvCxnSpPr>
          <p:nvPr/>
        </p:nvCxnSpPr>
        <p:spPr>
          <a:xfrm>
            <a:off x="4800176" y="4275965"/>
            <a:ext cx="15529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A122148-59F1-4E1C-A571-0643A378819A}"/>
              </a:ext>
            </a:extLst>
          </p:cNvPr>
          <p:cNvSpPr txBox="1"/>
          <p:nvPr/>
        </p:nvSpPr>
        <p:spPr>
          <a:xfrm>
            <a:off x="5943554" y="4205590"/>
            <a:ext cx="304892" cy="369332"/>
          </a:xfrm>
          <a:prstGeom prst="rect">
            <a:avLst/>
          </a:prstGeom>
          <a:noFill/>
        </p:spPr>
        <p:txBody>
          <a:bodyPr wrap="none" rtlCol="0">
            <a:spAutoFit/>
          </a:bodyPr>
          <a:lstStyle/>
          <a:p>
            <a:r>
              <a:rPr lang="en-US" dirty="0">
                <a:solidFill>
                  <a:srgbClr val="FF0000"/>
                </a:solidFill>
              </a:rPr>
              <a:t>X</a:t>
            </a:r>
          </a:p>
        </p:txBody>
      </p:sp>
      <p:sp>
        <p:nvSpPr>
          <p:cNvPr id="20" name="TextBox 19">
            <a:extLst>
              <a:ext uri="{FF2B5EF4-FFF2-40B4-BE49-F238E27FC236}">
                <a16:creationId xmlns:a16="http://schemas.microsoft.com/office/drawing/2014/main" id="{4B22FEAD-144E-4EDD-8FE7-B7D214135555}"/>
              </a:ext>
            </a:extLst>
          </p:cNvPr>
          <p:cNvSpPr txBox="1"/>
          <p:nvPr/>
        </p:nvSpPr>
        <p:spPr>
          <a:xfrm>
            <a:off x="4501769" y="2930063"/>
            <a:ext cx="304892" cy="369332"/>
          </a:xfrm>
          <a:prstGeom prst="rect">
            <a:avLst/>
          </a:prstGeom>
          <a:noFill/>
        </p:spPr>
        <p:txBody>
          <a:bodyPr wrap="none" rtlCol="0">
            <a:spAutoFit/>
          </a:bodyPr>
          <a:lstStyle/>
          <a:p>
            <a:r>
              <a:rPr lang="en-US" dirty="0">
                <a:solidFill>
                  <a:srgbClr val="FF0000"/>
                </a:solidFill>
              </a:rPr>
              <a:t>Y</a:t>
            </a:r>
          </a:p>
        </p:txBody>
      </p:sp>
      <p:sp>
        <p:nvSpPr>
          <p:cNvPr id="8" name="Slide Number Placeholder 7">
            <a:extLst>
              <a:ext uri="{FF2B5EF4-FFF2-40B4-BE49-F238E27FC236}">
                <a16:creationId xmlns:a16="http://schemas.microsoft.com/office/drawing/2014/main" id="{C1D6A88A-B890-43DD-B05D-E1031B3C8863}"/>
              </a:ext>
            </a:extLst>
          </p:cNvPr>
          <p:cNvSpPr>
            <a:spLocks noGrp="1"/>
          </p:cNvSpPr>
          <p:nvPr>
            <p:ph type="sldNum" sz="quarter" idx="12"/>
          </p:nvPr>
        </p:nvSpPr>
        <p:spPr/>
        <p:txBody>
          <a:bodyPr/>
          <a:lstStyle/>
          <a:p>
            <a:fld id="{6113E31D-E2AB-40D1-8B51-AFA5AFEF393A}" type="slidenum">
              <a:rPr lang="en-US" smtClean="0"/>
              <a:t>10</a:t>
            </a:fld>
            <a:endParaRPr lang="en-US" dirty="0"/>
          </a:p>
        </p:txBody>
      </p:sp>
    </p:spTree>
    <p:extLst>
      <p:ext uri="{BB962C8B-B14F-4D97-AF65-F5344CB8AC3E}">
        <p14:creationId xmlns:p14="http://schemas.microsoft.com/office/powerpoint/2010/main" val="47732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57DD-857D-4CFF-BC60-A1100DB38E11}"/>
              </a:ext>
            </a:extLst>
          </p:cNvPr>
          <p:cNvSpPr>
            <a:spLocks noGrp="1"/>
          </p:cNvSpPr>
          <p:nvPr>
            <p:ph type="title"/>
          </p:nvPr>
        </p:nvSpPr>
        <p:spPr/>
        <p:txBody>
          <a:bodyPr/>
          <a:lstStyle/>
          <a:p>
            <a:r>
              <a:rPr lang="en-US" dirty="0"/>
              <a:t>Some explanation</a:t>
            </a:r>
          </a:p>
        </p:txBody>
      </p:sp>
      <p:sp>
        <p:nvSpPr>
          <p:cNvPr id="3" name="Content Placeholder 2">
            <a:extLst>
              <a:ext uri="{FF2B5EF4-FFF2-40B4-BE49-F238E27FC236}">
                <a16:creationId xmlns:a16="http://schemas.microsoft.com/office/drawing/2014/main" id="{DD3A2972-88F2-4633-8589-A6C81EFE7324}"/>
              </a:ext>
            </a:extLst>
          </p:cNvPr>
          <p:cNvSpPr>
            <a:spLocks noGrp="1"/>
          </p:cNvSpPr>
          <p:nvPr>
            <p:ph idx="1"/>
          </p:nvPr>
        </p:nvSpPr>
        <p:spPr>
          <a:xfrm>
            <a:off x="1097280" y="1845734"/>
            <a:ext cx="5854505" cy="4023360"/>
          </a:xfrm>
        </p:spPr>
        <p:txBody>
          <a:bodyPr>
            <a:normAutofit fontScale="85000" lnSpcReduction="10000"/>
          </a:bodyPr>
          <a:lstStyle/>
          <a:p>
            <a:pPr>
              <a:buFont typeface="Wingdings" panose="05000000000000000000" pitchFamily="2" charset="2"/>
              <a:buChar char="q"/>
            </a:pPr>
            <a:r>
              <a:rPr lang="en-US" dirty="0"/>
              <a:t>Option 1 provide a better control of placement in measurement frame X direction</a:t>
            </a:r>
          </a:p>
          <a:p>
            <a:pPr>
              <a:buFont typeface="Wingdings" panose="05000000000000000000" pitchFamily="2" charset="2"/>
              <a:buChar char="q"/>
            </a:pPr>
            <a:r>
              <a:rPr lang="en-US" dirty="0"/>
              <a:t>Option 2 we can observe some rotations of the module more difficult to manage</a:t>
            </a:r>
          </a:p>
          <a:p>
            <a:pPr>
              <a:buFont typeface="Wingdings" panose="05000000000000000000" pitchFamily="2" charset="2"/>
              <a:buChar char="q"/>
            </a:pPr>
            <a:r>
              <a:rPr lang="en-US" dirty="0"/>
              <a:t>In the current placement process we used vacuum stencil to press the module in contact with the alignment pins </a:t>
            </a:r>
            <a:r>
              <a:rPr lang="en-US" dirty="0">
                <a:sym typeface="Wingdings" panose="05000000000000000000" pitchFamily="2" charset="2"/>
              </a:rPr>
              <a:t> Due to the fact that the vacuum valve is not aside the tool we are obliged to release the pressure to activate the vacuum  </a:t>
            </a:r>
            <a:r>
              <a:rPr lang="en-US" dirty="0">
                <a:solidFill>
                  <a:srgbClr val="FF0000"/>
                </a:solidFill>
                <a:sym typeface="Wingdings" panose="05000000000000000000" pitchFamily="2" charset="2"/>
              </a:rPr>
              <a:t>We think that maintaining the manual pressure will improve a lot the accuracy. By releasing the pressure before the vacuum activation, we think that there is a module bounce on the contacts </a:t>
            </a:r>
          </a:p>
          <a:p>
            <a:pPr>
              <a:buFont typeface="Wingdings" panose="05000000000000000000" pitchFamily="2" charset="2"/>
              <a:buChar char="q"/>
            </a:pPr>
            <a:r>
              <a:rPr lang="en-US" dirty="0">
                <a:solidFill>
                  <a:schemeClr val="tx1"/>
                </a:solidFill>
              </a:rPr>
              <a:t>We have the possibility @ CPPM to measure the module position at each step (Measurement take less than 1’,this will improve a lot the accuracy), But our goal is to show that accuracy can be reached even with a blind assembly because all sites will not have access to measurement facilities during loading</a:t>
            </a:r>
          </a:p>
        </p:txBody>
      </p:sp>
      <p:pic>
        <p:nvPicPr>
          <p:cNvPr id="4" name="Picture 3">
            <a:extLst>
              <a:ext uri="{FF2B5EF4-FFF2-40B4-BE49-F238E27FC236}">
                <a16:creationId xmlns:a16="http://schemas.microsoft.com/office/drawing/2014/main" id="{E60226D9-EE63-4BC1-A6C4-DC83FADCCA17}"/>
              </a:ext>
            </a:extLst>
          </p:cNvPr>
          <p:cNvPicPr>
            <a:picLocks noChangeAspect="1"/>
          </p:cNvPicPr>
          <p:nvPr/>
        </p:nvPicPr>
        <p:blipFill>
          <a:blip r:embed="rId2"/>
          <a:stretch>
            <a:fillRect/>
          </a:stretch>
        </p:blipFill>
        <p:spPr>
          <a:xfrm>
            <a:off x="7688175" y="1845734"/>
            <a:ext cx="3095721" cy="4155831"/>
          </a:xfrm>
          <a:prstGeom prst="rect">
            <a:avLst/>
          </a:prstGeom>
        </p:spPr>
      </p:pic>
      <p:cxnSp>
        <p:nvCxnSpPr>
          <p:cNvPr id="6" name="Straight Arrow Connector 5">
            <a:extLst>
              <a:ext uri="{FF2B5EF4-FFF2-40B4-BE49-F238E27FC236}">
                <a16:creationId xmlns:a16="http://schemas.microsoft.com/office/drawing/2014/main" id="{3E068FC6-E22F-4605-9140-91B6836E883F}"/>
              </a:ext>
            </a:extLst>
          </p:cNvPr>
          <p:cNvCxnSpPr>
            <a:cxnSpLocks/>
          </p:cNvCxnSpPr>
          <p:nvPr/>
        </p:nvCxnSpPr>
        <p:spPr>
          <a:xfrm flipH="1">
            <a:off x="8428893" y="3692769"/>
            <a:ext cx="246184" cy="2227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EEFA5E4-9E41-4D25-9D1E-3E5AFB53C6FF}"/>
              </a:ext>
            </a:extLst>
          </p:cNvPr>
          <p:cNvCxnSpPr>
            <a:cxnSpLocks/>
          </p:cNvCxnSpPr>
          <p:nvPr/>
        </p:nvCxnSpPr>
        <p:spPr>
          <a:xfrm flipH="1" flipV="1">
            <a:off x="8135817" y="3646399"/>
            <a:ext cx="293076" cy="2110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20ED6D6-70AC-4947-AC3B-DAD34A45EDF7}"/>
              </a:ext>
            </a:extLst>
          </p:cNvPr>
          <p:cNvSpPr>
            <a:spLocks noGrp="1"/>
          </p:cNvSpPr>
          <p:nvPr>
            <p:ph type="sldNum" sz="quarter" idx="12"/>
          </p:nvPr>
        </p:nvSpPr>
        <p:spPr/>
        <p:txBody>
          <a:bodyPr/>
          <a:lstStyle/>
          <a:p>
            <a:fld id="{6113E31D-E2AB-40D1-8B51-AFA5AFEF393A}" type="slidenum">
              <a:rPr lang="en-US" smtClean="0"/>
              <a:t>11</a:t>
            </a:fld>
            <a:endParaRPr lang="en-US" dirty="0"/>
          </a:p>
        </p:txBody>
      </p:sp>
    </p:spTree>
    <p:extLst>
      <p:ext uri="{BB962C8B-B14F-4D97-AF65-F5344CB8AC3E}">
        <p14:creationId xmlns:p14="http://schemas.microsoft.com/office/powerpoint/2010/main" val="221160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46DF-B031-4093-AD91-C197F7E2C66F}"/>
              </a:ext>
            </a:extLst>
          </p:cNvPr>
          <p:cNvSpPr>
            <a:spLocks noGrp="1"/>
          </p:cNvSpPr>
          <p:nvPr>
            <p:ph type="title"/>
          </p:nvPr>
        </p:nvSpPr>
        <p:spPr/>
        <p:txBody>
          <a:bodyPr/>
          <a:lstStyle/>
          <a:p>
            <a:r>
              <a:rPr lang="en-US" dirty="0"/>
              <a:t>New measurements with constant pressure applied</a:t>
            </a:r>
          </a:p>
        </p:txBody>
      </p:sp>
      <p:sp>
        <p:nvSpPr>
          <p:cNvPr id="3" name="Content Placeholder 2">
            <a:extLst>
              <a:ext uri="{FF2B5EF4-FFF2-40B4-BE49-F238E27FC236}">
                <a16:creationId xmlns:a16="http://schemas.microsoft.com/office/drawing/2014/main" id="{3D0995BC-3B73-47F0-BE51-BC47834AA7E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C96863F-B2FE-4876-933F-728B9EBCE6E9}"/>
              </a:ext>
            </a:extLst>
          </p:cNvPr>
          <p:cNvSpPr>
            <a:spLocks noGrp="1"/>
          </p:cNvSpPr>
          <p:nvPr>
            <p:ph type="sldNum" sz="quarter" idx="12"/>
          </p:nvPr>
        </p:nvSpPr>
        <p:spPr/>
        <p:txBody>
          <a:bodyPr/>
          <a:lstStyle/>
          <a:p>
            <a:fld id="{6113E31D-E2AB-40D1-8B51-AFA5AFEF393A}" type="slidenum">
              <a:rPr lang="en-US" smtClean="0"/>
              <a:t>12</a:t>
            </a:fld>
            <a:endParaRPr lang="en-US" dirty="0"/>
          </a:p>
        </p:txBody>
      </p:sp>
      <p:pic>
        <p:nvPicPr>
          <p:cNvPr id="5" name="Picture 4">
            <a:extLst>
              <a:ext uri="{FF2B5EF4-FFF2-40B4-BE49-F238E27FC236}">
                <a16:creationId xmlns:a16="http://schemas.microsoft.com/office/drawing/2014/main" id="{DA5F6A3E-96BF-4BE4-8CC5-FBA947DEA90D}"/>
              </a:ext>
            </a:extLst>
          </p:cNvPr>
          <p:cNvPicPr>
            <a:picLocks noChangeAspect="1"/>
          </p:cNvPicPr>
          <p:nvPr/>
        </p:nvPicPr>
        <p:blipFill>
          <a:blip r:embed="rId2"/>
          <a:stretch>
            <a:fillRect/>
          </a:stretch>
        </p:blipFill>
        <p:spPr>
          <a:xfrm>
            <a:off x="517309" y="1737360"/>
            <a:ext cx="4863034" cy="4427080"/>
          </a:xfrm>
          <a:prstGeom prst="rect">
            <a:avLst/>
          </a:prstGeom>
        </p:spPr>
      </p:pic>
      <p:pic>
        <p:nvPicPr>
          <p:cNvPr id="6" name="Picture 5">
            <a:extLst>
              <a:ext uri="{FF2B5EF4-FFF2-40B4-BE49-F238E27FC236}">
                <a16:creationId xmlns:a16="http://schemas.microsoft.com/office/drawing/2014/main" id="{9F2B4B6C-58C0-4C0E-A76D-286EEE28E6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80806" y="3783119"/>
            <a:ext cx="2019300" cy="2085975"/>
          </a:xfrm>
          <a:prstGeom prst="rect">
            <a:avLst/>
          </a:prstGeom>
        </p:spPr>
      </p:pic>
      <p:pic>
        <p:nvPicPr>
          <p:cNvPr id="7" name="Picture 6">
            <a:extLst>
              <a:ext uri="{FF2B5EF4-FFF2-40B4-BE49-F238E27FC236}">
                <a16:creationId xmlns:a16="http://schemas.microsoft.com/office/drawing/2014/main" id="{0FB18284-958A-4D7A-9863-DAB965D0BEA2}"/>
              </a:ext>
            </a:extLst>
          </p:cNvPr>
          <p:cNvPicPr>
            <a:picLocks noChangeAspect="1"/>
          </p:cNvPicPr>
          <p:nvPr/>
        </p:nvPicPr>
        <p:blipFill>
          <a:blip r:embed="rId4"/>
          <a:stretch>
            <a:fillRect/>
          </a:stretch>
        </p:blipFill>
        <p:spPr>
          <a:xfrm>
            <a:off x="5816534" y="1869425"/>
            <a:ext cx="4720038" cy="4251548"/>
          </a:xfrm>
          <a:prstGeom prst="rect">
            <a:avLst/>
          </a:prstGeom>
        </p:spPr>
      </p:pic>
      <p:sp>
        <p:nvSpPr>
          <p:cNvPr id="8" name="Arrow: Right 7">
            <a:extLst>
              <a:ext uri="{FF2B5EF4-FFF2-40B4-BE49-F238E27FC236}">
                <a16:creationId xmlns:a16="http://schemas.microsoft.com/office/drawing/2014/main" id="{03CA2EF1-C225-4682-8EF6-F81F3669CCCF}"/>
              </a:ext>
            </a:extLst>
          </p:cNvPr>
          <p:cNvSpPr/>
          <p:nvPr/>
        </p:nvSpPr>
        <p:spPr>
          <a:xfrm rot="20679972">
            <a:off x="4655333" y="4944793"/>
            <a:ext cx="1317210" cy="595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E6E37B-6AFB-4801-ABDB-90ADA8141C5C}"/>
              </a:ext>
            </a:extLst>
          </p:cNvPr>
          <p:cNvSpPr txBox="1"/>
          <p:nvPr/>
        </p:nvSpPr>
        <p:spPr>
          <a:xfrm>
            <a:off x="7088698" y="2076172"/>
            <a:ext cx="3555269" cy="369332"/>
          </a:xfrm>
          <a:prstGeom prst="rect">
            <a:avLst/>
          </a:prstGeom>
          <a:noFill/>
        </p:spPr>
        <p:txBody>
          <a:bodyPr wrap="none" rtlCol="0">
            <a:spAutoFit/>
          </a:bodyPr>
          <a:lstStyle/>
          <a:p>
            <a:r>
              <a:rPr lang="en-US" dirty="0"/>
              <a:t>75% of the points inside ±0.006 mm</a:t>
            </a:r>
          </a:p>
        </p:txBody>
      </p:sp>
      <p:sp>
        <p:nvSpPr>
          <p:cNvPr id="10" name="TextBox 9">
            <a:extLst>
              <a:ext uri="{FF2B5EF4-FFF2-40B4-BE49-F238E27FC236}">
                <a16:creationId xmlns:a16="http://schemas.microsoft.com/office/drawing/2014/main" id="{EAE12F23-BE4E-4C07-86C3-EA6A77338C5A}"/>
              </a:ext>
            </a:extLst>
          </p:cNvPr>
          <p:cNvSpPr txBox="1"/>
          <p:nvPr/>
        </p:nvSpPr>
        <p:spPr>
          <a:xfrm>
            <a:off x="1785714" y="5334036"/>
            <a:ext cx="1010213" cy="369332"/>
          </a:xfrm>
          <a:prstGeom prst="rect">
            <a:avLst/>
          </a:prstGeom>
          <a:noFill/>
        </p:spPr>
        <p:txBody>
          <a:bodyPr wrap="none" rtlCol="0">
            <a:spAutoFit/>
          </a:bodyPr>
          <a:lstStyle/>
          <a:p>
            <a:r>
              <a:rPr lang="en-US" sz="900" dirty="0"/>
              <a:t>Mean X=-0.00048</a:t>
            </a:r>
          </a:p>
          <a:p>
            <a:r>
              <a:rPr lang="en-US" sz="900" dirty="0"/>
              <a:t>Sigma X=0.0042</a:t>
            </a:r>
          </a:p>
        </p:txBody>
      </p:sp>
      <p:sp>
        <p:nvSpPr>
          <p:cNvPr id="11" name="TextBox 10">
            <a:extLst>
              <a:ext uri="{FF2B5EF4-FFF2-40B4-BE49-F238E27FC236}">
                <a16:creationId xmlns:a16="http://schemas.microsoft.com/office/drawing/2014/main" id="{0E23EE36-70B2-4582-ABE7-5B32843A132C}"/>
              </a:ext>
            </a:extLst>
          </p:cNvPr>
          <p:cNvSpPr txBox="1"/>
          <p:nvPr/>
        </p:nvSpPr>
        <p:spPr>
          <a:xfrm>
            <a:off x="1220723" y="2864951"/>
            <a:ext cx="1007007" cy="369332"/>
          </a:xfrm>
          <a:prstGeom prst="rect">
            <a:avLst/>
          </a:prstGeom>
          <a:noFill/>
        </p:spPr>
        <p:txBody>
          <a:bodyPr wrap="none" rtlCol="0">
            <a:spAutoFit/>
          </a:bodyPr>
          <a:lstStyle/>
          <a:p>
            <a:r>
              <a:rPr lang="en-US" sz="900" dirty="0"/>
              <a:t>Mean Y=-0.00022</a:t>
            </a:r>
          </a:p>
          <a:p>
            <a:r>
              <a:rPr lang="en-US" sz="900" dirty="0"/>
              <a:t>Sigma Y=0.0095</a:t>
            </a:r>
          </a:p>
        </p:txBody>
      </p:sp>
    </p:spTree>
    <p:extLst>
      <p:ext uri="{BB962C8B-B14F-4D97-AF65-F5344CB8AC3E}">
        <p14:creationId xmlns:p14="http://schemas.microsoft.com/office/powerpoint/2010/main" val="227621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4457-33E3-40B7-BB31-6931DDD9BC4B}"/>
              </a:ext>
            </a:extLst>
          </p:cNvPr>
          <p:cNvSpPr>
            <a:spLocks noGrp="1"/>
          </p:cNvSpPr>
          <p:nvPr>
            <p:ph type="title"/>
          </p:nvPr>
        </p:nvSpPr>
        <p:spPr/>
        <p:txBody>
          <a:bodyPr/>
          <a:lstStyle/>
          <a:p>
            <a:r>
              <a:rPr lang="en-US" dirty="0"/>
              <a:t>Some thought</a:t>
            </a:r>
          </a:p>
        </p:txBody>
      </p:sp>
      <p:sp>
        <p:nvSpPr>
          <p:cNvPr id="3" name="Content Placeholder 2">
            <a:extLst>
              <a:ext uri="{FF2B5EF4-FFF2-40B4-BE49-F238E27FC236}">
                <a16:creationId xmlns:a16="http://schemas.microsoft.com/office/drawing/2014/main" id="{B60B0512-B064-460A-8F92-4EDEC75DB75D}"/>
              </a:ext>
            </a:extLst>
          </p:cNvPr>
          <p:cNvSpPr>
            <a:spLocks noGrp="1"/>
          </p:cNvSpPr>
          <p:nvPr>
            <p:ph idx="1"/>
          </p:nvPr>
        </p:nvSpPr>
        <p:spPr/>
        <p:txBody>
          <a:bodyPr/>
          <a:lstStyle/>
          <a:p>
            <a:pPr>
              <a:buFont typeface="Wingdings" panose="05000000000000000000" pitchFamily="2" charset="2"/>
              <a:buChar char="q"/>
            </a:pPr>
            <a:r>
              <a:rPr lang="en-US" dirty="0"/>
              <a:t>With option 1 even in a blind configuration we can control accurately the X direction</a:t>
            </a:r>
          </a:p>
          <a:p>
            <a:pPr>
              <a:buFont typeface="Wingdings" panose="05000000000000000000" pitchFamily="2" charset="2"/>
              <a:buChar char="q"/>
            </a:pPr>
            <a:r>
              <a:rPr lang="en-US" dirty="0"/>
              <a:t>In our case the most critical direction will be the Y direction which correspond to Z in the detector reference frame</a:t>
            </a:r>
          </a:p>
          <a:p>
            <a:pPr>
              <a:buFont typeface="Wingdings" panose="05000000000000000000" pitchFamily="2" charset="2"/>
              <a:buChar char="q"/>
            </a:pPr>
            <a:r>
              <a:rPr lang="en-US" dirty="0"/>
              <a:t>We could decide to rotate by 90° the pin location to improve our tooling</a:t>
            </a:r>
          </a:p>
        </p:txBody>
      </p:sp>
      <p:pic>
        <p:nvPicPr>
          <p:cNvPr id="4" name="Picture 3">
            <a:extLst>
              <a:ext uri="{FF2B5EF4-FFF2-40B4-BE49-F238E27FC236}">
                <a16:creationId xmlns:a16="http://schemas.microsoft.com/office/drawing/2014/main" id="{AEBED1D7-FE2B-434C-9187-1F0A1EE3BAE8}"/>
              </a:ext>
            </a:extLst>
          </p:cNvPr>
          <p:cNvPicPr>
            <a:picLocks noChangeAspect="1"/>
          </p:cNvPicPr>
          <p:nvPr/>
        </p:nvPicPr>
        <p:blipFill>
          <a:blip r:embed="rId2"/>
          <a:stretch>
            <a:fillRect/>
          </a:stretch>
        </p:blipFill>
        <p:spPr>
          <a:xfrm>
            <a:off x="2086707" y="3575538"/>
            <a:ext cx="2851734" cy="2543909"/>
          </a:xfrm>
          <a:prstGeom prst="rect">
            <a:avLst/>
          </a:prstGeom>
        </p:spPr>
      </p:pic>
      <p:sp>
        <p:nvSpPr>
          <p:cNvPr id="5" name="Oval 4">
            <a:extLst>
              <a:ext uri="{FF2B5EF4-FFF2-40B4-BE49-F238E27FC236}">
                <a16:creationId xmlns:a16="http://schemas.microsoft.com/office/drawing/2014/main" id="{6EF32CEC-1941-4778-B406-C0FD65656F71}"/>
              </a:ext>
            </a:extLst>
          </p:cNvPr>
          <p:cNvSpPr/>
          <p:nvPr/>
        </p:nvSpPr>
        <p:spPr>
          <a:xfrm>
            <a:off x="2708031" y="5439508"/>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9912EA-9FF0-41DD-9ACE-3F81680C2679}"/>
              </a:ext>
            </a:extLst>
          </p:cNvPr>
          <p:cNvSpPr/>
          <p:nvPr/>
        </p:nvSpPr>
        <p:spPr>
          <a:xfrm>
            <a:off x="3417277" y="5457093"/>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13B896-6B50-4B5A-8E3F-5430E87AF171}"/>
              </a:ext>
            </a:extLst>
          </p:cNvPr>
          <p:cNvSpPr/>
          <p:nvPr/>
        </p:nvSpPr>
        <p:spPr>
          <a:xfrm>
            <a:off x="2098431" y="5081954"/>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E1BD645-C20A-478C-9DB5-A82AB263D3F0}"/>
              </a:ext>
            </a:extLst>
          </p:cNvPr>
          <p:cNvSpPr txBox="1"/>
          <p:nvPr/>
        </p:nvSpPr>
        <p:spPr>
          <a:xfrm>
            <a:off x="2344616" y="6032344"/>
            <a:ext cx="1712007" cy="369332"/>
          </a:xfrm>
          <a:prstGeom prst="rect">
            <a:avLst/>
          </a:prstGeom>
          <a:noFill/>
        </p:spPr>
        <p:txBody>
          <a:bodyPr wrap="none" rtlCol="0">
            <a:spAutoFit/>
          </a:bodyPr>
          <a:lstStyle/>
          <a:p>
            <a:r>
              <a:rPr lang="en-US" dirty="0"/>
              <a:t>Current solution</a:t>
            </a:r>
          </a:p>
        </p:txBody>
      </p:sp>
      <p:sp>
        <p:nvSpPr>
          <p:cNvPr id="9" name="Arrow: Right 8">
            <a:extLst>
              <a:ext uri="{FF2B5EF4-FFF2-40B4-BE49-F238E27FC236}">
                <a16:creationId xmlns:a16="http://schemas.microsoft.com/office/drawing/2014/main" id="{1D159839-4FCF-4E05-822A-F2F5B4A09FCC}"/>
              </a:ext>
            </a:extLst>
          </p:cNvPr>
          <p:cNvSpPr/>
          <p:nvPr/>
        </p:nvSpPr>
        <p:spPr>
          <a:xfrm>
            <a:off x="5146431" y="4343400"/>
            <a:ext cx="1395046" cy="738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27424F-CFA9-4A8B-9D26-C61EEB8BDF7E}"/>
              </a:ext>
            </a:extLst>
          </p:cNvPr>
          <p:cNvPicPr>
            <a:picLocks noChangeAspect="1"/>
          </p:cNvPicPr>
          <p:nvPr/>
        </p:nvPicPr>
        <p:blipFill>
          <a:blip r:embed="rId2"/>
          <a:stretch>
            <a:fillRect/>
          </a:stretch>
        </p:blipFill>
        <p:spPr>
          <a:xfrm>
            <a:off x="7051430" y="3526561"/>
            <a:ext cx="2851734" cy="2543909"/>
          </a:xfrm>
          <a:prstGeom prst="rect">
            <a:avLst/>
          </a:prstGeom>
        </p:spPr>
      </p:pic>
      <p:sp>
        <p:nvSpPr>
          <p:cNvPr id="11" name="Oval 10">
            <a:extLst>
              <a:ext uri="{FF2B5EF4-FFF2-40B4-BE49-F238E27FC236}">
                <a16:creationId xmlns:a16="http://schemas.microsoft.com/office/drawing/2014/main" id="{A958D32B-3BCA-42E9-8509-7F53154AA231}"/>
              </a:ext>
            </a:extLst>
          </p:cNvPr>
          <p:cNvSpPr/>
          <p:nvPr/>
        </p:nvSpPr>
        <p:spPr>
          <a:xfrm>
            <a:off x="7069015" y="4097217"/>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01CC7C-6EDE-4331-B89B-78454C66F0D3}"/>
              </a:ext>
            </a:extLst>
          </p:cNvPr>
          <p:cNvSpPr/>
          <p:nvPr/>
        </p:nvSpPr>
        <p:spPr>
          <a:xfrm>
            <a:off x="7069015" y="5058510"/>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CEAFE2-DE8F-4F47-BD3F-1DC79D461A50}"/>
              </a:ext>
            </a:extLst>
          </p:cNvPr>
          <p:cNvSpPr/>
          <p:nvPr/>
        </p:nvSpPr>
        <p:spPr>
          <a:xfrm>
            <a:off x="7672753" y="5410203"/>
            <a:ext cx="246185" cy="234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842ABD-BEDB-47CF-857D-069D9D2DD042}"/>
              </a:ext>
            </a:extLst>
          </p:cNvPr>
          <p:cNvSpPr txBox="1"/>
          <p:nvPr/>
        </p:nvSpPr>
        <p:spPr>
          <a:xfrm>
            <a:off x="7432431" y="5998019"/>
            <a:ext cx="1884940" cy="369332"/>
          </a:xfrm>
          <a:prstGeom prst="rect">
            <a:avLst/>
          </a:prstGeom>
          <a:noFill/>
        </p:spPr>
        <p:txBody>
          <a:bodyPr wrap="none" rtlCol="0">
            <a:spAutoFit/>
          </a:bodyPr>
          <a:lstStyle/>
          <a:p>
            <a:r>
              <a:rPr lang="en-US" dirty="0"/>
              <a:t>Proposed solution</a:t>
            </a:r>
          </a:p>
        </p:txBody>
      </p:sp>
      <p:sp>
        <p:nvSpPr>
          <p:cNvPr id="15" name="Slide Number Placeholder 14">
            <a:extLst>
              <a:ext uri="{FF2B5EF4-FFF2-40B4-BE49-F238E27FC236}">
                <a16:creationId xmlns:a16="http://schemas.microsoft.com/office/drawing/2014/main" id="{2FE7DB5A-4964-469A-875A-92F019F8975A}"/>
              </a:ext>
            </a:extLst>
          </p:cNvPr>
          <p:cNvSpPr>
            <a:spLocks noGrp="1"/>
          </p:cNvSpPr>
          <p:nvPr>
            <p:ph type="sldNum" sz="quarter" idx="12"/>
          </p:nvPr>
        </p:nvSpPr>
        <p:spPr/>
        <p:txBody>
          <a:bodyPr/>
          <a:lstStyle/>
          <a:p>
            <a:fld id="{6113E31D-E2AB-40D1-8B51-AFA5AFEF393A}" type="slidenum">
              <a:rPr lang="en-US" smtClean="0"/>
              <a:t>13</a:t>
            </a:fld>
            <a:endParaRPr lang="en-US" dirty="0"/>
          </a:p>
        </p:txBody>
      </p:sp>
    </p:spTree>
    <p:extLst>
      <p:ext uri="{BB962C8B-B14F-4D97-AF65-F5344CB8AC3E}">
        <p14:creationId xmlns:p14="http://schemas.microsoft.com/office/powerpoint/2010/main" val="708392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97B2-2CBC-4D10-9678-E2CA770CDB49}"/>
              </a:ext>
            </a:extLst>
          </p:cNvPr>
          <p:cNvSpPr>
            <a:spLocks noGrp="1"/>
          </p:cNvSpPr>
          <p:nvPr>
            <p:ph type="title"/>
          </p:nvPr>
        </p:nvSpPr>
        <p:spPr/>
        <p:txBody>
          <a:bodyPr/>
          <a:lstStyle/>
          <a:p>
            <a:r>
              <a:rPr lang="en-US" dirty="0"/>
              <a:t>Cooling bloc / base bloc design accuracy</a:t>
            </a:r>
          </a:p>
        </p:txBody>
      </p:sp>
      <p:sp>
        <p:nvSpPr>
          <p:cNvPr id="3" name="Content Placeholder 2">
            <a:extLst>
              <a:ext uri="{FF2B5EF4-FFF2-40B4-BE49-F238E27FC236}">
                <a16:creationId xmlns:a16="http://schemas.microsoft.com/office/drawing/2014/main" id="{AF3BCF5C-AEE6-46E7-B1EA-8C255CA6C4D9}"/>
              </a:ext>
            </a:extLst>
          </p:cNvPr>
          <p:cNvSpPr>
            <a:spLocks noGrp="1"/>
          </p:cNvSpPr>
          <p:nvPr>
            <p:ph idx="1"/>
          </p:nvPr>
        </p:nvSpPr>
        <p:spPr>
          <a:xfrm>
            <a:off x="2836984" y="1845735"/>
            <a:ext cx="8106507" cy="2005296"/>
          </a:xfrm>
        </p:spPr>
        <p:txBody>
          <a:bodyPr>
            <a:normAutofit fontScale="55000" lnSpcReduction="20000"/>
          </a:bodyPr>
          <a:lstStyle/>
          <a:p>
            <a:pPr>
              <a:buFont typeface="Wingdings" panose="05000000000000000000" pitchFamily="2" charset="2"/>
              <a:buChar char="q"/>
            </a:pPr>
            <a:r>
              <a:rPr lang="en-US" dirty="0"/>
              <a:t>In all measurements done up to now, module rotations can induce huge displacement in X/Y direction</a:t>
            </a:r>
          </a:p>
          <a:p>
            <a:pPr>
              <a:buFont typeface="Wingdings" panose="05000000000000000000" pitchFamily="2" charset="2"/>
              <a:buChar char="q"/>
            </a:pPr>
            <a:r>
              <a:rPr lang="en-US" dirty="0"/>
              <a:t>Up to now all cooling bloc or base bloc measured shows a very high accuracy within the defined tolerances</a:t>
            </a:r>
          </a:p>
          <a:p>
            <a:pPr>
              <a:buFont typeface="Wingdings" panose="05000000000000000000" pitchFamily="2" charset="2"/>
              <a:buChar char="q"/>
            </a:pPr>
            <a:r>
              <a:rPr lang="en-US" dirty="0"/>
              <a:t>The current fixation scheme, the cell alignment and fixation will be done close to its center, and the critical area will be on the cell edges </a:t>
            </a:r>
            <a:r>
              <a:rPr lang="en-US" dirty="0">
                <a:sym typeface="Wingdings" panose="05000000000000000000" pitchFamily="2" charset="2"/>
              </a:rPr>
              <a:t> there is a lever harm which amplify all central placement inaccuracy to the edges</a:t>
            </a:r>
          </a:p>
          <a:p>
            <a:pPr>
              <a:buFont typeface="Wingdings" panose="05000000000000000000" pitchFamily="2" charset="2"/>
              <a:buChar char="q"/>
            </a:pPr>
            <a:r>
              <a:rPr lang="en-US" dirty="0">
                <a:sym typeface="Wingdings" panose="05000000000000000000" pitchFamily="2" charset="2"/>
              </a:rPr>
              <a:t>In the current design the cooling bloc pins are  Diam 1.96 mm (-0.002 -0.012) and base blocs holes are Diam 2 mm (0 +0.014) after Ni plating this represent a gap of 0.066 mm in Diameter  this can involve a misplacement of the cell edge of 77µm</a:t>
            </a:r>
          </a:p>
          <a:p>
            <a:pPr>
              <a:buFont typeface="Wingdings" panose="05000000000000000000" pitchFamily="2" charset="2"/>
              <a:buChar char="q"/>
            </a:pPr>
            <a:r>
              <a:rPr lang="en-US" dirty="0"/>
              <a:t>2x0.077mm will represent ~50% of the module clearance and will constrain the module loading accuracy</a:t>
            </a:r>
          </a:p>
          <a:p>
            <a:pPr>
              <a:buFont typeface="Wingdings" panose="05000000000000000000" pitchFamily="2" charset="2"/>
              <a:buChar char="q"/>
            </a:pPr>
            <a:r>
              <a:rPr lang="en-US" dirty="0">
                <a:solidFill>
                  <a:srgbClr val="FF0000"/>
                </a:solidFill>
              </a:rPr>
              <a:t>We may gain advantages to push bloc pins to 2mm g6 or g7 this would permit to relax the constrain on our assembly </a:t>
            </a:r>
          </a:p>
        </p:txBody>
      </p:sp>
      <p:pic>
        <p:nvPicPr>
          <p:cNvPr id="4" name="Picture 3">
            <a:extLst>
              <a:ext uri="{FF2B5EF4-FFF2-40B4-BE49-F238E27FC236}">
                <a16:creationId xmlns:a16="http://schemas.microsoft.com/office/drawing/2014/main" id="{4DAEC069-D409-448F-B5DD-9D3BD8F62F16}"/>
              </a:ext>
            </a:extLst>
          </p:cNvPr>
          <p:cNvPicPr>
            <a:picLocks noChangeAspect="1"/>
          </p:cNvPicPr>
          <p:nvPr/>
        </p:nvPicPr>
        <p:blipFill>
          <a:blip r:embed="rId2"/>
          <a:stretch>
            <a:fillRect/>
          </a:stretch>
        </p:blipFill>
        <p:spPr>
          <a:xfrm>
            <a:off x="228967" y="3429000"/>
            <a:ext cx="2407568" cy="1647743"/>
          </a:xfrm>
          <a:prstGeom prst="rect">
            <a:avLst/>
          </a:prstGeom>
        </p:spPr>
      </p:pic>
      <p:pic>
        <p:nvPicPr>
          <p:cNvPr id="6" name="Picture 5">
            <a:extLst>
              <a:ext uri="{FF2B5EF4-FFF2-40B4-BE49-F238E27FC236}">
                <a16:creationId xmlns:a16="http://schemas.microsoft.com/office/drawing/2014/main" id="{8DB18D43-C1F6-488B-B6D9-650C73E837E1}"/>
              </a:ext>
            </a:extLst>
          </p:cNvPr>
          <p:cNvPicPr>
            <a:picLocks noChangeAspect="1"/>
          </p:cNvPicPr>
          <p:nvPr/>
        </p:nvPicPr>
        <p:blipFill>
          <a:blip r:embed="rId3"/>
          <a:stretch>
            <a:fillRect/>
          </a:stretch>
        </p:blipFill>
        <p:spPr>
          <a:xfrm>
            <a:off x="228967" y="5163120"/>
            <a:ext cx="1461355" cy="1496889"/>
          </a:xfrm>
          <a:prstGeom prst="rect">
            <a:avLst/>
          </a:prstGeom>
        </p:spPr>
      </p:pic>
      <p:pic>
        <p:nvPicPr>
          <p:cNvPr id="7" name="Picture 6">
            <a:extLst>
              <a:ext uri="{FF2B5EF4-FFF2-40B4-BE49-F238E27FC236}">
                <a16:creationId xmlns:a16="http://schemas.microsoft.com/office/drawing/2014/main" id="{8A23D6ED-5C1E-4DE9-86FE-B5AE04244A7E}"/>
              </a:ext>
            </a:extLst>
          </p:cNvPr>
          <p:cNvPicPr>
            <a:picLocks noChangeAspect="1"/>
          </p:cNvPicPr>
          <p:nvPr/>
        </p:nvPicPr>
        <p:blipFill>
          <a:blip r:embed="rId4"/>
          <a:stretch>
            <a:fillRect/>
          </a:stretch>
        </p:blipFill>
        <p:spPr>
          <a:xfrm>
            <a:off x="3249490" y="4119929"/>
            <a:ext cx="2152650" cy="2381250"/>
          </a:xfrm>
          <a:prstGeom prst="rect">
            <a:avLst/>
          </a:prstGeom>
        </p:spPr>
      </p:pic>
      <p:pic>
        <p:nvPicPr>
          <p:cNvPr id="8" name="Picture 7">
            <a:extLst>
              <a:ext uri="{FF2B5EF4-FFF2-40B4-BE49-F238E27FC236}">
                <a16:creationId xmlns:a16="http://schemas.microsoft.com/office/drawing/2014/main" id="{B603A0A1-9DFE-469D-BCA3-284FA8ECEDAD}"/>
              </a:ext>
            </a:extLst>
          </p:cNvPr>
          <p:cNvPicPr>
            <a:picLocks noChangeAspect="1"/>
          </p:cNvPicPr>
          <p:nvPr/>
        </p:nvPicPr>
        <p:blipFill>
          <a:blip r:embed="rId5"/>
          <a:stretch>
            <a:fillRect/>
          </a:stretch>
        </p:blipFill>
        <p:spPr>
          <a:xfrm>
            <a:off x="5680195" y="4097784"/>
            <a:ext cx="2562225" cy="2562225"/>
          </a:xfrm>
          <a:prstGeom prst="rect">
            <a:avLst/>
          </a:prstGeom>
        </p:spPr>
      </p:pic>
      <p:sp>
        <p:nvSpPr>
          <p:cNvPr id="5" name="Slide Number Placeholder 4">
            <a:extLst>
              <a:ext uri="{FF2B5EF4-FFF2-40B4-BE49-F238E27FC236}">
                <a16:creationId xmlns:a16="http://schemas.microsoft.com/office/drawing/2014/main" id="{3F8BDCCC-1237-4E26-9C33-9EB98D77356B}"/>
              </a:ext>
            </a:extLst>
          </p:cNvPr>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106041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C2F7-1230-4707-8181-6191A2B88849}"/>
              </a:ext>
            </a:extLst>
          </p:cNvPr>
          <p:cNvSpPr>
            <a:spLocks noGrp="1"/>
          </p:cNvSpPr>
          <p:nvPr>
            <p:ph type="title"/>
          </p:nvPr>
        </p:nvSpPr>
        <p:spPr/>
        <p:txBody>
          <a:bodyPr/>
          <a:lstStyle/>
          <a:p>
            <a:r>
              <a:rPr lang="en-US" dirty="0"/>
              <a:t>Absolute positioning measurement</a:t>
            </a:r>
          </a:p>
        </p:txBody>
      </p:sp>
      <p:sp>
        <p:nvSpPr>
          <p:cNvPr id="3" name="Content Placeholder 2">
            <a:extLst>
              <a:ext uri="{FF2B5EF4-FFF2-40B4-BE49-F238E27FC236}">
                <a16:creationId xmlns:a16="http://schemas.microsoft.com/office/drawing/2014/main" id="{7BA9E273-CC97-4D6E-84F9-ED41A777C0C3}"/>
              </a:ext>
            </a:extLst>
          </p:cNvPr>
          <p:cNvSpPr>
            <a:spLocks noGrp="1"/>
          </p:cNvSpPr>
          <p:nvPr>
            <p:ph idx="1"/>
          </p:nvPr>
        </p:nvSpPr>
        <p:spPr/>
        <p:txBody>
          <a:bodyPr/>
          <a:lstStyle/>
          <a:p>
            <a:pPr>
              <a:buFont typeface="Wingdings" panose="05000000000000000000" pitchFamily="2" charset="2"/>
              <a:buChar char="q"/>
            </a:pPr>
            <a:r>
              <a:rPr lang="en-US" dirty="0"/>
              <a:t>The first action made was to measure the cell reference system by measuring the V and Flat contact surface in the tool and to construct the Cell frame </a:t>
            </a:r>
          </a:p>
        </p:txBody>
      </p:sp>
      <p:pic>
        <p:nvPicPr>
          <p:cNvPr id="4" name="Picture 3">
            <a:extLst>
              <a:ext uri="{FF2B5EF4-FFF2-40B4-BE49-F238E27FC236}">
                <a16:creationId xmlns:a16="http://schemas.microsoft.com/office/drawing/2014/main" id="{795A86BF-2CB4-4496-A43D-57A107AAF5A8}"/>
              </a:ext>
            </a:extLst>
          </p:cNvPr>
          <p:cNvPicPr>
            <a:picLocks noChangeAspect="1"/>
          </p:cNvPicPr>
          <p:nvPr/>
        </p:nvPicPr>
        <p:blipFill>
          <a:blip r:embed="rId2"/>
          <a:stretch>
            <a:fillRect/>
          </a:stretch>
        </p:blipFill>
        <p:spPr>
          <a:xfrm>
            <a:off x="238951" y="2453586"/>
            <a:ext cx="3102127" cy="2478366"/>
          </a:xfrm>
          <a:prstGeom prst="rect">
            <a:avLst/>
          </a:prstGeom>
        </p:spPr>
      </p:pic>
      <p:cxnSp>
        <p:nvCxnSpPr>
          <p:cNvPr id="6" name="Straight Connector 5">
            <a:extLst>
              <a:ext uri="{FF2B5EF4-FFF2-40B4-BE49-F238E27FC236}">
                <a16:creationId xmlns:a16="http://schemas.microsoft.com/office/drawing/2014/main" id="{1510A6E9-41F5-4AEB-86D4-8082DD358A77}"/>
              </a:ext>
            </a:extLst>
          </p:cNvPr>
          <p:cNvCxnSpPr/>
          <p:nvPr/>
        </p:nvCxnSpPr>
        <p:spPr>
          <a:xfrm>
            <a:off x="926123" y="3429000"/>
            <a:ext cx="527539" cy="668215"/>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4FA9959-818B-478F-BEF5-0ECA55D8B565}"/>
              </a:ext>
            </a:extLst>
          </p:cNvPr>
          <p:cNvCxnSpPr>
            <a:cxnSpLocks/>
          </p:cNvCxnSpPr>
          <p:nvPr/>
        </p:nvCxnSpPr>
        <p:spPr>
          <a:xfrm flipV="1">
            <a:off x="1097280" y="2961368"/>
            <a:ext cx="1036320" cy="1034497"/>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60D78B6-441B-4F66-B9F2-B37176C583A7}"/>
              </a:ext>
            </a:extLst>
          </p:cNvPr>
          <p:cNvSpPr/>
          <p:nvPr/>
        </p:nvSpPr>
        <p:spPr>
          <a:xfrm>
            <a:off x="1189892" y="3634154"/>
            <a:ext cx="132469" cy="140676"/>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C705F3C-E746-4378-B4D4-33A1EF086CB2}"/>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053862" y="2645058"/>
            <a:ext cx="4791499" cy="3083712"/>
          </a:xfrm>
          <a:prstGeom prst="rect">
            <a:avLst/>
          </a:prstGeom>
        </p:spPr>
      </p:pic>
      <p:pic>
        <p:nvPicPr>
          <p:cNvPr id="12" name="Picture 11">
            <a:extLst>
              <a:ext uri="{FF2B5EF4-FFF2-40B4-BE49-F238E27FC236}">
                <a16:creationId xmlns:a16="http://schemas.microsoft.com/office/drawing/2014/main" id="{5EECD8C3-D703-4528-AF25-47DE3E4D6528}"/>
              </a:ext>
            </a:extLst>
          </p:cNvPr>
          <p:cNvPicPr>
            <a:picLocks noChangeAspect="1"/>
          </p:cNvPicPr>
          <p:nvPr/>
        </p:nvPicPr>
        <p:blipFill>
          <a:blip r:embed="rId4"/>
          <a:stretch>
            <a:fillRect/>
          </a:stretch>
        </p:blipFill>
        <p:spPr>
          <a:xfrm>
            <a:off x="8514063" y="2645058"/>
            <a:ext cx="3244915" cy="2942492"/>
          </a:xfrm>
          <a:prstGeom prst="rect">
            <a:avLst/>
          </a:prstGeom>
        </p:spPr>
      </p:pic>
      <p:sp>
        <p:nvSpPr>
          <p:cNvPr id="13" name="TextBox 12">
            <a:extLst>
              <a:ext uri="{FF2B5EF4-FFF2-40B4-BE49-F238E27FC236}">
                <a16:creationId xmlns:a16="http://schemas.microsoft.com/office/drawing/2014/main" id="{ABFB6C04-5B89-4688-9CB8-B3A4C77F1B63}"/>
              </a:ext>
            </a:extLst>
          </p:cNvPr>
          <p:cNvSpPr txBox="1"/>
          <p:nvPr/>
        </p:nvSpPr>
        <p:spPr>
          <a:xfrm>
            <a:off x="8336007" y="5684428"/>
            <a:ext cx="3739935" cy="369332"/>
          </a:xfrm>
          <a:prstGeom prst="rect">
            <a:avLst/>
          </a:prstGeom>
          <a:noFill/>
        </p:spPr>
        <p:txBody>
          <a:bodyPr wrap="none" rtlCol="0">
            <a:spAutoFit/>
          </a:bodyPr>
          <a:lstStyle/>
          <a:p>
            <a:r>
              <a:rPr lang="en-US" dirty="0"/>
              <a:t>Cell frame repeatability measurement</a:t>
            </a:r>
          </a:p>
        </p:txBody>
      </p:sp>
      <p:sp>
        <p:nvSpPr>
          <p:cNvPr id="14" name="Slide Number Placeholder 13">
            <a:extLst>
              <a:ext uri="{FF2B5EF4-FFF2-40B4-BE49-F238E27FC236}">
                <a16:creationId xmlns:a16="http://schemas.microsoft.com/office/drawing/2014/main" id="{CB4A9C17-0DD7-4CFD-888C-8F9BAEB9E36C}"/>
              </a:ext>
            </a:extLst>
          </p:cNvPr>
          <p:cNvSpPr>
            <a:spLocks noGrp="1"/>
          </p:cNvSpPr>
          <p:nvPr>
            <p:ph type="sldNum" sz="quarter" idx="12"/>
          </p:nvPr>
        </p:nvSpPr>
        <p:spPr/>
        <p:txBody>
          <a:bodyPr/>
          <a:lstStyle/>
          <a:p>
            <a:fld id="{6113E31D-E2AB-40D1-8B51-AFA5AFEF393A}" type="slidenum">
              <a:rPr lang="en-US" smtClean="0"/>
              <a:t>15</a:t>
            </a:fld>
            <a:endParaRPr lang="en-US" dirty="0"/>
          </a:p>
        </p:txBody>
      </p:sp>
    </p:spTree>
    <p:extLst>
      <p:ext uri="{BB962C8B-B14F-4D97-AF65-F5344CB8AC3E}">
        <p14:creationId xmlns:p14="http://schemas.microsoft.com/office/powerpoint/2010/main" val="18849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9594-5ED1-4DB7-9A75-0A7A4414474A}"/>
              </a:ext>
            </a:extLst>
          </p:cNvPr>
          <p:cNvSpPr>
            <a:spLocks noGrp="1"/>
          </p:cNvSpPr>
          <p:nvPr>
            <p:ph type="title"/>
          </p:nvPr>
        </p:nvSpPr>
        <p:spPr/>
        <p:txBody>
          <a:bodyPr/>
          <a:lstStyle/>
          <a:p>
            <a:r>
              <a:rPr lang="en-US" dirty="0"/>
              <a:t>Absolute positioning measurement</a:t>
            </a:r>
          </a:p>
        </p:txBody>
      </p:sp>
      <p:sp>
        <p:nvSpPr>
          <p:cNvPr id="3" name="Content Placeholder 2">
            <a:extLst>
              <a:ext uri="{FF2B5EF4-FFF2-40B4-BE49-F238E27FC236}">
                <a16:creationId xmlns:a16="http://schemas.microsoft.com/office/drawing/2014/main" id="{432FAF3C-75C6-401D-A12C-6B609D112CC2}"/>
              </a:ext>
            </a:extLst>
          </p:cNvPr>
          <p:cNvSpPr>
            <a:spLocks noGrp="1"/>
          </p:cNvSpPr>
          <p:nvPr>
            <p:ph idx="1"/>
          </p:nvPr>
        </p:nvSpPr>
        <p:spPr>
          <a:xfrm>
            <a:off x="1107830" y="1845734"/>
            <a:ext cx="10058400" cy="4023360"/>
          </a:xfrm>
        </p:spPr>
        <p:txBody>
          <a:bodyPr/>
          <a:lstStyle/>
          <a:p>
            <a:pPr>
              <a:buFont typeface="Wingdings" panose="05000000000000000000" pitchFamily="2" charset="2"/>
              <a:buChar char="q"/>
            </a:pPr>
            <a:r>
              <a:rPr lang="en-US" dirty="0"/>
              <a:t>SI Tile is measured to know the real dimensions</a:t>
            </a:r>
          </a:p>
          <a:p>
            <a:pPr marL="0" indent="0">
              <a:buNone/>
            </a:pPr>
            <a:endParaRPr lang="en-US" dirty="0"/>
          </a:p>
        </p:txBody>
      </p:sp>
      <p:sp>
        <p:nvSpPr>
          <p:cNvPr id="4" name="Rectangle 3">
            <a:extLst>
              <a:ext uri="{FF2B5EF4-FFF2-40B4-BE49-F238E27FC236}">
                <a16:creationId xmlns:a16="http://schemas.microsoft.com/office/drawing/2014/main" id="{EFF3CB44-9692-4985-A04E-79D9D2F3A294}"/>
              </a:ext>
            </a:extLst>
          </p:cNvPr>
          <p:cNvSpPr/>
          <p:nvPr/>
        </p:nvSpPr>
        <p:spPr>
          <a:xfrm>
            <a:off x="1676400" y="3305908"/>
            <a:ext cx="1858108" cy="206326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4138B8E-8F53-489A-A66B-6C90F05558B0}"/>
              </a:ext>
            </a:extLst>
          </p:cNvPr>
          <p:cNvCxnSpPr/>
          <p:nvPr/>
        </p:nvCxnSpPr>
        <p:spPr>
          <a:xfrm flipV="1">
            <a:off x="3640016" y="3305907"/>
            <a:ext cx="0" cy="20632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C4D4A7-04A8-4058-B6D4-0C10C8062D79}"/>
              </a:ext>
            </a:extLst>
          </p:cNvPr>
          <p:cNvCxnSpPr>
            <a:cxnSpLocks/>
          </p:cNvCxnSpPr>
          <p:nvPr/>
        </p:nvCxnSpPr>
        <p:spPr>
          <a:xfrm flipV="1">
            <a:off x="1676400" y="5477543"/>
            <a:ext cx="185810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FF36FD6-B846-4615-9169-9F2EF29D8CC2}"/>
              </a:ext>
            </a:extLst>
          </p:cNvPr>
          <p:cNvSpPr txBox="1"/>
          <p:nvPr/>
        </p:nvSpPr>
        <p:spPr>
          <a:xfrm>
            <a:off x="3640016" y="4196861"/>
            <a:ext cx="1015021" cy="369332"/>
          </a:xfrm>
          <a:prstGeom prst="rect">
            <a:avLst/>
          </a:prstGeom>
          <a:noFill/>
        </p:spPr>
        <p:txBody>
          <a:bodyPr wrap="none" rtlCol="0">
            <a:spAutoFit/>
          </a:bodyPr>
          <a:lstStyle/>
          <a:p>
            <a:r>
              <a:rPr lang="en-US" dirty="0"/>
              <a:t>41.1 mm</a:t>
            </a:r>
          </a:p>
        </p:txBody>
      </p:sp>
      <p:sp>
        <p:nvSpPr>
          <p:cNvPr id="11" name="TextBox 10">
            <a:extLst>
              <a:ext uri="{FF2B5EF4-FFF2-40B4-BE49-F238E27FC236}">
                <a16:creationId xmlns:a16="http://schemas.microsoft.com/office/drawing/2014/main" id="{160B0C85-EC5F-4BA8-A094-19DFA13D8814}"/>
              </a:ext>
            </a:extLst>
          </p:cNvPr>
          <p:cNvSpPr txBox="1"/>
          <p:nvPr/>
        </p:nvSpPr>
        <p:spPr>
          <a:xfrm>
            <a:off x="2097943" y="5499762"/>
            <a:ext cx="1015021" cy="369332"/>
          </a:xfrm>
          <a:prstGeom prst="rect">
            <a:avLst/>
          </a:prstGeom>
          <a:noFill/>
        </p:spPr>
        <p:txBody>
          <a:bodyPr wrap="none" rtlCol="0">
            <a:spAutoFit/>
          </a:bodyPr>
          <a:lstStyle/>
          <a:p>
            <a:r>
              <a:rPr lang="en-US" dirty="0"/>
              <a:t>42.2 mm</a:t>
            </a:r>
          </a:p>
        </p:txBody>
      </p:sp>
      <p:sp>
        <p:nvSpPr>
          <p:cNvPr id="12" name="Rectangle 11">
            <a:extLst>
              <a:ext uri="{FF2B5EF4-FFF2-40B4-BE49-F238E27FC236}">
                <a16:creationId xmlns:a16="http://schemas.microsoft.com/office/drawing/2014/main" id="{59809150-1479-4F02-911D-336A1CFDE025}"/>
              </a:ext>
            </a:extLst>
          </p:cNvPr>
          <p:cNvSpPr/>
          <p:nvPr/>
        </p:nvSpPr>
        <p:spPr>
          <a:xfrm>
            <a:off x="7432430" y="3349896"/>
            <a:ext cx="1858108" cy="206326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13810BC-B8C1-46DC-8F00-98EE98721203}"/>
              </a:ext>
            </a:extLst>
          </p:cNvPr>
          <p:cNvCxnSpPr/>
          <p:nvPr/>
        </p:nvCxnSpPr>
        <p:spPr>
          <a:xfrm flipV="1">
            <a:off x="9413631" y="3349895"/>
            <a:ext cx="0" cy="20632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3CCBF3-33B7-48DC-8ED6-ACE9CE53819D}"/>
              </a:ext>
            </a:extLst>
          </p:cNvPr>
          <p:cNvCxnSpPr>
            <a:cxnSpLocks/>
          </p:cNvCxnSpPr>
          <p:nvPr/>
        </p:nvCxnSpPr>
        <p:spPr>
          <a:xfrm flipV="1">
            <a:off x="7432430" y="5521531"/>
            <a:ext cx="185810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D912B8-A625-418C-A9D5-33159779F096}"/>
              </a:ext>
            </a:extLst>
          </p:cNvPr>
          <p:cNvSpPr txBox="1"/>
          <p:nvPr/>
        </p:nvSpPr>
        <p:spPr>
          <a:xfrm>
            <a:off x="7853973" y="5553949"/>
            <a:ext cx="2220480" cy="369332"/>
          </a:xfrm>
          <a:prstGeom prst="rect">
            <a:avLst/>
          </a:prstGeom>
          <a:noFill/>
        </p:spPr>
        <p:txBody>
          <a:bodyPr wrap="none" rtlCol="0">
            <a:spAutoFit/>
          </a:bodyPr>
          <a:lstStyle/>
          <a:p>
            <a:r>
              <a:rPr lang="en-US" dirty="0"/>
              <a:t>42.2447 mm (+44µm)</a:t>
            </a:r>
          </a:p>
        </p:txBody>
      </p:sp>
      <p:sp>
        <p:nvSpPr>
          <p:cNvPr id="16" name="TextBox 15">
            <a:extLst>
              <a:ext uri="{FF2B5EF4-FFF2-40B4-BE49-F238E27FC236}">
                <a16:creationId xmlns:a16="http://schemas.microsoft.com/office/drawing/2014/main" id="{19EE25C6-6BCE-497B-BAA2-F6C4076B4E68}"/>
              </a:ext>
            </a:extLst>
          </p:cNvPr>
          <p:cNvSpPr txBox="1"/>
          <p:nvPr/>
        </p:nvSpPr>
        <p:spPr>
          <a:xfrm>
            <a:off x="9413631" y="4196859"/>
            <a:ext cx="2220480" cy="369332"/>
          </a:xfrm>
          <a:prstGeom prst="rect">
            <a:avLst/>
          </a:prstGeom>
          <a:noFill/>
        </p:spPr>
        <p:txBody>
          <a:bodyPr wrap="none" rtlCol="0">
            <a:spAutoFit/>
          </a:bodyPr>
          <a:lstStyle/>
          <a:p>
            <a:r>
              <a:rPr lang="en-US" dirty="0"/>
              <a:t>41.1563 mm (+56µm)</a:t>
            </a:r>
          </a:p>
        </p:txBody>
      </p:sp>
      <p:sp>
        <p:nvSpPr>
          <p:cNvPr id="17" name="TextBox 16">
            <a:extLst>
              <a:ext uri="{FF2B5EF4-FFF2-40B4-BE49-F238E27FC236}">
                <a16:creationId xmlns:a16="http://schemas.microsoft.com/office/drawing/2014/main" id="{B1F97DF8-5654-45B3-8F72-E4FB9EF236E6}"/>
              </a:ext>
            </a:extLst>
          </p:cNvPr>
          <p:cNvSpPr txBox="1"/>
          <p:nvPr/>
        </p:nvSpPr>
        <p:spPr>
          <a:xfrm>
            <a:off x="1786267" y="2628313"/>
            <a:ext cx="1789272" cy="369332"/>
          </a:xfrm>
          <a:prstGeom prst="rect">
            <a:avLst/>
          </a:prstGeom>
          <a:noFill/>
        </p:spPr>
        <p:txBody>
          <a:bodyPr wrap="none" rtlCol="0">
            <a:spAutoFit/>
          </a:bodyPr>
          <a:lstStyle/>
          <a:p>
            <a:r>
              <a:rPr lang="en-US" dirty="0"/>
              <a:t>Ideal Dimensions</a:t>
            </a:r>
          </a:p>
        </p:txBody>
      </p:sp>
      <p:sp>
        <p:nvSpPr>
          <p:cNvPr id="18" name="TextBox 17">
            <a:extLst>
              <a:ext uri="{FF2B5EF4-FFF2-40B4-BE49-F238E27FC236}">
                <a16:creationId xmlns:a16="http://schemas.microsoft.com/office/drawing/2014/main" id="{CF2EB50C-96F8-4833-B61D-EF895E0D85BB}"/>
              </a:ext>
            </a:extLst>
          </p:cNvPr>
          <p:cNvSpPr txBox="1"/>
          <p:nvPr/>
        </p:nvSpPr>
        <p:spPr>
          <a:xfrm>
            <a:off x="7466848" y="2628313"/>
            <a:ext cx="1783630" cy="369332"/>
          </a:xfrm>
          <a:prstGeom prst="rect">
            <a:avLst/>
          </a:prstGeom>
          <a:noFill/>
        </p:spPr>
        <p:txBody>
          <a:bodyPr wrap="none" rtlCol="0">
            <a:spAutoFit/>
          </a:bodyPr>
          <a:lstStyle/>
          <a:p>
            <a:r>
              <a:rPr lang="en-US" dirty="0"/>
              <a:t>Real Dimensions</a:t>
            </a:r>
          </a:p>
        </p:txBody>
      </p:sp>
      <p:sp>
        <p:nvSpPr>
          <p:cNvPr id="19" name="Slide Number Placeholder 18">
            <a:extLst>
              <a:ext uri="{FF2B5EF4-FFF2-40B4-BE49-F238E27FC236}">
                <a16:creationId xmlns:a16="http://schemas.microsoft.com/office/drawing/2014/main" id="{1C260BE9-9BEC-4463-A7E6-A3150B606CA2}"/>
              </a:ext>
            </a:extLst>
          </p:cNvPr>
          <p:cNvSpPr>
            <a:spLocks noGrp="1"/>
          </p:cNvSpPr>
          <p:nvPr>
            <p:ph type="sldNum" sz="quarter" idx="12"/>
          </p:nvPr>
        </p:nvSpPr>
        <p:spPr/>
        <p:txBody>
          <a:bodyPr/>
          <a:lstStyle/>
          <a:p>
            <a:fld id="{6113E31D-E2AB-40D1-8B51-AFA5AFEF393A}" type="slidenum">
              <a:rPr lang="en-US" smtClean="0"/>
              <a:t>16</a:t>
            </a:fld>
            <a:endParaRPr lang="en-US" dirty="0"/>
          </a:p>
        </p:txBody>
      </p:sp>
    </p:spTree>
    <p:extLst>
      <p:ext uri="{BB962C8B-B14F-4D97-AF65-F5344CB8AC3E}">
        <p14:creationId xmlns:p14="http://schemas.microsoft.com/office/powerpoint/2010/main" val="415414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E730-6FAC-40C1-B433-A8AD3CCD2D32}"/>
              </a:ext>
            </a:extLst>
          </p:cNvPr>
          <p:cNvSpPr>
            <a:spLocks noGrp="1"/>
          </p:cNvSpPr>
          <p:nvPr>
            <p:ph type="title"/>
          </p:nvPr>
        </p:nvSpPr>
        <p:spPr/>
        <p:txBody>
          <a:bodyPr/>
          <a:lstStyle/>
          <a:p>
            <a:r>
              <a:rPr lang="en-US" dirty="0"/>
              <a:t>Absolute positioning measurement</a:t>
            </a:r>
          </a:p>
        </p:txBody>
      </p:sp>
      <p:sp>
        <p:nvSpPr>
          <p:cNvPr id="3" name="Content Placeholder 2">
            <a:extLst>
              <a:ext uri="{FF2B5EF4-FFF2-40B4-BE49-F238E27FC236}">
                <a16:creationId xmlns:a16="http://schemas.microsoft.com/office/drawing/2014/main" id="{D976F8DA-163C-40D4-BCA5-8FED621EB8A8}"/>
              </a:ext>
            </a:extLst>
          </p:cNvPr>
          <p:cNvSpPr>
            <a:spLocks noGrp="1"/>
          </p:cNvSpPr>
          <p:nvPr>
            <p:ph idx="1"/>
          </p:nvPr>
        </p:nvSpPr>
        <p:spPr>
          <a:xfrm>
            <a:off x="1097280" y="1845734"/>
            <a:ext cx="10058400" cy="849340"/>
          </a:xfrm>
        </p:spPr>
        <p:txBody>
          <a:bodyPr>
            <a:normAutofit fontScale="55000" lnSpcReduction="20000"/>
          </a:bodyPr>
          <a:lstStyle/>
          <a:p>
            <a:pPr>
              <a:buFont typeface="Wingdings" panose="05000000000000000000" pitchFamily="2" charset="2"/>
              <a:buChar char="q"/>
            </a:pPr>
            <a:r>
              <a:rPr lang="en-US" dirty="0"/>
              <a:t>The current tool was designed for RD53A modules which has different dimensions that ITKPIXV1 modules </a:t>
            </a:r>
          </a:p>
          <a:p>
            <a:pPr>
              <a:buFont typeface="Wingdings" panose="05000000000000000000" pitchFamily="2" charset="2"/>
              <a:buChar char="q"/>
            </a:pPr>
            <a:r>
              <a:rPr lang="en-US" dirty="0"/>
              <a:t>The current module placement accuracy in cell frame has been measured over 20 assembly and measurement</a:t>
            </a:r>
          </a:p>
          <a:p>
            <a:pPr>
              <a:buFont typeface="Wingdings" panose="05000000000000000000" pitchFamily="2" charset="2"/>
              <a:buChar char="q"/>
            </a:pPr>
            <a:r>
              <a:rPr lang="en-US" dirty="0"/>
              <a:t>This measurement integer, placement repeatability, cell geometrical error and tool geometrical error </a:t>
            </a:r>
          </a:p>
        </p:txBody>
      </p:sp>
      <p:sp>
        <p:nvSpPr>
          <p:cNvPr id="4" name="Slide Number Placeholder 3">
            <a:extLst>
              <a:ext uri="{FF2B5EF4-FFF2-40B4-BE49-F238E27FC236}">
                <a16:creationId xmlns:a16="http://schemas.microsoft.com/office/drawing/2014/main" id="{D8236F49-5A81-4F0C-8093-D7D3FF3FDDE2}"/>
              </a:ext>
            </a:extLst>
          </p:cNvPr>
          <p:cNvSpPr>
            <a:spLocks noGrp="1"/>
          </p:cNvSpPr>
          <p:nvPr>
            <p:ph type="sldNum" sz="quarter" idx="12"/>
          </p:nvPr>
        </p:nvSpPr>
        <p:spPr/>
        <p:txBody>
          <a:bodyPr/>
          <a:lstStyle/>
          <a:p>
            <a:fld id="{6113E31D-E2AB-40D1-8B51-AFA5AFEF393A}" type="slidenum">
              <a:rPr lang="en-US" smtClean="0"/>
              <a:t>17</a:t>
            </a:fld>
            <a:endParaRPr lang="en-US" dirty="0"/>
          </a:p>
        </p:txBody>
      </p:sp>
      <p:pic>
        <p:nvPicPr>
          <p:cNvPr id="6" name="Picture 5">
            <a:extLst>
              <a:ext uri="{FF2B5EF4-FFF2-40B4-BE49-F238E27FC236}">
                <a16:creationId xmlns:a16="http://schemas.microsoft.com/office/drawing/2014/main" id="{A2287FBE-DBBC-4175-840D-286E85EBA2B9}"/>
              </a:ext>
            </a:extLst>
          </p:cNvPr>
          <p:cNvPicPr>
            <a:picLocks noChangeAspect="1"/>
          </p:cNvPicPr>
          <p:nvPr/>
        </p:nvPicPr>
        <p:blipFill>
          <a:blip r:embed="rId2"/>
          <a:stretch>
            <a:fillRect/>
          </a:stretch>
        </p:blipFill>
        <p:spPr>
          <a:xfrm>
            <a:off x="4516072" y="2941709"/>
            <a:ext cx="2693981" cy="3139220"/>
          </a:xfrm>
          <a:prstGeom prst="rect">
            <a:avLst/>
          </a:prstGeom>
        </p:spPr>
      </p:pic>
      <p:sp>
        <p:nvSpPr>
          <p:cNvPr id="7" name="TextBox 6">
            <a:extLst>
              <a:ext uri="{FF2B5EF4-FFF2-40B4-BE49-F238E27FC236}">
                <a16:creationId xmlns:a16="http://schemas.microsoft.com/office/drawing/2014/main" id="{3DE373AC-4B23-4645-B7C4-DEA6E1619315}"/>
              </a:ext>
            </a:extLst>
          </p:cNvPr>
          <p:cNvSpPr txBox="1"/>
          <p:nvPr/>
        </p:nvSpPr>
        <p:spPr>
          <a:xfrm>
            <a:off x="4845339" y="5711597"/>
            <a:ext cx="2616422" cy="369332"/>
          </a:xfrm>
          <a:prstGeom prst="rect">
            <a:avLst/>
          </a:prstGeom>
          <a:noFill/>
        </p:spPr>
        <p:txBody>
          <a:bodyPr wrap="none" rtlCol="0">
            <a:spAutoFit/>
          </a:bodyPr>
          <a:lstStyle/>
          <a:p>
            <a:r>
              <a:rPr lang="en-US" dirty="0"/>
              <a:t>RD53 Module Dimensions</a:t>
            </a:r>
          </a:p>
        </p:txBody>
      </p:sp>
      <p:pic>
        <p:nvPicPr>
          <p:cNvPr id="8" name="Picture 7">
            <a:extLst>
              <a:ext uri="{FF2B5EF4-FFF2-40B4-BE49-F238E27FC236}">
                <a16:creationId xmlns:a16="http://schemas.microsoft.com/office/drawing/2014/main" id="{A3720955-2B6D-4124-8A52-0D98DA85C3E6}"/>
              </a:ext>
            </a:extLst>
          </p:cNvPr>
          <p:cNvPicPr>
            <a:picLocks noChangeAspect="1"/>
          </p:cNvPicPr>
          <p:nvPr/>
        </p:nvPicPr>
        <p:blipFill>
          <a:blip r:embed="rId3"/>
          <a:stretch>
            <a:fillRect/>
          </a:stretch>
        </p:blipFill>
        <p:spPr>
          <a:xfrm>
            <a:off x="703786" y="2656541"/>
            <a:ext cx="3375531" cy="3320927"/>
          </a:xfrm>
          <a:prstGeom prst="rect">
            <a:avLst/>
          </a:prstGeom>
        </p:spPr>
      </p:pic>
      <p:sp>
        <p:nvSpPr>
          <p:cNvPr id="9" name="TextBox 8">
            <a:extLst>
              <a:ext uri="{FF2B5EF4-FFF2-40B4-BE49-F238E27FC236}">
                <a16:creationId xmlns:a16="http://schemas.microsoft.com/office/drawing/2014/main" id="{419D9C79-CE4C-4959-884A-156091857BD4}"/>
              </a:ext>
            </a:extLst>
          </p:cNvPr>
          <p:cNvSpPr txBox="1"/>
          <p:nvPr/>
        </p:nvSpPr>
        <p:spPr>
          <a:xfrm>
            <a:off x="267031" y="5724698"/>
            <a:ext cx="4463210" cy="369332"/>
          </a:xfrm>
          <a:prstGeom prst="rect">
            <a:avLst/>
          </a:prstGeom>
          <a:noFill/>
        </p:spPr>
        <p:txBody>
          <a:bodyPr wrap="none" rtlCol="0">
            <a:spAutoFit/>
          </a:bodyPr>
          <a:lstStyle/>
          <a:p>
            <a:r>
              <a:rPr lang="en-US" dirty="0"/>
              <a:t>Corner coordinate with real SI tile dimensions</a:t>
            </a:r>
          </a:p>
        </p:txBody>
      </p:sp>
      <p:pic>
        <p:nvPicPr>
          <p:cNvPr id="5" name="Picture 4">
            <a:extLst>
              <a:ext uri="{FF2B5EF4-FFF2-40B4-BE49-F238E27FC236}">
                <a16:creationId xmlns:a16="http://schemas.microsoft.com/office/drawing/2014/main" id="{DEB32A00-E602-4EC6-802E-D29EE9C427ED}"/>
              </a:ext>
            </a:extLst>
          </p:cNvPr>
          <p:cNvPicPr>
            <a:picLocks noChangeAspect="1"/>
          </p:cNvPicPr>
          <p:nvPr/>
        </p:nvPicPr>
        <p:blipFill>
          <a:blip r:embed="rId4"/>
          <a:stretch>
            <a:fillRect/>
          </a:stretch>
        </p:blipFill>
        <p:spPr>
          <a:xfrm>
            <a:off x="7172325" y="3088583"/>
            <a:ext cx="5019675" cy="2057400"/>
          </a:xfrm>
          <a:prstGeom prst="rect">
            <a:avLst/>
          </a:prstGeom>
        </p:spPr>
      </p:pic>
    </p:spTree>
    <p:extLst>
      <p:ext uri="{BB962C8B-B14F-4D97-AF65-F5344CB8AC3E}">
        <p14:creationId xmlns:p14="http://schemas.microsoft.com/office/powerpoint/2010/main" val="322759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D5C-DC53-4440-B332-74B7F9448A7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B42D594-D4E9-4467-A87F-3AAFBE2C7471}"/>
              </a:ext>
            </a:extLst>
          </p:cNvPr>
          <p:cNvSpPr>
            <a:spLocks noGrp="1"/>
          </p:cNvSpPr>
          <p:nvPr>
            <p:ph idx="1"/>
          </p:nvPr>
        </p:nvSpPr>
        <p:spPr/>
        <p:txBody>
          <a:bodyPr/>
          <a:lstStyle/>
          <a:p>
            <a:pPr>
              <a:buFont typeface="Wingdings" panose="05000000000000000000" pitchFamily="2" charset="2"/>
              <a:buChar char="q"/>
            </a:pPr>
            <a:r>
              <a:rPr lang="en-US" dirty="0"/>
              <a:t>Accuracy measurement will go on at </a:t>
            </a:r>
            <a:r>
              <a:rPr lang="en-US" dirty="0" err="1"/>
              <a:t>cppm</a:t>
            </a:r>
            <a:endParaRPr lang="en-US" dirty="0"/>
          </a:p>
          <a:p>
            <a:pPr>
              <a:buFont typeface="Wingdings" panose="05000000000000000000" pitchFamily="2" charset="2"/>
              <a:buChar char="q"/>
            </a:pPr>
            <a:r>
              <a:rPr lang="en-US" dirty="0"/>
              <a:t>This permit to define the best loading procedure</a:t>
            </a:r>
          </a:p>
          <a:p>
            <a:pPr>
              <a:buFont typeface="Wingdings" panose="05000000000000000000" pitchFamily="2" charset="2"/>
              <a:buChar char="q"/>
            </a:pPr>
            <a:r>
              <a:rPr lang="en-US" dirty="0"/>
              <a:t>In the coming days we will:</a:t>
            </a:r>
          </a:p>
          <a:p>
            <a:pPr lvl="1">
              <a:buFont typeface="Wingdings" panose="05000000000000000000" pitchFamily="2" charset="2"/>
              <a:buChar char="q"/>
            </a:pPr>
            <a:r>
              <a:rPr lang="en-US" dirty="0"/>
              <a:t>Measure the Si tile dimensions </a:t>
            </a:r>
            <a:r>
              <a:rPr lang="en-US" dirty="0">
                <a:sym typeface="Wingdings" panose="05000000000000000000" pitchFamily="2" charset="2"/>
              </a:rPr>
              <a:t> Done</a:t>
            </a:r>
            <a:endParaRPr lang="en-US" dirty="0"/>
          </a:p>
          <a:p>
            <a:pPr lvl="1">
              <a:buFont typeface="Wingdings" panose="05000000000000000000" pitchFamily="2" charset="2"/>
              <a:buChar char="q"/>
            </a:pPr>
            <a:r>
              <a:rPr lang="en-US" dirty="0"/>
              <a:t>Measure the relative repeatability changing the process as proposed</a:t>
            </a:r>
            <a:r>
              <a:rPr lang="en-US" dirty="0">
                <a:sym typeface="Wingdings" panose="05000000000000000000" pitchFamily="2" charset="2"/>
              </a:rPr>
              <a:t> Done</a:t>
            </a:r>
            <a:endParaRPr lang="en-US" dirty="0"/>
          </a:p>
          <a:p>
            <a:pPr lvl="1">
              <a:buFont typeface="Wingdings" panose="05000000000000000000" pitchFamily="2" charset="2"/>
              <a:buChar char="q"/>
            </a:pPr>
            <a:r>
              <a:rPr lang="en-US" dirty="0"/>
              <a:t>Measure the absolute accuracy of Cell mounting and module placement</a:t>
            </a:r>
            <a:r>
              <a:rPr lang="en-US" dirty="0">
                <a:sym typeface="Wingdings" panose="05000000000000000000" pitchFamily="2" charset="2"/>
              </a:rPr>
              <a:t> Done</a:t>
            </a:r>
            <a:endParaRPr lang="en-US" dirty="0"/>
          </a:p>
          <a:p>
            <a:pPr lvl="1">
              <a:buFont typeface="Wingdings" panose="05000000000000000000" pitchFamily="2" charset="2"/>
              <a:buChar char="q"/>
            </a:pPr>
            <a:r>
              <a:rPr lang="en-US" dirty="0"/>
              <a:t>Measure the module pick up and placement accuracy and repeatability</a:t>
            </a:r>
          </a:p>
          <a:p>
            <a:pPr lvl="1">
              <a:buFont typeface="Wingdings" panose="05000000000000000000" pitchFamily="2" charset="2"/>
              <a:buChar char="q"/>
            </a:pPr>
            <a:r>
              <a:rPr lang="en-US" dirty="0"/>
              <a:t>The final qualification will be done loading the Si tile on Al cell and measure the final position</a:t>
            </a:r>
          </a:p>
          <a:p>
            <a:pPr lvl="1">
              <a:buFont typeface="Wingdings" panose="05000000000000000000" pitchFamily="2" charset="2"/>
              <a:buChar char="q"/>
            </a:pPr>
            <a:endParaRPr lang="en-US" dirty="0"/>
          </a:p>
          <a:p>
            <a:pPr>
              <a:buFont typeface="Wingdings" panose="05000000000000000000" pitchFamily="2" charset="2"/>
              <a:buChar char="q"/>
            </a:pPr>
            <a:r>
              <a:rPr lang="en-US" dirty="0"/>
              <a:t>We would like also to check the operator dependence which will help us to define and write the loading procedure</a:t>
            </a:r>
          </a:p>
        </p:txBody>
      </p:sp>
      <p:sp>
        <p:nvSpPr>
          <p:cNvPr id="4" name="Slide Number Placeholder 3">
            <a:extLst>
              <a:ext uri="{FF2B5EF4-FFF2-40B4-BE49-F238E27FC236}">
                <a16:creationId xmlns:a16="http://schemas.microsoft.com/office/drawing/2014/main" id="{17EDB88B-51EF-4BFC-8A10-C7DB8A235E0A}"/>
              </a:ext>
            </a:extLst>
          </p:cNvPr>
          <p:cNvSpPr>
            <a:spLocks noGrp="1"/>
          </p:cNvSpPr>
          <p:nvPr>
            <p:ph type="sldNum" sz="quarter" idx="12"/>
          </p:nvPr>
        </p:nvSpPr>
        <p:spPr/>
        <p:txBody>
          <a:bodyPr/>
          <a:lstStyle/>
          <a:p>
            <a:fld id="{6113E31D-E2AB-40D1-8B51-AFA5AFEF393A}" type="slidenum">
              <a:rPr lang="en-US" smtClean="0"/>
              <a:t>18</a:t>
            </a:fld>
            <a:endParaRPr lang="en-US" dirty="0"/>
          </a:p>
        </p:txBody>
      </p:sp>
    </p:spTree>
    <p:extLst>
      <p:ext uri="{BB962C8B-B14F-4D97-AF65-F5344CB8AC3E}">
        <p14:creationId xmlns:p14="http://schemas.microsoft.com/office/powerpoint/2010/main" val="401077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9CA0C-9F44-4BEB-A7D1-9EF9A8364CC2}"/>
              </a:ext>
            </a:extLst>
          </p:cNvPr>
          <p:cNvSpPr>
            <a:spLocks noGrp="1"/>
          </p:cNvSpPr>
          <p:nvPr>
            <p:ph type="ctrTitle"/>
          </p:nvPr>
        </p:nvSpPr>
        <p:spPr/>
        <p:txBody>
          <a:bodyPr>
            <a:normAutofit/>
          </a:bodyPr>
          <a:lstStyle/>
          <a:p>
            <a:r>
              <a:rPr lang="en-US" sz="6000" dirty="0"/>
              <a:t>Cell loading Qualification Step 1</a:t>
            </a:r>
            <a:br>
              <a:rPr lang="en-US" sz="6000" dirty="0"/>
            </a:br>
            <a:r>
              <a:rPr lang="en-US" sz="6000" dirty="0"/>
              <a:t>Stencil and Automatic deposition</a:t>
            </a:r>
          </a:p>
        </p:txBody>
      </p:sp>
      <p:sp>
        <p:nvSpPr>
          <p:cNvPr id="3" name="Sous-titre 2">
            <a:extLst>
              <a:ext uri="{FF2B5EF4-FFF2-40B4-BE49-F238E27FC236}">
                <a16:creationId xmlns:a16="http://schemas.microsoft.com/office/drawing/2014/main" id="{FE61BB89-5C64-4960-9904-5273CF00BC35}"/>
              </a:ext>
            </a:extLst>
          </p:cNvPr>
          <p:cNvSpPr>
            <a:spLocks noGrp="1"/>
          </p:cNvSpPr>
          <p:nvPr>
            <p:ph type="subTitle" idx="1"/>
          </p:nvPr>
        </p:nvSpPr>
        <p:spPr/>
        <p:txBody>
          <a:bodyPr>
            <a:normAutofit fontScale="92500" lnSpcReduction="10000"/>
          </a:bodyPr>
          <a:lstStyle/>
          <a:p>
            <a:r>
              <a:rPr lang="en-US" dirty="0"/>
              <a:t>Laurence Caillat, Jean-Philippe Logier, Elisabeth petit, </a:t>
            </a:r>
            <a:r>
              <a:rPr lang="en-US" u="sng" dirty="0"/>
              <a:t>Eric Vigeolas</a:t>
            </a:r>
            <a:r>
              <a:rPr lang="en-US" dirty="0"/>
              <a:t> </a:t>
            </a:r>
          </a:p>
          <a:p>
            <a:r>
              <a:rPr lang="en-US" dirty="0"/>
              <a:t>Cell Loading meeting Jan the 14</a:t>
            </a:r>
            <a:r>
              <a:rPr lang="en-US" baseline="30000" dirty="0"/>
              <a:t>th</a:t>
            </a:r>
            <a:r>
              <a:rPr lang="en-US" dirty="0"/>
              <a:t> 2021</a:t>
            </a:r>
          </a:p>
        </p:txBody>
      </p:sp>
      <p:sp>
        <p:nvSpPr>
          <p:cNvPr id="4" name="Espace réservé du numéro de diapositive 3">
            <a:extLst>
              <a:ext uri="{FF2B5EF4-FFF2-40B4-BE49-F238E27FC236}">
                <a16:creationId xmlns:a16="http://schemas.microsoft.com/office/drawing/2014/main" id="{92BB0C9A-664C-46F7-8D0F-D249E3755323}"/>
              </a:ext>
            </a:extLst>
          </p:cNvPr>
          <p:cNvSpPr>
            <a:spLocks noGrp="1"/>
          </p:cNvSpPr>
          <p:nvPr>
            <p:ph type="sldNum" sz="quarter" idx="12"/>
          </p:nvPr>
        </p:nvSpPr>
        <p:spPr/>
        <p:txBody>
          <a:bodyPr/>
          <a:lstStyle/>
          <a:p>
            <a:fld id="{4FAB73BC-B049-4115-A692-8D63A059BFB8}" type="slidenum">
              <a:rPr lang="en-US" smtClean="0"/>
              <a:t>19</a:t>
            </a:fld>
            <a:endParaRPr lang="en-US" dirty="0"/>
          </a:p>
        </p:txBody>
      </p:sp>
    </p:spTree>
    <p:extLst>
      <p:ext uri="{BB962C8B-B14F-4D97-AF65-F5344CB8AC3E}">
        <p14:creationId xmlns:p14="http://schemas.microsoft.com/office/powerpoint/2010/main" val="368923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B1F5-853A-40DC-A9D4-261DB29A2830}"/>
              </a:ext>
            </a:extLst>
          </p:cNvPr>
          <p:cNvSpPr>
            <a:spLocks noGrp="1"/>
          </p:cNvSpPr>
          <p:nvPr>
            <p:ph type="title"/>
          </p:nvPr>
        </p:nvSpPr>
        <p:spPr/>
        <p:txBody>
          <a:bodyPr/>
          <a:lstStyle/>
          <a:p>
            <a:r>
              <a:rPr lang="en-US" dirty="0"/>
              <a:t>Foreword</a:t>
            </a:r>
          </a:p>
        </p:txBody>
      </p:sp>
      <p:sp>
        <p:nvSpPr>
          <p:cNvPr id="3" name="Content Placeholder 2">
            <a:extLst>
              <a:ext uri="{FF2B5EF4-FFF2-40B4-BE49-F238E27FC236}">
                <a16:creationId xmlns:a16="http://schemas.microsoft.com/office/drawing/2014/main" id="{D96C3636-A526-49BF-BE3C-39B6E4FA2FF3}"/>
              </a:ext>
            </a:extLst>
          </p:cNvPr>
          <p:cNvSpPr>
            <a:spLocks noGrp="1"/>
          </p:cNvSpPr>
          <p:nvPr>
            <p:ph idx="1"/>
          </p:nvPr>
        </p:nvSpPr>
        <p:spPr>
          <a:xfrm>
            <a:off x="1097280" y="1845734"/>
            <a:ext cx="10058400" cy="1817728"/>
          </a:xfrm>
        </p:spPr>
        <p:txBody>
          <a:bodyPr>
            <a:normAutofit fontScale="55000" lnSpcReduction="20000"/>
          </a:bodyPr>
          <a:lstStyle/>
          <a:p>
            <a:pPr>
              <a:buFont typeface="Wingdings" panose="05000000000000000000" pitchFamily="2" charset="2"/>
              <a:buChar char="q"/>
            </a:pPr>
            <a:r>
              <a:rPr lang="en-US" dirty="0">
                <a:solidFill>
                  <a:srgbClr val="0070C0"/>
                </a:solidFill>
              </a:rPr>
              <a:t>Is that necessary to load with high accuracy? </a:t>
            </a:r>
            <a:r>
              <a:rPr lang="en-US" dirty="0">
                <a:sym typeface="Wingdings" panose="05000000000000000000" pitchFamily="2" charset="2"/>
              </a:rPr>
              <a:t> Yes</a:t>
            </a:r>
          </a:p>
          <a:p>
            <a:pPr>
              <a:buFont typeface="Wingdings" panose="05000000000000000000" pitchFamily="2" charset="2"/>
              <a:buChar char="q"/>
            </a:pPr>
            <a:r>
              <a:rPr lang="en-US" dirty="0">
                <a:solidFill>
                  <a:srgbClr val="0070C0"/>
                </a:solidFill>
                <a:sym typeface="Wingdings" panose="05000000000000000000" pitchFamily="2" charset="2"/>
              </a:rPr>
              <a:t>Why? </a:t>
            </a:r>
            <a:r>
              <a:rPr lang="en-US" dirty="0">
                <a:sym typeface="Wingdings" panose="05000000000000000000" pitchFamily="2" charset="2"/>
              </a:rPr>
              <a:t>The accuracy is driven by the gap between two adjacent modules on a longeron in the detector Z direction which is 0.3mm  this seems to be large but I will explain later why this require a high accuracy on loading</a:t>
            </a:r>
          </a:p>
          <a:p>
            <a:pPr>
              <a:buFont typeface="Wingdings" panose="05000000000000000000" pitchFamily="2" charset="2"/>
              <a:buChar char="q"/>
            </a:pPr>
            <a:r>
              <a:rPr lang="en-US" dirty="0">
                <a:solidFill>
                  <a:srgbClr val="0070C0"/>
                </a:solidFill>
                <a:sym typeface="Wingdings" panose="05000000000000000000" pitchFamily="2" charset="2"/>
              </a:rPr>
              <a:t>What high accuracy means? </a:t>
            </a:r>
            <a:r>
              <a:rPr lang="en-US" dirty="0">
                <a:sym typeface="Wingdings" panose="05000000000000000000" pitchFamily="2" charset="2"/>
              </a:rPr>
              <a:t>On atlas pixel detector, Module placement accuracy of ±0.06mm was reached on the barrel staves, On IBL ±0.1 mm accuracy was reached, but on both detectors module loading was sequential therefore errors could propagate on the local support without reducing the module gap or risking module clashes. By experience getting better than ±0.05mm of accuracy is difficult and require large amount of work on tooling and processes</a:t>
            </a:r>
          </a:p>
          <a:p>
            <a:pPr>
              <a:buFont typeface="Wingdings" panose="05000000000000000000" pitchFamily="2" charset="2"/>
              <a:buChar char="q"/>
            </a:pPr>
            <a:r>
              <a:rPr lang="en-US" dirty="0">
                <a:solidFill>
                  <a:srgbClr val="0070C0"/>
                </a:solidFill>
                <a:sym typeface="Wingdings" panose="05000000000000000000" pitchFamily="2" charset="2"/>
              </a:rPr>
              <a:t>Why not deciding to load with the best accuracy we could achieve, to perform a metrological survey and then decide where the module will be integer ?</a:t>
            </a:r>
            <a:r>
              <a:rPr lang="en-US" dirty="0">
                <a:sym typeface="Wingdings" panose="05000000000000000000" pitchFamily="2" charset="2"/>
              </a:rPr>
              <a:t> This could be done, but require to know the accuracy spreading to evaluate how many module can go on Longerons and how many on inclined ring. But in practice, this will not be possible on ITK  Loading and integration will be done in parallel  there is phases where we will concentrate on longeron integration and phases on rings  we will not have the luxury to select which local support will be populated as function of our loading quality</a:t>
            </a:r>
            <a:endParaRPr lang="en-US" dirty="0"/>
          </a:p>
        </p:txBody>
      </p:sp>
      <p:sp>
        <p:nvSpPr>
          <p:cNvPr id="4" name="Slide Number Placeholder 3">
            <a:extLst>
              <a:ext uri="{FF2B5EF4-FFF2-40B4-BE49-F238E27FC236}">
                <a16:creationId xmlns:a16="http://schemas.microsoft.com/office/drawing/2014/main" id="{1D5600B6-AFFC-4994-BB9E-1B41BBC53DD8}"/>
              </a:ext>
            </a:extLst>
          </p:cNvPr>
          <p:cNvSpPr>
            <a:spLocks noGrp="1"/>
          </p:cNvSpPr>
          <p:nvPr>
            <p:ph type="sldNum" sz="quarter" idx="12"/>
          </p:nvPr>
        </p:nvSpPr>
        <p:spPr/>
        <p:txBody>
          <a:bodyPr/>
          <a:lstStyle/>
          <a:p>
            <a:fld id="{6113E31D-E2AB-40D1-8B51-AFA5AFEF393A}" type="slidenum">
              <a:rPr lang="en-US" smtClean="0"/>
              <a:t>2</a:t>
            </a:fld>
            <a:endParaRPr lang="en-US" dirty="0"/>
          </a:p>
        </p:txBody>
      </p:sp>
      <p:pic>
        <p:nvPicPr>
          <p:cNvPr id="5" name="Picture 4">
            <a:extLst>
              <a:ext uri="{FF2B5EF4-FFF2-40B4-BE49-F238E27FC236}">
                <a16:creationId xmlns:a16="http://schemas.microsoft.com/office/drawing/2014/main" id="{503B7F8E-DF4D-440E-AD87-A50EE05ABD6C}"/>
              </a:ext>
            </a:extLst>
          </p:cNvPr>
          <p:cNvPicPr>
            <a:picLocks noChangeAspect="1"/>
          </p:cNvPicPr>
          <p:nvPr/>
        </p:nvPicPr>
        <p:blipFill>
          <a:blip r:embed="rId2"/>
          <a:stretch>
            <a:fillRect/>
          </a:stretch>
        </p:blipFill>
        <p:spPr>
          <a:xfrm>
            <a:off x="1419664" y="3865873"/>
            <a:ext cx="7870874" cy="2221617"/>
          </a:xfrm>
          <a:prstGeom prst="rect">
            <a:avLst/>
          </a:prstGeom>
        </p:spPr>
      </p:pic>
    </p:spTree>
    <p:extLst>
      <p:ext uri="{BB962C8B-B14F-4D97-AF65-F5344CB8AC3E}">
        <p14:creationId xmlns:p14="http://schemas.microsoft.com/office/powerpoint/2010/main" val="657463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531E2-D9A6-4BAA-99E6-171D5D994948}"/>
              </a:ext>
            </a:extLst>
          </p:cNvPr>
          <p:cNvSpPr>
            <a:spLocks noGrp="1"/>
          </p:cNvSpPr>
          <p:nvPr>
            <p:ph type="title"/>
          </p:nvPr>
        </p:nvSpPr>
        <p:spPr/>
        <p:txBody>
          <a:bodyPr/>
          <a:lstStyle/>
          <a:p>
            <a:r>
              <a:rPr lang="en-US" dirty="0"/>
              <a:t>Forewords#1 </a:t>
            </a:r>
          </a:p>
        </p:txBody>
      </p:sp>
      <p:sp>
        <p:nvSpPr>
          <p:cNvPr id="3" name="Espace réservé du contenu 2">
            <a:extLst>
              <a:ext uri="{FF2B5EF4-FFF2-40B4-BE49-F238E27FC236}">
                <a16:creationId xmlns:a16="http://schemas.microsoft.com/office/drawing/2014/main" id="{D776B5DD-CB27-4779-9FE4-AD7F066F57DC}"/>
              </a:ext>
            </a:extLst>
          </p:cNvPr>
          <p:cNvSpPr>
            <a:spLocks noGrp="1"/>
          </p:cNvSpPr>
          <p:nvPr>
            <p:ph idx="1"/>
          </p:nvPr>
        </p:nvSpPr>
        <p:spPr>
          <a:xfrm>
            <a:off x="1097280" y="1845733"/>
            <a:ext cx="5167895" cy="4454706"/>
          </a:xfrm>
        </p:spPr>
        <p:txBody>
          <a:bodyPr>
            <a:normAutofit fontScale="77500" lnSpcReduction="20000"/>
          </a:bodyPr>
          <a:lstStyle/>
          <a:p>
            <a:pPr>
              <a:buFont typeface="Wingdings" panose="05000000000000000000" pitchFamily="2" charset="2"/>
              <a:buChar char="q"/>
            </a:pPr>
            <a:r>
              <a:rPr lang="en-US" dirty="0"/>
              <a:t>Step 1 qualification was presented September the 3</a:t>
            </a:r>
            <a:r>
              <a:rPr lang="en-US" baseline="30000" dirty="0"/>
              <a:t>rd</a:t>
            </a:r>
            <a:r>
              <a:rPr lang="en-US" dirty="0"/>
              <a:t> by Diego</a:t>
            </a:r>
          </a:p>
          <a:p>
            <a:pPr>
              <a:buFont typeface="Wingdings" panose="05000000000000000000" pitchFamily="2" charset="2"/>
              <a:buChar char="q"/>
            </a:pPr>
            <a:r>
              <a:rPr lang="en-US" dirty="0"/>
              <a:t>Results presented in this talks do concerns only glass tile loading on </a:t>
            </a:r>
            <a:r>
              <a:rPr lang="en-US" dirty="0" err="1"/>
              <a:t>Aluminium</a:t>
            </a:r>
            <a:r>
              <a:rPr lang="en-US" dirty="0"/>
              <a:t> cells the graphite loading has </a:t>
            </a:r>
            <a:r>
              <a:rPr lang="en-US" dirty="0" err="1"/>
              <a:t>nt</a:t>
            </a:r>
            <a:r>
              <a:rPr lang="en-US" dirty="0"/>
              <a:t> been done yet</a:t>
            </a:r>
          </a:p>
          <a:p>
            <a:pPr>
              <a:buFont typeface="Wingdings" panose="05000000000000000000" pitchFamily="2" charset="2"/>
              <a:buChar char="q"/>
            </a:pPr>
            <a:r>
              <a:rPr lang="en-US" dirty="0"/>
              <a:t>In the following slide results obtained on 5 </a:t>
            </a:r>
            <a:r>
              <a:rPr lang="en-US" dirty="0" err="1"/>
              <a:t>Aluminium</a:t>
            </a:r>
            <a:r>
              <a:rPr lang="en-US" dirty="0"/>
              <a:t> cells loaded with the stencil technic and 5 </a:t>
            </a:r>
            <a:r>
              <a:rPr lang="en-US" dirty="0" err="1"/>
              <a:t>Aluminium</a:t>
            </a:r>
            <a:r>
              <a:rPr lang="en-US" dirty="0"/>
              <a:t> cells loaded with the automatic technic will be presented</a:t>
            </a:r>
          </a:p>
          <a:p>
            <a:pPr>
              <a:buFont typeface="Wingdings" panose="05000000000000000000" pitchFamily="2" charset="2"/>
              <a:buChar char="q"/>
            </a:pPr>
            <a:r>
              <a:rPr lang="en-US" dirty="0"/>
              <a:t>Some statistical results will be shown, we are conscious that 5 is not statistically significant we will perform further assemblies to improve our measurements</a:t>
            </a:r>
          </a:p>
          <a:p>
            <a:pPr>
              <a:buFont typeface="Wingdings" panose="05000000000000000000" pitchFamily="2" charset="2"/>
              <a:buChar char="q"/>
            </a:pPr>
            <a:r>
              <a:rPr lang="en-US" dirty="0"/>
              <a:t>  In order to save material (cells and glass tiles) after each assembly we wait the load stabilization before performing the measurements and cleaning the parts for further assembly</a:t>
            </a:r>
          </a:p>
          <a:p>
            <a:pPr>
              <a:buFont typeface="Wingdings" panose="05000000000000000000" pitchFamily="2" charset="2"/>
              <a:buChar char="q"/>
            </a:pPr>
            <a:r>
              <a:rPr lang="en-US" dirty="0"/>
              <a:t>A lot of measurements are made thanks to the scanning system we had on our MMT, this is very helpful for the qualification step but will not be used in production phase. All assembly was made blind without intermediate measurements or corrections.  </a:t>
            </a:r>
          </a:p>
        </p:txBody>
      </p:sp>
      <p:sp>
        <p:nvSpPr>
          <p:cNvPr id="4" name="Espace réservé du numéro de diapositive 3">
            <a:extLst>
              <a:ext uri="{FF2B5EF4-FFF2-40B4-BE49-F238E27FC236}">
                <a16:creationId xmlns:a16="http://schemas.microsoft.com/office/drawing/2014/main" id="{8D7823F4-9227-459C-BE14-954EFFA2317E}"/>
              </a:ext>
            </a:extLst>
          </p:cNvPr>
          <p:cNvSpPr>
            <a:spLocks noGrp="1"/>
          </p:cNvSpPr>
          <p:nvPr>
            <p:ph type="sldNum" sz="quarter" idx="12"/>
          </p:nvPr>
        </p:nvSpPr>
        <p:spPr/>
        <p:txBody>
          <a:bodyPr/>
          <a:lstStyle/>
          <a:p>
            <a:fld id="{6113E31D-E2AB-40D1-8B51-AFA5AFEF393A}" type="slidenum">
              <a:rPr lang="en-US" smtClean="0"/>
              <a:t>20</a:t>
            </a:fld>
            <a:endParaRPr lang="en-US" dirty="0"/>
          </a:p>
        </p:txBody>
      </p:sp>
      <p:pic>
        <p:nvPicPr>
          <p:cNvPr id="5" name="Image 4">
            <a:extLst>
              <a:ext uri="{FF2B5EF4-FFF2-40B4-BE49-F238E27FC236}">
                <a16:creationId xmlns:a16="http://schemas.microsoft.com/office/drawing/2014/main" id="{3500A21A-8759-4E64-897A-87E56C2E768C}"/>
              </a:ext>
            </a:extLst>
          </p:cNvPr>
          <p:cNvPicPr>
            <a:picLocks noChangeAspect="1"/>
          </p:cNvPicPr>
          <p:nvPr/>
        </p:nvPicPr>
        <p:blipFill>
          <a:blip r:embed="rId2"/>
          <a:stretch>
            <a:fillRect/>
          </a:stretch>
        </p:blipFill>
        <p:spPr>
          <a:xfrm>
            <a:off x="6265175" y="1909149"/>
            <a:ext cx="5926825" cy="3320677"/>
          </a:xfrm>
          <a:prstGeom prst="rect">
            <a:avLst/>
          </a:prstGeom>
        </p:spPr>
      </p:pic>
    </p:spTree>
    <p:extLst>
      <p:ext uri="{BB962C8B-B14F-4D97-AF65-F5344CB8AC3E}">
        <p14:creationId xmlns:p14="http://schemas.microsoft.com/office/powerpoint/2010/main" val="136550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DD11E-0295-4136-B3A9-0DDEA49553B3}"/>
              </a:ext>
            </a:extLst>
          </p:cNvPr>
          <p:cNvSpPr>
            <a:spLocks noGrp="1"/>
          </p:cNvSpPr>
          <p:nvPr>
            <p:ph type="title"/>
          </p:nvPr>
        </p:nvSpPr>
        <p:spPr/>
        <p:txBody>
          <a:bodyPr/>
          <a:lstStyle/>
          <a:p>
            <a:r>
              <a:rPr lang="en-US" dirty="0"/>
              <a:t>Forewords#2</a:t>
            </a:r>
          </a:p>
        </p:txBody>
      </p:sp>
      <p:sp>
        <p:nvSpPr>
          <p:cNvPr id="3" name="Espace réservé du contenu 2">
            <a:extLst>
              <a:ext uri="{FF2B5EF4-FFF2-40B4-BE49-F238E27FC236}">
                <a16:creationId xmlns:a16="http://schemas.microsoft.com/office/drawing/2014/main" id="{8B19F3F7-B889-4A28-A123-8C8549D6F14D}"/>
              </a:ext>
            </a:extLst>
          </p:cNvPr>
          <p:cNvSpPr>
            <a:spLocks noGrp="1"/>
          </p:cNvSpPr>
          <p:nvPr>
            <p:ph idx="1"/>
          </p:nvPr>
        </p:nvSpPr>
        <p:spPr>
          <a:xfrm>
            <a:off x="1097280" y="1845734"/>
            <a:ext cx="5671510" cy="2570149"/>
          </a:xfrm>
        </p:spPr>
        <p:txBody>
          <a:bodyPr>
            <a:normAutofit fontScale="85000" lnSpcReduction="20000"/>
          </a:bodyPr>
          <a:lstStyle/>
          <a:p>
            <a:pPr>
              <a:buFont typeface="Wingdings" panose="05000000000000000000" pitchFamily="2" charset="2"/>
              <a:buChar char="q"/>
            </a:pPr>
            <a:r>
              <a:rPr lang="en-US" dirty="0"/>
              <a:t>We had a lot of difficulties with the </a:t>
            </a:r>
            <a:r>
              <a:rPr lang="en-US" dirty="0" err="1"/>
              <a:t>Aluminium</a:t>
            </a:r>
            <a:r>
              <a:rPr lang="en-US" dirty="0"/>
              <a:t> Cells at the beginning to hold them in the vacuum chuck </a:t>
            </a:r>
            <a:r>
              <a:rPr lang="en-US" dirty="0">
                <a:sym typeface="Wingdings" panose="05000000000000000000" pitchFamily="2" charset="2"/>
              </a:rPr>
              <a:t> cell still moving even with vacuum on (this was not observed in the past with the TPG cells)</a:t>
            </a:r>
            <a:endParaRPr lang="en-US" dirty="0"/>
          </a:p>
          <a:p>
            <a:pPr>
              <a:buFont typeface="Wingdings" panose="05000000000000000000" pitchFamily="2" charset="2"/>
              <a:buChar char="q"/>
            </a:pPr>
            <a:r>
              <a:rPr lang="en-US" dirty="0"/>
              <a:t>A lot of discussion in December with Dai who encounter also some problems to perform Step 1 with the Al cells</a:t>
            </a:r>
          </a:p>
          <a:p>
            <a:pPr>
              <a:buFont typeface="Wingdings" panose="05000000000000000000" pitchFamily="2" charset="2"/>
              <a:buChar char="q"/>
            </a:pPr>
            <a:r>
              <a:rPr lang="en-US" dirty="0"/>
              <a:t>In our case the problem comes from the back side of the cell which is not flat</a:t>
            </a:r>
          </a:p>
          <a:p>
            <a:pPr>
              <a:buFont typeface="Wingdings" panose="05000000000000000000" pitchFamily="2" charset="2"/>
              <a:buChar char="q"/>
            </a:pPr>
            <a:r>
              <a:rPr lang="en-US" dirty="0"/>
              <a:t>To solve this problem we decided to apply a Kapton tape on the Cell edges to permit the cell vacuum and stabilization </a:t>
            </a:r>
          </a:p>
        </p:txBody>
      </p:sp>
      <p:sp>
        <p:nvSpPr>
          <p:cNvPr id="4" name="Espace réservé du numéro de diapositive 3">
            <a:extLst>
              <a:ext uri="{FF2B5EF4-FFF2-40B4-BE49-F238E27FC236}">
                <a16:creationId xmlns:a16="http://schemas.microsoft.com/office/drawing/2014/main" id="{FDEBE924-1288-406B-BB0A-4590EEFC1155}"/>
              </a:ext>
            </a:extLst>
          </p:cNvPr>
          <p:cNvSpPr>
            <a:spLocks noGrp="1"/>
          </p:cNvSpPr>
          <p:nvPr>
            <p:ph type="sldNum" sz="quarter" idx="12"/>
          </p:nvPr>
        </p:nvSpPr>
        <p:spPr/>
        <p:txBody>
          <a:bodyPr/>
          <a:lstStyle/>
          <a:p>
            <a:fld id="{6113E31D-E2AB-40D1-8B51-AFA5AFEF393A}" type="slidenum">
              <a:rPr lang="en-US" smtClean="0"/>
              <a:t>21</a:t>
            </a:fld>
            <a:endParaRPr lang="en-US" dirty="0"/>
          </a:p>
        </p:txBody>
      </p:sp>
      <p:pic>
        <p:nvPicPr>
          <p:cNvPr id="5" name="Image 4">
            <a:extLst>
              <a:ext uri="{FF2B5EF4-FFF2-40B4-BE49-F238E27FC236}">
                <a16:creationId xmlns:a16="http://schemas.microsoft.com/office/drawing/2014/main" id="{A799CEFB-ABC9-4024-82F0-A1B2C286FC9F}"/>
              </a:ext>
            </a:extLst>
          </p:cNvPr>
          <p:cNvPicPr>
            <a:picLocks noChangeAspect="1"/>
          </p:cNvPicPr>
          <p:nvPr/>
        </p:nvPicPr>
        <p:blipFill>
          <a:blip r:embed="rId2"/>
          <a:stretch>
            <a:fillRect/>
          </a:stretch>
        </p:blipFill>
        <p:spPr>
          <a:xfrm>
            <a:off x="3421702" y="4415883"/>
            <a:ext cx="2207735" cy="2354185"/>
          </a:xfrm>
          <a:prstGeom prst="rect">
            <a:avLst/>
          </a:prstGeom>
        </p:spPr>
      </p:pic>
      <p:pic>
        <p:nvPicPr>
          <p:cNvPr id="6" name="Image 5">
            <a:extLst>
              <a:ext uri="{FF2B5EF4-FFF2-40B4-BE49-F238E27FC236}">
                <a16:creationId xmlns:a16="http://schemas.microsoft.com/office/drawing/2014/main" id="{2B0C1200-D209-4B84-86A3-D7E4FCEDC9F7}"/>
              </a:ext>
            </a:extLst>
          </p:cNvPr>
          <p:cNvPicPr>
            <a:picLocks noChangeAspect="1"/>
          </p:cNvPicPr>
          <p:nvPr/>
        </p:nvPicPr>
        <p:blipFill>
          <a:blip r:embed="rId3"/>
          <a:stretch>
            <a:fillRect/>
          </a:stretch>
        </p:blipFill>
        <p:spPr>
          <a:xfrm>
            <a:off x="7214013" y="766654"/>
            <a:ext cx="4724165" cy="3980985"/>
          </a:xfrm>
          <a:prstGeom prst="rect">
            <a:avLst/>
          </a:prstGeom>
        </p:spPr>
      </p:pic>
      <p:sp>
        <p:nvSpPr>
          <p:cNvPr id="7" name="ZoneTexte 6">
            <a:extLst>
              <a:ext uri="{FF2B5EF4-FFF2-40B4-BE49-F238E27FC236}">
                <a16:creationId xmlns:a16="http://schemas.microsoft.com/office/drawing/2014/main" id="{CFD1E5E4-113A-4A57-BC1D-8C0A03E26DA9}"/>
              </a:ext>
            </a:extLst>
          </p:cNvPr>
          <p:cNvSpPr txBox="1"/>
          <p:nvPr/>
        </p:nvSpPr>
        <p:spPr>
          <a:xfrm>
            <a:off x="6891454" y="4858358"/>
            <a:ext cx="5146537" cy="369332"/>
          </a:xfrm>
          <a:prstGeom prst="rect">
            <a:avLst/>
          </a:prstGeom>
          <a:noFill/>
        </p:spPr>
        <p:txBody>
          <a:bodyPr wrap="none" rtlCol="0">
            <a:spAutoFit/>
          </a:bodyPr>
          <a:lstStyle/>
          <a:p>
            <a:r>
              <a:rPr lang="en-US" dirty="0"/>
              <a:t>Cell back side scanning </a:t>
            </a:r>
            <a:r>
              <a:rPr lang="en-US" dirty="0">
                <a:sym typeface="Wingdings" panose="05000000000000000000" pitchFamily="2" charset="2"/>
              </a:rPr>
              <a:t> 0.05mm bow in the center</a:t>
            </a:r>
            <a:endParaRPr lang="en-US" dirty="0"/>
          </a:p>
        </p:txBody>
      </p:sp>
    </p:spTree>
    <p:extLst>
      <p:ext uri="{BB962C8B-B14F-4D97-AF65-F5344CB8AC3E}">
        <p14:creationId xmlns:p14="http://schemas.microsoft.com/office/powerpoint/2010/main" val="879809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A78CC-BC57-4CF7-9611-E62AC6531F03}"/>
              </a:ext>
            </a:extLst>
          </p:cNvPr>
          <p:cNvSpPr>
            <a:spLocks noGrp="1"/>
          </p:cNvSpPr>
          <p:nvPr>
            <p:ph type="title"/>
          </p:nvPr>
        </p:nvSpPr>
        <p:spPr/>
        <p:txBody>
          <a:bodyPr/>
          <a:lstStyle/>
          <a:p>
            <a:r>
              <a:rPr lang="en-US" dirty="0"/>
              <a:t>Loading tool procedure </a:t>
            </a:r>
          </a:p>
        </p:txBody>
      </p:sp>
      <p:sp>
        <p:nvSpPr>
          <p:cNvPr id="3" name="Espace réservé du contenu 2">
            <a:extLst>
              <a:ext uri="{FF2B5EF4-FFF2-40B4-BE49-F238E27FC236}">
                <a16:creationId xmlns:a16="http://schemas.microsoft.com/office/drawing/2014/main" id="{987D288E-1D3A-46E8-930F-97DA928C6FD5}"/>
              </a:ext>
            </a:extLst>
          </p:cNvPr>
          <p:cNvSpPr>
            <a:spLocks noGrp="1"/>
          </p:cNvSpPr>
          <p:nvPr>
            <p:ph idx="1"/>
          </p:nvPr>
        </p:nvSpPr>
        <p:spPr>
          <a:xfrm>
            <a:off x="1097280" y="1845734"/>
            <a:ext cx="5583427" cy="4023360"/>
          </a:xfrm>
        </p:spPr>
        <p:txBody>
          <a:bodyPr>
            <a:normAutofit lnSpcReduction="10000"/>
          </a:bodyPr>
          <a:lstStyle/>
          <a:p>
            <a:pPr>
              <a:buFont typeface="Wingdings" panose="05000000000000000000" pitchFamily="2" charset="2"/>
              <a:buChar char="q"/>
            </a:pPr>
            <a:r>
              <a:rPr lang="en-US" dirty="0"/>
              <a:t>CPPM tool has the capability to adjust the parallelism between the module and the cell</a:t>
            </a:r>
          </a:p>
          <a:p>
            <a:pPr>
              <a:buFont typeface="Wingdings" panose="05000000000000000000" pitchFamily="2" charset="2"/>
              <a:buChar char="q"/>
            </a:pPr>
            <a:r>
              <a:rPr lang="en-US" dirty="0"/>
              <a:t>The top part of the tool, called bridge is fix and hold the module</a:t>
            </a:r>
          </a:p>
          <a:p>
            <a:pPr>
              <a:buFont typeface="Wingdings" panose="05000000000000000000" pitchFamily="2" charset="2"/>
              <a:buChar char="q"/>
            </a:pPr>
            <a:r>
              <a:rPr lang="en-US" dirty="0"/>
              <a:t>The bottom part of the tool can move vertically thanks to a manual precision stage</a:t>
            </a:r>
          </a:p>
          <a:p>
            <a:pPr>
              <a:buFont typeface="Wingdings" panose="05000000000000000000" pitchFamily="2" charset="2"/>
              <a:buChar char="q"/>
            </a:pPr>
            <a:r>
              <a:rPr lang="en-US" dirty="0"/>
              <a:t>For both stencil and automatic deposition the loading technic consist to load the glass tile at constant load (500 grams) not at constant cell position</a:t>
            </a:r>
          </a:p>
          <a:p>
            <a:pPr>
              <a:buFont typeface="Wingdings" panose="05000000000000000000" pitchFamily="2" charset="2"/>
              <a:buChar char="q"/>
            </a:pPr>
            <a:r>
              <a:rPr lang="en-US" dirty="0">
                <a:solidFill>
                  <a:srgbClr val="FF0000"/>
                </a:solidFill>
              </a:rPr>
              <a:t>The process consist to place down the cell after the glue deposition and to move up the cell up to 500grams applied for then stop and wait</a:t>
            </a:r>
          </a:p>
        </p:txBody>
      </p:sp>
      <p:sp>
        <p:nvSpPr>
          <p:cNvPr id="4" name="Espace réservé du numéro de diapositive 3">
            <a:extLst>
              <a:ext uri="{FF2B5EF4-FFF2-40B4-BE49-F238E27FC236}">
                <a16:creationId xmlns:a16="http://schemas.microsoft.com/office/drawing/2014/main" id="{CFAC84B6-1CB9-4C2C-9573-7C91E0243AB8}"/>
              </a:ext>
            </a:extLst>
          </p:cNvPr>
          <p:cNvSpPr>
            <a:spLocks noGrp="1"/>
          </p:cNvSpPr>
          <p:nvPr>
            <p:ph type="sldNum" sz="quarter" idx="12"/>
          </p:nvPr>
        </p:nvSpPr>
        <p:spPr/>
        <p:txBody>
          <a:bodyPr/>
          <a:lstStyle/>
          <a:p>
            <a:fld id="{6113E31D-E2AB-40D1-8B51-AFA5AFEF393A}" type="slidenum">
              <a:rPr lang="en-US" smtClean="0"/>
              <a:t>22</a:t>
            </a:fld>
            <a:endParaRPr lang="en-US" dirty="0"/>
          </a:p>
        </p:txBody>
      </p:sp>
      <p:pic>
        <p:nvPicPr>
          <p:cNvPr id="5" name="Picture 3">
            <a:extLst>
              <a:ext uri="{FF2B5EF4-FFF2-40B4-BE49-F238E27FC236}">
                <a16:creationId xmlns:a16="http://schemas.microsoft.com/office/drawing/2014/main" id="{7B230D8A-9994-4045-9CAD-A4A29FBD985E}"/>
              </a:ext>
            </a:extLst>
          </p:cNvPr>
          <p:cNvPicPr>
            <a:picLocks noChangeAspect="1"/>
          </p:cNvPicPr>
          <p:nvPr/>
        </p:nvPicPr>
        <p:blipFill>
          <a:blip r:embed="rId2"/>
          <a:stretch>
            <a:fillRect/>
          </a:stretch>
        </p:blipFill>
        <p:spPr>
          <a:xfrm>
            <a:off x="7080738" y="286603"/>
            <a:ext cx="4853355" cy="5608141"/>
          </a:xfrm>
          <a:prstGeom prst="rect">
            <a:avLst/>
          </a:prstGeom>
        </p:spPr>
      </p:pic>
      <p:sp>
        <p:nvSpPr>
          <p:cNvPr id="6" name="ZoneTexte 5">
            <a:extLst>
              <a:ext uri="{FF2B5EF4-FFF2-40B4-BE49-F238E27FC236}">
                <a16:creationId xmlns:a16="http://schemas.microsoft.com/office/drawing/2014/main" id="{C0A115E5-189D-4F8F-A1AF-6B74A9A877F6}"/>
              </a:ext>
            </a:extLst>
          </p:cNvPr>
          <p:cNvSpPr txBox="1"/>
          <p:nvPr/>
        </p:nvSpPr>
        <p:spPr>
          <a:xfrm>
            <a:off x="7133493" y="4214447"/>
            <a:ext cx="1034257" cy="369332"/>
          </a:xfrm>
          <a:prstGeom prst="rect">
            <a:avLst/>
          </a:prstGeom>
          <a:noFill/>
        </p:spPr>
        <p:txBody>
          <a:bodyPr wrap="none" rtlCol="0">
            <a:spAutoFit/>
          </a:bodyPr>
          <a:lstStyle/>
          <a:p>
            <a:r>
              <a:rPr lang="en-US" dirty="0">
                <a:solidFill>
                  <a:schemeClr val="bg1"/>
                </a:solidFill>
              </a:rPr>
              <a:t>Load Cell</a:t>
            </a:r>
          </a:p>
        </p:txBody>
      </p:sp>
      <p:cxnSp>
        <p:nvCxnSpPr>
          <p:cNvPr id="8" name="Connecteur droit avec flèche 7">
            <a:extLst>
              <a:ext uri="{FF2B5EF4-FFF2-40B4-BE49-F238E27FC236}">
                <a16:creationId xmlns:a16="http://schemas.microsoft.com/office/drawing/2014/main" id="{BF48431B-AA8D-4A6F-AAE9-D4D9AF668132}"/>
              </a:ext>
            </a:extLst>
          </p:cNvPr>
          <p:cNvCxnSpPr>
            <a:stCxn id="6" idx="3"/>
          </p:cNvCxnSpPr>
          <p:nvPr/>
        </p:nvCxnSpPr>
        <p:spPr>
          <a:xfrm flipV="1">
            <a:off x="8167750" y="4062046"/>
            <a:ext cx="1052450" cy="33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B0D8A7-C36A-4FAE-82AE-89B8A4F2DE8B}"/>
              </a:ext>
            </a:extLst>
          </p:cNvPr>
          <p:cNvSpPr txBox="1"/>
          <p:nvPr/>
        </p:nvSpPr>
        <p:spPr>
          <a:xfrm>
            <a:off x="8866201" y="5152293"/>
            <a:ext cx="2369495" cy="369332"/>
          </a:xfrm>
          <a:prstGeom prst="rect">
            <a:avLst/>
          </a:prstGeom>
          <a:noFill/>
        </p:spPr>
        <p:txBody>
          <a:bodyPr wrap="none" rtlCol="0">
            <a:spAutoFit/>
          </a:bodyPr>
          <a:lstStyle/>
          <a:p>
            <a:r>
              <a:rPr lang="en-US" dirty="0">
                <a:solidFill>
                  <a:schemeClr val="bg1"/>
                </a:solidFill>
              </a:rPr>
              <a:t>Moving part of the tool</a:t>
            </a:r>
          </a:p>
        </p:txBody>
      </p:sp>
      <p:sp>
        <p:nvSpPr>
          <p:cNvPr id="10" name="Rectangle 9">
            <a:extLst>
              <a:ext uri="{FF2B5EF4-FFF2-40B4-BE49-F238E27FC236}">
                <a16:creationId xmlns:a16="http://schemas.microsoft.com/office/drawing/2014/main" id="{188B1FC6-FAFF-45BF-BE79-B133AA5D80EE}"/>
              </a:ext>
            </a:extLst>
          </p:cNvPr>
          <p:cNvSpPr/>
          <p:nvPr/>
        </p:nvSpPr>
        <p:spPr>
          <a:xfrm>
            <a:off x="8821615" y="2989385"/>
            <a:ext cx="2033954" cy="1652953"/>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èche : double flèche verticale 10">
            <a:extLst>
              <a:ext uri="{FF2B5EF4-FFF2-40B4-BE49-F238E27FC236}">
                <a16:creationId xmlns:a16="http://schemas.microsoft.com/office/drawing/2014/main" id="{C4AA71B0-79E0-4672-BE74-2BFA2E00EDE2}"/>
              </a:ext>
            </a:extLst>
          </p:cNvPr>
          <p:cNvSpPr/>
          <p:nvPr/>
        </p:nvSpPr>
        <p:spPr>
          <a:xfrm>
            <a:off x="9799194" y="4033473"/>
            <a:ext cx="202527" cy="52173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B88C1A-9650-4A77-9CC7-352BEB2B399D}"/>
              </a:ext>
            </a:extLst>
          </p:cNvPr>
          <p:cNvSpPr/>
          <p:nvPr/>
        </p:nvSpPr>
        <p:spPr>
          <a:xfrm>
            <a:off x="7485327" y="1480040"/>
            <a:ext cx="4284642" cy="1652953"/>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eur droit avec flèche 12">
            <a:extLst>
              <a:ext uri="{FF2B5EF4-FFF2-40B4-BE49-F238E27FC236}">
                <a16:creationId xmlns:a16="http://schemas.microsoft.com/office/drawing/2014/main" id="{1A377D91-8B19-4154-9D34-47B635ED22E0}"/>
              </a:ext>
            </a:extLst>
          </p:cNvPr>
          <p:cNvCxnSpPr>
            <a:cxnSpLocks/>
            <a:stCxn id="9" idx="0"/>
            <a:endCxn id="10" idx="2"/>
          </p:cNvCxnSpPr>
          <p:nvPr/>
        </p:nvCxnSpPr>
        <p:spPr>
          <a:xfrm flipH="1" flipV="1">
            <a:off x="9838592" y="4642338"/>
            <a:ext cx="212357" cy="509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807662A-901A-4D30-B33A-DE7C2E105722}"/>
              </a:ext>
            </a:extLst>
          </p:cNvPr>
          <p:cNvSpPr txBox="1"/>
          <p:nvPr/>
        </p:nvSpPr>
        <p:spPr>
          <a:xfrm>
            <a:off x="7908582" y="862774"/>
            <a:ext cx="1921680" cy="369332"/>
          </a:xfrm>
          <a:prstGeom prst="rect">
            <a:avLst/>
          </a:prstGeom>
          <a:noFill/>
        </p:spPr>
        <p:txBody>
          <a:bodyPr wrap="none" rtlCol="0">
            <a:spAutoFit/>
          </a:bodyPr>
          <a:lstStyle/>
          <a:p>
            <a:r>
              <a:rPr lang="en-US" dirty="0">
                <a:solidFill>
                  <a:schemeClr val="bg1"/>
                </a:solidFill>
              </a:rPr>
              <a:t>Fix part of the tool</a:t>
            </a:r>
          </a:p>
        </p:txBody>
      </p:sp>
      <p:cxnSp>
        <p:nvCxnSpPr>
          <p:cNvPr id="17" name="Connecteur droit avec flèche 16">
            <a:extLst>
              <a:ext uri="{FF2B5EF4-FFF2-40B4-BE49-F238E27FC236}">
                <a16:creationId xmlns:a16="http://schemas.microsoft.com/office/drawing/2014/main" id="{B8DD6728-7863-42CB-A207-14E223C6D7A7}"/>
              </a:ext>
            </a:extLst>
          </p:cNvPr>
          <p:cNvCxnSpPr>
            <a:cxnSpLocks/>
            <a:endCxn id="12" idx="0"/>
          </p:cNvCxnSpPr>
          <p:nvPr/>
        </p:nvCxnSpPr>
        <p:spPr>
          <a:xfrm>
            <a:off x="8958367" y="1182623"/>
            <a:ext cx="669281" cy="297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BFBC4C80-E9EF-447F-9146-CB770BA09525}"/>
              </a:ext>
            </a:extLst>
          </p:cNvPr>
          <p:cNvSpPr txBox="1"/>
          <p:nvPr/>
        </p:nvSpPr>
        <p:spPr>
          <a:xfrm>
            <a:off x="9310684" y="536927"/>
            <a:ext cx="2653099" cy="369332"/>
          </a:xfrm>
          <a:prstGeom prst="rect">
            <a:avLst/>
          </a:prstGeom>
          <a:noFill/>
        </p:spPr>
        <p:txBody>
          <a:bodyPr wrap="none" rtlCol="0">
            <a:spAutoFit/>
          </a:bodyPr>
          <a:lstStyle/>
          <a:p>
            <a:r>
              <a:rPr lang="en-US" dirty="0">
                <a:solidFill>
                  <a:schemeClr val="bg1"/>
                </a:solidFill>
              </a:rPr>
              <a:t>Parallelism correction part</a:t>
            </a:r>
          </a:p>
        </p:txBody>
      </p:sp>
      <p:cxnSp>
        <p:nvCxnSpPr>
          <p:cNvPr id="21" name="Connecteur droit avec flèche 20">
            <a:extLst>
              <a:ext uri="{FF2B5EF4-FFF2-40B4-BE49-F238E27FC236}">
                <a16:creationId xmlns:a16="http://schemas.microsoft.com/office/drawing/2014/main" id="{83032FAD-0EA7-4678-8270-6E13C617EC64}"/>
              </a:ext>
            </a:extLst>
          </p:cNvPr>
          <p:cNvCxnSpPr>
            <a:cxnSpLocks/>
            <a:stCxn id="20" idx="2"/>
          </p:cNvCxnSpPr>
          <p:nvPr/>
        </p:nvCxnSpPr>
        <p:spPr>
          <a:xfrm flipH="1">
            <a:off x="10032237" y="906259"/>
            <a:ext cx="604997" cy="1547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64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2B8852-2AF2-45EA-9A71-0446C479593E}"/>
              </a:ext>
            </a:extLst>
          </p:cNvPr>
          <p:cNvSpPr>
            <a:spLocks noGrp="1"/>
          </p:cNvSpPr>
          <p:nvPr>
            <p:ph type="title"/>
          </p:nvPr>
        </p:nvSpPr>
        <p:spPr/>
        <p:txBody>
          <a:bodyPr/>
          <a:lstStyle/>
          <a:p>
            <a:r>
              <a:rPr lang="en-US" dirty="0"/>
              <a:t>Quality control </a:t>
            </a:r>
          </a:p>
        </p:txBody>
      </p:sp>
      <p:sp>
        <p:nvSpPr>
          <p:cNvPr id="3" name="Espace réservé du contenu 2">
            <a:extLst>
              <a:ext uri="{FF2B5EF4-FFF2-40B4-BE49-F238E27FC236}">
                <a16:creationId xmlns:a16="http://schemas.microsoft.com/office/drawing/2014/main" id="{588240B2-2BDC-462E-97A5-22F878C191FF}"/>
              </a:ext>
            </a:extLst>
          </p:cNvPr>
          <p:cNvSpPr>
            <a:spLocks noGrp="1"/>
          </p:cNvSpPr>
          <p:nvPr>
            <p:ph idx="1"/>
          </p:nvPr>
        </p:nvSpPr>
        <p:spPr>
          <a:xfrm>
            <a:off x="1097280" y="1845734"/>
            <a:ext cx="4258491" cy="4023360"/>
          </a:xfrm>
        </p:spPr>
        <p:txBody>
          <a:bodyPr>
            <a:normAutofit fontScale="55000" lnSpcReduction="20000"/>
          </a:bodyPr>
          <a:lstStyle/>
          <a:p>
            <a:pPr>
              <a:buFont typeface="Wingdings" panose="05000000000000000000" pitchFamily="2" charset="2"/>
              <a:buChar char="q"/>
            </a:pPr>
            <a:r>
              <a:rPr lang="en-US" dirty="0"/>
              <a:t>We took the opportunity of this test campaign to train the quality control during loading thanks to Laurence help</a:t>
            </a:r>
          </a:p>
          <a:p>
            <a:pPr>
              <a:buFont typeface="Wingdings" panose="05000000000000000000" pitchFamily="2" charset="2"/>
              <a:buChar char="q"/>
            </a:pPr>
            <a:r>
              <a:rPr lang="en-US" dirty="0"/>
              <a:t>Logbook has been used to record all actions, operator name, date, hour, time, all data recorded, and all observations which could help to understand the process quality</a:t>
            </a:r>
          </a:p>
          <a:p>
            <a:pPr>
              <a:buFont typeface="Wingdings" panose="05000000000000000000" pitchFamily="2" charset="2"/>
              <a:buChar char="q"/>
            </a:pPr>
            <a:r>
              <a:rPr lang="en-US" dirty="0"/>
              <a:t>Datasheets has been created to record all data before and after loading</a:t>
            </a:r>
          </a:p>
          <a:p>
            <a:pPr>
              <a:buFont typeface="Wingdings" panose="05000000000000000000" pitchFamily="2" charset="2"/>
              <a:buChar char="q"/>
            </a:pPr>
            <a:r>
              <a:rPr lang="en-US" dirty="0"/>
              <a:t>These datasheets contains a lot of </a:t>
            </a:r>
            <a:r>
              <a:rPr lang="en-US" dirty="0" err="1"/>
              <a:t>informations</a:t>
            </a:r>
            <a:r>
              <a:rPr lang="en-US" dirty="0"/>
              <a:t> and measurements, these datasheets will be improved and some data may be removed or added when the process will be well controlled</a:t>
            </a:r>
          </a:p>
          <a:p>
            <a:pPr>
              <a:buFont typeface="Wingdings" panose="05000000000000000000" pitchFamily="2" charset="2"/>
              <a:buChar char="q"/>
            </a:pPr>
            <a:r>
              <a:rPr lang="en-US" dirty="0"/>
              <a:t>We started to write the loading procedure (French and English foreseen)</a:t>
            </a:r>
          </a:p>
          <a:p>
            <a:pPr>
              <a:buFont typeface="Wingdings" panose="05000000000000000000" pitchFamily="2" charset="2"/>
              <a:buChar char="q"/>
            </a:pPr>
            <a:r>
              <a:rPr lang="en-US" dirty="0"/>
              <a:t>Two persons made the loading test (Jean-Philippe made the automatic deposition and I made the mask one) with Laurence help who controlled that all steps was correctly done</a:t>
            </a:r>
            <a:r>
              <a:rPr lang="en-US" dirty="0">
                <a:sym typeface="Wingdings" panose="05000000000000000000" pitchFamily="2" charset="2"/>
              </a:rPr>
              <a:t> Very soon Francoise will perform some additional assembly to increase the statistics </a:t>
            </a:r>
          </a:p>
          <a:p>
            <a:pPr>
              <a:buFont typeface="Wingdings" panose="05000000000000000000" pitchFamily="2" charset="2"/>
              <a:buChar char="q"/>
            </a:pPr>
            <a:r>
              <a:rPr lang="en-US" dirty="0">
                <a:sym typeface="Wingdings" panose="05000000000000000000" pitchFamily="2" charset="2"/>
              </a:rPr>
              <a:t>This is important to have several persons loading to evaluate the procedure dependence to operators</a:t>
            </a:r>
          </a:p>
          <a:p>
            <a:pPr>
              <a:buFont typeface="Wingdings" panose="05000000000000000000" pitchFamily="2" charset="2"/>
              <a:buChar char="q"/>
            </a:pPr>
            <a:r>
              <a:rPr lang="en-US" dirty="0">
                <a:sym typeface="Wingdings" panose="05000000000000000000" pitchFamily="2" charset="2"/>
              </a:rPr>
              <a:t>A local data server will be set at CPPM to store all data during loading </a:t>
            </a:r>
            <a:endParaRPr lang="en-US" dirty="0"/>
          </a:p>
          <a:p>
            <a:pPr>
              <a:buFont typeface="Wingdings" panose="05000000000000000000" pitchFamily="2" charset="2"/>
              <a:buChar char="q"/>
            </a:pPr>
            <a:endParaRPr lang="en-US" dirty="0"/>
          </a:p>
        </p:txBody>
      </p:sp>
      <p:sp>
        <p:nvSpPr>
          <p:cNvPr id="4" name="Espace réservé du numéro de diapositive 3">
            <a:extLst>
              <a:ext uri="{FF2B5EF4-FFF2-40B4-BE49-F238E27FC236}">
                <a16:creationId xmlns:a16="http://schemas.microsoft.com/office/drawing/2014/main" id="{5483417C-740B-41D2-B172-AD567930322B}"/>
              </a:ext>
            </a:extLst>
          </p:cNvPr>
          <p:cNvSpPr>
            <a:spLocks noGrp="1"/>
          </p:cNvSpPr>
          <p:nvPr>
            <p:ph type="sldNum" sz="quarter" idx="12"/>
          </p:nvPr>
        </p:nvSpPr>
        <p:spPr/>
        <p:txBody>
          <a:bodyPr/>
          <a:lstStyle/>
          <a:p>
            <a:fld id="{6113E31D-E2AB-40D1-8B51-AFA5AFEF393A}" type="slidenum">
              <a:rPr lang="en-US" smtClean="0"/>
              <a:t>23</a:t>
            </a:fld>
            <a:endParaRPr lang="en-US" dirty="0"/>
          </a:p>
        </p:txBody>
      </p:sp>
      <p:pic>
        <p:nvPicPr>
          <p:cNvPr id="5" name="Image 4">
            <a:extLst>
              <a:ext uri="{FF2B5EF4-FFF2-40B4-BE49-F238E27FC236}">
                <a16:creationId xmlns:a16="http://schemas.microsoft.com/office/drawing/2014/main" id="{D3F8517A-BFE8-4422-90C0-E10519EFF717}"/>
              </a:ext>
            </a:extLst>
          </p:cNvPr>
          <p:cNvPicPr>
            <a:picLocks noChangeAspect="1"/>
          </p:cNvPicPr>
          <p:nvPr/>
        </p:nvPicPr>
        <p:blipFill>
          <a:blip r:embed="rId2"/>
          <a:stretch>
            <a:fillRect/>
          </a:stretch>
        </p:blipFill>
        <p:spPr>
          <a:xfrm>
            <a:off x="7078097" y="349054"/>
            <a:ext cx="4240267" cy="6159892"/>
          </a:xfrm>
          <a:prstGeom prst="rect">
            <a:avLst/>
          </a:prstGeom>
        </p:spPr>
      </p:pic>
    </p:spTree>
    <p:extLst>
      <p:ext uri="{BB962C8B-B14F-4D97-AF65-F5344CB8AC3E}">
        <p14:creationId xmlns:p14="http://schemas.microsoft.com/office/powerpoint/2010/main" val="446132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A3886-B964-4D81-BB42-A060EC44E784}"/>
              </a:ext>
            </a:extLst>
          </p:cNvPr>
          <p:cNvSpPr>
            <a:spLocks noGrp="1"/>
          </p:cNvSpPr>
          <p:nvPr>
            <p:ph type="title"/>
          </p:nvPr>
        </p:nvSpPr>
        <p:spPr/>
        <p:txBody>
          <a:bodyPr/>
          <a:lstStyle/>
          <a:p>
            <a:r>
              <a:rPr lang="en-US" dirty="0"/>
              <a:t>Datasheet </a:t>
            </a:r>
          </a:p>
        </p:txBody>
      </p:sp>
      <p:sp>
        <p:nvSpPr>
          <p:cNvPr id="3" name="Espace réservé du contenu 2">
            <a:extLst>
              <a:ext uri="{FF2B5EF4-FFF2-40B4-BE49-F238E27FC236}">
                <a16:creationId xmlns:a16="http://schemas.microsoft.com/office/drawing/2014/main" id="{175AF283-D606-4358-A8BD-0DE4FE7F4FD9}"/>
              </a:ext>
            </a:extLst>
          </p:cNvPr>
          <p:cNvSpPr>
            <a:spLocks noGrp="1"/>
          </p:cNvSpPr>
          <p:nvPr>
            <p:ph idx="1"/>
          </p:nvPr>
        </p:nvSpPr>
        <p:spPr>
          <a:xfrm>
            <a:off x="1097279" y="1845734"/>
            <a:ext cx="6282397" cy="4023360"/>
          </a:xfrm>
        </p:spPr>
        <p:txBody>
          <a:bodyPr>
            <a:normAutofit fontScale="92500" lnSpcReduction="10000"/>
          </a:bodyPr>
          <a:lstStyle/>
          <a:p>
            <a:pPr>
              <a:buFont typeface="Wingdings" panose="05000000000000000000" pitchFamily="2" charset="2"/>
              <a:buChar char="q"/>
            </a:pPr>
            <a:r>
              <a:rPr lang="en-US" dirty="0"/>
              <a:t>Operator, date and parts mass measurements</a:t>
            </a:r>
          </a:p>
          <a:p>
            <a:pPr>
              <a:buFont typeface="Wingdings" panose="05000000000000000000" pitchFamily="2" charset="2"/>
              <a:buChar char="q"/>
            </a:pPr>
            <a:r>
              <a:rPr lang="en-US" dirty="0"/>
              <a:t>Cell geometry control on the vacuum chuck before glue deposition (cell flatness and relative angle from top surface of the cell and the vacuum chuck)</a:t>
            </a:r>
          </a:p>
          <a:p>
            <a:pPr>
              <a:buFont typeface="Wingdings" panose="05000000000000000000" pitchFamily="2" charset="2"/>
              <a:buChar char="q"/>
            </a:pPr>
            <a:r>
              <a:rPr lang="en-US" dirty="0"/>
              <a:t>Glue components mass measurement, Glue preparation operator, time at end of mixing(will explain this later)</a:t>
            </a:r>
          </a:p>
          <a:p>
            <a:pPr>
              <a:buFont typeface="Wingdings" panose="05000000000000000000" pitchFamily="2" charset="2"/>
              <a:buChar char="q"/>
            </a:pPr>
            <a:r>
              <a:rPr lang="en-US" dirty="0"/>
              <a:t>Deposited glue mass measurements</a:t>
            </a:r>
          </a:p>
          <a:p>
            <a:pPr>
              <a:buFont typeface="Wingdings" panose="05000000000000000000" pitchFamily="2" charset="2"/>
              <a:buChar char="q"/>
            </a:pPr>
            <a:r>
              <a:rPr lang="en-US" dirty="0"/>
              <a:t>Glue deposited before loading picture </a:t>
            </a:r>
          </a:p>
          <a:p>
            <a:pPr>
              <a:buFont typeface="Wingdings" panose="05000000000000000000" pitchFamily="2" charset="2"/>
              <a:buChar char="q"/>
            </a:pPr>
            <a:r>
              <a:rPr lang="en-US" dirty="0"/>
              <a:t>Glue coverage measurements</a:t>
            </a:r>
          </a:p>
          <a:p>
            <a:pPr>
              <a:buFont typeface="Wingdings" panose="05000000000000000000" pitchFamily="2" charset="2"/>
              <a:buChar char="q"/>
            </a:pPr>
            <a:r>
              <a:rPr lang="en-US" dirty="0"/>
              <a:t>After loading picture and scanning</a:t>
            </a:r>
          </a:p>
          <a:p>
            <a:pPr>
              <a:buFont typeface="Wingdings" panose="05000000000000000000" pitchFamily="2" charset="2"/>
              <a:buChar char="q"/>
            </a:pPr>
            <a:r>
              <a:rPr lang="en-US" dirty="0"/>
              <a:t>Glue thickness measurements </a:t>
            </a:r>
          </a:p>
        </p:txBody>
      </p:sp>
      <p:sp>
        <p:nvSpPr>
          <p:cNvPr id="4" name="Espace réservé du numéro de diapositive 3">
            <a:extLst>
              <a:ext uri="{FF2B5EF4-FFF2-40B4-BE49-F238E27FC236}">
                <a16:creationId xmlns:a16="http://schemas.microsoft.com/office/drawing/2014/main" id="{FB99815A-07F0-410D-BC17-E3941A7BC7A7}"/>
              </a:ext>
            </a:extLst>
          </p:cNvPr>
          <p:cNvSpPr>
            <a:spLocks noGrp="1"/>
          </p:cNvSpPr>
          <p:nvPr>
            <p:ph type="sldNum" sz="quarter" idx="12"/>
          </p:nvPr>
        </p:nvSpPr>
        <p:spPr/>
        <p:txBody>
          <a:bodyPr/>
          <a:lstStyle/>
          <a:p>
            <a:fld id="{6113E31D-E2AB-40D1-8B51-AFA5AFEF393A}" type="slidenum">
              <a:rPr lang="en-US" smtClean="0"/>
              <a:t>24</a:t>
            </a:fld>
            <a:endParaRPr lang="en-US" dirty="0"/>
          </a:p>
        </p:txBody>
      </p:sp>
      <p:pic>
        <p:nvPicPr>
          <p:cNvPr id="5" name="Image 4">
            <a:extLst>
              <a:ext uri="{FF2B5EF4-FFF2-40B4-BE49-F238E27FC236}">
                <a16:creationId xmlns:a16="http://schemas.microsoft.com/office/drawing/2014/main" id="{68A4CFD0-5B9B-4258-B4FC-9608C678E8EA}"/>
              </a:ext>
            </a:extLst>
          </p:cNvPr>
          <p:cNvPicPr>
            <a:picLocks noChangeAspect="1"/>
          </p:cNvPicPr>
          <p:nvPr/>
        </p:nvPicPr>
        <p:blipFill>
          <a:blip r:embed="rId2"/>
          <a:stretch>
            <a:fillRect/>
          </a:stretch>
        </p:blipFill>
        <p:spPr>
          <a:xfrm>
            <a:off x="7780324" y="349054"/>
            <a:ext cx="4240267" cy="6159892"/>
          </a:xfrm>
          <a:prstGeom prst="rect">
            <a:avLst/>
          </a:prstGeom>
        </p:spPr>
      </p:pic>
      <p:cxnSp>
        <p:nvCxnSpPr>
          <p:cNvPr id="7" name="Connecteur droit avec flèche 6">
            <a:extLst>
              <a:ext uri="{FF2B5EF4-FFF2-40B4-BE49-F238E27FC236}">
                <a16:creationId xmlns:a16="http://schemas.microsoft.com/office/drawing/2014/main" id="{B6A3D0B3-32D2-4AD5-AF6B-6ABAE2F9D136}"/>
              </a:ext>
            </a:extLst>
          </p:cNvPr>
          <p:cNvCxnSpPr>
            <a:cxnSpLocks/>
          </p:cNvCxnSpPr>
          <p:nvPr/>
        </p:nvCxnSpPr>
        <p:spPr>
          <a:xfrm flipV="1">
            <a:off x="5791200" y="1330569"/>
            <a:ext cx="2039815" cy="693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CEC68ED-2CCF-4325-9406-E2D5A6471B98}"/>
              </a:ext>
            </a:extLst>
          </p:cNvPr>
          <p:cNvCxnSpPr>
            <a:cxnSpLocks/>
          </p:cNvCxnSpPr>
          <p:nvPr/>
        </p:nvCxnSpPr>
        <p:spPr>
          <a:xfrm flipV="1">
            <a:off x="7309338" y="1951893"/>
            <a:ext cx="521677" cy="65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80C9B94-6B2C-4A3B-B087-787EC8935A5B}"/>
              </a:ext>
            </a:extLst>
          </p:cNvPr>
          <p:cNvCxnSpPr>
            <a:cxnSpLocks/>
          </p:cNvCxnSpPr>
          <p:nvPr/>
        </p:nvCxnSpPr>
        <p:spPr>
          <a:xfrm flipV="1">
            <a:off x="6811107" y="2635348"/>
            <a:ext cx="1019908" cy="745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51796D7A-01E5-4D40-8488-06644881EE82}"/>
              </a:ext>
            </a:extLst>
          </p:cNvPr>
          <p:cNvCxnSpPr>
            <a:cxnSpLocks/>
          </p:cNvCxnSpPr>
          <p:nvPr/>
        </p:nvCxnSpPr>
        <p:spPr>
          <a:xfrm flipV="1">
            <a:off x="4902730" y="3797332"/>
            <a:ext cx="2828639" cy="177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DF3E129-AEA7-45F4-A975-DFC767D32BFE}"/>
              </a:ext>
            </a:extLst>
          </p:cNvPr>
          <p:cNvCxnSpPr>
            <a:cxnSpLocks/>
          </p:cNvCxnSpPr>
          <p:nvPr/>
        </p:nvCxnSpPr>
        <p:spPr>
          <a:xfrm flipV="1">
            <a:off x="5055658" y="3323492"/>
            <a:ext cx="5653373" cy="1019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C2EEF16-2DF8-4411-9F4D-FB8304DEE147}"/>
              </a:ext>
            </a:extLst>
          </p:cNvPr>
          <p:cNvCxnSpPr>
            <a:cxnSpLocks/>
          </p:cNvCxnSpPr>
          <p:nvPr/>
        </p:nvCxnSpPr>
        <p:spPr>
          <a:xfrm flipV="1">
            <a:off x="4411677" y="4238262"/>
            <a:ext cx="4017215" cy="521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4BE88BE-EED2-46B3-9D26-55F88B5408D1}"/>
              </a:ext>
            </a:extLst>
          </p:cNvPr>
          <p:cNvCxnSpPr>
            <a:cxnSpLocks/>
          </p:cNvCxnSpPr>
          <p:nvPr/>
        </p:nvCxnSpPr>
        <p:spPr>
          <a:xfrm>
            <a:off x="4794738" y="5187147"/>
            <a:ext cx="3787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E45D90BA-0B55-421A-B543-FAF1284035E9}"/>
              </a:ext>
            </a:extLst>
          </p:cNvPr>
          <p:cNvCxnSpPr>
            <a:cxnSpLocks/>
          </p:cNvCxnSpPr>
          <p:nvPr/>
        </p:nvCxnSpPr>
        <p:spPr>
          <a:xfrm>
            <a:off x="4314092" y="5603316"/>
            <a:ext cx="4214446" cy="265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06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94459-1981-4589-B315-5A026672F4F1}"/>
              </a:ext>
            </a:extLst>
          </p:cNvPr>
          <p:cNvSpPr>
            <a:spLocks noGrp="1"/>
          </p:cNvSpPr>
          <p:nvPr>
            <p:ph type="title"/>
          </p:nvPr>
        </p:nvSpPr>
        <p:spPr/>
        <p:txBody>
          <a:bodyPr/>
          <a:lstStyle/>
          <a:p>
            <a:r>
              <a:rPr lang="en-US" dirty="0"/>
              <a:t>Cell geometry on vacuum chuck </a:t>
            </a:r>
          </a:p>
        </p:txBody>
      </p:sp>
      <p:sp>
        <p:nvSpPr>
          <p:cNvPr id="3" name="Espace réservé du contenu 2">
            <a:extLst>
              <a:ext uri="{FF2B5EF4-FFF2-40B4-BE49-F238E27FC236}">
                <a16:creationId xmlns:a16="http://schemas.microsoft.com/office/drawing/2014/main" id="{E5411137-C797-4624-9231-EEE571F19391}"/>
              </a:ext>
            </a:extLst>
          </p:cNvPr>
          <p:cNvSpPr>
            <a:spLocks noGrp="1"/>
          </p:cNvSpPr>
          <p:nvPr>
            <p:ph idx="1"/>
          </p:nvPr>
        </p:nvSpPr>
        <p:spPr>
          <a:xfrm>
            <a:off x="1097280" y="1845734"/>
            <a:ext cx="4453597" cy="2764625"/>
          </a:xfrm>
        </p:spPr>
        <p:txBody>
          <a:bodyPr>
            <a:normAutofit fontScale="92500" lnSpcReduction="10000"/>
          </a:bodyPr>
          <a:lstStyle/>
          <a:p>
            <a:pPr>
              <a:buFont typeface="Wingdings" panose="05000000000000000000" pitchFamily="2" charset="2"/>
              <a:buChar char="q"/>
            </a:pPr>
            <a:r>
              <a:rPr lang="en-US" dirty="0"/>
              <a:t>The following measurement summarized the Al cell top surface angle to top vacuum chuck bloc surface angle</a:t>
            </a:r>
          </a:p>
          <a:p>
            <a:pPr>
              <a:buFont typeface="Wingdings" panose="05000000000000000000" pitchFamily="2" charset="2"/>
              <a:buChar char="q"/>
            </a:pPr>
            <a:r>
              <a:rPr lang="en-US" dirty="0"/>
              <a:t>The angle from cell to cell vary by 0.12°, this is a variation in thickness of ±0.021mm from edge to edge of the glass tile</a:t>
            </a:r>
          </a:p>
          <a:p>
            <a:pPr>
              <a:buFont typeface="Wingdings" panose="05000000000000000000" pitchFamily="2" charset="2"/>
              <a:buChar char="q"/>
            </a:pPr>
            <a:r>
              <a:rPr lang="en-US" dirty="0"/>
              <a:t>We decided to used the parallelism correction part for each loading to improve the thickness variations</a:t>
            </a:r>
          </a:p>
        </p:txBody>
      </p:sp>
      <p:sp>
        <p:nvSpPr>
          <p:cNvPr id="4" name="Espace réservé du numéro de diapositive 3">
            <a:extLst>
              <a:ext uri="{FF2B5EF4-FFF2-40B4-BE49-F238E27FC236}">
                <a16:creationId xmlns:a16="http://schemas.microsoft.com/office/drawing/2014/main" id="{12C5CFB9-B766-44CB-862D-BCD16E8F440E}"/>
              </a:ext>
            </a:extLst>
          </p:cNvPr>
          <p:cNvSpPr>
            <a:spLocks noGrp="1"/>
          </p:cNvSpPr>
          <p:nvPr>
            <p:ph type="sldNum" sz="quarter" idx="12"/>
          </p:nvPr>
        </p:nvSpPr>
        <p:spPr/>
        <p:txBody>
          <a:bodyPr/>
          <a:lstStyle/>
          <a:p>
            <a:fld id="{6113E31D-E2AB-40D1-8B51-AFA5AFEF393A}" type="slidenum">
              <a:rPr lang="en-US" smtClean="0"/>
              <a:t>25</a:t>
            </a:fld>
            <a:endParaRPr lang="en-US" dirty="0"/>
          </a:p>
        </p:txBody>
      </p:sp>
      <p:pic>
        <p:nvPicPr>
          <p:cNvPr id="5" name="Image 4">
            <a:extLst>
              <a:ext uri="{FF2B5EF4-FFF2-40B4-BE49-F238E27FC236}">
                <a16:creationId xmlns:a16="http://schemas.microsoft.com/office/drawing/2014/main" id="{C2002F06-463F-4812-8BB8-1A1D4973EC95}"/>
              </a:ext>
            </a:extLst>
          </p:cNvPr>
          <p:cNvPicPr>
            <a:picLocks noChangeAspect="1"/>
          </p:cNvPicPr>
          <p:nvPr/>
        </p:nvPicPr>
        <p:blipFill>
          <a:blip r:embed="rId2"/>
          <a:stretch>
            <a:fillRect/>
          </a:stretch>
        </p:blipFill>
        <p:spPr>
          <a:xfrm>
            <a:off x="7230578" y="1623646"/>
            <a:ext cx="4630245" cy="4152900"/>
          </a:xfrm>
          <a:prstGeom prst="rect">
            <a:avLst/>
          </a:prstGeom>
        </p:spPr>
      </p:pic>
      <p:sp>
        <p:nvSpPr>
          <p:cNvPr id="6" name="Forme libre : forme 5">
            <a:extLst>
              <a:ext uri="{FF2B5EF4-FFF2-40B4-BE49-F238E27FC236}">
                <a16:creationId xmlns:a16="http://schemas.microsoft.com/office/drawing/2014/main" id="{F369701D-94BF-4299-8CD5-D13E9D379E3F}"/>
              </a:ext>
            </a:extLst>
          </p:cNvPr>
          <p:cNvSpPr/>
          <p:nvPr/>
        </p:nvSpPr>
        <p:spPr>
          <a:xfrm>
            <a:off x="2233246" y="5533292"/>
            <a:ext cx="1477108" cy="615462"/>
          </a:xfrm>
          <a:custGeom>
            <a:avLst/>
            <a:gdLst>
              <a:gd name="connsiteX0" fmla="*/ 0 w 1477108"/>
              <a:gd name="connsiteY0" fmla="*/ 609600 h 615462"/>
              <a:gd name="connsiteX1" fmla="*/ 5862 w 1477108"/>
              <a:gd name="connsiteY1" fmla="*/ 11723 h 615462"/>
              <a:gd name="connsiteX2" fmla="*/ 410308 w 1477108"/>
              <a:gd name="connsiteY2" fmla="*/ 11723 h 615462"/>
              <a:gd name="connsiteX3" fmla="*/ 416169 w 1477108"/>
              <a:gd name="connsiteY3" fmla="*/ 117231 h 615462"/>
              <a:gd name="connsiteX4" fmla="*/ 1037492 w 1477108"/>
              <a:gd name="connsiteY4" fmla="*/ 111370 h 615462"/>
              <a:gd name="connsiteX5" fmla="*/ 1031631 w 1477108"/>
              <a:gd name="connsiteY5" fmla="*/ 0 h 615462"/>
              <a:gd name="connsiteX6" fmla="*/ 1477108 w 1477108"/>
              <a:gd name="connsiteY6" fmla="*/ 0 h 615462"/>
              <a:gd name="connsiteX7" fmla="*/ 1477108 w 1477108"/>
              <a:gd name="connsiteY7" fmla="*/ 615462 h 615462"/>
              <a:gd name="connsiteX8" fmla="*/ 0 w 1477108"/>
              <a:gd name="connsiteY8" fmla="*/ 609600 h 61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108" h="615462">
                <a:moveTo>
                  <a:pt x="0" y="609600"/>
                </a:moveTo>
                <a:lnTo>
                  <a:pt x="5862" y="11723"/>
                </a:lnTo>
                <a:lnTo>
                  <a:pt x="410308" y="11723"/>
                </a:lnTo>
                <a:lnTo>
                  <a:pt x="416169" y="117231"/>
                </a:lnTo>
                <a:lnTo>
                  <a:pt x="1037492" y="111370"/>
                </a:lnTo>
                <a:lnTo>
                  <a:pt x="1031631" y="0"/>
                </a:lnTo>
                <a:lnTo>
                  <a:pt x="1477108" y="0"/>
                </a:lnTo>
                <a:lnTo>
                  <a:pt x="1477108" y="615462"/>
                </a:lnTo>
                <a:lnTo>
                  <a:pt x="0" y="6096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rme libre : forme 7">
            <a:extLst>
              <a:ext uri="{FF2B5EF4-FFF2-40B4-BE49-F238E27FC236}">
                <a16:creationId xmlns:a16="http://schemas.microsoft.com/office/drawing/2014/main" id="{4844E7B3-55E5-452C-A27A-A431D3368539}"/>
              </a:ext>
            </a:extLst>
          </p:cNvPr>
          <p:cNvSpPr/>
          <p:nvPr/>
        </p:nvSpPr>
        <p:spPr>
          <a:xfrm rot="21429009">
            <a:off x="2349012" y="5424918"/>
            <a:ext cx="1245576" cy="184702"/>
          </a:xfrm>
          <a:custGeom>
            <a:avLst/>
            <a:gdLst>
              <a:gd name="connsiteX0" fmla="*/ 0 w 1682261"/>
              <a:gd name="connsiteY0" fmla="*/ 11723 h 234461"/>
              <a:gd name="connsiteX1" fmla="*/ 1682261 w 1682261"/>
              <a:gd name="connsiteY1" fmla="*/ 0 h 234461"/>
              <a:gd name="connsiteX2" fmla="*/ 1682261 w 1682261"/>
              <a:gd name="connsiteY2" fmla="*/ 58615 h 234461"/>
              <a:gd name="connsiteX3" fmla="*/ 1131277 w 1682261"/>
              <a:gd name="connsiteY3" fmla="*/ 58615 h 234461"/>
              <a:gd name="connsiteX4" fmla="*/ 1137138 w 1682261"/>
              <a:gd name="connsiteY4" fmla="*/ 228600 h 234461"/>
              <a:gd name="connsiteX5" fmla="*/ 1078523 w 1682261"/>
              <a:gd name="connsiteY5" fmla="*/ 234461 h 234461"/>
              <a:gd name="connsiteX6" fmla="*/ 1072661 w 1682261"/>
              <a:gd name="connsiteY6" fmla="*/ 128953 h 234461"/>
              <a:gd name="connsiteX7" fmla="*/ 580292 w 1682261"/>
              <a:gd name="connsiteY7" fmla="*/ 134815 h 234461"/>
              <a:gd name="connsiteX8" fmla="*/ 586153 w 1682261"/>
              <a:gd name="connsiteY8" fmla="*/ 234461 h 234461"/>
              <a:gd name="connsiteX9" fmla="*/ 504092 w 1682261"/>
              <a:gd name="connsiteY9" fmla="*/ 222738 h 234461"/>
              <a:gd name="connsiteX10" fmla="*/ 498230 w 1682261"/>
              <a:gd name="connsiteY10" fmla="*/ 76200 h 234461"/>
              <a:gd name="connsiteX11" fmla="*/ 17584 w 1682261"/>
              <a:gd name="connsiteY11" fmla="*/ 82061 h 234461"/>
              <a:gd name="connsiteX12" fmla="*/ 0 w 1682261"/>
              <a:gd name="connsiteY12" fmla="*/ 11723 h 23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2261" h="234461">
                <a:moveTo>
                  <a:pt x="0" y="11723"/>
                </a:moveTo>
                <a:lnTo>
                  <a:pt x="1682261" y="0"/>
                </a:lnTo>
                <a:lnTo>
                  <a:pt x="1682261" y="58615"/>
                </a:lnTo>
                <a:lnTo>
                  <a:pt x="1131277" y="58615"/>
                </a:lnTo>
                <a:lnTo>
                  <a:pt x="1137138" y="228600"/>
                </a:lnTo>
                <a:lnTo>
                  <a:pt x="1078523" y="234461"/>
                </a:lnTo>
                <a:lnTo>
                  <a:pt x="1072661" y="128953"/>
                </a:lnTo>
                <a:lnTo>
                  <a:pt x="580292" y="134815"/>
                </a:lnTo>
                <a:lnTo>
                  <a:pt x="586153" y="234461"/>
                </a:lnTo>
                <a:lnTo>
                  <a:pt x="504092" y="222738"/>
                </a:lnTo>
                <a:lnTo>
                  <a:pt x="498230" y="76200"/>
                </a:lnTo>
                <a:lnTo>
                  <a:pt x="17584" y="82061"/>
                </a:lnTo>
                <a:lnTo>
                  <a:pt x="0" y="11723"/>
                </a:ln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eur droit avec flèche 9">
            <a:extLst>
              <a:ext uri="{FF2B5EF4-FFF2-40B4-BE49-F238E27FC236}">
                <a16:creationId xmlns:a16="http://schemas.microsoft.com/office/drawing/2014/main" id="{A320A155-C3C6-473D-B94D-F65B2341F96C}"/>
              </a:ext>
            </a:extLst>
          </p:cNvPr>
          <p:cNvCxnSpPr/>
          <p:nvPr/>
        </p:nvCxnSpPr>
        <p:spPr>
          <a:xfrm flipV="1">
            <a:off x="2971800" y="4906108"/>
            <a:ext cx="0" cy="73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6321A69-BBA4-4F84-9AD2-223B7BEA1F96}"/>
              </a:ext>
            </a:extLst>
          </p:cNvPr>
          <p:cNvCxnSpPr>
            <a:cxnSpLocks/>
          </p:cNvCxnSpPr>
          <p:nvPr/>
        </p:nvCxnSpPr>
        <p:spPr>
          <a:xfrm flipH="1" flipV="1">
            <a:off x="2859856" y="4829908"/>
            <a:ext cx="59190" cy="59501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AA429B8-82C9-4379-BDA6-BD57CD5E5ED2}"/>
              </a:ext>
            </a:extLst>
          </p:cNvPr>
          <p:cNvCxnSpPr>
            <a:cxnSpLocks/>
          </p:cNvCxnSpPr>
          <p:nvPr/>
        </p:nvCxnSpPr>
        <p:spPr>
          <a:xfrm flipV="1">
            <a:off x="2618931" y="5146429"/>
            <a:ext cx="249115" cy="38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F19822CE-5C25-40F3-9995-8818B4EB322A}"/>
              </a:ext>
            </a:extLst>
          </p:cNvPr>
          <p:cNvCxnSpPr>
            <a:cxnSpLocks/>
          </p:cNvCxnSpPr>
          <p:nvPr/>
        </p:nvCxnSpPr>
        <p:spPr>
          <a:xfrm flipH="1">
            <a:off x="2971800" y="5058917"/>
            <a:ext cx="228312" cy="51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07A36E9-9689-4456-8E45-3666A7B937C5}"/>
              </a:ext>
            </a:extLst>
          </p:cNvPr>
          <p:cNvSpPr txBox="1"/>
          <p:nvPr/>
        </p:nvSpPr>
        <p:spPr>
          <a:xfrm>
            <a:off x="3159971" y="4819967"/>
            <a:ext cx="316112" cy="369332"/>
          </a:xfrm>
          <a:prstGeom prst="rect">
            <a:avLst/>
          </a:prstGeom>
          <a:noFill/>
        </p:spPr>
        <p:txBody>
          <a:bodyPr wrap="none" rtlCol="0">
            <a:spAutoFit/>
          </a:bodyPr>
          <a:lstStyle/>
          <a:p>
            <a:r>
              <a:rPr lang="el-GR" dirty="0"/>
              <a:t>α</a:t>
            </a:r>
            <a:endParaRPr lang="en-US" dirty="0"/>
          </a:p>
        </p:txBody>
      </p:sp>
      <p:pic>
        <p:nvPicPr>
          <p:cNvPr id="22" name="Image 21">
            <a:extLst>
              <a:ext uri="{FF2B5EF4-FFF2-40B4-BE49-F238E27FC236}">
                <a16:creationId xmlns:a16="http://schemas.microsoft.com/office/drawing/2014/main" id="{E7B81C9F-E84D-4159-A7FF-BEDC59C94F04}"/>
              </a:ext>
            </a:extLst>
          </p:cNvPr>
          <p:cNvPicPr>
            <a:picLocks noChangeAspect="1"/>
          </p:cNvPicPr>
          <p:nvPr/>
        </p:nvPicPr>
        <p:blipFill>
          <a:blip r:embed="rId3"/>
          <a:stretch>
            <a:fillRect/>
          </a:stretch>
        </p:blipFill>
        <p:spPr>
          <a:xfrm>
            <a:off x="4515957" y="4275940"/>
            <a:ext cx="2135317" cy="1817038"/>
          </a:xfrm>
          <a:prstGeom prst="rect">
            <a:avLst/>
          </a:prstGeom>
        </p:spPr>
      </p:pic>
      <p:sp>
        <p:nvSpPr>
          <p:cNvPr id="23" name="ZoneTexte 22">
            <a:extLst>
              <a:ext uri="{FF2B5EF4-FFF2-40B4-BE49-F238E27FC236}">
                <a16:creationId xmlns:a16="http://schemas.microsoft.com/office/drawing/2014/main" id="{147FB909-8FAA-4BAA-B94E-31397B0B916C}"/>
              </a:ext>
            </a:extLst>
          </p:cNvPr>
          <p:cNvSpPr txBox="1"/>
          <p:nvPr/>
        </p:nvSpPr>
        <p:spPr>
          <a:xfrm>
            <a:off x="10603477" y="2461025"/>
            <a:ext cx="1581398" cy="1477328"/>
          </a:xfrm>
          <a:prstGeom prst="rect">
            <a:avLst/>
          </a:prstGeom>
          <a:noFill/>
        </p:spPr>
        <p:txBody>
          <a:bodyPr wrap="square" rtlCol="0">
            <a:spAutoFit/>
          </a:bodyPr>
          <a:lstStyle/>
          <a:p>
            <a:r>
              <a:rPr lang="en-US" dirty="0"/>
              <a:t>Not too bad this is the same cells after several manipulations</a:t>
            </a:r>
          </a:p>
        </p:txBody>
      </p:sp>
      <p:cxnSp>
        <p:nvCxnSpPr>
          <p:cNvPr id="25" name="Connecteur droit avec flèche 24">
            <a:extLst>
              <a:ext uri="{FF2B5EF4-FFF2-40B4-BE49-F238E27FC236}">
                <a16:creationId xmlns:a16="http://schemas.microsoft.com/office/drawing/2014/main" id="{F4A1A0D0-6323-40BE-A8A2-E55F760BE143}"/>
              </a:ext>
            </a:extLst>
          </p:cNvPr>
          <p:cNvCxnSpPr>
            <a:stCxn id="23" idx="1"/>
          </p:cNvCxnSpPr>
          <p:nvPr/>
        </p:nvCxnSpPr>
        <p:spPr>
          <a:xfrm flipH="1" flipV="1">
            <a:off x="10313719" y="2559132"/>
            <a:ext cx="289758" cy="640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C6FDFD6E-AD8A-452F-B923-593D03D7C44D}"/>
              </a:ext>
            </a:extLst>
          </p:cNvPr>
          <p:cNvCxnSpPr>
            <a:cxnSpLocks/>
            <a:stCxn id="23" idx="1"/>
          </p:cNvCxnSpPr>
          <p:nvPr/>
        </p:nvCxnSpPr>
        <p:spPr>
          <a:xfrm flipH="1">
            <a:off x="10313719" y="3199689"/>
            <a:ext cx="289758" cy="1076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172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1EBB1C-1A99-4A4F-8EB0-71F52A9CF13D}"/>
              </a:ext>
            </a:extLst>
          </p:cNvPr>
          <p:cNvSpPr>
            <a:spLocks noGrp="1"/>
          </p:cNvSpPr>
          <p:nvPr>
            <p:ph type="title"/>
          </p:nvPr>
        </p:nvSpPr>
        <p:spPr/>
        <p:txBody>
          <a:bodyPr/>
          <a:lstStyle/>
          <a:p>
            <a:r>
              <a:rPr lang="en-US" dirty="0"/>
              <a:t>AL Cell Flatness</a:t>
            </a:r>
          </a:p>
        </p:txBody>
      </p:sp>
      <p:sp>
        <p:nvSpPr>
          <p:cNvPr id="3" name="Espace réservé du contenu 2">
            <a:extLst>
              <a:ext uri="{FF2B5EF4-FFF2-40B4-BE49-F238E27FC236}">
                <a16:creationId xmlns:a16="http://schemas.microsoft.com/office/drawing/2014/main" id="{B15D53E3-AD9C-4983-9AA1-4526B73F3BC6}"/>
              </a:ext>
            </a:extLst>
          </p:cNvPr>
          <p:cNvSpPr>
            <a:spLocks noGrp="1"/>
          </p:cNvSpPr>
          <p:nvPr>
            <p:ph idx="1"/>
          </p:nvPr>
        </p:nvSpPr>
        <p:spPr/>
        <p:txBody>
          <a:bodyPr/>
          <a:lstStyle/>
          <a:p>
            <a:pPr>
              <a:buFont typeface="Wingdings" panose="05000000000000000000" pitchFamily="2" charset="2"/>
              <a:buChar char="q"/>
            </a:pPr>
            <a:r>
              <a:rPr lang="en-US" dirty="0"/>
              <a:t>Al Cells are not flat </a:t>
            </a:r>
            <a:r>
              <a:rPr lang="en-US" dirty="0">
                <a:sym typeface="Wingdings" panose="05000000000000000000" pitchFamily="2" charset="2"/>
              </a:rPr>
              <a:t> about 0.05mm planarity with borders effects</a:t>
            </a:r>
            <a:endParaRPr lang="en-US" dirty="0"/>
          </a:p>
        </p:txBody>
      </p:sp>
      <p:sp>
        <p:nvSpPr>
          <p:cNvPr id="4" name="Espace réservé du numéro de diapositive 3">
            <a:extLst>
              <a:ext uri="{FF2B5EF4-FFF2-40B4-BE49-F238E27FC236}">
                <a16:creationId xmlns:a16="http://schemas.microsoft.com/office/drawing/2014/main" id="{370F2E26-66E6-43BB-89D4-A34C1654F0E4}"/>
              </a:ext>
            </a:extLst>
          </p:cNvPr>
          <p:cNvSpPr>
            <a:spLocks noGrp="1"/>
          </p:cNvSpPr>
          <p:nvPr>
            <p:ph type="sldNum" sz="quarter" idx="12"/>
          </p:nvPr>
        </p:nvSpPr>
        <p:spPr/>
        <p:txBody>
          <a:bodyPr/>
          <a:lstStyle/>
          <a:p>
            <a:fld id="{6113E31D-E2AB-40D1-8B51-AFA5AFEF393A}" type="slidenum">
              <a:rPr lang="en-US" smtClean="0"/>
              <a:t>26</a:t>
            </a:fld>
            <a:endParaRPr lang="en-US" dirty="0"/>
          </a:p>
        </p:txBody>
      </p:sp>
      <p:pic>
        <p:nvPicPr>
          <p:cNvPr id="5" name="Image 4">
            <a:extLst>
              <a:ext uri="{FF2B5EF4-FFF2-40B4-BE49-F238E27FC236}">
                <a16:creationId xmlns:a16="http://schemas.microsoft.com/office/drawing/2014/main" id="{930867B6-F3C6-42DD-A4EE-9C03E5894EB3}"/>
              </a:ext>
            </a:extLst>
          </p:cNvPr>
          <p:cNvPicPr>
            <a:picLocks noChangeAspect="1"/>
          </p:cNvPicPr>
          <p:nvPr/>
        </p:nvPicPr>
        <p:blipFill>
          <a:blip r:embed="rId2"/>
          <a:stretch>
            <a:fillRect/>
          </a:stretch>
        </p:blipFill>
        <p:spPr>
          <a:xfrm>
            <a:off x="217424" y="2712591"/>
            <a:ext cx="3850359" cy="3264877"/>
          </a:xfrm>
          <a:prstGeom prst="rect">
            <a:avLst/>
          </a:prstGeom>
        </p:spPr>
      </p:pic>
      <p:pic>
        <p:nvPicPr>
          <p:cNvPr id="6" name="Image 5">
            <a:extLst>
              <a:ext uri="{FF2B5EF4-FFF2-40B4-BE49-F238E27FC236}">
                <a16:creationId xmlns:a16="http://schemas.microsoft.com/office/drawing/2014/main" id="{C6002BBA-4AE4-4B39-A8C1-B63A509E267A}"/>
              </a:ext>
            </a:extLst>
          </p:cNvPr>
          <p:cNvPicPr>
            <a:picLocks noChangeAspect="1"/>
          </p:cNvPicPr>
          <p:nvPr/>
        </p:nvPicPr>
        <p:blipFill>
          <a:blip r:embed="rId3"/>
          <a:stretch>
            <a:fillRect/>
          </a:stretch>
        </p:blipFill>
        <p:spPr>
          <a:xfrm>
            <a:off x="4126523" y="2712591"/>
            <a:ext cx="3798405" cy="3264877"/>
          </a:xfrm>
          <a:prstGeom prst="rect">
            <a:avLst/>
          </a:prstGeom>
        </p:spPr>
      </p:pic>
      <p:pic>
        <p:nvPicPr>
          <p:cNvPr id="7" name="Image 6">
            <a:extLst>
              <a:ext uri="{FF2B5EF4-FFF2-40B4-BE49-F238E27FC236}">
                <a16:creationId xmlns:a16="http://schemas.microsoft.com/office/drawing/2014/main" id="{CEC37DD7-3785-4415-8CC3-8A9402153B52}"/>
              </a:ext>
            </a:extLst>
          </p:cNvPr>
          <p:cNvPicPr>
            <a:picLocks noChangeAspect="1"/>
          </p:cNvPicPr>
          <p:nvPr/>
        </p:nvPicPr>
        <p:blipFill>
          <a:blip r:embed="rId4"/>
          <a:stretch>
            <a:fillRect/>
          </a:stretch>
        </p:blipFill>
        <p:spPr>
          <a:xfrm>
            <a:off x="7983668" y="2712590"/>
            <a:ext cx="3943187" cy="3264877"/>
          </a:xfrm>
          <a:prstGeom prst="rect">
            <a:avLst/>
          </a:prstGeom>
        </p:spPr>
      </p:pic>
    </p:spTree>
    <p:extLst>
      <p:ext uri="{BB962C8B-B14F-4D97-AF65-F5344CB8AC3E}">
        <p14:creationId xmlns:p14="http://schemas.microsoft.com/office/powerpoint/2010/main" val="895418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24AC7-D709-44C0-8A32-E6E35DE71480}"/>
              </a:ext>
            </a:extLst>
          </p:cNvPr>
          <p:cNvSpPr>
            <a:spLocks noGrp="1"/>
          </p:cNvSpPr>
          <p:nvPr>
            <p:ph type="title"/>
          </p:nvPr>
        </p:nvSpPr>
        <p:spPr/>
        <p:txBody>
          <a:bodyPr/>
          <a:lstStyle/>
          <a:p>
            <a:r>
              <a:rPr lang="en-US" dirty="0"/>
              <a:t>Al Flatness effect</a:t>
            </a:r>
          </a:p>
        </p:txBody>
      </p:sp>
      <p:sp>
        <p:nvSpPr>
          <p:cNvPr id="3" name="Espace réservé du contenu 2">
            <a:extLst>
              <a:ext uri="{FF2B5EF4-FFF2-40B4-BE49-F238E27FC236}">
                <a16:creationId xmlns:a16="http://schemas.microsoft.com/office/drawing/2014/main" id="{1F7F126C-37EA-41A2-A372-17D2B8445937}"/>
              </a:ext>
            </a:extLst>
          </p:cNvPr>
          <p:cNvSpPr>
            <a:spLocks noGrp="1"/>
          </p:cNvSpPr>
          <p:nvPr>
            <p:ph idx="1"/>
          </p:nvPr>
        </p:nvSpPr>
        <p:spPr/>
        <p:txBody>
          <a:bodyPr/>
          <a:lstStyle/>
          <a:p>
            <a:pPr>
              <a:buFont typeface="Wingdings" panose="05000000000000000000" pitchFamily="2" charset="2"/>
              <a:buChar char="q"/>
            </a:pPr>
            <a:r>
              <a:rPr lang="en-US" dirty="0"/>
              <a:t>Flatness impact the glue surface which makes the qualification hard to run with these cells as discussed with Dai</a:t>
            </a:r>
          </a:p>
          <a:p>
            <a:pPr>
              <a:buFont typeface="Wingdings" panose="05000000000000000000" pitchFamily="2" charset="2"/>
              <a:buChar char="q"/>
            </a:pPr>
            <a:r>
              <a:rPr lang="en-US" dirty="0"/>
              <a:t>This impact has only be observed with the mask deposition, this is less the case for the automatic deposition </a:t>
            </a:r>
          </a:p>
        </p:txBody>
      </p:sp>
      <p:sp>
        <p:nvSpPr>
          <p:cNvPr id="4" name="Espace réservé du numéro de diapositive 3">
            <a:extLst>
              <a:ext uri="{FF2B5EF4-FFF2-40B4-BE49-F238E27FC236}">
                <a16:creationId xmlns:a16="http://schemas.microsoft.com/office/drawing/2014/main" id="{2D9E9209-2E08-4D74-A480-89A33C80CCA8}"/>
              </a:ext>
            </a:extLst>
          </p:cNvPr>
          <p:cNvSpPr>
            <a:spLocks noGrp="1"/>
          </p:cNvSpPr>
          <p:nvPr>
            <p:ph type="sldNum" sz="quarter" idx="12"/>
          </p:nvPr>
        </p:nvSpPr>
        <p:spPr/>
        <p:txBody>
          <a:bodyPr/>
          <a:lstStyle/>
          <a:p>
            <a:fld id="{6113E31D-E2AB-40D1-8B51-AFA5AFEF393A}" type="slidenum">
              <a:rPr lang="en-US" smtClean="0"/>
              <a:t>27</a:t>
            </a:fld>
            <a:endParaRPr lang="en-US" dirty="0"/>
          </a:p>
        </p:txBody>
      </p:sp>
      <p:pic>
        <p:nvPicPr>
          <p:cNvPr id="5" name="Image 4">
            <a:extLst>
              <a:ext uri="{FF2B5EF4-FFF2-40B4-BE49-F238E27FC236}">
                <a16:creationId xmlns:a16="http://schemas.microsoft.com/office/drawing/2014/main" id="{AE34A4F3-35DC-416F-99C8-B2A2F56F7A65}"/>
              </a:ext>
            </a:extLst>
          </p:cNvPr>
          <p:cNvPicPr>
            <a:picLocks noChangeAspect="1"/>
          </p:cNvPicPr>
          <p:nvPr/>
        </p:nvPicPr>
        <p:blipFill>
          <a:blip r:embed="rId2"/>
          <a:stretch>
            <a:fillRect/>
          </a:stretch>
        </p:blipFill>
        <p:spPr>
          <a:xfrm>
            <a:off x="6155975" y="3256447"/>
            <a:ext cx="3744483" cy="3255721"/>
          </a:xfrm>
          <a:prstGeom prst="rect">
            <a:avLst/>
          </a:prstGeom>
        </p:spPr>
      </p:pic>
      <p:pic>
        <p:nvPicPr>
          <p:cNvPr id="6" name="Image 5">
            <a:extLst>
              <a:ext uri="{FF2B5EF4-FFF2-40B4-BE49-F238E27FC236}">
                <a16:creationId xmlns:a16="http://schemas.microsoft.com/office/drawing/2014/main" id="{D6ED109D-4E27-427B-9678-A55A14A267B4}"/>
              </a:ext>
            </a:extLst>
          </p:cNvPr>
          <p:cNvPicPr>
            <a:picLocks noChangeAspect="1"/>
          </p:cNvPicPr>
          <p:nvPr/>
        </p:nvPicPr>
        <p:blipFill>
          <a:blip r:embed="rId3"/>
          <a:stretch>
            <a:fillRect/>
          </a:stretch>
        </p:blipFill>
        <p:spPr>
          <a:xfrm>
            <a:off x="1844633" y="3256447"/>
            <a:ext cx="3807958" cy="3255721"/>
          </a:xfrm>
          <a:prstGeom prst="rect">
            <a:avLst/>
          </a:prstGeom>
        </p:spPr>
      </p:pic>
      <p:sp>
        <p:nvSpPr>
          <p:cNvPr id="7" name="Ellipse 6">
            <a:extLst>
              <a:ext uri="{FF2B5EF4-FFF2-40B4-BE49-F238E27FC236}">
                <a16:creationId xmlns:a16="http://schemas.microsoft.com/office/drawing/2014/main" id="{88841DA6-D0E9-4DF2-B05F-B8FE2A83920F}"/>
              </a:ext>
            </a:extLst>
          </p:cNvPr>
          <p:cNvSpPr/>
          <p:nvPr/>
        </p:nvSpPr>
        <p:spPr>
          <a:xfrm>
            <a:off x="5216769" y="4214446"/>
            <a:ext cx="819257" cy="21980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9B1B2769-C2F1-411A-9BA0-3FE7CD1F48EB}"/>
              </a:ext>
            </a:extLst>
          </p:cNvPr>
          <p:cNvSpPr/>
          <p:nvPr/>
        </p:nvSpPr>
        <p:spPr>
          <a:xfrm>
            <a:off x="9223238" y="4214445"/>
            <a:ext cx="819257" cy="21980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 droite 8">
            <a:extLst>
              <a:ext uri="{FF2B5EF4-FFF2-40B4-BE49-F238E27FC236}">
                <a16:creationId xmlns:a16="http://schemas.microsoft.com/office/drawing/2014/main" id="{B6670098-6A92-432D-8652-620B55C6B718}"/>
              </a:ext>
            </a:extLst>
          </p:cNvPr>
          <p:cNvSpPr/>
          <p:nvPr/>
        </p:nvSpPr>
        <p:spPr>
          <a:xfrm>
            <a:off x="6036026" y="4765431"/>
            <a:ext cx="307280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37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EDCA4-A282-43E9-833A-79A2205AE845}"/>
              </a:ext>
            </a:extLst>
          </p:cNvPr>
          <p:cNvSpPr>
            <a:spLocks noGrp="1"/>
          </p:cNvSpPr>
          <p:nvPr>
            <p:ph type="title"/>
          </p:nvPr>
        </p:nvSpPr>
        <p:spPr/>
        <p:txBody>
          <a:bodyPr/>
          <a:lstStyle/>
          <a:p>
            <a:r>
              <a:rPr lang="en-US" dirty="0"/>
              <a:t>Glue management for both processes </a:t>
            </a:r>
          </a:p>
        </p:txBody>
      </p:sp>
      <p:sp>
        <p:nvSpPr>
          <p:cNvPr id="3" name="Espace réservé du contenu 2">
            <a:extLst>
              <a:ext uri="{FF2B5EF4-FFF2-40B4-BE49-F238E27FC236}">
                <a16:creationId xmlns:a16="http://schemas.microsoft.com/office/drawing/2014/main" id="{FDB9842D-8D71-4E08-96CC-66681D654934}"/>
              </a:ext>
            </a:extLst>
          </p:cNvPr>
          <p:cNvSpPr>
            <a:spLocks noGrp="1"/>
          </p:cNvSpPr>
          <p:nvPr>
            <p:ph idx="1"/>
          </p:nvPr>
        </p:nvSpPr>
        <p:spPr>
          <a:xfrm>
            <a:off x="1097280" y="1845734"/>
            <a:ext cx="4187239" cy="4023360"/>
          </a:xfrm>
        </p:spPr>
        <p:txBody>
          <a:bodyPr/>
          <a:lstStyle/>
          <a:p>
            <a:pPr>
              <a:buFont typeface="Wingdings" panose="05000000000000000000" pitchFamily="2" charset="2"/>
              <a:buChar char="q"/>
            </a:pPr>
            <a:r>
              <a:rPr lang="en-US" dirty="0"/>
              <a:t>Following the measurement made on the glue viscosity vs glue temperature, we decided to wait systematically 15’ after orbital mixing and before mask deposition of automatic deposition</a:t>
            </a:r>
          </a:p>
          <a:p>
            <a:pPr>
              <a:buFont typeface="Wingdings" panose="05000000000000000000" pitchFamily="2" charset="2"/>
              <a:buChar char="q"/>
            </a:pPr>
            <a:r>
              <a:rPr lang="en-US" dirty="0"/>
              <a:t>A test was done placing the glue on a Al plate to cool it down faster, it works </a:t>
            </a:r>
            <a:r>
              <a:rPr lang="en-US" dirty="0">
                <a:sym typeface="Wingdings" panose="05000000000000000000" pitchFamily="2" charset="2"/>
              </a:rPr>
              <a:t> We did not use this during the loading test this will be studied later if necessary </a:t>
            </a:r>
            <a:endParaRPr lang="en-US" dirty="0"/>
          </a:p>
          <a:p>
            <a:pPr>
              <a:buFont typeface="Wingdings" panose="05000000000000000000" pitchFamily="2" charset="2"/>
              <a:buChar char="q"/>
            </a:pPr>
            <a:endParaRPr lang="en-US" dirty="0"/>
          </a:p>
        </p:txBody>
      </p:sp>
      <p:sp>
        <p:nvSpPr>
          <p:cNvPr id="4" name="Espace réservé du numéro de diapositive 3">
            <a:extLst>
              <a:ext uri="{FF2B5EF4-FFF2-40B4-BE49-F238E27FC236}">
                <a16:creationId xmlns:a16="http://schemas.microsoft.com/office/drawing/2014/main" id="{134541F0-9A6A-4748-B4FF-706B17FD1DEC}"/>
              </a:ext>
            </a:extLst>
          </p:cNvPr>
          <p:cNvSpPr>
            <a:spLocks noGrp="1"/>
          </p:cNvSpPr>
          <p:nvPr>
            <p:ph type="sldNum" sz="quarter" idx="12"/>
          </p:nvPr>
        </p:nvSpPr>
        <p:spPr/>
        <p:txBody>
          <a:bodyPr/>
          <a:lstStyle/>
          <a:p>
            <a:fld id="{6113E31D-E2AB-40D1-8B51-AFA5AFEF393A}" type="slidenum">
              <a:rPr lang="en-US" smtClean="0"/>
              <a:t>28</a:t>
            </a:fld>
            <a:endParaRPr lang="en-US" dirty="0"/>
          </a:p>
        </p:txBody>
      </p:sp>
      <p:pic>
        <p:nvPicPr>
          <p:cNvPr id="5" name="Image 4">
            <a:extLst>
              <a:ext uri="{FF2B5EF4-FFF2-40B4-BE49-F238E27FC236}">
                <a16:creationId xmlns:a16="http://schemas.microsoft.com/office/drawing/2014/main" id="{E9319420-539B-4FCB-9AAF-B783DD8A4791}"/>
              </a:ext>
            </a:extLst>
          </p:cNvPr>
          <p:cNvPicPr>
            <a:picLocks noChangeAspect="1"/>
          </p:cNvPicPr>
          <p:nvPr/>
        </p:nvPicPr>
        <p:blipFill>
          <a:blip r:embed="rId2"/>
          <a:stretch>
            <a:fillRect/>
          </a:stretch>
        </p:blipFill>
        <p:spPr>
          <a:xfrm>
            <a:off x="5284519" y="2369128"/>
            <a:ext cx="6802206" cy="2888186"/>
          </a:xfrm>
          <a:prstGeom prst="rect">
            <a:avLst/>
          </a:prstGeom>
        </p:spPr>
      </p:pic>
      <p:cxnSp>
        <p:nvCxnSpPr>
          <p:cNvPr id="7" name="Connecteur droit 6">
            <a:extLst>
              <a:ext uri="{FF2B5EF4-FFF2-40B4-BE49-F238E27FC236}">
                <a16:creationId xmlns:a16="http://schemas.microsoft.com/office/drawing/2014/main" id="{B8400F7D-EDAE-4D76-8BD6-57AB7AD285F5}"/>
              </a:ext>
            </a:extLst>
          </p:cNvPr>
          <p:cNvCxnSpPr/>
          <p:nvPr/>
        </p:nvCxnSpPr>
        <p:spPr>
          <a:xfrm>
            <a:off x="6929252" y="2559132"/>
            <a:ext cx="0" cy="239881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34989E6-8C22-4EB1-BF00-1FAA762D7109}"/>
              </a:ext>
            </a:extLst>
          </p:cNvPr>
          <p:cNvSpPr txBox="1"/>
          <p:nvPr/>
        </p:nvSpPr>
        <p:spPr>
          <a:xfrm>
            <a:off x="7722438" y="3244334"/>
            <a:ext cx="1703095" cy="369332"/>
          </a:xfrm>
          <a:prstGeom prst="rect">
            <a:avLst/>
          </a:prstGeom>
          <a:noFill/>
        </p:spPr>
        <p:txBody>
          <a:bodyPr wrap="none" rtlCol="0">
            <a:spAutoFit/>
          </a:bodyPr>
          <a:lstStyle/>
          <a:p>
            <a:r>
              <a:rPr lang="en-US" dirty="0"/>
              <a:t>Deposition Start</a:t>
            </a:r>
          </a:p>
        </p:txBody>
      </p:sp>
      <p:cxnSp>
        <p:nvCxnSpPr>
          <p:cNvPr id="10" name="Connecteur droit avec flèche 9">
            <a:extLst>
              <a:ext uri="{FF2B5EF4-FFF2-40B4-BE49-F238E27FC236}">
                <a16:creationId xmlns:a16="http://schemas.microsoft.com/office/drawing/2014/main" id="{D310CD87-C490-43E7-9EC1-F7B01F9BB309}"/>
              </a:ext>
            </a:extLst>
          </p:cNvPr>
          <p:cNvCxnSpPr>
            <a:stCxn id="8" idx="1"/>
          </p:cNvCxnSpPr>
          <p:nvPr/>
        </p:nvCxnSpPr>
        <p:spPr>
          <a:xfrm flipH="1">
            <a:off x="7011707" y="3429000"/>
            <a:ext cx="710731" cy="169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7D1AA0D5-6B58-4395-9A3E-2E0852325011}"/>
              </a:ext>
            </a:extLst>
          </p:cNvPr>
          <p:cNvPicPr>
            <a:picLocks noChangeAspect="1"/>
          </p:cNvPicPr>
          <p:nvPr/>
        </p:nvPicPr>
        <p:blipFill>
          <a:blip r:embed="rId3"/>
          <a:stretch>
            <a:fillRect/>
          </a:stretch>
        </p:blipFill>
        <p:spPr>
          <a:xfrm>
            <a:off x="2010830" y="5038402"/>
            <a:ext cx="4033651" cy="1701359"/>
          </a:xfrm>
          <a:prstGeom prst="rect">
            <a:avLst/>
          </a:prstGeom>
        </p:spPr>
      </p:pic>
      <p:cxnSp>
        <p:nvCxnSpPr>
          <p:cNvPr id="13" name="Connecteur droit avec flèche 12">
            <a:extLst>
              <a:ext uri="{FF2B5EF4-FFF2-40B4-BE49-F238E27FC236}">
                <a16:creationId xmlns:a16="http://schemas.microsoft.com/office/drawing/2014/main" id="{E771A3D2-AECE-4186-B70D-0BC6255AB667}"/>
              </a:ext>
            </a:extLst>
          </p:cNvPr>
          <p:cNvCxnSpPr>
            <a:cxnSpLocks/>
          </p:cNvCxnSpPr>
          <p:nvPr/>
        </p:nvCxnSpPr>
        <p:spPr>
          <a:xfrm flipH="1">
            <a:off x="2523506" y="4637314"/>
            <a:ext cx="166256" cy="1585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E5CDEAED-21F0-43EB-A638-607B999078A6}"/>
              </a:ext>
            </a:extLst>
          </p:cNvPr>
          <p:cNvPicPr>
            <a:picLocks noChangeAspect="1"/>
          </p:cNvPicPr>
          <p:nvPr/>
        </p:nvPicPr>
        <p:blipFill>
          <a:blip r:embed="rId4"/>
          <a:stretch>
            <a:fillRect/>
          </a:stretch>
        </p:blipFill>
        <p:spPr>
          <a:xfrm>
            <a:off x="34450" y="4813613"/>
            <a:ext cx="1893926" cy="1926148"/>
          </a:xfrm>
          <a:prstGeom prst="rect">
            <a:avLst/>
          </a:prstGeom>
        </p:spPr>
      </p:pic>
    </p:spTree>
    <p:extLst>
      <p:ext uri="{BB962C8B-B14F-4D97-AF65-F5344CB8AC3E}">
        <p14:creationId xmlns:p14="http://schemas.microsoft.com/office/powerpoint/2010/main" val="83267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0D1489-3DF0-445C-B674-123A64113425}"/>
              </a:ext>
            </a:extLst>
          </p:cNvPr>
          <p:cNvSpPr>
            <a:spLocks noGrp="1"/>
          </p:cNvSpPr>
          <p:nvPr>
            <p:ph type="title"/>
          </p:nvPr>
        </p:nvSpPr>
        <p:spPr/>
        <p:txBody>
          <a:bodyPr/>
          <a:lstStyle/>
          <a:p>
            <a:r>
              <a:rPr lang="en-US" dirty="0"/>
              <a:t>Mask deposition quality before loading</a:t>
            </a:r>
          </a:p>
        </p:txBody>
      </p:sp>
      <p:sp>
        <p:nvSpPr>
          <p:cNvPr id="3" name="Espace réservé du contenu 2">
            <a:extLst>
              <a:ext uri="{FF2B5EF4-FFF2-40B4-BE49-F238E27FC236}">
                <a16:creationId xmlns:a16="http://schemas.microsoft.com/office/drawing/2014/main" id="{72030C75-5ED0-4DB5-96CC-5A017C28786F}"/>
              </a:ext>
            </a:extLst>
          </p:cNvPr>
          <p:cNvSpPr>
            <a:spLocks noGrp="1"/>
          </p:cNvSpPr>
          <p:nvPr>
            <p:ph idx="1"/>
          </p:nvPr>
        </p:nvSpPr>
        <p:spPr>
          <a:xfrm>
            <a:off x="1154083" y="1856885"/>
            <a:ext cx="10058400" cy="4023360"/>
          </a:xfrm>
        </p:spPr>
        <p:txBody>
          <a:bodyPr/>
          <a:lstStyle/>
          <a:p>
            <a:pPr>
              <a:buFont typeface="Wingdings" panose="05000000000000000000" pitchFamily="2" charset="2"/>
              <a:buChar char="q"/>
            </a:pPr>
            <a:r>
              <a:rPr lang="en-US" dirty="0"/>
              <a:t>We did not succeed to have the same quality than </a:t>
            </a:r>
            <a:r>
              <a:rPr lang="en-US" dirty="0" err="1"/>
              <a:t>Unige</a:t>
            </a:r>
            <a:r>
              <a:rPr lang="en-US" dirty="0"/>
              <a:t> and KEK was showing after mask deposition</a:t>
            </a:r>
          </a:p>
          <a:p>
            <a:pPr>
              <a:buFont typeface="Wingdings" panose="05000000000000000000" pitchFamily="2" charset="2"/>
              <a:buChar char="q"/>
            </a:pPr>
            <a:r>
              <a:rPr lang="en-US" dirty="0"/>
              <a:t>Need to notice that we do have less experience with this technic than with the automatic deposition</a:t>
            </a:r>
          </a:p>
        </p:txBody>
      </p:sp>
      <p:sp>
        <p:nvSpPr>
          <p:cNvPr id="4" name="Espace réservé du numéro de diapositive 3">
            <a:extLst>
              <a:ext uri="{FF2B5EF4-FFF2-40B4-BE49-F238E27FC236}">
                <a16:creationId xmlns:a16="http://schemas.microsoft.com/office/drawing/2014/main" id="{3185C008-E7D1-49BA-ABAC-AB04C49E33F7}"/>
              </a:ext>
            </a:extLst>
          </p:cNvPr>
          <p:cNvSpPr>
            <a:spLocks noGrp="1"/>
          </p:cNvSpPr>
          <p:nvPr>
            <p:ph type="sldNum" sz="quarter" idx="12"/>
          </p:nvPr>
        </p:nvSpPr>
        <p:spPr/>
        <p:txBody>
          <a:bodyPr/>
          <a:lstStyle/>
          <a:p>
            <a:fld id="{6113E31D-E2AB-40D1-8B51-AFA5AFEF393A}" type="slidenum">
              <a:rPr lang="en-US" smtClean="0"/>
              <a:t>29</a:t>
            </a:fld>
            <a:endParaRPr lang="en-US" dirty="0"/>
          </a:p>
        </p:txBody>
      </p:sp>
      <p:pic>
        <p:nvPicPr>
          <p:cNvPr id="5" name="Image 4">
            <a:extLst>
              <a:ext uri="{FF2B5EF4-FFF2-40B4-BE49-F238E27FC236}">
                <a16:creationId xmlns:a16="http://schemas.microsoft.com/office/drawing/2014/main" id="{D37A8CC8-6DA2-45B0-9FBB-309127FDBC0C}"/>
              </a:ext>
            </a:extLst>
          </p:cNvPr>
          <p:cNvPicPr>
            <a:picLocks noChangeAspect="1"/>
          </p:cNvPicPr>
          <p:nvPr/>
        </p:nvPicPr>
        <p:blipFill>
          <a:blip r:embed="rId2"/>
          <a:stretch>
            <a:fillRect/>
          </a:stretch>
        </p:blipFill>
        <p:spPr>
          <a:xfrm>
            <a:off x="296900" y="3592486"/>
            <a:ext cx="2435148" cy="2571954"/>
          </a:xfrm>
          <a:prstGeom prst="rect">
            <a:avLst/>
          </a:prstGeom>
        </p:spPr>
      </p:pic>
      <p:pic>
        <p:nvPicPr>
          <p:cNvPr id="6" name="Image 5">
            <a:extLst>
              <a:ext uri="{FF2B5EF4-FFF2-40B4-BE49-F238E27FC236}">
                <a16:creationId xmlns:a16="http://schemas.microsoft.com/office/drawing/2014/main" id="{CD9160F6-D4B9-47C7-B42C-6E65691AF33F}"/>
              </a:ext>
            </a:extLst>
          </p:cNvPr>
          <p:cNvPicPr>
            <a:picLocks noChangeAspect="1"/>
          </p:cNvPicPr>
          <p:nvPr/>
        </p:nvPicPr>
        <p:blipFill>
          <a:blip r:embed="rId3"/>
          <a:stretch>
            <a:fillRect/>
          </a:stretch>
        </p:blipFill>
        <p:spPr>
          <a:xfrm>
            <a:off x="2906518" y="3576719"/>
            <a:ext cx="2546428" cy="2587721"/>
          </a:xfrm>
          <a:prstGeom prst="rect">
            <a:avLst/>
          </a:prstGeom>
        </p:spPr>
      </p:pic>
      <p:pic>
        <p:nvPicPr>
          <p:cNvPr id="7" name="Image 6">
            <a:extLst>
              <a:ext uri="{FF2B5EF4-FFF2-40B4-BE49-F238E27FC236}">
                <a16:creationId xmlns:a16="http://schemas.microsoft.com/office/drawing/2014/main" id="{9E7E13D4-C362-4AEB-BBC8-5454BC79A56D}"/>
              </a:ext>
            </a:extLst>
          </p:cNvPr>
          <p:cNvPicPr>
            <a:picLocks noChangeAspect="1"/>
          </p:cNvPicPr>
          <p:nvPr/>
        </p:nvPicPr>
        <p:blipFill>
          <a:blip r:embed="rId4"/>
          <a:stretch>
            <a:fillRect/>
          </a:stretch>
        </p:blipFill>
        <p:spPr>
          <a:xfrm>
            <a:off x="5532398" y="3592486"/>
            <a:ext cx="2437420" cy="2571953"/>
          </a:xfrm>
          <a:prstGeom prst="rect">
            <a:avLst/>
          </a:prstGeom>
        </p:spPr>
      </p:pic>
      <p:pic>
        <p:nvPicPr>
          <p:cNvPr id="8" name="Image 7">
            <a:extLst>
              <a:ext uri="{FF2B5EF4-FFF2-40B4-BE49-F238E27FC236}">
                <a16:creationId xmlns:a16="http://schemas.microsoft.com/office/drawing/2014/main" id="{4AF6D651-4168-4F60-B138-6C2F3E585492}"/>
              </a:ext>
            </a:extLst>
          </p:cNvPr>
          <p:cNvPicPr>
            <a:picLocks noChangeAspect="1"/>
          </p:cNvPicPr>
          <p:nvPr/>
        </p:nvPicPr>
        <p:blipFill>
          <a:blip r:embed="rId5"/>
          <a:stretch>
            <a:fillRect/>
          </a:stretch>
        </p:blipFill>
        <p:spPr>
          <a:xfrm>
            <a:off x="8163423" y="3572933"/>
            <a:ext cx="2546429" cy="2612666"/>
          </a:xfrm>
          <a:prstGeom prst="rect">
            <a:avLst/>
          </a:prstGeom>
        </p:spPr>
      </p:pic>
    </p:spTree>
    <p:extLst>
      <p:ext uri="{BB962C8B-B14F-4D97-AF65-F5344CB8AC3E}">
        <p14:creationId xmlns:p14="http://schemas.microsoft.com/office/powerpoint/2010/main" val="411018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B39F-13C5-4056-892E-8EC1C078E8E6}"/>
              </a:ext>
            </a:extLst>
          </p:cNvPr>
          <p:cNvSpPr>
            <a:spLocks noGrp="1"/>
          </p:cNvSpPr>
          <p:nvPr>
            <p:ph type="title"/>
          </p:nvPr>
        </p:nvSpPr>
        <p:spPr/>
        <p:txBody>
          <a:bodyPr/>
          <a:lstStyle/>
          <a:p>
            <a:r>
              <a:rPr lang="en-US" dirty="0"/>
              <a:t>Control each steps of the loading to track inaccuracy </a:t>
            </a:r>
          </a:p>
        </p:txBody>
      </p:sp>
      <p:sp>
        <p:nvSpPr>
          <p:cNvPr id="3" name="Content Placeholder 2">
            <a:extLst>
              <a:ext uri="{FF2B5EF4-FFF2-40B4-BE49-F238E27FC236}">
                <a16:creationId xmlns:a16="http://schemas.microsoft.com/office/drawing/2014/main" id="{943F7ED8-A50B-4B52-8DB9-1D78B929BBAA}"/>
              </a:ext>
            </a:extLst>
          </p:cNvPr>
          <p:cNvSpPr>
            <a:spLocks noGrp="1"/>
          </p:cNvSpPr>
          <p:nvPr>
            <p:ph idx="1"/>
          </p:nvPr>
        </p:nvSpPr>
        <p:spPr/>
        <p:txBody>
          <a:bodyPr/>
          <a:lstStyle/>
          <a:p>
            <a:pPr>
              <a:buFont typeface="Wingdings" panose="05000000000000000000" pitchFamily="2" charset="2"/>
              <a:buChar char="q"/>
            </a:pPr>
            <a:r>
              <a:rPr lang="en-US" dirty="0"/>
              <a:t>One key operation during the module loading will be the cell alignment on the tool and the module alignment on the tool </a:t>
            </a:r>
            <a:r>
              <a:rPr lang="en-US" dirty="0">
                <a:sym typeface="Wingdings" panose="05000000000000000000" pitchFamily="2" charset="2"/>
              </a:rPr>
              <a:t> Both operations are manual so can induce inaccuracy</a:t>
            </a:r>
          </a:p>
          <a:p>
            <a:pPr>
              <a:buFont typeface="Wingdings" panose="05000000000000000000" pitchFamily="2" charset="2"/>
              <a:buChar char="q"/>
            </a:pPr>
            <a:r>
              <a:rPr lang="en-US" dirty="0">
                <a:sym typeface="Wingdings" panose="05000000000000000000" pitchFamily="2" charset="2"/>
              </a:rPr>
              <a:t>Inaccuracy will come from tool, the process, and the parts to assemble</a:t>
            </a:r>
          </a:p>
          <a:p>
            <a:pPr>
              <a:buFont typeface="Wingdings" panose="05000000000000000000" pitchFamily="2" charset="2"/>
              <a:buChar char="q"/>
            </a:pPr>
            <a:r>
              <a:rPr lang="en-US" dirty="0">
                <a:sym typeface="Wingdings" panose="05000000000000000000" pitchFamily="2" charset="2"/>
              </a:rPr>
              <a:t>In the current qualification process we will check the tool absolute accuracy, the process repeatability, and individual parts absolute accuracy  these 3 elements will help us to estimate the global loading accuracy </a:t>
            </a:r>
          </a:p>
          <a:p>
            <a:pPr>
              <a:buFont typeface="Wingdings" panose="05000000000000000000" pitchFamily="2" charset="2"/>
              <a:buChar char="q"/>
            </a:pPr>
            <a:r>
              <a:rPr lang="en-US" dirty="0">
                <a:sym typeface="Wingdings" panose="05000000000000000000" pitchFamily="2" charset="2"/>
              </a:rPr>
              <a:t>Our goal is also to have a significant statistical analysis to get the right picture of the loading accuracy </a:t>
            </a:r>
            <a:endParaRPr lang="en-US" dirty="0"/>
          </a:p>
        </p:txBody>
      </p:sp>
      <p:sp>
        <p:nvSpPr>
          <p:cNvPr id="4" name="Slide Number Placeholder 3">
            <a:extLst>
              <a:ext uri="{FF2B5EF4-FFF2-40B4-BE49-F238E27FC236}">
                <a16:creationId xmlns:a16="http://schemas.microsoft.com/office/drawing/2014/main" id="{33C7A1F9-59B4-475A-A810-64E946148F82}"/>
              </a:ext>
            </a:extLst>
          </p:cNvPr>
          <p:cNvSpPr>
            <a:spLocks noGrp="1"/>
          </p:cNvSpPr>
          <p:nvPr>
            <p:ph type="sldNum" sz="quarter" idx="12"/>
          </p:nvPr>
        </p:nvSpPr>
        <p:spPr/>
        <p:txBody>
          <a:bodyPr/>
          <a:lstStyle/>
          <a:p>
            <a:fld id="{6113E31D-E2AB-40D1-8B51-AFA5AFEF393A}" type="slidenum">
              <a:rPr lang="en-US" smtClean="0"/>
              <a:t>3</a:t>
            </a:fld>
            <a:endParaRPr lang="en-US" dirty="0"/>
          </a:p>
        </p:txBody>
      </p:sp>
    </p:spTree>
    <p:extLst>
      <p:ext uri="{BB962C8B-B14F-4D97-AF65-F5344CB8AC3E}">
        <p14:creationId xmlns:p14="http://schemas.microsoft.com/office/powerpoint/2010/main" val="3832535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A8949D-03CD-4DB9-B16D-BA8D1ADB6C13}"/>
              </a:ext>
            </a:extLst>
          </p:cNvPr>
          <p:cNvSpPr>
            <a:spLocks noGrp="1"/>
          </p:cNvSpPr>
          <p:nvPr>
            <p:ph type="title"/>
          </p:nvPr>
        </p:nvSpPr>
        <p:spPr/>
        <p:txBody>
          <a:bodyPr/>
          <a:lstStyle/>
          <a:p>
            <a:r>
              <a:rPr lang="en-US" dirty="0"/>
              <a:t>Automatic deposition quality before loading</a:t>
            </a:r>
          </a:p>
        </p:txBody>
      </p:sp>
      <p:sp>
        <p:nvSpPr>
          <p:cNvPr id="3" name="Espace réservé du contenu 2">
            <a:extLst>
              <a:ext uri="{FF2B5EF4-FFF2-40B4-BE49-F238E27FC236}">
                <a16:creationId xmlns:a16="http://schemas.microsoft.com/office/drawing/2014/main" id="{AD38D609-9A5B-469F-8FAE-DCD233536F77}"/>
              </a:ext>
            </a:extLst>
          </p:cNvPr>
          <p:cNvSpPr>
            <a:spLocks noGrp="1"/>
          </p:cNvSpPr>
          <p:nvPr>
            <p:ph idx="1"/>
          </p:nvPr>
        </p:nvSpPr>
        <p:spPr/>
        <p:txBody>
          <a:bodyPr/>
          <a:lstStyle/>
          <a:p>
            <a:pPr>
              <a:buFont typeface="Wingdings" panose="05000000000000000000" pitchFamily="2" charset="2"/>
              <a:buChar char="q"/>
            </a:pPr>
            <a:r>
              <a:rPr lang="en-US" dirty="0"/>
              <a:t>We forgot to record some pictures </a:t>
            </a:r>
            <a:r>
              <a:rPr lang="en-US" dirty="0">
                <a:sym typeface="Wingdings" panose="05000000000000000000" pitchFamily="2" charset="2"/>
              </a:rPr>
              <a:t> we need a check list in the procedure </a:t>
            </a:r>
          </a:p>
          <a:p>
            <a:pPr marL="0" indent="0">
              <a:buNone/>
            </a:pPr>
            <a:endParaRPr lang="en-US" dirty="0"/>
          </a:p>
        </p:txBody>
      </p:sp>
      <p:sp>
        <p:nvSpPr>
          <p:cNvPr id="4" name="Espace réservé du numéro de diapositive 3">
            <a:extLst>
              <a:ext uri="{FF2B5EF4-FFF2-40B4-BE49-F238E27FC236}">
                <a16:creationId xmlns:a16="http://schemas.microsoft.com/office/drawing/2014/main" id="{D23F56A5-AAC0-42A6-8B07-682D4308A2AD}"/>
              </a:ext>
            </a:extLst>
          </p:cNvPr>
          <p:cNvSpPr>
            <a:spLocks noGrp="1"/>
          </p:cNvSpPr>
          <p:nvPr>
            <p:ph type="sldNum" sz="quarter" idx="12"/>
          </p:nvPr>
        </p:nvSpPr>
        <p:spPr/>
        <p:txBody>
          <a:bodyPr/>
          <a:lstStyle/>
          <a:p>
            <a:fld id="{6113E31D-E2AB-40D1-8B51-AFA5AFEF393A}" type="slidenum">
              <a:rPr lang="en-US" smtClean="0"/>
              <a:t>30</a:t>
            </a:fld>
            <a:endParaRPr lang="en-US" dirty="0"/>
          </a:p>
        </p:txBody>
      </p:sp>
      <p:pic>
        <p:nvPicPr>
          <p:cNvPr id="5" name="Image 4">
            <a:extLst>
              <a:ext uri="{FF2B5EF4-FFF2-40B4-BE49-F238E27FC236}">
                <a16:creationId xmlns:a16="http://schemas.microsoft.com/office/drawing/2014/main" id="{E0EF0561-EB01-4E85-BA44-820E31BCC5D2}"/>
              </a:ext>
            </a:extLst>
          </p:cNvPr>
          <p:cNvPicPr>
            <a:picLocks noChangeAspect="1"/>
          </p:cNvPicPr>
          <p:nvPr/>
        </p:nvPicPr>
        <p:blipFill>
          <a:blip r:embed="rId2"/>
          <a:stretch>
            <a:fillRect/>
          </a:stretch>
        </p:blipFill>
        <p:spPr>
          <a:xfrm>
            <a:off x="246995" y="3724711"/>
            <a:ext cx="2501539" cy="2541427"/>
          </a:xfrm>
          <a:prstGeom prst="rect">
            <a:avLst/>
          </a:prstGeom>
        </p:spPr>
      </p:pic>
      <p:pic>
        <p:nvPicPr>
          <p:cNvPr id="6" name="Image 5">
            <a:extLst>
              <a:ext uri="{FF2B5EF4-FFF2-40B4-BE49-F238E27FC236}">
                <a16:creationId xmlns:a16="http://schemas.microsoft.com/office/drawing/2014/main" id="{628A2693-E073-4C48-BC1E-7B6223E9AB93}"/>
              </a:ext>
            </a:extLst>
          </p:cNvPr>
          <p:cNvPicPr>
            <a:picLocks noChangeAspect="1"/>
          </p:cNvPicPr>
          <p:nvPr/>
        </p:nvPicPr>
        <p:blipFill>
          <a:blip r:embed="rId3"/>
          <a:stretch>
            <a:fillRect/>
          </a:stretch>
        </p:blipFill>
        <p:spPr>
          <a:xfrm>
            <a:off x="2870083" y="3724710"/>
            <a:ext cx="2503115" cy="2541428"/>
          </a:xfrm>
          <a:prstGeom prst="rect">
            <a:avLst/>
          </a:prstGeom>
        </p:spPr>
      </p:pic>
      <p:pic>
        <p:nvPicPr>
          <p:cNvPr id="7" name="Image 6">
            <a:extLst>
              <a:ext uri="{FF2B5EF4-FFF2-40B4-BE49-F238E27FC236}">
                <a16:creationId xmlns:a16="http://schemas.microsoft.com/office/drawing/2014/main" id="{6116BFC6-53F1-4542-BEBB-F5CD350C15C8}"/>
              </a:ext>
            </a:extLst>
          </p:cNvPr>
          <p:cNvPicPr>
            <a:picLocks noChangeAspect="1"/>
          </p:cNvPicPr>
          <p:nvPr/>
        </p:nvPicPr>
        <p:blipFill>
          <a:blip r:embed="rId4"/>
          <a:stretch>
            <a:fillRect/>
          </a:stretch>
        </p:blipFill>
        <p:spPr>
          <a:xfrm>
            <a:off x="5494746" y="3724710"/>
            <a:ext cx="2618715" cy="2528241"/>
          </a:xfrm>
          <a:prstGeom prst="rect">
            <a:avLst/>
          </a:prstGeom>
        </p:spPr>
      </p:pic>
    </p:spTree>
    <p:extLst>
      <p:ext uri="{BB962C8B-B14F-4D97-AF65-F5344CB8AC3E}">
        <p14:creationId xmlns:p14="http://schemas.microsoft.com/office/powerpoint/2010/main" val="2273311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B4F32-92BE-4D3B-8107-5E502EA61EB6}"/>
              </a:ext>
            </a:extLst>
          </p:cNvPr>
          <p:cNvSpPr>
            <a:spLocks noGrp="1"/>
          </p:cNvSpPr>
          <p:nvPr>
            <p:ph type="title"/>
          </p:nvPr>
        </p:nvSpPr>
        <p:spPr/>
        <p:txBody>
          <a:bodyPr/>
          <a:lstStyle/>
          <a:p>
            <a:r>
              <a:rPr lang="en-US" dirty="0"/>
              <a:t>Mask deposition after loading</a:t>
            </a:r>
          </a:p>
        </p:txBody>
      </p:sp>
      <p:sp>
        <p:nvSpPr>
          <p:cNvPr id="3" name="Espace réservé du contenu 2">
            <a:extLst>
              <a:ext uri="{FF2B5EF4-FFF2-40B4-BE49-F238E27FC236}">
                <a16:creationId xmlns:a16="http://schemas.microsoft.com/office/drawing/2014/main" id="{EE071525-581C-4183-B294-876D8DA81E91}"/>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FCBF5721-34DB-4DEA-A1F5-8E2ABFC9C0A1}"/>
              </a:ext>
            </a:extLst>
          </p:cNvPr>
          <p:cNvSpPr>
            <a:spLocks noGrp="1"/>
          </p:cNvSpPr>
          <p:nvPr>
            <p:ph type="sldNum" sz="quarter" idx="12"/>
          </p:nvPr>
        </p:nvSpPr>
        <p:spPr/>
        <p:txBody>
          <a:bodyPr/>
          <a:lstStyle/>
          <a:p>
            <a:fld id="{6113E31D-E2AB-40D1-8B51-AFA5AFEF393A}" type="slidenum">
              <a:rPr lang="en-US" smtClean="0"/>
              <a:t>31</a:t>
            </a:fld>
            <a:endParaRPr lang="en-US" dirty="0"/>
          </a:p>
        </p:txBody>
      </p:sp>
      <p:pic>
        <p:nvPicPr>
          <p:cNvPr id="5" name="Image 4">
            <a:extLst>
              <a:ext uri="{FF2B5EF4-FFF2-40B4-BE49-F238E27FC236}">
                <a16:creationId xmlns:a16="http://schemas.microsoft.com/office/drawing/2014/main" id="{B03F9A15-7CD1-4747-BA64-979ECB8B25A0}"/>
              </a:ext>
            </a:extLst>
          </p:cNvPr>
          <p:cNvPicPr>
            <a:picLocks noChangeAspect="1"/>
          </p:cNvPicPr>
          <p:nvPr/>
        </p:nvPicPr>
        <p:blipFill>
          <a:blip r:embed="rId2"/>
          <a:stretch>
            <a:fillRect/>
          </a:stretch>
        </p:blipFill>
        <p:spPr>
          <a:xfrm>
            <a:off x="375499" y="3428999"/>
            <a:ext cx="2718624" cy="2800568"/>
          </a:xfrm>
          <a:prstGeom prst="rect">
            <a:avLst/>
          </a:prstGeom>
        </p:spPr>
      </p:pic>
      <p:pic>
        <p:nvPicPr>
          <p:cNvPr id="6" name="Image 5">
            <a:extLst>
              <a:ext uri="{FF2B5EF4-FFF2-40B4-BE49-F238E27FC236}">
                <a16:creationId xmlns:a16="http://schemas.microsoft.com/office/drawing/2014/main" id="{43803716-AD85-4C12-ABE8-D8C3A2B60EB1}"/>
              </a:ext>
            </a:extLst>
          </p:cNvPr>
          <p:cNvPicPr>
            <a:picLocks noChangeAspect="1"/>
          </p:cNvPicPr>
          <p:nvPr/>
        </p:nvPicPr>
        <p:blipFill>
          <a:blip r:embed="rId3"/>
          <a:stretch>
            <a:fillRect/>
          </a:stretch>
        </p:blipFill>
        <p:spPr>
          <a:xfrm>
            <a:off x="3396354" y="3429000"/>
            <a:ext cx="2699646" cy="2800567"/>
          </a:xfrm>
          <a:prstGeom prst="rect">
            <a:avLst/>
          </a:prstGeom>
        </p:spPr>
      </p:pic>
      <p:pic>
        <p:nvPicPr>
          <p:cNvPr id="7" name="Image 6">
            <a:extLst>
              <a:ext uri="{FF2B5EF4-FFF2-40B4-BE49-F238E27FC236}">
                <a16:creationId xmlns:a16="http://schemas.microsoft.com/office/drawing/2014/main" id="{773EFC88-7B42-479D-A456-75A51D179B9F}"/>
              </a:ext>
            </a:extLst>
          </p:cNvPr>
          <p:cNvPicPr>
            <a:picLocks noChangeAspect="1"/>
          </p:cNvPicPr>
          <p:nvPr/>
        </p:nvPicPr>
        <p:blipFill>
          <a:blip r:embed="rId4"/>
          <a:stretch>
            <a:fillRect/>
          </a:stretch>
        </p:blipFill>
        <p:spPr>
          <a:xfrm>
            <a:off x="6253078" y="3429000"/>
            <a:ext cx="2763798" cy="2800567"/>
          </a:xfrm>
          <a:prstGeom prst="rect">
            <a:avLst/>
          </a:prstGeom>
        </p:spPr>
      </p:pic>
      <p:pic>
        <p:nvPicPr>
          <p:cNvPr id="8" name="Image 7">
            <a:extLst>
              <a:ext uri="{FF2B5EF4-FFF2-40B4-BE49-F238E27FC236}">
                <a16:creationId xmlns:a16="http://schemas.microsoft.com/office/drawing/2014/main" id="{80787A6D-5216-47A5-B5B9-A27F51726F08}"/>
              </a:ext>
            </a:extLst>
          </p:cNvPr>
          <p:cNvPicPr>
            <a:picLocks noChangeAspect="1"/>
          </p:cNvPicPr>
          <p:nvPr/>
        </p:nvPicPr>
        <p:blipFill>
          <a:blip r:embed="rId5"/>
          <a:stretch>
            <a:fillRect/>
          </a:stretch>
        </p:blipFill>
        <p:spPr>
          <a:xfrm>
            <a:off x="9099388" y="3429000"/>
            <a:ext cx="2778073" cy="2800567"/>
          </a:xfrm>
          <a:prstGeom prst="rect">
            <a:avLst/>
          </a:prstGeom>
        </p:spPr>
      </p:pic>
    </p:spTree>
    <p:extLst>
      <p:ext uri="{BB962C8B-B14F-4D97-AF65-F5344CB8AC3E}">
        <p14:creationId xmlns:p14="http://schemas.microsoft.com/office/powerpoint/2010/main" val="196978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4DE55-C53E-457C-9F25-0466894D01D5}"/>
              </a:ext>
            </a:extLst>
          </p:cNvPr>
          <p:cNvSpPr>
            <a:spLocks noGrp="1"/>
          </p:cNvSpPr>
          <p:nvPr>
            <p:ph type="title"/>
          </p:nvPr>
        </p:nvSpPr>
        <p:spPr/>
        <p:txBody>
          <a:bodyPr/>
          <a:lstStyle/>
          <a:p>
            <a:r>
              <a:rPr lang="en-US" dirty="0"/>
              <a:t>Automatic deposition after loading</a:t>
            </a:r>
          </a:p>
        </p:txBody>
      </p:sp>
      <p:sp>
        <p:nvSpPr>
          <p:cNvPr id="3" name="Espace réservé du contenu 2">
            <a:extLst>
              <a:ext uri="{FF2B5EF4-FFF2-40B4-BE49-F238E27FC236}">
                <a16:creationId xmlns:a16="http://schemas.microsoft.com/office/drawing/2014/main" id="{F6D702C4-5B65-4A65-ABDA-69C1409D2D70}"/>
              </a:ext>
            </a:extLst>
          </p:cNvPr>
          <p:cNvSpPr>
            <a:spLocks noGrp="1"/>
          </p:cNvSpPr>
          <p:nvPr>
            <p:ph idx="1"/>
          </p:nvPr>
        </p:nvSpPr>
        <p:spPr/>
        <p:txBody>
          <a:bodyPr/>
          <a:lstStyle/>
          <a:p>
            <a:pPr>
              <a:buFont typeface="Wingdings" panose="05000000000000000000" pitchFamily="2" charset="2"/>
              <a:buChar char="q"/>
            </a:pPr>
            <a:r>
              <a:rPr lang="en-US" dirty="0"/>
              <a:t>Similar problem some photo missing</a:t>
            </a:r>
          </a:p>
          <a:p>
            <a:pPr>
              <a:buFont typeface="Wingdings" panose="05000000000000000000" pitchFamily="2" charset="2"/>
              <a:buChar char="q"/>
            </a:pPr>
            <a:r>
              <a:rPr lang="en-US" dirty="0"/>
              <a:t>Hopefully the scans are available for all mask and automatic deposition</a:t>
            </a:r>
          </a:p>
        </p:txBody>
      </p:sp>
      <p:sp>
        <p:nvSpPr>
          <p:cNvPr id="4" name="Espace réservé du numéro de diapositive 3">
            <a:extLst>
              <a:ext uri="{FF2B5EF4-FFF2-40B4-BE49-F238E27FC236}">
                <a16:creationId xmlns:a16="http://schemas.microsoft.com/office/drawing/2014/main" id="{39B3DA95-7EE9-402E-8F41-BEADBFFD6C6D}"/>
              </a:ext>
            </a:extLst>
          </p:cNvPr>
          <p:cNvSpPr>
            <a:spLocks noGrp="1"/>
          </p:cNvSpPr>
          <p:nvPr>
            <p:ph type="sldNum" sz="quarter" idx="12"/>
          </p:nvPr>
        </p:nvSpPr>
        <p:spPr/>
        <p:txBody>
          <a:bodyPr/>
          <a:lstStyle/>
          <a:p>
            <a:fld id="{6113E31D-E2AB-40D1-8B51-AFA5AFEF393A}" type="slidenum">
              <a:rPr lang="en-US" smtClean="0"/>
              <a:t>32</a:t>
            </a:fld>
            <a:endParaRPr lang="en-US" dirty="0"/>
          </a:p>
        </p:txBody>
      </p:sp>
      <p:pic>
        <p:nvPicPr>
          <p:cNvPr id="5" name="Image 4">
            <a:extLst>
              <a:ext uri="{FF2B5EF4-FFF2-40B4-BE49-F238E27FC236}">
                <a16:creationId xmlns:a16="http://schemas.microsoft.com/office/drawing/2014/main" id="{385B2FA9-03A4-4B3D-B2CF-8DF2AC2836F1}"/>
              </a:ext>
            </a:extLst>
          </p:cNvPr>
          <p:cNvPicPr>
            <a:picLocks noChangeAspect="1"/>
          </p:cNvPicPr>
          <p:nvPr/>
        </p:nvPicPr>
        <p:blipFill>
          <a:blip r:embed="rId2"/>
          <a:stretch>
            <a:fillRect/>
          </a:stretch>
        </p:blipFill>
        <p:spPr>
          <a:xfrm>
            <a:off x="75110" y="3724712"/>
            <a:ext cx="2627818" cy="2587916"/>
          </a:xfrm>
          <a:prstGeom prst="rect">
            <a:avLst/>
          </a:prstGeom>
        </p:spPr>
      </p:pic>
      <p:pic>
        <p:nvPicPr>
          <p:cNvPr id="6" name="Image 5">
            <a:extLst>
              <a:ext uri="{FF2B5EF4-FFF2-40B4-BE49-F238E27FC236}">
                <a16:creationId xmlns:a16="http://schemas.microsoft.com/office/drawing/2014/main" id="{77279234-88AE-4C6A-86B3-5E5CFC609192}"/>
              </a:ext>
            </a:extLst>
          </p:cNvPr>
          <p:cNvPicPr>
            <a:picLocks noChangeAspect="1"/>
          </p:cNvPicPr>
          <p:nvPr/>
        </p:nvPicPr>
        <p:blipFill>
          <a:blip r:embed="rId3"/>
          <a:stretch>
            <a:fillRect/>
          </a:stretch>
        </p:blipFill>
        <p:spPr>
          <a:xfrm>
            <a:off x="2841857" y="3724712"/>
            <a:ext cx="2423366" cy="2587916"/>
          </a:xfrm>
          <a:prstGeom prst="rect">
            <a:avLst/>
          </a:prstGeom>
        </p:spPr>
      </p:pic>
      <p:pic>
        <p:nvPicPr>
          <p:cNvPr id="7" name="Image 6">
            <a:extLst>
              <a:ext uri="{FF2B5EF4-FFF2-40B4-BE49-F238E27FC236}">
                <a16:creationId xmlns:a16="http://schemas.microsoft.com/office/drawing/2014/main" id="{5B91C9B0-63D3-43A1-ACD8-04B7B518334A}"/>
              </a:ext>
            </a:extLst>
          </p:cNvPr>
          <p:cNvPicPr>
            <a:picLocks noChangeAspect="1"/>
          </p:cNvPicPr>
          <p:nvPr/>
        </p:nvPicPr>
        <p:blipFill>
          <a:blip r:embed="rId4"/>
          <a:stretch>
            <a:fillRect/>
          </a:stretch>
        </p:blipFill>
        <p:spPr>
          <a:xfrm>
            <a:off x="5287594" y="3958786"/>
            <a:ext cx="2313941" cy="2205653"/>
          </a:xfrm>
          <a:prstGeom prst="rect">
            <a:avLst/>
          </a:prstGeom>
        </p:spPr>
      </p:pic>
      <p:pic>
        <p:nvPicPr>
          <p:cNvPr id="8" name="Image 7">
            <a:extLst>
              <a:ext uri="{FF2B5EF4-FFF2-40B4-BE49-F238E27FC236}">
                <a16:creationId xmlns:a16="http://schemas.microsoft.com/office/drawing/2014/main" id="{574C60E2-2819-4D6D-AC8B-82025021885B}"/>
              </a:ext>
            </a:extLst>
          </p:cNvPr>
          <p:cNvPicPr>
            <a:picLocks noChangeAspect="1"/>
          </p:cNvPicPr>
          <p:nvPr/>
        </p:nvPicPr>
        <p:blipFill>
          <a:blip r:embed="rId5"/>
          <a:stretch>
            <a:fillRect/>
          </a:stretch>
        </p:blipFill>
        <p:spPr>
          <a:xfrm>
            <a:off x="7723932" y="3724712"/>
            <a:ext cx="2527792" cy="2601062"/>
          </a:xfrm>
          <a:prstGeom prst="rect">
            <a:avLst/>
          </a:prstGeom>
        </p:spPr>
      </p:pic>
    </p:spTree>
    <p:extLst>
      <p:ext uri="{BB962C8B-B14F-4D97-AF65-F5344CB8AC3E}">
        <p14:creationId xmlns:p14="http://schemas.microsoft.com/office/powerpoint/2010/main" val="2035509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A04A0-3679-4B15-9685-90E8464B7628}"/>
              </a:ext>
            </a:extLst>
          </p:cNvPr>
          <p:cNvSpPr>
            <a:spLocks noGrp="1"/>
          </p:cNvSpPr>
          <p:nvPr>
            <p:ph type="title"/>
          </p:nvPr>
        </p:nvSpPr>
        <p:spPr/>
        <p:txBody>
          <a:bodyPr/>
          <a:lstStyle/>
          <a:p>
            <a:r>
              <a:rPr lang="en-US" dirty="0"/>
              <a:t>Glue Mass measurement summary</a:t>
            </a:r>
          </a:p>
        </p:txBody>
      </p:sp>
      <p:sp>
        <p:nvSpPr>
          <p:cNvPr id="3" name="Espace réservé du contenu 2">
            <a:extLst>
              <a:ext uri="{FF2B5EF4-FFF2-40B4-BE49-F238E27FC236}">
                <a16:creationId xmlns:a16="http://schemas.microsoft.com/office/drawing/2014/main" id="{D0022980-8802-4E3D-8612-20B028229962}"/>
              </a:ext>
            </a:extLst>
          </p:cNvPr>
          <p:cNvSpPr>
            <a:spLocks noGrp="1"/>
          </p:cNvSpPr>
          <p:nvPr>
            <p:ph idx="1"/>
          </p:nvPr>
        </p:nvSpPr>
        <p:spPr>
          <a:xfrm>
            <a:off x="328429" y="4120661"/>
            <a:ext cx="3886017" cy="1963615"/>
          </a:xfrm>
        </p:spPr>
        <p:txBody>
          <a:bodyPr>
            <a:normAutofit fontScale="92500" lnSpcReduction="20000"/>
          </a:bodyPr>
          <a:lstStyle/>
          <a:p>
            <a:pPr>
              <a:buFont typeface="Wingdings" panose="05000000000000000000" pitchFamily="2" charset="2"/>
              <a:buChar char="q"/>
            </a:pPr>
            <a:r>
              <a:rPr lang="en-US" dirty="0"/>
              <a:t>More repetitive quantity with automatic process</a:t>
            </a:r>
          </a:p>
          <a:p>
            <a:pPr>
              <a:buFont typeface="Wingdings" panose="05000000000000000000" pitchFamily="2" charset="2"/>
              <a:buChar char="q"/>
            </a:pPr>
            <a:r>
              <a:rPr lang="en-US" dirty="0"/>
              <a:t>Less glue with the automatic process we are working on improving this (change de pattern)</a:t>
            </a:r>
          </a:p>
          <a:p>
            <a:pPr>
              <a:buFont typeface="Wingdings" panose="05000000000000000000" pitchFamily="2" charset="2"/>
              <a:buChar char="q"/>
            </a:pPr>
            <a:r>
              <a:rPr lang="en-US" dirty="0"/>
              <a:t>This is preliminary we need more data for real statistics analysis</a:t>
            </a:r>
          </a:p>
        </p:txBody>
      </p:sp>
      <p:sp>
        <p:nvSpPr>
          <p:cNvPr id="4" name="Espace réservé du numéro de diapositive 3">
            <a:extLst>
              <a:ext uri="{FF2B5EF4-FFF2-40B4-BE49-F238E27FC236}">
                <a16:creationId xmlns:a16="http://schemas.microsoft.com/office/drawing/2014/main" id="{AA36851B-4D9A-477C-9BE0-C328B630AB7B}"/>
              </a:ext>
            </a:extLst>
          </p:cNvPr>
          <p:cNvSpPr>
            <a:spLocks noGrp="1"/>
          </p:cNvSpPr>
          <p:nvPr>
            <p:ph type="sldNum" sz="quarter" idx="12"/>
          </p:nvPr>
        </p:nvSpPr>
        <p:spPr/>
        <p:txBody>
          <a:bodyPr/>
          <a:lstStyle/>
          <a:p>
            <a:fld id="{6113E31D-E2AB-40D1-8B51-AFA5AFEF393A}" type="slidenum">
              <a:rPr lang="en-US" smtClean="0"/>
              <a:t>33</a:t>
            </a:fld>
            <a:endParaRPr lang="en-US" dirty="0"/>
          </a:p>
        </p:txBody>
      </p:sp>
      <p:pic>
        <p:nvPicPr>
          <p:cNvPr id="5" name="Image 4">
            <a:extLst>
              <a:ext uri="{FF2B5EF4-FFF2-40B4-BE49-F238E27FC236}">
                <a16:creationId xmlns:a16="http://schemas.microsoft.com/office/drawing/2014/main" id="{69AC0597-C451-456B-91E6-9F10A07AEE3A}"/>
              </a:ext>
            </a:extLst>
          </p:cNvPr>
          <p:cNvPicPr>
            <a:picLocks noChangeAspect="1"/>
          </p:cNvPicPr>
          <p:nvPr/>
        </p:nvPicPr>
        <p:blipFill>
          <a:blip r:embed="rId2"/>
          <a:stretch>
            <a:fillRect/>
          </a:stretch>
        </p:blipFill>
        <p:spPr>
          <a:xfrm>
            <a:off x="333740" y="1737360"/>
            <a:ext cx="4162425" cy="2428875"/>
          </a:xfrm>
          <a:prstGeom prst="rect">
            <a:avLst/>
          </a:prstGeom>
        </p:spPr>
      </p:pic>
      <p:pic>
        <p:nvPicPr>
          <p:cNvPr id="6" name="Image 5">
            <a:extLst>
              <a:ext uri="{FF2B5EF4-FFF2-40B4-BE49-F238E27FC236}">
                <a16:creationId xmlns:a16="http://schemas.microsoft.com/office/drawing/2014/main" id="{A1D2A09C-BC8C-4E65-8B4E-F11C14806974}"/>
              </a:ext>
            </a:extLst>
          </p:cNvPr>
          <p:cNvPicPr>
            <a:picLocks noChangeAspect="1"/>
          </p:cNvPicPr>
          <p:nvPr/>
        </p:nvPicPr>
        <p:blipFill>
          <a:blip r:embed="rId3"/>
          <a:stretch>
            <a:fillRect/>
          </a:stretch>
        </p:blipFill>
        <p:spPr>
          <a:xfrm>
            <a:off x="7388469" y="1737360"/>
            <a:ext cx="4038600" cy="2209800"/>
          </a:xfrm>
          <a:prstGeom prst="rect">
            <a:avLst/>
          </a:prstGeom>
        </p:spPr>
      </p:pic>
      <p:sp>
        <p:nvSpPr>
          <p:cNvPr id="7" name="ZoneTexte 6">
            <a:extLst>
              <a:ext uri="{FF2B5EF4-FFF2-40B4-BE49-F238E27FC236}">
                <a16:creationId xmlns:a16="http://schemas.microsoft.com/office/drawing/2014/main" id="{E50FDC58-C842-400E-A907-34BE66B3E59D}"/>
              </a:ext>
            </a:extLst>
          </p:cNvPr>
          <p:cNvSpPr txBox="1"/>
          <p:nvPr/>
        </p:nvSpPr>
        <p:spPr>
          <a:xfrm>
            <a:off x="2514601" y="2526323"/>
            <a:ext cx="1855701" cy="369332"/>
          </a:xfrm>
          <a:prstGeom prst="rect">
            <a:avLst/>
          </a:prstGeom>
          <a:noFill/>
        </p:spPr>
        <p:txBody>
          <a:bodyPr wrap="none" rtlCol="0">
            <a:spAutoFit/>
          </a:bodyPr>
          <a:lstStyle/>
          <a:p>
            <a:r>
              <a:rPr lang="en-US" dirty="0"/>
              <a:t>Stencil deposition</a:t>
            </a:r>
          </a:p>
        </p:txBody>
      </p:sp>
      <p:sp>
        <p:nvSpPr>
          <p:cNvPr id="8" name="ZoneTexte 7">
            <a:extLst>
              <a:ext uri="{FF2B5EF4-FFF2-40B4-BE49-F238E27FC236}">
                <a16:creationId xmlns:a16="http://schemas.microsoft.com/office/drawing/2014/main" id="{79572E8B-0C85-4BD6-94D4-1FA3BD22CED2}"/>
              </a:ext>
            </a:extLst>
          </p:cNvPr>
          <p:cNvSpPr txBox="1"/>
          <p:nvPr/>
        </p:nvSpPr>
        <p:spPr>
          <a:xfrm>
            <a:off x="9489832" y="2401565"/>
            <a:ext cx="2206501" cy="369332"/>
          </a:xfrm>
          <a:prstGeom prst="rect">
            <a:avLst/>
          </a:prstGeom>
          <a:noFill/>
        </p:spPr>
        <p:txBody>
          <a:bodyPr wrap="none" rtlCol="0">
            <a:spAutoFit/>
          </a:bodyPr>
          <a:lstStyle/>
          <a:p>
            <a:r>
              <a:rPr lang="en-US" dirty="0"/>
              <a:t>Automatic deposition</a:t>
            </a:r>
          </a:p>
        </p:txBody>
      </p:sp>
      <p:pic>
        <p:nvPicPr>
          <p:cNvPr id="9" name="Image 8">
            <a:extLst>
              <a:ext uri="{FF2B5EF4-FFF2-40B4-BE49-F238E27FC236}">
                <a16:creationId xmlns:a16="http://schemas.microsoft.com/office/drawing/2014/main" id="{9E8A4CC3-85BF-43F8-A970-96126D71CC33}"/>
              </a:ext>
            </a:extLst>
          </p:cNvPr>
          <p:cNvPicPr>
            <a:picLocks noChangeAspect="1"/>
          </p:cNvPicPr>
          <p:nvPr/>
        </p:nvPicPr>
        <p:blipFill>
          <a:blip r:embed="rId4"/>
          <a:stretch>
            <a:fillRect/>
          </a:stretch>
        </p:blipFill>
        <p:spPr>
          <a:xfrm>
            <a:off x="4259671" y="3072636"/>
            <a:ext cx="3733617" cy="2544356"/>
          </a:xfrm>
          <a:prstGeom prst="rect">
            <a:avLst/>
          </a:prstGeom>
        </p:spPr>
      </p:pic>
    </p:spTree>
    <p:extLst>
      <p:ext uri="{BB962C8B-B14F-4D97-AF65-F5344CB8AC3E}">
        <p14:creationId xmlns:p14="http://schemas.microsoft.com/office/powerpoint/2010/main" val="3512151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8A460-D9F1-4FDE-ACEC-BD4261988884}"/>
              </a:ext>
            </a:extLst>
          </p:cNvPr>
          <p:cNvSpPr>
            <a:spLocks noGrp="1"/>
          </p:cNvSpPr>
          <p:nvPr>
            <p:ph type="title"/>
          </p:nvPr>
        </p:nvSpPr>
        <p:spPr/>
        <p:txBody>
          <a:bodyPr/>
          <a:lstStyle/>
          <a:p>
            <a:r>
              <a:rPr lang="en-US" dirty="0"/>
              <a:t>Glue Surface Measurements</a:t>
            </a:r>
          </a:p>
        </p:txBody>
      </p:sp>
      <p:sp>
        <p:nvSpPr>
          <p:cNvPr id="3" name="Espace réservé du contenu 2">
            <a:extLst>
              <a:ext uri="{FF2B5EF4-FFF2-40B4-BE49-F238E27FC236}">
                <a16:creationId xmlns:a16="http://schemas.microsoft.com/office/drawing/2014/main" id="{B6AE7E39-9275-4F0C-864B-C5AE581A5643}"/>
              </a:ext>
            </a:extLst>
          </p:cNvPr>
          <p:cNvSpPr>
            <a:spLocks noGrp="1"/>
          </p:cNvSpPr>
          <p:nvPr>
            <p:ph idx="1"/>
          </p:nvPr>
        </p:nvSpPr>
        <p:spPr>
          <a:xfrm>
            <a:off x="1097280" y="1845734"/>
            <a:ext cx="4248443" cy="1938825"/>
          </a:xfrm>
        </p:spPr>
        <p:txBody>
          <a:bodyPr>
            <a:normAutofit fontScale="70000" lnSpcReduction="20000"/>
          </a:bodyPr>
          <a:lstStyle/>
          <a:p>
            <a:pPr>
              <a:buFont typeface="Wingdings" panose="05000000000000000000" pitchFamily="2" charset="2"/>
              <a:buChar char="q"/>
            </a:pPr>
            <a:r>
              <a:rPr lang="en-US" dirty="0"/>
              <a:t>We use the scanning software to measure the surface</a:t>
            </a:r>
          </a:p>
          <a:p>
            <a:pPr>
              <a:buFont typeface="Wingdings" panose="05000000000000000000" pitchFamily="2" charset="2"/>
              <a:buChar char="q"/>
            </a:pPr>
            <a:r>
              <a:rPr lang="en-US" dirty="0"/>
              <a:t>It is done by meshing the point cloud and measuring the mesh surface</a:t>
            </a:r>
          </a:p>
          <a:p>
            <a:pPr>
              <a:buFont typeface="Wingdings" panose="05000000000000000000" pitchFamily="2" charset="2"/>
              <a:buChar char="q"/>
            </a:pPr>
            <a:r>
              <a:rPr lang="en-US" dirty="0"/>
              <a:t>In parallel Elisabeth is working on root to evaluate the surfaces directly with the point cloud</a:t>
            </a:r>
          </a:p>
          <a:p>
            <a:pPr>
              <a:buFont typeface="Wingdings" panose="05000000000000000000" pitchFamily="2" charset="2"/>
              <a:buChar char="q"/>
            </a:pPr>
            <a:r>
              <a:rPr lang="en-US" dirty="0"/>
              <a:t>For the stencil surface, holes and surfaces which are not in contact with the glass are automatically removed</a:t>
            </a:r>
          </a:p>
        </p:txBody>
      </p:sp>
      <p:sp>
        <p:nvSpPr>
          <p:cNvPr id="4" name="Espace réservé du numéro de diapositive 3">
            <a:extLst>
              <a:ext uri="{FF2B5EF4-FFF2-40B4-BE49-F238E27FC236}">
                <a16:creationId xmlns:a16="http://schemas.microsoft.com/office/drawing/2014/main" id="{3F29A919-BF0D-40FB-9124-F6FF7113752C}"/>
              </a:ext>
            </a:extLst>
          </p:cNvPr>
          <p:cNvSpPr>
            <a:spLocks noGrp="1"/>
          </p:cNvSpPr>
          <p:nvPr>
            <p:ph type="sldNum" sz="quarter" idx="12"/>
          </p:nvPr>
        </p:nvSpPr>
        <p:spPr/>
        <p:txBody>
          <a:bodyPr/>
          <a:lstStyle/>
          <a:p>
            <a:fld id="{6113E31D-E2AB-40D1-8B51-AFA5AFEF393A}" type="slidenum">
              <a:rPr lang="en-US" smtClean="0"/>
              <a:t>34</a:t>
            </a:fld>
            <a:endParaRPr lang="en-US" dirty="0"/>
          </a:p>
        </p:txBody>
      </p:sp>
      <p:pic>
        <p:nvPicPr>
          <p:cNvPr id="5" name="Image 4">
            <a:extLst>
              <a:ext uri="{FF2B5EF4-FFF2-40B4-BE49-F238E27FC236}">
                <a16:creationId xmlns:a16="http://schemas.microsoft.com/office/drawing/2014/main" id="{2A84EBCE-A7CC-4586-BBFC-6176FC8BB038}"/>
              </a:ext>
            </a:extLst>
          </p:cNvPr>
          <p:cNvPicPr>
            <a:picLocks noChangeAspect="1"/>
          </p:cNvPicPr>
          <p:nvPr/>
        </p:nvPicPr>
        <p:blipFill>
          <a:blip r:embed="rId2"/>
          <a:stretch>
            <a:fillRect/>
          </a:stretch>
        </p:blipFill>
        <p:spPr>
          <a:xfrm>
            <a:off x="78765" y="4064849"/>
            <a:ext cx="3004654" cy="2111583"/>
          </a:xfrm>
          <a:prstGeom prst="rect">
            <a:avLst/>
          </a:prstGeom>
        </p:spPr>
      </p:pic>
      <p:pic>
        <p:nvPicPr>
          <p:cNvPr id="6" name="Image 5">
            <a:extLst>
              <a:ext uri="{FF2B5EF4-FFF2-40B4-BE49-F238E27FC236}">
                <a16:creationId xmlns:a16="http://schemas.microsoft.com/office/drawing/2014/main" id="{FC1B133D-1001-4258-BC62-B05334B26453}"/>
              </a:ext>
            </a:extLst>
          </p:cNvPr>
          <p:cNvPicPr>
            <a:picLocks noChangeAspect="1"/>
          </p:cNvPicPr>
          <p:nvPr/>
        </p:nvPicPr>
        <p:blipFill>
          <a:blip r:embed="rId3"/>
          <a:stretch>
            <a:fillRect/>
          </a:stretch>
        </p:blipFill>
        <p:spPr>
          <a:xfrm>
            <a:off x="9561928" y="3784559"/>
            <a:ext cx="2334160" cy="2391873"/>
          </a:xfrm>
          <a:prstGeom prst="rect">
            <a:avLst/>
          </a:prstGeom>
        </p:spPr>
      </p:pic>
      <p:pic>
        <p:nvPicPr>
          <p:cNvPr id="7" name="Image 6">
            <a:extLst>
              <a:ext uri="{FF2B5EF4-FFF2-40B4-BE49-F238E27FC236}">
                <a16:creationId xmlns:a16="http://schemas.microsoft.com/office/drawing/2014/main" id="{24D95E4F-0A97-4A0A-B361-5D766C307B57}"/>
              </a:ext>
            </a:extLst>
          </p:cNvPr>
          <p:cNvPicPr>
            <a:picLocks noChangeAspect="1"/>
          </p:cNvPicPr>
          <p:nvPr/>
        </p:nvPicPr>
        <p:blipFill rotWithShape="1">
          <a:blip r:embed="rId4"/>
          <a:srcRect t="47521"/>
          <a:stretch/>
        </p:blipFill>
        <p:spPr>
          <a:xfrm>
            <a:off x="9108583" y="3667694"/>
            <a:ext cx="411225" cy="2508738"/>
          </a:xfrm>
          <a:prstGeom prst="rect">
            <a:avLst/>
          </a:prstGeom>
        </p:spPr>
      </p:pic>
      <p:pic>
        <p:nvPicPr>
          <p:cNvPr id="8" name="Image 7">
            <a:extLst>
              <a:ext uri="{FF2B5EF4-FFF2-40B4-BE49-F238E27FC236}">
                <a16:creationId xmlns:a16="http://schemas.microsoft.com/office/drawing/2014/main" id="{5991C16A-5710-4A7F-8CB5-375CA3C9ED67}"/>
              </a:ext>
            </a:extLst>
          </p:cNvPr>
          <p:cNvPicPr>
            <a:picLocks noChangeAspect="1"/>
          </p:cNvPicPr>
          <p:nvPr/>
        </p:nvPicPr>
        <p:blipFill>
          <a:blip r:embed="rId5"/>
          <a:stretch>
            <a:fillRect/>
          </a:stretch>
        </p:blipFill>
        <p:spPr>
          <a:xfrm>
            <a:off x="3832347" y="3818099"/>
            <a:ext cx="2428077" cy="2447925"/>
          </a:xfrm>
          <a:prstGeom prst="rect">
            <a:avLst/>
          </a:prstGeom>
        </p:spPr>
      </p:pic>
      <p:pic>
        <p:nvPicPr>
          <p:cNvPr id="9" name="Image 8">
            <a:extLst>
              <a:ext uri="{FF2B5EF4-FFF2-40B4-BE49-F238E27FC236}">
                <a16:creationId xmlns:a16="http://schemas.microsoft.com/office/drawing/2014/main" id="{FEB9B610-FD5B-4240-8AB9-2639D1AA6178}"/>
              </a:ext>
            </a:extLst>
          </p:cNvPr>
          <p:cNvPicPr>
            <a:picLocks noChangeAspect="1"/>
          </p:cNvPicPr>
          <p:nvPr/>
        </p:nvPicPr>
        <p:blipFill>
          <a:blip r:embed="rId6"/>
          <a:stretch>
            <a:fillRect/>
          </a:stretch>
        </p:blipFill>
        <p:spPr>
          <a:xfrm>
            <a:off x="3386675" y="3818099"/>
            <a:ext cx="368084" cy="2755656"/>
          </a:xfrm>
          <a:prstGeom prst="rect">
            <a:avLst/>
          </a:prstGeom>
        </p:spPr>
      </p:pic>
      <p:pic>
        <p:nvPicPr>
          <p:cNvPr id="10" name="Image 9">
            <a:extLst>
              <a:ext uri="{FF2B5EF4-FFF2-40B4-BE49-F238E27FC236}">
                <a16:creationId xmlns:a16="http://schemas.microsoft.com/office/drawing/2014/main" id="{DFCF0DAE-6335-4797-AB6B-AE735B4AA203}"/>
              </a:ext>
            </a:extLst>
          </p:cNvPr>
          <p:cNvPicPr>
            <a:picLocks noChangeAspect="1"/>
          </p:cNvPicPr>
          <p:nvPr/>
        </p:nvPicPr>
        <p:blipFill>
          <a:blip r:embed="rId7"/>
          <a:stretch>
            <a:fillRect/>
          </a:stretch>
        </p:blipFill>
        <p:spPr>
          <a:xfrm>
            <a:off x="6409773" y="3917215"/>
            <a:ext cx="2549461" cy="2348809"/>
          </a:xfrm>
          <a:prstGeom prst="rect">
            <a:avLst/>
          </a:prstGeom>
        </p:spPr>
      </p:pic>
      <p:pic>
        <p:nvPicPr>
          <p:cNvPr id="11" name="Image 10">
            <a:extLst>
              <a:ext uri="{FF2B5EF4-FFF2-40B4-BE49-F238E27FC236}">
                <a16:creationId xmlns:a16="http://schemas.microsoft.com/office/drawing/2014/main" id="{D9BC49A3-8A08-43A0-8D8B-7C94620BCE4C}"/>
              </a:ext>
            </a:extLst>
          </p:cNvPr>
          <p:cNvPicPr>
            <a:picLocks noChangeAspect="1"/>
          </p:cNvPicPr>
          <p:nvPr/>
        </p:nvPicPr>
        <p:blipFill>
          <a:blip r:embed="rId8"/>
          <a:stretch>
            <a:fillRect/>
          </a:stretch>
        </p:blipFill>
        <p:spPr>
          <a:xfrm>
            <a:off x="8194430" y="1093163"/>
            <a:ext cx="3503471" cy="2438260"/>
          </a:xfrm>
          <a:prstGeom prst="rect">
            <a:avLst/>
          </a:prstGeom>
        </p:spPr>
      </p:pic>
    </p:spTree>
    <p:extLst>
      <p:ext uri="{BB962C8B-B14F-4D97-AF65-F5344CB8AC3E}">
        <p14:creationId xmlns:p14="http://schemas.microsoft.com/office/powerpoint/2010/main" val="1460752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D8F9B-F918-4EF4-9DD3-056E88D5D7FB}"/>
              </a:ext>
            </a:extLst>
          </p:cNvPr>
          <p:cNvSpPr>
            <a:spLocks noGrp="1"/>
          </p:cNvSpPr>
          <p:nvPr>
            <p:ph type="title"/>
          </p:nvPr>
        </p:nvSpPr>
        <p:spPr/>
        <p:txBody>
          <a:bodyPr/>
          <a:lstStyle/>
          <a:p>
            <a:r>
              <a:rPr lang="en-US" dirty="0"/>
              <a:t>Surface Measurements</a:t>
            </a:r>
          </a:p>
        </p:txBody>
      </p:sp>
      <p:sp>
        <p:nvSpPr>
          <p:cNvPr id="3" name="Espace réservé du contenu 2">
            <a:extLst>
              <a:ext uri="{FF2B5EF4-FFF2-40B4-BE49-F238E27FC236}">
                <a16:creationId xmlns:a16="http://schemas.microsoft.com/office/drawing/2014/main" id="{EE42379D-1C88-4699-92E2-BAAD6CE6AC0C}"/>
              </a:ext>
            </a:extLst>
          </p:cNvPr>
          <p:cNvSpPr>
            <a:spLocks noGrp="1"/>
          </p:cNvSpPr>
          <p:nvPr>
            <p:ph idx="1"/>
          </p:nvPr>
        </p:nvSpPr>
        <p:spPr>
          <a:xfrm>
            <a:off x="1097280" y="3259014"/>
            <a:ext cx="4348089" cy="2610079"/>
          </a:xfrm>
        </p:spPr>
        <p:txBody>
          <a:bodyPr/>
          <a:lstStyle/>
          <a:p>
            <a:pPr>
              <a:buFont typeface="Wingdings" panose="05000000000000000000" pitchFamily="2" charset="2"/>
              <a:buChar char="q"/>
            </a:pPr>
            <a:r>
              <a:rPr lang="en-US" dirty="0"/>
              <a:t>Similar remarks concerning the lack of data</a:t>
            </a:r>
          </a:p>
          <a:p>
            <a:pPr>
              <a:buFont typeface="Wingdings" panose="05000000000000000000" pitchFamily="2" charset="2"/>
              <a:buChar char="q"/>
            </a:pPr>
            <a:r>
              <a:rPr lang="en-US" dirty="0"/>
              <a:t>Automatic deposition is more regular than stencil but less surface covered</a:t>
            </a:r>
          </a:p>
          <a:p>
            <a:pPr>
              <a:buFont typeface="Wingdings" panose="05000000000000000000" pitchFamily="2" charset="2"/>
              <a:buChar char="q"/>
            </a:pPr>
            <a:r>
              <a:rPr lang="en-US" dirty="0"/>
              <a:t>We will work on the pattern optimization to improve the automatic deposition</a:t>
            </a:r>
          </a:p>
        </p:txBody>
      </p:sp>
      <p:sp>
        <p:nvSpPr>
          <p:cNvPr id="4" name="Espace réservé du numéro de diapositive 3">
            <a:extLst>
              <a:ext uri="{FF2B5EF4-FFF2-40B4-BE49-F238E27FC236}">
                <a16:creationId xmlns:a16="http://schemas.microsoft.com/office/drawing/2014/main" id="{E62B6A0B-9F09-470B-93B7-2DA04E2E8058}"/>
              </a:ext>
            </a:extLst>
          </p:cNvPr>
          <p:cNvSpPr>
            <a:spLocks noGrp="1"/>
          </p:cNvSpPr>
          <p:nvPr>
            <p:ph type="sldNum" sz="quarter" idx="12"/>
          </p:nvPr>
        </p:nvSpPr>
        <p:spPr/>
        <p:txBody>
          <a:bodyPr/>
          <a:lstStyle/>
          <a:p>
            <a:fld id="{6113E31D-E2AB-40D1-8B51-AFA5AFEF393A}" type="slidenum">
              <a:rPr lang="en-US" smtClean="0"/>
              <a:t>35</a:t>
            </a:fld>
            <a:endParaRPr lang="en-US" dirty="0"/>
          </a:p>
        </p:txBody>
      </p:sp>
      <p:pic>
        <p:nvPicPr>
          <p:cNvPr id="5" name="Image 4">
            <a:extLst>
              <a:ext uri="{FF2B5EF4-FFF2-40B4-BE49-F238E27FC236}">
                <a16:creationId xmlns:a16="http://schemas.microsoft.com/office/drawing/2014/main" id="{2C1F2850-1506-49C8-B7B5-3A3818585049}"/>
              </a:ext>
            </a:extLst>
          </p:cNvPr>
          <p:cNvPicPr>
            <a:picLocks noChangeAspect="1"/>
          </p:cNvPicPr>
          <p:nvPr/>
        </p:nvPicPr>
        <p:blipFill>
          <a:blip r:embed="rId2"/>
          <a:stretch>
            <a:fillRect/>
          </a:stretch>
        </p:blipFill>
        <p:spPr>
          <a:xfrm>
            <a:off x="694958" y="1796195"/>
            <a:ext cx="4173822" cy="1539020"/>
          </a:xfrm>
          <a:prstGeom prst="rect">
            <a:avLst/>
          </a:prstGeom>
        </p:spPr>
      </p:pic>
      <p:pic>
        <p:nvPicPr>
          <p:cNvPr id="6" name="Image 5">
            <a:extLst>
              <a:ext uri="{FF2B5EF4-FFF2-40B4-BE49-F238E27FC236}">
                <a16:creationId xmlns:a16="http://schemas.microsoft.com/office/drawing/2014/main" id="{E07681C1-8589-49B0-ADA5-2502B89D316C}"/>
              </a:ext>
            </a:extLst>
          </p:cNvPr>
          <p:cNvPicPr>
            <a:picLocks noChangeAspect="1"/>
          </p:cNvPicPr>
          <p:nvPr/>
        </p:nvPicPr>
        <p:blipFill>
          <a:blip r:embed="rId3"/>
          <a:stretch>
            <a:fillRect/>
          </a:stretch>
        </p:blipFill>
        <p:spPr>
          <a:xfrm>
            <a:off x="6258291" y="1845734"/>
            <a:ext cx="4011125" cy="1694670"/>
          </a:xfrm>
          <a:prstGeom prst="rect">
            <a:avLst/>
          </a:prstGeom>
        </p:spPr>
      </p:pic>
      <p:pic>
        <p:nvPicPr>
          <p:cNvPr id="7" name="Image 6">
            <a:extLst>
              <a:ext uri="{FF2B5EF4-FFF2-40B4-BE49-F238E27FC236}">
                <a16:creationId xmlns:a16="http://schemas.microsoft.com/office/drawing/2014/main" id="{04C2BFA6-FD38-44D1-ADC3-902E083AED7E}"/>
              </a:ext>
            </a:extLst>
          </p:cNvPr>
          <p:cNvPicPr>
            <a:picLocks noChangeAspect="1"/>
          </p:cNvPicPr>
          <p:nvPr/>
        </p:nvPicPr>
        <p:blipFill>
          <a:blip r:embed="rId4"/>
          <a:stretch>
            <a:fillRect/>
          </a:stretch>
        </p:blipFill>
        <p:spPr>
          <a:xfrm>
            <a:off x="5593945" y="3451157"/>
            <a:ext cx="4962525" cy="2690947"/>
          </a:xfrm>
          <a:prstGeom prst="rect">
            <a:avLst/>
          </a:prstGeom>
        </p:spPr>
      </p:pic>
    </p:spTree>
    <p:extLst>
      <p:ext uri="{BB962C8B-B14F-4D97-AF65-F5344CB8AC3E}">
        <p14:creationId xmlns:p14="http://schemas.microsoft.com/office/powerpoint/2010/main" val="1176452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6E08F-2FAE-4B5C-90B9-BDB24915B91B}"/>
              </a:ext>
            </a:extLst>
          </p:cNvPr>
          <p:cNvSpPr>
            <a:spLocks noGrp="1"/>
          </p:cNvSpPr>
          <p:nvPr>
            <p:ph type="title"/>
          </p:nvPr>
        </p:nvSpPr>
        <p:spPr/>
        <p:txBody>
          <a:bodyPr/>
          <a:lstStyle/>
          <a:p>
            <a:r>
              <a:rPr lang="en-US" dirty="0"/>
              <a:t>Glue thickness CP-S1-001 mask &amp; Automatic</a:t>
            </a:r>
          </a:p>
        </p:txBody>
      </p:sp>
      <p:sp>
        <p:nvSpPr>
          <p:cNvPr id="3" name="Espace réservé du contenu 2">
            <a:extLst>
              <a:ext uri="{FF2B5EF4-FFF2-40B4-BE49-F238E27FC236}">
                <a16:creationId xmlns:a16="http://schemas.microsoft.com/office/drawing/2014/main" id="{B4B3AF1D-592B-4739-8AE8-8E0F0C957FB2}"/>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B022FBED-982A-467B-9B82-A25EF1803187}"/>
              </a:ext>
            </a:extLst>
          </p:cNvPr>
          <p:cNvSpPr>
            <a:spLocks noGrp="1"/>
          </p:cNvSpPr>
          <p:nvPr>
            <p:ph type="sldNum" sz="quarter" idx="12"/>
          </p:nvPr>
        </p:nvSpPr>
        <p:spPr/>
        <p:txBody>
          <a:bodyPr/>
          <a:lstStyle/>
          <a:p>
            <a:fld id="{6113E31D-E2AB-40D1-8B51-AFA5AFEF393A}" type="slidenum">
              <a:rPr lang="en-US" smtClean="0"/>
              <a:t>36</a:t>
            </a:fld>
            <a:endParaRPr lang="en-US" dirty="0"/>
          </a:p>
        </p:txBody>
      </p:sp>
      <p:pic>
        <p:nvPicPr>
          <p:cNvPr id="5" name="Image 4">
            <a:extLst>
              <a:ext uri="{FF2B5EF4-FFF2-40B4-BE49-F238E27FC236}">
                <a16:creationId xmlns:a16="http://schemas.microsoft.com/office/drawing/2014/main" id="{64CD5EB7-9FAC-4B45-B2B2-3F7404C4BE37}"/>
              </a:ext>
            </a:extLst>
          </p:cNvPr>
          <p:cNvPicPr>
            <a:picLocks noChangeAspect="1"/>
          </p:cNvPicPr>
          <p:nvPr/>
        </p:nvPicPr>
        <p:blipFill>
          <a:blip r:embed="rId2"/>
          <a:stretch>
            <a:fillRect/>
          </a:stretch>
        </p:blipFill>
        <p:spPr>
          <a:xfrm>
            <a:off x="5720860" y="1845734"/>
            <a:ext cx="5281248" cy="4500298"/>
          </a:xfrm>
          <a:prstGeom prst="rect">
            <a:avLst/>
          </a:prstGeom>
        </p:spPr>
      </p:pic>
      <p:pic>
        <p:nvPicPr>
          <p:cNvPr id="6" name="Image 5">
            <a:extLst>
              <a:ext uri="{FF2B5EF4-FFF2-40B4-BE49-F238E27FC236}">
                <a16:creationId xmlns:a16="http://schemas.microsoft.com/office/drawing/2014/main" id="{05C1360F-CB0B-4E91-A715-82FC7E4C468A}"/>
              </a:ext>
            </a:extLst>
          </p:cNvPr>
          <p:cNvPicPr>
            <a:picLocks noChangeAspect="1"/>
          </p:cNvPicPr>
          <p:nvPr/>
        </p:nvPicPr>
        <p:blipFill>
          <a:blip r:embed="rId3"/>
          <a:stretch>
            <a:fillRect/>
          </a:stretch>
        </p:blipFill>
        <p:spPr>
          <a:xfrm>
            <a:off x="395956" y="1845734"/>
            <a:ext cx="5171332" cy="4458617"/>
          </a:xfrm>
          <a:prstGeom prst="rect">
            <a:avLst/>
          </a:prstGeom>
        </p:spPr>
      </p:pic>
    </p:spTree>
    <p:extLst>
      <p:ext uri="{BB962C8B-B14F-4D97-AF65-F5344CB8AC3E}">
        <p14:creationId xmlns:p14="http://schemas.microsoft.com/office/powerpoint/2010/main" val="3161961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6E08F-2FAE-4B5C-90B9-BDB24915B91B}"/>
              </a:ext>
            </a:extLst>
          </p:cNvPr>
          <p:cNvSpPr>
            <a:spLocks noGrp="1"/>
          </p:cNvSpPr>
          <p:nvPr>
            <p:ph type="title"/>
          </p:nvPr>
        </p:nvSpPr>
        <p:spPr/>
        <p:txBody>
          <a:bodyPr/>
          <a:lstStyle/>
          <a:p>
            <a:r>
              <a:rPr lang="en-US" dirty="0"/>
              <a:t>Glue thickness CP-S1-002 mask &amp; Automatic</a:t>
            </a:r>
          </a:p>
        </p:txBody>
      </p:sp>
      <p:sp>
        <p:nvSpPr>
          <p:cNvPr id="3" name="Espace réservé du contenu 2">
            <a:extLst>
              <a:ext uri="{FF2B5EF4-FFF2-40B4-BE49-F238E27FC236}">
                <a16:creationId xmlns:a16="http://schemas.microsoft.com/office/drawing/2014/main" id="{B4B3AF1D-592B-4739-8AE8-8E0F0C957FB2}"/>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B022FBED-982A-467B-9B82-A25EF1803187}"/>
              </a:ext>
            </a:extLst>
          </p:cNvPr>
          <p:cNvSpPr>
            <a:spLocks noGrp="1"/>
          </p:cNvSpPr>
          <p:nvPr>
            <p:ph type="sldNum" sz="quarter" idx="12"/>
          </p:nvPr>
        </p:nvSpPr>
        <p:spPr/>
        <p:txBody>
          <a:bodyPr/>
          <a:lstStyle/>
          <a:p>
            <a:fld id="{6113E31D-E2AB-40D1-8B51-AFA5AFEF393A}" type="slidenum">
              <a:rPr lang="en-US" smtClean="0"/>
              <a:t>37</a:t>
            </a:fld>
            <a:endParaRPr lang="en-US" dirty="0"/>
          </a:p>
        </p:txBody>
      </p:sp>
      <p:pic>
        <p:nvPicPr>
          <p:cNvPr id="7" name="Image 6">
            <a:extLst>
              <a:ext uri="{FF2B5EF4-FFF2-40B4-BE49-F238E27FC236}">
                <a16:creationId xmlns:a16="http://schemas.microsoft.com/office/drawing/2014/main" id="{FC850406-45C8-418C-BACF-DCE5B27F09E2}"/>
              </a:ext>
            </a:extLst>
          </p:cNvPr>
          <p:cNvPicPr>
            <a:picLocks noChangeAspect="1"/>
          </p:cNvPicPr>
          <p:nvPr/>
        </p:nvPicPr>
        <p:blipFill>
          <a:blip r:embed="rId2"/>
          <a:stretch>
            <a:fillRect/>
          </a:stretch>
        </p:blipFill>
        <p:spPr>
          <a:xfrm>
            <a:off x="5849320" y="1845734"/>
            <a:ext cx="4901126" cy="4278923"/>
          </a:xfrm>
          <a:prstGeom prst="rect">
            <a:avLst/>
          </a:prstGeom>
        </p:spPr>
      </p:pic>
      <p:pic>
        <p:nvPicPr>
          <p:cNvPr id="8" name="Image 7">
            <a:extLst>
              <a:ext uri="{FF2B5EF4-FFF2-40B4-BE49-F238E27FC236}">
                <a16:creationId xmlns:a16="http://schemas.microsoft.com/office/drawing/2014/main" id="{18954461-C686-4BA2-8112-D9DF5F1FD6B8}"/>
              </a:ext>
            </a:extLst>
          </p:cNvPr>
          <p:cNvPicPr>
            <a:picLocks noChangeAspect="1"/>
          </p:cNvPicPr>
          <p:nvPr/>
        </p:nvPicPr>
        <p:blipFill>
          <a:blip r:embed="rId3"/>
          <a:stretch>
            <a:fillRect/>
          </a:stretch>
        </p:blipFill>
        <p:spPr>
          <a:xfrm>
            <a:off x="471560" y="1845734"/>
            <a:ext cx="5240097" cy="4363329"/>
          </a:xfrm>
          <a:prstGeom prst="rect">
            <a:avLst/>
          </a:prstGeom>
        </p:spPr>
      </p:pic>
    </p:spTree>
    <p:extLst>
      <p:ext uri="{BB962C8B-B14F-4D97-AF65-F5344CB8AC3E}">
        <p14:creationId xmlns:p14="http://schemas.microsoft.com/office/powerpoint/2010/main" val="469365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6E08F-2FAE-4B5C-90B9-BDB24915B91B}"/>
              </a:ext>
            </a:extLst>
          </p:cNvPr>
          <p:cNvSpPr>
            <a:spLocks noGrp="1"/>
          </p:cNvSpPr>
          <p:nvPr>
            <p:ph type="title"/>
          </p:nvPr>
        </p:nvSpPr>
        <p:spPr/>
        <p:txBody>
          <a:bodyPr/>
          <a:lstStyle/>
          <a:p>
            <a:r>
              <a:rPr lang="en-US" dirty="0"/>
              <a:t>Glue thickness CP-S1-003 mask &amp; Automatic</a:t>
            </a:r>
          </a:p>
        </p:txBody>
      </p:sp>
      <p:sp>
        <p:nvSpPr>
          <p:cNvPr id="3" name="Espace réservé du contenu 2">
            <a:extLst>
              <a:ext uri="{FF2B5EF4-FFF2-40B4-BE49-F238E27FC236}">
                <a16:creationId xmlns:a16="http://schemas.microsoft.com/office/drawing/2014/main" id="{B4B3AF1D-592B-4739-8AE8-8E0F0C957FB2}"/>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B022FBED-982A-467B-9B82-A25EF1803187}"/>
              </a:ext>
            </a:extLst>
          </p:cNvPr>
          <p:cNvSpPr>
            <a:spLocks noGrp="1"/>
          </p:cNvSpPr>
          <p:nvPr>
            <p:ph type="sldNum" sz="quarter" idx="12"/>
          </p:nvPr>
        </p:nvSpPr>
        <p:spPr/>
        <p:txBody>
          <a:bodyPr/>
          <a:lstStyle/>
          <a:p>
            <a:fld id="{6113E31D-E2AB-40D1-8B51-AFA5AFEF393A}" type="slidenum">
              <a:rPr lang="en-US" smtClean="0"/>
              <a:t>38</a:t>
            </a:fld>
            <a:endParaRPr lang="en-US" dirty="0"/>
          </a:p>
        </p:txBody>
      </p:sp>
      <p:pic>
        <p:nvPicPr>
          <p:cNvPr id="5" name="Image 4">
            <a:extLst>
              <a:ext uri="{FF2B5EF4-FFF2-40B4-BE49-F238E27FC236}">
                <a16:creationId xmlns:a16="http://schemas.microsoft.com/office/drawing/2014/main" id="{40B23057-BE84-4148-97C3-54FA54B44BA9}"/>
              </a:ext>
            </a:extLst>
          </p:cNvPr>
          <p:cNvPicPr>
            <a:picLocks noChangeAspect="1"/>
          </p:cNvPicPr>
          <p:nvPr/>
        </p:nvPicPr>
        <p:blipFill>
          <a:blip r:embed="rId2"/>
          <a:stretch>
            <a:fillRect/>
          </a:stretch>
        </p:blipFill>
        <p:spPr>
          <a:xfrm>
            <a:off x="5444379" y="1845735"/>
            <a:ext cx="4994974" cy="4450916"/>
          </a:xfrm>
          <a:prstGeom prst="rect">
            <a:avLst/>
          </a:prstGeom>
        </p:spPr>
      </p:pic>
      <p:pic>
        <p:nvPicPr>
          <p:cNvPr id="6" name="Image 5">
            <a:extLst>
              <a:ext uri="{FF2B5EF4-FFF2-40B4-BE49-F238E27FC236}">
                <a16:creationId xmlns:a16="http://schemas.microsoft.com/office/drawing/2014/main" id="{9F1ACC61-7644-44C5-A194-B982D0BD81AE}"/>
              </a:ext>
            </a:extLst>
          </p:cNvPr>
          <p:cNvPicPr>
            <a:picLocks noChangeAspect="1"/>
          </p:cNvPicPr>
          <p:nvPr/>
        </p:nvPicPr>
        <p:blipFill>
          <a:blip r:embed="rId3"/>
          <a:stretch>
            <a:fillRect/>
          </a:stretch>
        </p:blipFill>
        <p:spPr>
          <a:xfrm>
            <a:off x="257341" y="1845735"/>
            <a:ext cx="5083149" cy="4450916"/>
          </a:xfrm>
          <a:prstGeom prst="rect">
            <a:avLst/>
          </a:prstGeom>
        </p:spPr>
      </p:pic>
    </p:spTree>
    <p:extLst>
      <p:ext uri="{BB962C8B-B14F-4D97-AF65-F5344CB8AC3E}">
        <p14:creationId xmlns:p14="http://schemas.microsoft.com/office/powerpoint/2010/main" val="417676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6E08F-2FAE-4B5C-90B9-BDB24915B91B}"/>
              </a:ext>
            </a:extLst>
          </p:cNvPr>
          <p:cNvSpPr>
            <a:spLocks noGrp="1"/>
          </p:cNvSpPr>
          <p:nvPr>
            <p:ph type="title"/>
          </p:nvPr>
        </p:nvSpPr>
        <p:spPr/>
        <p:txBody>
          <a:bodyPr/>
          <a:lstStyle/>
          <a:p>
            <a:r>
              <a:rPr lang="en-US" dirty="0"/>
              <a:t>Glue thickness CP-S1-004 mask &amp; Automatic</a:t>
            </a:r>
          </a:p>
        </p:txBody>
      </p:sp>
      <p:sp>
        <p:nvSpPr>
          <p:cNvPr id="3" name="Espace réservé du contenu 2">
            <a:extLst>
              <a:ext uri="{FF2B5EF4-FFF2-40B4-BE49-F238E27FC236}">
                <a16:creationId xmlns:a16="http://schemas.microsoft.com/office/drawing/2014/main" id="{B4B3AF1D-592B-4739-8AE8-8E0F0C957FB2}"/>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B022FBED-982A-467B-9B82-A25EF1803187}"/>
              </a:ext>
            </a:extLst>
          </p:cNvPr>
          <p:cNvSpPr>
            <a:spLocks noGrp="1"/>
          </p:cNvSpPr>
          <p:nvPr>
            <p:ph type="sldNum" sz="quarter" idx="12"/>
          </p:nvPr>
        </p:nvSpPr>
        <p:spPr/>
        <p:txBody>
          <a:bodyPr/>
          <a:lstStyle/>
          <a:p>
            <a:fld id="{6113E31D-E2AB-40D1-8B51-AFA5AFEF393A}" type="slidenum">
              <a:rPr lang="en-US" smtClean="0"/>
              <a:t>39</a:t>
            </a:fld>
            <a:endParaRPr lang="en-US" dirty="0"/>
          </a:p>
        </p:txBody>
      </p:sp>
      <p:pic>
        <p:nvPicPr>
          <p:cNvPr id="7" name="Image 6">
            <a:extLst>
              <a:ext uri="{FF2B5EF4-FFF2-40B4-BE49-F238E27FC236}">
                <a16:creationId xmlns:a16="http://schemas.microsoft.com/office/drawing/2014/main" id="{6C2576B4-3B26-464B-96EE-90394CDF782C}"/>
              </a:ext>
            </a:extLst>
          </p:cNvPr>
          <p:cNvPicPr>
            <a:picLocks noChangeAspect="1"/>
          </p:cNvPicPr>
          <p:nvPr/>
        </p:nvPicPr>
        <p:blipFill>
          <a:blip r:embed="rId2"/>
          <a:stretch>
            <a:fillRect/>
          </a:stretch>
        </p:blipFill>
        <p:spPr>
          <a:xfrm>
            <a:off x="5756030" y="1845734"/>
            <a:ext cx="5245765" cy="4415838"/>
          </a:xfrm>
          <a:prstGeom prst="rect">
            <a:avLst/>
          </a:prstGeom>
        </p:spPr>
      </p:pic>
      <p:pic>
        <p:nvPicPr>
          <p:cNvPr id="8" name="Image 7">
            <a:extLst>
              <a:ext uri="{FF2B5EF4-FFF2-40B4-BE49-F238E27FC236}">
                <a16:creationId xmlns:a16="http://schemas.microsoft.com/office/drawing/2014/main" id="{1B3A31F0-D81E-48B0-BD15-41435F917126}"/>
              </a:ext>
            </a:extLst>
          </p:cNvPr>
          <p:cNvPicPr>
            <a:picLocks noChangeAspect="1"/>
          </p:cNvPicPr>
          <p:nvPr/>
        </p:nvPicPr>
        <p:blipFill>
          <a:blip r:embed="rId3"/>
          <a:stretch>
            <a:fillRect/>
          </a:stretch>
        </p:blipFill>
        <p:spPr>
          <a:xfrm>
            <a:off x="551056" y="1793631"/>
            <a:ext cx="5124674" cy="4467941"/>
          </a:xfrm>
          <a:prstGeom prst="rect">
            <a:avLst/>
          </a:prstGeom>
        </p:spPr>
      </p:pic>
    </p:spTree>
    <p:extLst>
      <p:ext uri="{BB962C8B-B14F-4D97-AF65-F5344CB8AC3E}">
        <p14:creationId xmlns:p14="http://schemas.microsoft.com/office/powerpoint/2010/main" val="1886518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C5C7-5D7E-4E32-9CE5-64D3A39B6CC2}"/>
              </a:ext>
            </a:extLst>
          </p:cNvPr>
          <p:cNvSpPr>
            <a:spLocks noGrp="1"/>
          </p:cNvSpPr>
          <p:nvPr>
            <p:ph type="title"/>
          </p:nvPr>
        </p:nvSpPr>
        <p:spPr>
          <a:xfrm>
            <a:off x="1097280" y="62348"/>
            <a:ext cx="10058400" cy="1450757"/>
          </a:xfrm>
        </p:spPr>
        <p:txBody>
          <a:bodyPr/>
          <a:lstStyle/>
          <a:p>
            <a:r>
              <a:rPr lang="en-US" dirty="0"/>
              <a:t>First </a:t>
            </a:r>
            <a:r>
              <a:rPr lang="en-US" dirty="0">
                <a:sym typeface="Wingdings" panose="05000000000000000000" pitchFamily="2" charset="2"/>
              </a:rPr>
              <a:t> </a:t>
            </a:r>
            <a:r>
              <a:rPr lang="en-US" dirty="0"/>
              <a:t>Cell placement on the tool repeatability and Accuracy</a:t>
            </a:r>
          </a:p>
        </p:txBody>
      </p:sp>
      <p:sp>
        <p:nvSpPr>
          <p:cNvPr id="3" name="Content Placeholder 2">
            <a:extLst>
              <a:ext uri="{FF2B5EF4-FFF2-40B4-BE49-F238E27FC236}">
                <a16:creationId xmlns:a16="http://schemas.microsoft.com/office/drawing/2014/main" id="{E5B80700-4C06-4B3D-8235-3846980EA333}"/>
              </a:ext>
            </a:extLst>
          </p:cNvPr>
          <p:cNvSpPr>
            <a:spLocks noGrp="1"/>
          </p:cNvSpPr>
          <p:nvPr>
            <p:ph idx="1"/>
          </p:nvPr>
        </p:nvSpPr>
        <p:spPr>
          <a:xfrm>
            <a:off x="252046" y="1845734"/>
            <a:ext cx="4868593" cy="2488590"/>
          </a:xfrm>
        </p:spPr>
        <p:txBody>
          <a:bodyPr>
            <a:normAutofit fontScale="92500" lnSpcReduction="10000"/>
          </a:bodyPr>
          <a:lstStyle/>
          <a:p>
            <a:pPr>
              <a:buFont typeface="Wingdings" panose="05000000000000000000" pitchFamily="2" charset="2"/>
              <a:buChar char="q"/>
            </a:pPr>
            <a:r>
              <a:rPr lang="en-US" dirty="0"/>
              <a:t>Thanks to the Al cell provided by Diego we where able to start the cell installation accuracy and repeatability</a:t>
            </a:r>
          </a:p>
          <a:p>
            <a:pPr>
              <a:buFont typeface="Wingdings" panose="05000000000000000000" pitchFamily="2" charset="2"/>
              <a:buChar char="q"/>
            </a:pPr>
            <a:r>
              <a:rPr lang="en-US" dirty="0"/>
              <a:t>The first action was to measure one of the cell which will be used as reference piece for the measurements </a:t>
            </a:r>
          </a:p>
          <a:p>
            <a:pPr>
              <a:buFont typeface="Wingdings" panose="05000000000000000000" pitchFamily="2" charset="2"/>
              <a:buChar char="q"/>
            </a:pPr>
            <a:r>
              <a:rPr lang="en-US" dirty="0"/>
              <a:t>These pieces are precise and within the specified accuracy of the cooling blocs</a:t>
            </a:r>
          </a:p>
          <a:p>
            <a:pPr>
              <a:buFont typeface="Wingdings" panose="05000000000000000000" pitchFamily="2" charset="2"/>
              <a:buChar char="q"/>
            </a:pPr>
            <a:endParaRPr lang="en-US" dirty="0"/>
          </a:p>
        </p:txBody>
      </p:sp>
      <p:pic>
        <p:nvPicPr>
          <p:cNvPr id="4" name="Picture 3">
            <a:extLst>
              <a:ext uri="{FF2B5EF4-FFF2-40B4-BE49-F238E27FC236}">
                <a16:creationId xmlns:a16="http://schemas.microsoft.com/office/drawing/2014/main" id="{2916A680-B468-463B-9277-0B5F7D92D137}"/>
              </a:ext>
            </a:extLst>
          </p:cNvPr>
          <p:cNvPicPr>
            <a:picLocks noChangeAspect="1"/>
          </p:cNvPicPr>
          <p:nvPr/>
        </p:nvPicPr>
        <p:blipFill>
          <a:blip r:embed="rId2"/>
          <a:stretch>
            <a:fillRect/>
          </a:stretch>
        </p:blipFill>
        <p:spPr>
          <a:xfrm>
            <a:off x="5397087" y="1417320"/>
            <a:ext cx="6794913" cy="5020686"/>
          </a:xfrm>
          <a:prstGeom prst="rect">
            <a:avLst/>
          </a:prstGeom>
        </p:spPr>
      </p:pic>
      <p:cxnSp>
        <p:nvCxnSpPr>
          <p:cNvPr id="6" name="Straight Arrow Connector 5">
            <a:extLst>
              <a:ext uri="{FF2B5EF4-FFF2-40B4-BE49-F238E27FC236}">
                <a16:creationId xmlns:a16="http://schemas.microsoft.com/office/drawing/2014/main" id="{05D1DC11-B494-4341-BD60-13281E2F7CAE}"/>
              </a:ext>
            </a:extLst>
          </p:cNvPr>
          <p:cNvCxnSpPr/>
          <p:nvPr/>
        </p:nvCxnSpPr>
        <p:spPr>
          <a:xfrm flipH="1">
            <a:off x="6799385" y="2995246"/>
            <a:ext cx="750277" cy="74441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532E9DF-EB13-4437-9534-BE126B211F5B}"/>
              </a:ext>
            </a:extLst>
          </p:cNvPr>
          <p:cNvCxnSpPr>
            <a:cxnSpLocks/>
          </p:cNvCxnSpPr>
          <p:nvPr/>
        </p:nvCxnSpPr>
        <p:spPr>
          <a:xfrm>
            <a:off x="7549662" y="2995246"/>
            <a:ext cx="726830" cy="84992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D9D7B98-4B6D-4D16-B42F-DDE0305BF8AA}"/>
              </a:ext>
            </a:extLst>
          </p:cNvPr>
          <p:cNvSpPr txBox="1"/>
          <p:nvPr/>
        </p:nvSpPr>
        <p:spPr>
          <a:xfrm>
            <a:off x="7983415" y="1737360"/>
            <a:ext cx="1885196" cy="369332"/>
          </a:xfrm>
          <a:prstGeom prst="rect">
            <a:avLst/>
          </a:prstGeom>
          <a:noFill/>
        </p:spPr>
        <p:txBody>
          <a:bodyPr wrap="none" rtlCol="0">
            <a:spAutoFit/>
          </a:bodyPr>
          <a:lstStyle/>
          <a:p>
            <a:r>
              <a:rPr lang="en-US" dirty="0">
                <a:solidFill>
                  <a:srgbClr val="0070C0"/>
                </a:solidFill>
              </a:rPr>
              <a:t>Cell reference syst</a:t>
            </a:r>
          </a:p>
        </p:txBody>
      </p:sp>
      <p:cxnSp>
        <p:nvCxnSpPr>
          <p:cNvPr id="12" name="Straight Arrow Connector 11">
            <a:extLst>
              <a:ext uri="{FF2B5EF4-FFF2-40B4-BE49-F238E27FC236}">
                <a16:creationId xmlns:a16="http://schemas.microsoft.com/office/drawing/2014/main" id="{1C8DB1F1-82D6-41BD-93A6-0C0DA6C8BC61}"/>
              </a:ext>
            </a:extLst>
          </p:cNvPr>
          <p:cNvCxnSpPr>
            <a:cxnSpLocks/>
          </p:cNvCxnSpPr>
          <p:nvPr/>
        </p:nvCxnSpPr>
        <p:spPr>
          <a:xfrm flipH="1">
            <a:off x="8299939" y="2121877"/>
            <a:ext cx="644770" cy="16764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7E2250A-5A9C-430C-9AFF-50946DB9F625}"/>
              </a:ext>
            </a:extLst>
          </p:cNvPr>
          <p:cNvCxnSpPr/>
          <p:nvPr/>
        </p:nvCxnSpPr>
        <p:spPr>
          <a:xfrm flipV="1">
            <a:off x="7338646" y="2561492"/>
            <a:ext cx="0" cy="6213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2DF938-9677-40B3-8B50-F970C397AD20}"/>
              </a:ext>
            </a:extLst>
          </p:cNvPr>
          <p:cNvCxnSpPr>
            <a:cxnSpLocks/>
          </p:cNvCxnSpPr>
          <p:nvPr/>
        </p:nvCxnSpPr>
        <p:spPr>
          <a:xfrm>
            <a:off x="7338646" y="3182815"/>
            <a:ext cx="5392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595E2D7-06C3-407B-B3BF-1BBBBDF3F08F}"/>
              </a:ext>
            </a:extLst>
          </p:cNvPr>
          <p:cNvSpPr txBox="1"/>
          <p:nvPr/>
        </p:nvSpPr>
        <p:spPr>
          <a:xfrm>
            <a:off x="5380457" y="1476402"/>
            <a:ext cx="2515047" cy="369332"/>
          </a:xfrm>
          <a:prstGeom prst="rect">
            <a:avLst/>
          </a:prstGeom>
          <a:noFill/>
        </p:spPr>
        <p:txBody>
          <a:bodyPr wrap="none" rtlCol="0">
            <a:spAutoFit/>
          </a:bodyPr>
          <a:lstStyle/>
          <a:p>
            <a:r>
              <a:rPr lang="en-US" dirty="0">
                <a:solidFill>
                  <a:srgbClr val="FF0000"/>
                </a:solidFill>
              </a:rPr>
              <a:t>Metrology reference syst</a:t>
            </a:r>
          </a:p>
        </p:txBody>
      </p:sp>
      <p:cxnSp>
        <p:nvCxnSpPr>
          <p:cNvPr id="25" name="Straight Arrow Connector 24">
            <a:extLst>
              <a:ext uri="{FF2B5EF4-FFF2-40B4-BE49-F238E27FC236}">
                <a16:creationId xmlns:a16="http://schemas.microsoft.com/office/drawing/2014/main" id="{31F5D088-53D7-4A0A-9A5D-79CFF3107AF6}"/>
              </a:ext>
            </a:extLst>
          </p:cNvPr>
          <p:cNvCxnSpPr/>
          <p:nvPr/>
        </p:nvCxnSpPr>
        <p:spPr>
          <a:xfrm>
            <a:off x="6652846" y="1845734"/>
            <a:ext cx="644769" cy="9443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901C456-C7F0-4AFF-839C-13F600DA797A}"/>
              </a:ext>
            </a:extLst>
          </p:cNvPr>
          <p:cNvPicPr>
            <a:picLocks noChangeAspect="1"/>
          </p:cNvPicPr>
          <p:nvPr/>
        </p:nvPicPr>
        <p:blipFill>
          <a:blip r:embed="rId3"/>
          <a:stretch>
            <a:fillRect/>
          </a:stretch>
        </p:blipFill>
        <p:spPr>
          <a:xfrm>
            <a:off x="1908871" y="4514035"/>
            <a:ext cx="6943171" cy="1744260"/>
          </a:xfrm>
          <a:prstGeom prst="rect">
            <a:avLst/>
          </a:prstGeom>
        </p:spPr>
      </p:pic>
      <p:pic>
        <p:nvPicPr>
          <p:cNvPr id="27" name="Picture 26">
            <a:extLst>
              <a:ext uri="{FF2B5EF4-FFF2-40B4-BE49-F238E27FC236}">
                <a16:creationId xmlns:a16="http://schemas.microsoft.com/office/drawing/2014/main" id="{E5AC26AC-B992-42F2-8D31-8BC752E86596}"/>
              </a:ext>
            </a:extLst>
          </p:cNvPr>
          <p:cNvPicPr>
            <a:picLocks noChangeAspect="1"/>
          </p:cNvPicPr>
          <p:nvPr/>
        </p:nvPicPr>
        <p:blipFill>
          <a:blip r:embed="rId4"/>
          <a:stretch>
            <a:fillRect/>
          </a:stretch>
        </p:blipFill>
        <p:spPr>
          <a:xfrm>
            <a:off x="28895" y="4047026"/>
            <a:ext cx="1879976" cy="1912327"/>
          </a:xfrm>
          <a:prstGeom prst="rect">
            <a:avLst/>
          </a:prstGeom>
        </p:spPr>
      </p:pic>
      <p:sp>
        <p:nvSpPr>
          <p:cNvPr id="28" name="Oval 27">
            <a:extLst>
              <a:ext uri="{FF2B5EF4-FFF2-40B4-BE49-F238E27FC236}">
                <a16:creationId xmlns:a16="http://schemas.microsoft.com/office/drawing/2014/main" id="{89C8DFD5-5CFE-40AD-A0DC-4E3B29EB20B4}"/>
              </a:ext>
            </a:extLst>
          </p:cNvPr>
          <p:cNvSpPr/>
          <p:nvPr/>
        </p:nvSpPr>
        <p:spPr>
          <a:xfrm>
            <a:off x="148977" y="5140569"/>
            <a:ext cx="659915"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432764A-9D9E-4043-AD7D-F8701D725E77}"/>
              </a:ext>
            </a:extLst>
          </p:cNvPr>
          <p:cNvSpPr>
            <a:spLocks noGrp="1"/>
          </p:cNvSpPr>
          <p:nvPr>
            <p:ph type="sldNum" sz="quarter" idx="12"/>
          </p:nvPr>
        </p:nvSpPr>
        <p:spPr/>
        <p:txBody>
          <a:bodyPr/>
          <a:lstStyle/>
          <a:p>
            <a:fld id="{6113E31D-E2AB-40D1-8B51-AFA5AFEF393A}" type="slidenum">
              <a:rPr lang="en-US" smtClean="0"/>
              <a:t>4</a:t>
            </a:fld>
            <a:endParaRPr lang="en-US" dirty="0"/>
          </a:p>
        </p:txBody>
      </p:sp>
    </p:spTree>
    <p:extLst>
      <p:ext uri="{BB962C8B-B14F-4D97-AF65-F5344CB8AC3E}">
        <p14:creationId xmlns:p14="http://schemas.microsoft.com/office/powerpoint/2010/main" val="102859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6E08F-2FAE-4B5C-90B9-BDB24915B91B}"/>
              </a:ext>
            </a:extLst>
          </p:cNvPr>
          <p:cNvSpPr>
            <a:spLocks noGrp="1"/>
          </p:cNvSpPr>
          <p:nvPr>
            <p:ph type="title"/>
          </p:nvPr>
        </p:nvSpPr>
        <p:spPr/>
        <p:txBody>
          <a:bodyPr/>
          <a:lstStyle/>
          <a:p>
            <a:r>
              <a:rPr lang="en-US" dirty="0"/>
              <a:t>Glue thickness CP-S1-005 mask &amp; Automatic</a:t>
            </a:r>
          </a:p>
        </p:txBody>
      </p:sp>
      <p:sp>
        <p:nvSpPr>
          <p:cNvPr id="3" name="Espace réservé du contenu 2">
            <a:extLst>
              <a:ext uri="{FF2B5EF4-FFF2-40B4-BE49-F238E27FC236}">
                <a16:creationId xmlns:a16="http://schemas.microsoft.com/office/drawing/2014/main" id="{B4B3AF1D-592B-4739-8AE8-8E0F0C957FB2}"/>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B022FBED-982A-467B-9B82-A25EF1803187}"/>
              </a:ext>
            </a:extLst>
          </p:cNvPr>
          <p:cNvSpPr>
            <a:spLocks noGrp="1"/>
          </p:cNvSpPr>
          <p:nvPr>
            <p:ph type="sldNum" sz="quarter" idx="12"/>
          </p:nvPr>
        </p:nvSpPr>
        <p:spPr/>
        <p:txBody>
          <a:bodyPr/>
          <a:lstStyle/>
          <a:p>
            <a:fld id="{6113E31D-E2AB-40D1-8B51-AFA5AFEF393A}" type="slidenum">
              <a:rPr lang="en-US" smtClean="0"/>
              <a:t>40</a:t>
            </a:fld>
            <a:endParaRPr lang="en-US" dirty="0"/>
          </a:p>
        </p:txBody>
      </p:sp>
      <p:pic>
        <p:nvPicPr>
          <p:cNvPr id="5" name="Image 4">
            <a:extLst>
              <a:ext uri="{FF2B5EF4-FFF2-40B4-BE49-F238E27FC236}">
                <a16:creationId xmlns:a16="http://schemas.microsoft.com/office/drawing/2014/main" id="{9AB6312F-B46D-44AF-A219-09DF7247EE5F}"/>
              </a:ext>
            </a:extLst>
          </p:cNvPr>
          <p:cNvPicPr>
            <a:picLocks noChangeAspect="1"/>
          </p:cNvPicPr>
          <p:nvPr/>
        </p:nvPicPr>
        <p:blipFill>
          <a:blip r:embed="rId2"/>
          <a:stretch>
            <a:fillRect/>
          </a:stretch>
        </p:blipFill>
        <p:spPr>
          <a:xfrm>
            <a:off x="6291852" y="1845734"/>
            <a:ext cx="4840529" cy="4318706"/>
          </a:xfrm>
          <a:prstGeom prst="rect">
            <a:avLst/>
          </a:prstGeom>
        </p:spPr>
      </p:pic>
      <p:pic>
        <p:nvPicPr>
          <p:cNvPr id="6" name="Image 5">
            <a:extLst>
              <a:ext uri="{FF2B5EF4-FFF2-40B4-BE49-F238E27FC236}">
                <a16:creationId xmlns:a16="http://schemas.microsoft.com/office/drawing/2014/main" id="{04782698-F20E-4DBC-A590-9C6C44682E94}"/>
              </a:ext>
            </a:extLst>
          </p:cNvPr>
          <p:cNvPicPr>
            <a:picLocks noChangeAspect="1"/>
          </p:cNvPicPr>
          <p:nvPr/>
        </p:nvPicPr>
        <p:blipFill>
          <a:blip r:embed="rId3"/>
          <a:stretch>
            <a:fillRect/>
          </a:stretch>
        </p:blipFill>
        <p:spPr>
          <a:xfrm>
            <a:off x="1330998" y="1879883"/>
            <a:ext cx="4840529" cy="4284557"/>
          </a:xfrm>
          <a:prstGeom prst="rect">
            <a:avLst/>
          </a:prstGeom>
        </p:spPr>
      </p:pic>
    </p:spTree>
    <p:extLst>
      <p:ext uri="{BB962C8B-B14F-4D97-AF65-F5344CB8AC3E}">
        <p14:creationId xmlns:p14="http://schemas.microsoft.com/office/powerpoint/2010/main" val="3261739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5B6B0-3514-41DE-A116-A0E7E3EF5EDD}"/>
              </a:ext>
            </a:extLst>
          </p:cNvPr>
          <p:cNvSpPr>
            <a:spLocks noGrp="1"/>
          </p:cNvSpPr>
          <p:nvPr>
            <p:ph type="title"/>
          </p:nvPr>
        </p:nvSpPr>
        <p:spPr/>
        <p:txBody>
          <a:bodyPr/>
          <a:lstStyle/>
          <a:p>
            <a:r>
              <a:rPr lang="en-US" dirty="0"/>
              <a:t>Observations</a:t>
            </a:r>
          </a:p>
        </p:txBody>
      </p:sp>
      <p:sp>
        <p:nvSpPr>
          <p:cNvPr id="3" name="Espace réservé du contenu 2">
            <a:extLst>
              <a:ext uri="{FF2B5EF4-FFF2-40B4-BE49-F238E27FC236}">
                <a16:creationId xmlns:a16="http://schemas.microsoft.com/office/drawing/2014/main" id="{2FEB8C4F-0AD5-4631-8B34-961419F10A23}"/>
              </a:ext>
            </a:extLst>
          </p:cNvPr>
          <p:cNvSpPr>
            <a:spLocks noGrp="1"/>
          </p:cNvSpPr>
          <p:nvPr>
            <p:ph idx="1"/>
          </p:nvPr>
        </p:nvSpPr>
        <p:spPr/>
        <p:txBody>
          <a:bodyPr/>
          <a:lstStyle/>
          <a:p>
            <a:pPr>
              <a:buFont typeface="Wingdings" panose="05000000000000000000" pitchFamily="2" charset="2"/>
              <a:buChar char="q"/>
            </a:pPr>
            <a:r>
              <a:rPr lang="en-US" dirty="0"/>
              <a:t>We need to admit that we lack experience with the stencil deposition</a:t>
            </a:r>
          </a:p>
          <a:p>
            <a:pPr>
              <a:buFont typeface="Wingdings" panose="05000000000000000000" pitchFamily="2" charset="2"/>
              <a:buChar char="q"/>
            </a:pPr>
            <a:r>
              <a:rPr lang="en-US" dirty="0"/>
              <a:t>We observed in many cases that the glue was not in contact with the glass and tried to take it into account in the surface measurements, but not easy</a:t>
            </a:r>
          </a:p>
          <a:p>
            <a:pPr>
              <a:buFont typeface="Wingdings" panose="05000000000000000000" pitchFamily="2" charset="2"/>
              <a:buChar char="q"/>
            </a:pPr>
            <a:r>
              <a:rPr lang="en-US" dirty="0"/>
              <a:t>We prefer the Automatic deposition which is more simple, less operator dependent and without cleaning necessary of the tool after deposition</a:t>
            </a:r>
          </a:p>
        </p:txBody>
      </p:sp>
      <p:sp>
        <p:nvSpPr>
          <p:cNvPr id="4" name="Espace réservé du numéro de diapositive 3">
            <a:extLst>
              <a:ext uri="{FF2B5EF4-FFF2-40B4-BE49-F238E27FC236}">
                <a16:creationId xmlns:a16="http://schemas.microsoft.com/office/drawing/2014/main" id="{EA4B4E63-8F18-49E7-9EED-37081C792F45}"/>
              </a:ext>
            </a:extLst>
          </p:cNvPr>
          <p:cNvSpPr>
            <a:spLocks noGrp="1"/>
          </p:cNvSpPr>
          <p:nvPr>
            <p:ph type="sldNum" sz="quarter" idx="12"/>
          </p:nvPr>
        </p:nvSpPr>
        <p:spPr/>
        <p:txBody>
          <a:bodyPr/>
          <a:lstStyle/>
          <a:p>
            <a:fld id="{6113E31D-E2AB-40D1-8B51-AFA5AFEF393A}" type="slidenum">
              <a:rPr lang="en-US" smtClean="0"/>
              <a:t>41</a:t>
            </a:fld>
            <a:endParaRPr lang="en-US" dirty="0"/>
          </a:p>
        </p:txBody>
      </p:sp>
      <p:pic>
        <p:nvPicPr>
          <p:cNvPr id="5" name="Image 4">
            <a:extLst>
              <a:ext uri="{FF2B5EF4-FFF2-40B4-BE49-F238E27FC236}">
                <a16:creationId xmlns:a16="http://schemas.microsoft.com/office/drawing/2014/main" id="{D9359715-4D3A-44D4-AEF0-DCA560C57749}"/>
              </a:ext>
            </a:extLst>
          </p:cNvPr>
          <p:cNvPicPr>
            <a:picLocks noChangeAspect="1"/>
          </p:cNvPicPr>
          <p:nvPr/>
        </p:nvPicPr>
        <p:blipFill>
          <a:blip r:embed="rId2"/>
          <a:stretch>
            <a:fillRect/>
          </a:stretch>
        </p:blipFill>
        <p:spPr>
          <a:xfrm>
            <a:off x="2230316" y="3739342"/>
            <a:ext cx="7060223" cy="2425098"/>
          </a:xfrm>
          <a:prstGeom prst="rect">
            <a:avLst/>
          </a:prstGeom>
        </p:spPr>
      </p:pic>
    </p:spTree>
    <p:extLst>
      <p:ext uri="{BB962C8B-B14F-4D97-AF65-F5344CB8AC3E}">
        <p14:creationId xmlns:p14="http://schemas.microsoft.com/office/powerpoint/2010/main" val="2524454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7C400-BF5C-486E-980F-643115EDB452}"/>
              </a:ext>
            </a:extLst>
          </p:cNvPr>
          <p:cNvSpPr>
            <a:spLocks noGrp="1"/>
          </p:cNvSpPr>
          <p:nvPr>
            <p:ph type="title"/>
          </p:nvPr>
        </p:nvSpPr>
        <p:spPr/>
        <p:txBody>
          <a:bodyPr/>
          <a:lstStyle/>
          <a:p>
            <a:r>
              <a:rPr lang="en-US" dirty="0"/>
              <a:t>Conclusions</a:t>
            </a:r>
          </a:p>
        </p:txBody>
      </p:sp>
      <p:sp>
        <p:nvSpPr>
          <p:cNvPr id="3" name="Espace réservé du contenu 2">
            <a:extLst>
              <a:ext uri="{FF2B5EF4-FFF2-40B4-BE49-F238E27FC236}">
                <a16:creationId xmlns:a16="http://schemas.microsoft.com/office/drawing/2014/main" id="{326021AA-472D-47FA-94FA-80F519C7DFE0}"/>
              </a:ext>
            </a:extLst>
          </p:cNvPr>
          <p:cNvSpPr>
            <a:spLocks noGrp="1"/>
          </p:cNvSpPr>
          <p:nvPr>
            <p:ph idx="1"/>
          </p:nvPr>
        </p:nvSpPr>
        <p:spPr/>
        <p:txBody>
          <a:bodyPr>
            <a:normAutofit lnSpcReduction="10000"/>
          </a:bodyPr>
          <a:lstStyle/>
          <a:p>
            <a:pPr>
              <a:buFont typeface="Wingdings" panose="05000000000000000000" pitchFamily="2" charset="2"/>
              <a:buChar char="q"/>
            </a:pPr>
            <a:r>
              <a:rPr lang="en-US" dirty="0"/>
              <a:t>We will select the automatic process as baseline for the loading technic</a:t>
            </a:r>
          </a:p>
          <a:p>
            <a:pPr>
              <a:buFont typeface="Wingdings" panose="05000000000000000000" pitchFamily="2" charset="2"/>
              <a:buChar char="q"/>
            </a:pPr>
            <a:r>
              <a:rPr lang="en-US" dirty="0"/>
              <a:t>We need to improve this technic </a:t>
            </a:r>
            <a:r>
              <a:rPr lang="en-US" dirty="0">
                <a:sym typeface="Wingdings" panose="05000000000000000000" pitchFamily="2" charset="2"/>
              </a:rPr>
              <a:t> see next slide</a:t>
            </a:r>
          </a:p>
          <a:p>
            <a:pPr>
              <a:buFont typeface="Wingdings" panose="05000000000000000000" pitchFamily="2" charset="2"/>
              <a:buChar char="q"/>
            </a:pPr>
            <a:r>
              <a:rPr lang="en-US" dirty="0">
                <a:sym typeface="Wingdings" panose="05000000000000000000" pitchFamily="2" charset="2"/>
              </a:rPr>
              <a:t>We will keep working any how on the stencil technic to improve our experience</a:t>
            </a:r>
          </a:p>
          <a:p>
            <a:pPr>
              <a:buFont typeface="Wingdings" panose="05000000000000000000" pitchFamily="2" charset="2"/>
              <a:buChar char="q"/>
            </a:pPr>
            <a:r>
              <a:rPr lang="en-US" dirty="0">
                <a:sym typeface="Wingdings" panose="05000000000000000000" pitchFamily="2" charset="2"/>
              </a:rPr>
              <a:t>We do thinks that our tool and process is enough advanced for heaters loading  What is your opinion?</a:t>
            </a:r>
          </a:p>
          <a:p>
            <a:pPr>
              <a:buFont typeface="Wingdings" panose="05000000000000000000" pitchFamily="2" charset="2"/>
              <a:buChar char="q"/>
            </a:pPr>
            <a:r>
              <a:rPr lang="en-US" dirty="0">
                <a:sym typeface="Wingdings" panose="05000000000000000000" pitchFamily="2" charset="2"/>
              </a:rPr>
              <a:t>In the coming week, Françoise (as new operator) will proceed to new loadings in order to increase the statistic. We will use the new pattern and new glue management</a:t>
            </a:r>
          </a:p>
          <a:p>
            <a:pPr>
              <a:buFont typeface="Wingdings" panose="05000000000000000000" pitchFamily="2" charset="2"/>
              <a:buChar char="q"/>
            </a:pPr>
            <a:r>
              <a:rPr lang="en-US" dirty="0">
                <a:sym typeface="Wingdings" panose="05000000000000000000" pitchFamily="2" charset="2"/>
              </a:rPr>
              <a:t>The 500 grams process is arbitrary, we would like to evaluate the consequence to reduce this value to minimize the module stress</a:t>
            </a:r>
          </a:p>
          <a:p>
            <a:pPr>
              <a:buFont typeface="Wingdings" panose="05000000000000000000" pitchFamily="2" charset="2"/>
              <a:buChar char="q"/>
            </a:pPr>
            <a:r>
              <a:rPr lang="en-US" dirty="0">
                <a:sym typeface="Wingdings" panose="05000000000000000000" pitchFamily="2" charset="2"/>
              </a:rPr>
              <a:t>We recorded the load behavior for both deposition technic , I </a:t>
            </a:r>
            <a:r>
              <a:rPr lang="en-US" dirty="0" err="1">
                <a:sym typeface="Wingdings" panose="05000000000000000000" pitchFamily="2" charset="2"/>
              </a:rPr>
              <a:t>ll</a:t>
            </a:r>
            <a:r>
              <a:rPr lang="en-US" dirty="0">
                <a:sym typeface="Wingdings" panose="05000000000000000000" pitchFamily="2" charset="2"/>
              </a:rPr>
              <a:t> present </a:t>
            </a:r>
            <a:r>
              <a:rPr lang="en-US">
                <a:sym typeface="Wingdings" panose="05000000000000000000" pitchFamily="2" charset="2"/>
              </a:rPr>
              <a:t>the curve </a:t>
            </a:r>
            <a:r>
              <a:rPr lang="en-US" dirty="0">
                <a:sym typeface="Wingdings" panose="05000000000000000000" pitchFamily="2" charset="2"/>
              </a:rPr>
              <a:t>next meeting, this is very different from stencil to automatic process </a:t>
            </a:r>
          </a:p>
          <a:p>
            <a:pPr marL="0" indent="0">
              <a:buNone/>
            </a:pPr>
            <a:endParaRPr lang="en-US" dirty="0"/>
          </a:p>
        </p:txBody>
      </p:sp>
      <p:sp>
        <p:nvSpPr>
          <p:cNvPr id="4" name="Espace réservé du numéro de diapositive 3">
            <a:extLst>
              <a:ext uri="{FF2B5EF4-FFF2-40B4-BE49-F238E27FC236}">
                <a16:creationId xmlns:a16="http://schemas.microsoft.com/office/drawing/2014/main" id="{AF4F1823-40E9-4F2E-AFFB-4B6742F7B1B8}"/>
              </a:ext>
            </a:extLst>
          </p:cNvPr>
          <p:cNvSpPr>
            <a:spLocks noGrp="1"/>
          </p:cNvSpPr>
          <p:nvPr>
            <p:ph type="sldNum" sz="quarter" idx="12"/>
          </p:nvPr>
        </p:nvSpPr>
        <p:spPr/>
        <p:txBody>
          <a:bodyPr/>
          <a:lstStyle/>
          <a:p>
            <a:fld id="{6113E31D-E2AB-40D1-8B51-AFA5AFEF393A}" type="slidenum">
              <a:rPr lang="en-US" smtClean="0"/>
              <a:t>42</a:t>
            </a:fld>
            <a:endParaRPr lang="en-US" dirty="0"/>
          </a:p>
        </p:txBody>
      </p:sp>
    </p:spTree>
    <p:extLst>
      <p:ext uri="{BB962C8B-B14F-4D97-AF65-F5344CB8AC3E}">
        <p14:creationId xmlns:p14="http://schemas.microsoft.com/office/powerpoint/2010/main" val="147824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010A4-5C5A-427D-B196-9FDEA21FAA19}"/>
              </a:ext>
            </a:extLst>
          </p:cNvPr>
          <p:cNvSpPr>
            <a:spLocks noGrp="1"/>
          </p:cNvSpPr>
          <p:nvPr>
            <p:ph type="title"/>
          </p:nvPr>
        </p:nvSpPr>
        <p:spPr/>
        <p:txBody>
          <a:bodyPr/>
          <a:lstStyle/>
          <a:p>
            <a:r>
              <a:rPr lang="en-US" dirty="0"/>
              <a:t>Automatic deposition </a:t>
            </a:r>
          </a:p>
        </p:txBody>
      </p:sp>
      <p:sp>
        <p:nvSpPr>
          <p:cNvPr id="3" name="Espace réservé du contenu 2">
            <a:extLst>
              <a:ext uri="{FF2B5EF4-FFF2-40B4-BE49-F238E27FC236}">
                <a16:creationId xmlns:a16="http://schemas.microsoft.com/office/drawing/2014/main" id="{9A90CA21-0BCB-499D-BE6A-3643CDC00507}"/>
              </a:ext>
            </a:extLst>
          </p:cNvPr>
          <p:cNvSpPr>
            <a:spLocks noGrp="1"/>
          </p:cNvSpPr>
          <p:nvPr>
            <p:ph idx="1"/>
          </p:nvPr>
        </p:nvSpPr>
        <p:spPr>
          <a:xfrm>
            <a:off x="1097280" y="1845734"/>
            <a:ext cx="9031458" cy="1583266"/>
          </a:xfrm>
        </p:spPr>
        <p:txBody>
          <a:bodyPr>
            <a:normAutofit fontScale="62500" lnSpcReduction="20000"/>
          </a:bodyPr>
          <a:lstStyle/>
          <a:p>
            <a:pPr>
              <a:buFont typeface="Wingdings" panose="05000000000000000000" pitchFamily="2" charset="2"/>
              <a:buChar char="q"/>
            </a:pPr>
            <a:r>
              <a:rPr lang="en-US" dirty="0" err="1"/>
              <a:t>Parallely</a:t>
            </a:r>
            <a:r>
              <a:rPr lang="en-US" dirty="0"/>
              <a:t> to the loading trial we were performing, Jean-Philippe took the initiative to design a heating head for the automatic printer we hacked to print the glue </a:t>
            </a:r>
            <a:r>
              <a:rPr lang="en-US" dirty="0">
                <a:sym typeface="Wingdings" panose="05000000000000000000" pitchFamily="2" charset="2"/>
              </a:rPr>
              <a:t> He took the heat head of the printer (which is equipped already with a controlled system)</a:t>
            </a:r>
          </a:p>
          <a:p>
            <a:pPr>
              <a:buFont typeface="Wingdings" panose="05000000000000000000" pitchFamily="2" charset="2"/>
              <a:buChar char="q"/>
            </a:pPr>
            <a:r>
              <a:rPr lang="en-US" dirty="0">
                <a:sym typeface="Wingdings" panose="05000000000000000000" pitchFamily="2" charset="2"/>
              </a:rPr>
              <a:t>The idea is to maintain the glue at constant temperature during deposition to keep as constant as possible its viscosity  this is a good idea because working during summer or during winter may impact the glue viscosity  this will shorten the glue time usage, but we will control that </a:t>
            </a:r>
          </a:p>
          <a:p>
            <a:pPr>
              <a:buFont typeface="Wingdings" panose="05000000000000000000" pitchFamily="2" charset="2"/>
              <a:buChar char="q"/>
            </a:pPr>
            <a:r>
              <a:rPr lang="en-US" dirty="0">
                <a:sym typeface="Wingdings" panose="05000000000000000000" pitchFamily="2" charset="2"/>
              </a:rPr>
              <a:t>Our goal is to flatten the volume deposition versus time  as we control the time after glue mixing we will adapt the device speed as function of the time to compensate the glue polymerization </a:t>
            </a:r>
            <a:endParaRPr lang="en-US" dirty="0"/>
          </a:p>
        </p:txBody>
      </p:sp>
      <p:sp>
        <p:nvSpPr>
          <p:cNvPr id="4" name="Espace réservé du numéro de diapositive 3">
            <a:extLst>
              <a:ext uri="{FF2B5EF4-FFF2-40B4-BE49-F238E27FC236}">
                <a16:creationId xmlns:a16="http://schemas.microsoft.com/office/drawing/2014/main" id="{4B3123C3-1176-4E5B-86FD-D2517476DCEA}"/>
              </a:ext>
            </a:extLst>
          </p:cNvPr>
          <p:cNvSpPr>
            <a:spLocks noGrp="1"/>
          </p:cNvSpPr>
          <p:nvPr>
            <p:ph type="sldNum" sz="quarter" idx="12"/>
          </p:nvPr>
        </p:nvSpPr>
        <p:spPr/>
        <p:txBody>
          <a:bodyPr/>
          <a:lstStyle/>
          <a:p>
            <a:fld id="{6113E31D-E2AB-40D1-8B51-AFA5AFEF393A}" type="slidenum">
              <a:rPr lang="en-US" smtClean="0"/>
              <a:t>43</a:t>
            </a:fld>
            <a:endParaRPr lang="en-US" dirty="0"/>
          </a:p>
        </p:txBody>
      </p:sp>
      <p:pic>
        <p:nvPicPr>
          <p:cNvPr id="5" name="Image 4">
            <a:extLst>
              <a:ext uri="{FF2B5EF4-FFF2-40B4-BE49-F238E27FC236}">
                <a16:creationId xmlns:a16="http://schemas.microsoft.com/office/drawing/2014/main" id="{D61A84DF-EFED-4E5B-935D-E18D61ABD21C}"/>
              </a:ext>
            </a:extLst>
          </p:cNvPr>
          <p:cNvPicPr>
            <a:picLocks noChangeAspect="1"/>
          </p:cNvPicPr>
          <p:nvPr/>
        </p:nvPicPr>
        <p:blipFill>
          <a:blip r:embed="rId2"/>
          <a:stretch>
            <a:fillRect/>
          </a:stretch>
        </p:blipFill>
        <p:spPr>
          <a:xfrm>
            <a:off x="201122" y="4349262"/>
            <a:ext cx="3310501" cy="1706320"/>
          </a:xfrm>
          <a:prstGeom prst="rect">
            <a:avLst/>
          </a:prstGeom>
        </p:spPr>
      </p:pic>
      <p:sp>
        <p:nvSpPr>
          <p:cNvPr id="6" name="ZoneTexte 5">
            <a:extLst>
              <a:ext uri="{FF2B5EF4-FFF2-40B4-BE49-F238E27FC236}">
                <a16:creationId xmlns:a16="http://schemas.microsoft.com/office/drawing/2014/main" id="{5F8F5257-F237-4D1F-AB93-006EF8874002}"/>
              </a:ext>
            </a:extLst>
          </p:cNvPr>
          <p:cNvSpPr txBox="1"/>
          <p:nvPr/>
        </p:nvSpPr>
        <p:spPr>
          <a:xfrm>
            <a:off x="201122" y="4072263"/>
            <a:ext cx="2391507" cy="276999"/>
          </a:xfrm>
          <a:prstGeom prst="rect">
            <a:avLst/>
          </a:prstGeom>
          <a:noFill/>
        </p:spPr>
        <p:txBody>
          <a:bodyPr wrap="square" rtlCol="0">
            <a:spAutoFit/>
          </a:bodyPr>
          <a:lstStyle/>
          <a:p>
            <a:r>
              <a:rPr lang="en-US" sz="1200" dirty="0"/>
              <a:t>Ambient temperature</a:t>
            </a:r>
          </a:p>
        </p:txBody>
      </p:sp>
      <p:sp>
        <p:nvSpPr>
          <p:cNvPr id="7" name="ZoneTexte 6">
            <a:extLst>
              <a:ext uri="{FF2B5EF4-FFF2-40B4-BE49-F238E27FC236}">
                <a16:creationId xmlns:a16="http://schemas.microsoft.com/office/drawing/2014/main" id="{D25335E3-C364-4769-89D7-D89F588DF456}"/>
              </a:ext>
            </a:extLst>
          </p:cNvPr>
          <p:cNvSpPr txBox="1"/>
          <p:nvPr/>
        </p:nvSpPr>
        <p:spPr>
          <a:xfrm>
            <a:off x="1856372" y="4072263"/>
            <a:ext cx="2391507" cy="276999"/>
          </a:xfrm>
          <a:prstGeom prst="rect">
            <a:avLst/>
          </a:prstGeom>
          <a:noFill/>
        </p:spPr>
        <p:txBody>
          <a:bodyPr wrap="square" rtlCol="0">
            <a:spAutoFit/>
          </a:bodyPr>
          <a:lstStyle/>
          <a:p>
            <a:r>
              <a:rPr lang="en-US" sz="1200" dirty="0"/>
              <a:t>Glue at 35°C during deposition</a:t>
            </a:r>
          </a:p>
        </p:txBody>
      </p:sp>
      <p:pic>
        <p:nvPicPr>
          <p:cNvPr id="8" name="Image 7">
            <a:extLst>
              <a:ext uri="{FF2B5EF4-FFF2-40B4-BE49-F238E27FC236}">
                <a16:creationId xmlns:a16="http://schemas.microsoft.com/office/drawing/2014/main" id="{17F49EDA-FBF9-4367-B091-A5C3A42061F8}"/>
              </a:ext>
            </a:extLst>
          </p:cNvPr>
          <p:cNvPicPr>
            <a:picLocks noChangeAspect="1"/>
          </p:cNvPicPr>
          <p:nvPr/>
        </p:nvPicPr>
        <p:blipFill>
          <a:blip r:embed="rId3"/>
          <a:stretch>
            <a:fillRect/>
          </a:stretch>
        </p:blipFill>
        <p:spPr>
          <a:xfrm>
            <a:off x="3991311" y="4308780"/>
            <a:ext cx="4209378" cy="1787283"/>
          </a:xfrm>
          <a:prstGeom prst="rect">
            <a:avLst/>
          </a:prstGeom>
        </p:spPr>
      </p:pic>
      <p:sp>
        <p:nvSpPr>
          <p:cNvPr id="9" name="Triangle isocèle 8">
            <a:extLst>
              <a:ext uri="{FF2B5EF4-FFF2-40B4-BE49-F238E27FC236}">
                <a16:creationId xmlns:a16="http://schemas.microsoft.com/office/drawing/2014/main" id="{C9804DB0-A169-4774-839C-39B84CC0230A}"/>
              </a:ext>
            </a:extLst>
          </p:cNvPr>
          <p:cNvSpPr/>
          <p:nvPr/>
        </p:nvSpPr>
        <p:spPr>
          <a:xfrm>
            <a:off x="4999893" y="4974940"/>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isocèle 9">
            <a:extLst>
              <a:ext uri="{FF2B5EF4-FFF2-40B4-BE49-F238E27FC236}">
                <a16:creationId xmlns:a16="http://schemas.microsoft.com/office/drawing/2014/main" id="{4A9735E0-DA64-480F-9A2D-8B6DDA432FB7}"/>
              </a:ext>
            </a:extLst>
          </p:cNvPr>
          <p:cNvSpPr/>
          <p:nvPr/>
        </p:nvSpPr>
        <p:spPr>
          <a:xfrm>
            <a:off x="5251939" y="5031377"/>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isocèle 10">
            <a:extLst>
              <a:ext uri="{FF2B5EF4-FFF2-40B4-BE49-F238E27FC236}">
                <a16:creationId xmlns:a16="http://schemas.microsoft.com/office/drawing/2014/main" id="{A2920DC8-19E9-466C-A901-A57BC3DAD5A0}"/>
              </a:ext>
            </a:extLst>
          </p:cNvPr>
          <p:cNvSpPr/>
          <p:nvPr/>
        </p:nvSpPr>
        <p:spPr>
          <a:xfrm>
            <a:off x="5479581" y="49994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isocèle 11">
            <a:extLst>
              <a:ext uri="{FF2B5EF4-FFF2-40B4-BE49-F238E27FC236}">
                <a16:creationId xmlns:a16="http://schemas.microsoft.com/office/drawing/2014/main" id="{AE835AB8-8494-4878-A658-5BA1235B57BC}"/>
              </a:ext>
            </a:extLst>
          </p:cNvPr>
          <p:cNvSpPr/>
          <p:nvPr/>
        </p:nvSpPr>
        <p:spPr>
          <a:xfrm>
            <a:off x="5707223" y="504739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isocèle 12">
            <a:extLst>
              <a:ext uri="{FF2B5EF4-FFF2-40B4-BE49-F238E27FC236}">
                <a16:creationId xmlns:a16="http://schemas.microsoft.com/office/drawing/2014/main" id="{E2BC8561-5D35-4DF6-AC36-C8AC0F3E7C94}"/>
              </a:ext>
            </a:extLst>
          </p:cNvPr>
          <p:cNvSpPr/>
          <p:nvPr/>
        </p:nvSpPr>
        <p:spPr>
          <a:xfrm>
            <a:off x="5934865" y="49994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isocèle 13">
            <a:extLst>
              <a:ext uri="{FF2B5EF4-FFF2-40B4-BE49-F238E27FC236}">
                <a16:creationId xmlns:a16="http://schemas.microsoft.com/office/drawing/2014/main" id="{74B64121-5AB4-4057-A8C8-2265893F3E5A}"/>
              </a:ext>
            </a:extLst>
          </p:cNvPr>
          <p:cNvSpPr/>
          <p:nvPr/>
        </p:nvSpPr>
        <p:spPr>
          <a:xfrm>
            <a:off x="6087265" y="51518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isocèle 14">
            <a:extLst>
              <a:ext uri="{FF2B5EF4-FFF2-40B4-BE49-F238E27FC236}">
                <a16:creationId xmlns:a16="http://schemas.microsoft.com/office/drawing/2014/main" id="{EE1ED7C3-D70A-436E-9658-EB58FBF2B326}"/>
              </a:ext>
            </a:extLst>
          </p:cNvPr>
          <p:cNvSpPr/>
          <p:nvPr/>
        </p:nvSpPr>
        <p:spPr>
          <a:xfrm>
            <a:off x="6239665" y="53042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isocèle 15">
            <a:extLst>
              <a:ext uri="{FF2B5EF4-FFF2-40B4-BE49-F238E27FC236}">
                <a16:creationId xmlns:a16="http://schemas.microsoft.com/office/drawing/2014/main" id="{978E1DDE-1E2B-45FA-9DF5-3F624309151B}"/>
              </a:ext>
            </a:extLst>
          </p:cNvPr>
          <p:cNvSpPr/>
          <p:nvPr/>
        </p:nvSpPr>
        <p:spPr>
          <a:xfrm>
            <a:off x="6392065" y="54566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isocèle 16">
            <a:extLst>
              <a:ext uri="{FF2B5EF4-FFF2-40B4-BE49-F238E27FC236}">
                <a16:creationId xmlns:a16="http://schemas.microsoft.com/office/drawing/2014/main" id="{8F6AE19B-FB5A-454C-BCD6-96FB0EDA79B6}"/>
              </a:ext>
            </a:extLst>
          </p:cNvPr>
          <p:cNvSpPr/>
          <p:nvPr/>
        </p:nvSpPr>
        <p:spPr>
          <a:xfrm>
            <a:off x="6544465" y="5609044"/>
            <a:ext cx="117230" cy="11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A9420271-5E4C-4158-B29A-5A29D3C8C67F}"/>
              </a:ext>
            </a:extLst>
          </p:cNvPr>
          <p:cNvSpPr txBox="1"/>
          <p:nvPr/>
        </p:nvSpPr>
        <p:spPr>
          <a:xfrm>
            <a:off x="4173415" y="3596349"/>
            <a:ext cx="2391507" cy="461665"/>
          </a:xfrm>
          <a:prstGeom prst="rect">
            <a:avLst/>
          </a:prstGeom>
          <a:noFill/>
        </p:spPr>
        <p:txBody>
          <a:bodyPr wrap="square" rtlCol="0">
            <a:spAutoFit/>
          </a:bodyPr>
          <a:lstStyle/>
          <a:p>
            <a:r>
              <a:rPr lang="en-US" sz="1200" dirty="0"/>
              <a:t>Our dream what ever is the ambient temperature</a:t>
            </a:r>
          </a:p>
        </p:txBody>
      </p:sp>
      <p:cxnSp>
        <p:nvCxnSpPr>
          <p:cNvPr id="20" name="Connecteur droit avec flèche 19">
            <a:extLst>
              <a:ext uri="{FF2B5EF4-FFF2-40B4-BE49-F238E27FC236}">
                <a16:creationId xmlns:a16="http://schemas.microsoft.com/office/drawing/2014/main" id="{E809976C-C70E-41D6-B72F-01842184728C}"/>
              </a:ext>
            </a:extLst>
          </p:cNvPr>
          <p:cNvCxnSpPr>
            <a:stCxn id="18" idx="2"/>
          </p:cNvCxnSpPr>
          <p:nvPr/>
        </p:nvCxnSpPr>
        <p:spPr>
          <a:xfrm>
            <a:off x="5369169" y="4058014"/>
            <a:ext cx="227642" cy="872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4D25D07-64F2-41DF-B371-BAC991DBB886}"/>
              </a:ext>
            </a:extLst>
          </p:cNvPr>
          <p:cNvSpPr txBox="1"/>
          <p:nvPr/>
        </p:nvSpPr>
        <p:spPr>
          <a:xfrm rot="947622">
            <a:off x="5627079" y="4769985"/>
            <a:ext cx="2391507" cy="276999"/>
          </a:xfrm>
          <a:prstGeom prst="rect">
            <a:avLst/>
          </a:prstGeom>
          <a:noFill/>
        </p:spPr>
        <p:txBody>
          <a:bodyPr wrap="square" rtlCol="0">
            <a:spAutoFit/>
          </a:bodyPr>
          <a:lstStyle/>
          <a:p>
            <a:r>
              <a:rPr lang="en-US" sz="1200" dirty="0">
                <a:solidFill>
                  <a:srgbClr val="FF0000"/>
                </a:solidFill>
              </a:rPr>
              <a:t>Not a measurement jus a sketch</a:t>
            </a:r>
          </a:p>
        </p:txBody>
      </p:sp>
      <p:pic>
        <p:nvPicPr>
          <p:cNvPr id="22" name="Image 21">
            <a:extLst>
              <a:ext uri="{FF2B5EF4-FFF2-40B4-BE49-F238E27FC236}">
                <a16:creationId xmlns:a16="http://schemas.microsoft.com/office/drawing/2014/main" id="{6793FE39-4CBC-4A36-839E-10D5664BBFD9}"/>
              </a:ext>
            </a:extLst>
          </p:cNvPr>
          <p:cNvPicPr>
            <a:picLocks noChangeAspect="1"/>
          </p:cNvPicPr>
          <p:nvPr/>
        </p:nvPicPr>
        <p:blipFill>
          <a:blip r:embed="rId4"/>
          <a:stretch>
            <a:fillRect/>
          </a:stretch>
        </p:blipFill>
        <p:spPr>
          <a:xfrm>
            <a:off x="9310983" y="3356947"/>
            <a:ext cx="2119693" cy="2822396"/>
          </a:xfrm>
          <a:prstGeom prst="rect">
            <a:avLst/>
          </a:prstGeom>
        </p:spPr>
      </p:pic>
      <p:sp>
        <p:nvSpPr>
          <p:cNvPr id="23" name="ZoneTexte 22">
            <a:extLst>
              <a:ext uri="{FF2B5EF4-FFF2-40B4-BE49-F238E27FC236}">
                <a16:creationId xmlns:a16="http://schemas.microsoft.com/office/drawing/2014/main" id="{FF6210C2-601F-4BFD-BA09-0B9BB81E8B92}"/>
              </a:ext>
            </a:extLst>
          </p:cNvPr>
          <p:cNvSpPr txBox="1"/>
          <p:nvPr/>
        </p:nvSpPr>
        <p:spPr>
          <a:xfrm>
            <a:off x="7092461" y="3490073"/>
            <a:ext cx="2391507" cy="276999"/>
          </a:xfrm>
          <a:prstGeom prst="rect">
            <a:avLst/>
          </a:prstGeom>
          <a:noFill/>
        </p:spPr>
        <p:txBody>
          <a:bodyPr wrap="square" rtlCol="0">
            <a:spAutoFit/>
          </a:bodyPr>
          <a:lstStyle/>
          <a:p>
            <a:r>
              <a:rPr lang="en-US" sz="1200" dirty="0"/>
              <a:t>Heating head</a:t>
            </a:r>
          </a:p>
        </p:txBody>
      </p:sp>
      <p:cxnSp>
        <p:nvCxnSpPr>
          <p:cNvPr id="24" name="Connecteur droit avec flèche 23">
            <a:extLst>
              <a:ext uri="{FF2B5EF4-FFF2-40B4-BE49-F238E27FC236}">
                <a16:creationId xmlns:a16="http://schemas.microsoft.com/office/drawing/2014/main" id="{6A7D864D-D191-471E-8083-AAFEC2F5CAA8}"/>
              </a:ext>
            </a:extLst>
          </p:cNvPr>
          <p:cNvCxnSpPr>
            <a:cxnSpLocks/>
          </p:cNvCxnSpPr>
          <p:nvPr/>
        </p:nvCxnSpPr>
        <p:spPr>
          <a:xfrm>
            <a:off x="7868794" y="3774766"/>
            <a:ext cx="2410300" cy="872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47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B2AB-70DF-48F8-884F-5FE281FDE444}"/>
              </a:ext>
            </a:extLst>
          </p:cNvPr>
          <p:cNvSpPr>
            <a:spLocks noGrp="1"/>
          </p:cNvSpPr>
          <p:nvPr>
            <p:ph type="title"/>
          </p:nvPr>
        </p:nvSpPr>
        <p:spPr/>
        <p:txBody>
          <a:bodyPr/>
          <a:lstStyle/>
          <a:p>
            <a:r>
              <a:rPr lang="en-US" dirty="0"/>
              <a:t>Cell placement in holing tool repeatability</a:t>
            </a:r>
          </a:p>
        </p:txBody>
      </p:sp>
      <p:sp>
        <p:nvSpPr>
          <p:cNvPr id="3" name="Content Placeholder 2">
            <a:extLst>
              <a:ext uri="{FF2B5EF4-FFF2-40B4-BE49-F238E27FC236}">
                <a16:creationId xmlns:a16="http://schemas.microsoft.com/office/drawing/2014/main" id="{AE1EA287-81D0-4383-8A88-0A3358C9C0CA}"/>
              </a:ext>
            </a:extLst>
          </p:cNvPr>
          <p:cNvSpPr>
            <a:spLocks noGrp="1"/>
          </p:cNvSpPr>
          <p:nvPr>
            <p:ph idx="1"/>
          </p:nvPr>
        </p:nvSpPr>
        <p:spPr>
          <a:xfrm>
            <a:off x="1097280" y="1845734"/>
            <a:ext cx="6129997" cy="1213934"/>
          </a:xfrm>
        </p:spPr>
        <p:txBody>
          <a:bodyPr>
            <a:normAutofit fontScale="55000" lnSpcReduction="20000"/>
          </a:bodyPr>
          <a:lstStyle/>
          <a:p>
            <a:pPr>
              <a:buFont typeface="Wingdings" panose="05000000000000000000" pitchFamily="2" charset="2"/>
              <a:buChar char="q"/>
            </a:pPr>
            <a:r>
              <a:rPr lang="en-US" dirty="0"/>
              <a:t>This measurement started last week, the goal is to get enough statistical data to evaluate the placement manual accuracy</a:t>
            </a:r>
          </a:p>
          <a:p>
            <a:pPr>
              <a:buFont typeface="Wingdings" panose="05000000000000000000" pitchFamily="2" charset="2"/>
              <a:buChar char="q"/>
            </a:pPr>
            <a:r>
              <a:rPr lang="en-US" dirty="0"/>
              <a:t>To guarantee the best measurement accuracy the tool frame is measured and on fiducial glued on the top right is measured on the cell after manual placement and vacuum activation. </a:t>
            </a:r>
          </a:p>
          <a:p>
            <a:pPr>
              <a:buFont typeface="Wingdings" panose="05000000000000000000" pitchFamily="2" charset="2"/>
              <a:buChar char="q"/>
            </a:pPr>
            <a:r>
              <a:rPr lang="en-US" dirty="0"/>
              <a:t>Measurement movie </a:t>
            </a:r>
            <a:r>
              <a:rPr lang="en-US" dirty="0">
                <a:hlinkClick r:id="rId2"/>
              </a:rPr>
              <a:t>HERE</a:t>
            </a:r>
            <a:endParaRPr lang="en-US" dirty="0"/>
          </a:p>
        </p:txBody>
      </p:sp>
      <p:pic>
        <p:nvPicPr>
          <p:cNvPr id="4" name="Picture 3">
            <a:extLst>
              <a:ext uri="{FF2B5EF4-FFF2-40B4-BE49-F238E27FC236}">
                <a16:creationId xmlns:a16="http://schemas.microsoft.com/office/drawing/2014/main" id="{A4277D15-B7E2-4F92-B6FA-9B3422FC9A1B}"/>
              </a:ext>
            </a:extLst>
          </p:cNvPr>
          <p:cNvPicPr>
            <a:picLocks noChangeAspect="1"/>
          </p:cNvPicPr>
          <p:nvPr/>
        </p:nvPicPr>
        <p:blipFill>
          <a:blip r:embed="rId3"/>
          <a:stretch>
            <a:fillRect/>
          </a:stretch>
        </p:blipFill>
        <p:spPr>
          <a:xfrm>
            <a:off x="673845" y="3429000"/>
            <a:ext cx="3284723" cy="2713892"/>
          </a:xfrm>
          <a:prstGeom prst="rect">
            <a:avLst/>
          </a:prstGeom>
        </p:spPr>
      </p:pic>
      <p:cxnSp>
        <p:nvCxnSpPr>
          <p:cNvPr id="6" name="Straight Arrow Connector 5">
            <a:extLst>
              <a:ext uri="{FF2B5EF4-FFF2-40B4-BE49-F238E27FC236}">
                <a16:creationId xmlns:a16="http://schemas.microsoft.com/office/drawing/2014/main" id="{4FCA52E8-4528-4343-98EF-4FAD35C04FAE}"/>
              </a:ext>
            </a:extLst>
          </p:cNvPr>
          <p:cNvCxnSpPr/>
          <p:nvPr/>
        </p:nvCxnSpPr>
        <p:spPr>
          <a:xfrm>
            <a:off x="1036320" y="5155810"/>
            <a:ext cx="1144172" cy="1606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B778CCB-6837-48FD-94B7-6FB0A3C73C9B}"/>
              </a:ext>
            </a:extLst>
          </p:cNvPr>
          <p:cNvCxnSpPr>
            <a:cxnSpLocks/>
          </p:cNvCxnSpPr>
          <p:nvPr/>
        </p:nvCxnSpPr>
        <p:spPr>
          <a:xfrm flipV="1">
            <a:off x="1059766" y="4249615"/>
            <a:ext cx="347003" cy="923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6C8776-7D16-4DB3-9755-30676F26439A}"/>
              </a:ext>
            </a:extLst>
          </p:cNvPr>
          <p:cNvSpPr txBox="1"/>
          <p:nvPr/>
        </p:nvSpPr>
        <p:spPr>
          <a:xfrm>
            <a:off x="1303514" y="5224297"/>
            <a:ext cx="304892" cy="369332"/>
          </a:xfrm>
          <a:prstGeom prst="rect">
            <a:avLst/>
          </a:prstGeom>
          <a:noFill/>
        </p:spPr>
        <p:txBody>
          <a:bodyPr wrap="none" rtlCol="0">
            <a:spAutoFit/>
          </a:bodyPr>
          <a:lstStyle/>
          <a:p>
            <a:r>
              <a:rPr lang="en-US" dirty="0">
                <a:solidFill>
                  <a:srgbClr val="FF0000"/>
                </a:solidFill>
              </a:rPr>
              <a:t>X</a:t>
            </a:r>
          </a:p>
        </p:txBody>
      </p:sp>
      <p:sp>
        <p:nvSpPr>
          <p:cNvPr id="10" name="TextBox 9">
            <a:extLst>
              <a:ext uri="{FF2B5EF4-FFF2-40B4-BE49-F238E27FC236}">
                <a16:creationId xmlns:a16="http://schemas.microsoft.com/office/drawing/2014/main" id="{ACA79593-DB82-45AA-8B4E-895D2DDCF00F}"/>
              </a:ext>
            </a:extLst>
          </p:cNvPr>
          <p:cNvSpPr txBox="1"/>
          <p:nvPr/>
        </p:nvSpPr>
        <p:spPr>
          <a:xfrm>
            <a:off x="913181" y="4518047"/>
            <a:ext cx="304892" cy="369332"/>
          </a:xfrm>
          <a:prstGeom prst="rect">
            <a:avLst/>
          </a:prstGeom>
          <a:noFill/>
        </p:spPr>
        <p:txBody>
          <a:bodyPr wrap="none" rtlCol="0">
            <a:spAutoFit/>
          </a:bodyPr>
          <a:lstStyle/>
          <a:p>
            <a:r>
              <a:rPr lang="en-US" dirty="0">
                <a:solidFill>
                  <a:srgbClr val="FF0000"/>
                </a:solidFill>
              </a:rPr>
              <a:t>X</a:t>
            </a:r>
          </a:p>
        </p:txBody>
      </p:sp>
      <p:sp>
        <p:nvSpPr>
          <p:cNvPr id="11" name="TextBox 10">
            <a:extLst>
              <a:ext uri="{FF2B5EF4-FFF2-40B4-BE49-F238E27FC236}">
                <a16:creationId xmlns:a16="http://schemas.microsoft.com/office/drawing/2014/main" id="{7BDCF37E-0029-4962-8A5F-4E8486694CFF}"/>
              </a:ext>
            </a:extLst>
          </p:cNvPr>
          <p:cNvSpPr txBox="1"/>
          <p:nvPr/>
        </p:nvSpPr>
        <p:spPr>
          <a:xfrm>
            <a:off x="223057" y="5799012"/>
            <a:ext cx="1990032" cy="369332"/>
          </a:xfrm>
          <a:prstGeom prst="rect">
            <a:avLst/>
          </a:prstGeom>
          <a:noFill/>
        </p:spPr>
        <p:txBody>
          <a:bodyPr wrap="none" rtlCol="0">
            <a:spAutoFit/>
          </a:bodyPr>
          <a:lstStyle/>
          <a:p>
            <a:r>
              <a:rPr lang="en-US" dirty="0">
                <a:solidFill>
                  <a:srgbClr val="FF0000"/>
                </a:solidFill>
              </a:rPr>
              <a:t>Tool Reference Syst</a:t>
            </a:r>
          </a:p>
        </p:txBody>
      </p:sp>
      <p:cxnSp>
        <p:nvCxnSpPr>
          <p:cNvPr id="13" name="Straight Arrow Connector 12">
            <a:extLst>
              <a:ext uri="{FF2B5EF4-FFF2-40B4-BE49-F238E27FC236}">
                <a16:creationId xmlns:a16="http://schemas.microsoft.com/office/drawing/2014/main" id="{5457B05B-01C5-49F6-9F0B-A81D0419FF2B}"/>
              </a:ext>
            </a:extLst>
          </p:cNvPr>
          <p:cNvCxnSpPr/>
          <p:nvPr/>
        </p:nvCxnSpPr>
        <p:spPr>
          <a:xfrm flipV="1">
            <a:off x="621323" y="5236112"/>
            <a:ext cx="475957" cy="562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F4FFA5-90F8-41FD-893F-11B5EE8FAF42}"/>
              </a:ext>
            </a:extLst>
          </p:cNvPr>
          <p:cNvSpPr txBox="1"/>
          <p:nvPr/>
        </p:nvSpPr>
        <p:spPr>
          <a:xfrm>
            <a:off x="238251" y="3279504"/>
            <a:ext cx="5209888" cy="369332"/>
          </a:xfrm>
          <a:prstGeom prst="rect">
            <a:avLst/>
          </a:prstGeom>
          <a:noFill/>
        </p:spPr>
        <p:txBody>
          <a:bodyPr wrap="none" rtlCol="0">
            <a:spAutoFit/>
          </a:bodyPr>
          <a:lstStyle/>
          <a:p>
            <a:r>
              <a:rPr lang="en-US" dirty="0">
                <a:solidFill>
                  <a:srgbClr val="FF0000"/>
                </a:solidFill>
              </a:rPr>
              <a:t>Z=0 reference plan which correspond to cell back side</a:t>
            </a:r>
          </a:p>
        </p:txBody>
      </p:sp>
      <p:cxnSp>
        <p:nvCxnSpPr>
          <p:cNvPr id="16" name="Straight Arrow Connector 15">
            <a:extLst>
              <a:ext uri="{FF2B5EF4-FFF2-40B4-BE49-F238E27FC236}">
                <a16:creationId xmlns:a16="http://schemas.microsoft.com/office/drawing/2014/main" id="{BEF92176-93F6-4733-8121-BC0BCE7D5A6F}"/>
              </a:ext>
            </a:extLst>
          </p:cNvPr>
          <p:cNvCxnSpPr>
            <a:cxnSpLocks/>
          </p:cNvCxnSpPr>
          <p:nvPr/>
        </p:nvCxnSpPr>
        <p:spPr>
          <a:xfrm flipH="1">
            <a:off x="1716030" y="3608685"/>
            <a:ext cx="315812" cy="522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AC1AD08-06BD-4EA0-B64F-31C8015882AB}"/>
              </a:ext>
            </a:extLst>
          </p:cNvPr>
          <p:cNvPicPr>
            <a:picLocks noChangeAspect="1"/>
          </p:cNvPicPr>
          <p:nvPr/>
        </p:nvPicPr>
        <p:blipFill>
          <a:blip r:embed="rId4"/>
          <a:stretch>
            <a:fillRect/>
          </a:stretch>
        </p:blipFill>
        <p:spPr>
          <a:xfrm>
            <a:off x="8245543" y="1293055"/>
            <a:ext cx="3196180" cy="4023360"/>
          </a:xfrm>
          <a:prstGeom prst="rect">
            <a:avLst/>
          </a:prstGeom>
        </p:spPr>
      </p:pic>
      <p:sp>
        <p:nvSpPr>
          <p:cNvPr id="20" name="TextBox 19">
            <a:extLst>
              <a:ext uri="{FF2B5EF4-FFF2-40B4-BE49-F238E27FC236}">
                <a16:creationId xmlns:a16="http://schemas.microsoft.com/office/drawing/2014/main" id="{3952C787-232D-4368-86CB-43D2311AAB3F}"/>
              </a:ext>
            </a:extLst>
          </p:cNvPr>
          <p:cNvSpPr txBox="1"/>
          <p:nvPr/>
        </p:nvSpPr>
        <p:spPr>
          <a:xfrm>
            <a:off x="4622333" y="5614346"/>
            <a:ext cx="3274294" cy="369332"/>
          </a:xfrm>
          <a:prstGeom prst="rect">
            <a:avLst/>
          </a:prstGeom>
          <a:noFill/>
        </p:spPr>
        <p:txBody>
          <a:bodyPr wrap="none" rtlCol="0">
            <a:spAutoFit/>
          </a:bodyPr>
          <a:lstStyle/>
          <a:p>
            <a:r>
              <a:rPr lang="en-US" dirty="0">
                <a:solidFill>
                  <a:srgbClr val="FF0000"/>
                </a:solidFill>
              </a:rPr>
              <a:t>Fiducial on top corner of the cell </a:t>
            </a:r>
          </a:p>
        </p:txBody>
      </p:sp>
      <p:cxnSp>
        <p:nvCxnSpPr>
          <p:cNvPr id="21" name="Straight Arrow Connector 20">
            <a:extLst>
              <a:ext uri="{FF2B5EF4-FFF2-40B4-BE49-F238E27FC236}">
                <a16:creationId xmlns:a16="http://schemas.microsoft.com/office/drawing/2014/main" id="{69768C75-96DA-4ECE-9957-4B2348FEB2DC}"/>
              </a:ext>
            </a:extLst>
          </p:cNvPr>
          <p:cNvCxnSpPr>
            <a:cxnSpLocks/>
          </p:cNvCxnSpPr>
          <p:nvPr/>
        </p:nvCxnSpPr>
        <p:spPr>
          <a:xfrm flipV="1">
            <a:off x="7658648" y="3798277"/>
            <a:ext cx="2388029" cy="1892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BE0B8D0-A8A7-4CDF-8F1D-C6301A9BD365}"/>
              </a:ext>
            </a:extLst>
          </p:cNvPr>
          <p:cNvSpPr>
            <a:spLocks noGrp="1"/>
          </p:cNvSpPr>
          <p:nvPr>
            <p:ph type="sldNum" sz="quarter" idx="12"/>
          </p:nvPr>
        </p:nvSpPr>
        <p:spPr/>
        <p:txBody>
          <a:bodyPr/>
          <a:lstStyle/>
          <a:p>
            <a:fld id="{6113E31D-E2AB-40D1-8B51-AFA5AFEF393A}" type="slidenum">
              <a:rPr lang="en-US" smtClean="0"/>
              <a:t>5</a:t>
            </a:fld>
            <a:endParaRPr lang="en-US" dirty="0"/>
          </a:p>
        </p:txBody>
      </p:sp>
    </p:spTree>
    <p:extLst>
      <p:ext uri="{BB962C8B-B14F-4D97-AF65-F5344CB8AC3E}">
        <p14:creationId xmlns:p14="http://schemas.microsoft.com/office/powerpoint/2010/main" val="348874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52CB-678D-4D5D-8D9B-D50215A18D6A}"/>
              </a:ext>
            </a:extLst>
          </p:cNvPr>
          <p:cNvSpPr>
            <a:spLocks noGrp="1"/>
          </p:cNvSpPr>
          <p:nvPr>
            <p:ph type="title"/>
          </p:nvPr>
        </p:nvSpPr>
        <p:spPr/>
        <p:txBody>
          <a:bodyPr/>
          <a:lstStyle/>
          <a:p>
            <a:r>
              <a:rPr lang="en-US" dirty="0"/>
              <a:t>Cell repeatability results</a:t>
            </a:r>
          </a:p>
        </p:txBody>
      </p:sp>
      <p:sp>
        <p:nvSpPr>
          <p:cNvPr id="3" name="Content Placeholder 2">
            <a:extLst>
              <a:ext uri="{FF2B5EF4-FFF2-40B4-BE49-F238E27FC236}">
                <a16:creationId xmlns:a16="http://schemas.microsoft.com/office/drawing/2014/main" id="{8E4BBC0F-D8FB-4495-BE9C-837A4D74468F}"/>
              </a:ext>
            </a:extLst>
          </p:cNvPr>
          <p:cNvSpPr>
            <a:spLocks noGrp="1"/>
          </p:cNvSpPr>
          <p:nvPr>
            <p:ph idx="1"/>
          </p:nvPr>
        </p:nvSpPr>
        <p:spPr>
          <a:xfrm>
            <a:off x="1097280" y="1845734"/>
            <a:ext cx="6296118" cy="4023360"/>
          </a:xfrm>
        </p:spPr>
        <p:txBody>
          <a:bodyPr/>
          <a:lstStyle/>
          <a:p>
            <a:pPr>
              <a:buFont typeface="Wingdings" panose="05000000000000000000" pitchFamily="2" charset="2"/>
              <a:buChar char="q"/>
            </a:pPr>
            <a:r>
              <a:rPr lang="en-US" dirty="0"/>
              <a:t> the current plot shows the error in both direction of the fiducial measurements (error is calculated for example in X direction as follow (Position X measure value – Mean X measurement value) this is not the absolute error measurement (this will be done later)</a:t>
            </a:r>
          </a:p>
          <a:p>
            <a:pPr>
              <a:buFont typeface="Wingdings" panose="05000000000000000000" pitchFamily="2" charset="2"/>
              <a:buChar char="q"/>
            </a:pPr>
            <a:r>
              <a:rPr lang="en-US" dirty="0"/>
              <a:t>We achieved 13µm repeatability accuracy (not bad)</a:t>
            </a:r>
          </a:p>
          <a:p>
            <a:pPr>
              <a:buFont typeface="Wingdings" panose="05000000000000000000" pitchFamily="2" charset="2"/>
              <a:buChar char="q"/>
            </a:pPr>
            <a:r>
              <a:rPr lang="en-US" dirty="0"/>
              <a:t>I will come back on the linear correlation of the repeatability errors</a:t>
            </a:r>
          </a:p>
          <a:p>
            <a:pPr>
              <a:buFont typeface="Wingdings" panose="05000000000000000000" pitchFamily="2" charset="2"/>
              <a:buChar char="q"/>
            </a:pPr>
            <a:r>
              <a:rPr lang="en-US" dirty="0"/>
              <a:t>If our target is to reach ±50µm Loading accuracy this mean that 26% of the accuracy will be involved by the cell mounting into the tool</a:t>
            </a:r>
          </a:p>
        </p:txBody>
      </p:sp>
      <p:pic>
        <p:nvPicPr>
          <p:cNvPr id="4" name="Picture 3">
            <a:extLst>
              <a:ext uri="{FF2B5EF4-FFF2-40B4-BE49-F238E27FC236}">
                <a16:creationId xmlns:a16="http://schemas.microsoft.com/office/drawing/2014/main" id="{BEB30A90-1224-4267-A07B-D7BC7AD95D0B}"/>
              </a:ext>
            </a:extLst>
          </p:cNvPr>
          <p:cNvPicPr>
            <a:picLocks noChangeAspect="1"/>
          </p:cNvPicPr>
          <p:nvPr/>
        </p:nvPicPr>
        <p:blipFill>
          <a:blip r:embed="rId2"/>
          <a:stretch>
            <a:fillRect/>
          </a:stretch>
        </p:blipFill>
        <p:spPr>
          <a:xfrm>
            <a:off x="7393398" y="1401429"/>
            <a:ext cx="4847105" cy="4911969"/>
          </a:xfrm>
          <a:prstGeom prst="rect">
            <a:avLst/>
          </a:prstGeom>
        </p:spPr>
      </p:pic>
      <p:sp>
        <p:nvSpPr>
          <p:cNvPr id="5" name="Slide Number Placeholder 4">
            <a:extLst>
              <a:ext uri="{FF2B5EF4-FFF2-40B4-BE49-F238E27FC236}">
                <a16:creationId xmlns:a16="http://schemas.microsoft.com/office/drawing/2014/main" id="{0855047F-92EC-40BB-8CCA-74412675E199}"/>
              </a:ext>
            </a:extLst>
          </p:cNvPr>
          <p:cNvSpPr>
            <a:spLocks noGrp="1"/>
          </p:cNvSpPr>
          <p:nvPr>
            <p:ph type="sldNum" sz="quarter" idx="12"/>
          </p:nvPr>
        </p:nvSpPr>
        <p:spPr/>
        <p:txBody>
          <a:bodyPr/>
          <a:lstStyle/>
          <a:p>
            <a:fld id="{6113E31D-E2AB-40D1-8B51-AFA5AFEF393A}" type="slidenum">
              <a:rPr lang="en-US" smtClean="0"/>
              <a:t>6</a:t>
            </a:fld>
            <a:endParaRPr lang="en-US" dirty="0"/>
          </a:p>
        </p:txBody>
      </p:sp>
    </p:spTree>
    <p:extLst>
      <p:ext uri="{BB962C8B-B14F-4D97-AF65-F5344CB8AC3E}">
        <p14:creationId xmlns:p14="http://schemas.microsoft.com/office/powerpoint/2010/main" val="91849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7E20-F5E4-41C5-BE33-A81EEB0AC73B}"/>
              </a:ext>
            </a:extLst>
          </p:cNvPr>
          <p:cNvSpPr>
            <a:spLocks noGrp="1"/>
          </p:cNvSpPr>
          <p:nvPr>
            <p:ph type="title"/>
          </p:nvPr>
        </p:nvSpPr>
        <p:spPr/>
        <p:txBody>
          <a:bodyPr/>
          <a:lstStyle/>
          <a:p>
            <a:r>
              <a:rPr lang="en-US" dirty="0"/>
              <a:t>Some explanations</a:t>
            </a:r>
          </a:p>
        </p:txBody>
      </p:sp>
      <p:sp>
        <p:nvSpPr>
          <p:cNvPr id="3" name="Content Placeholder 2">
            <a:extLst>
              <a:ext uri="{FF2B5EF4-FFF2-40B4-BE49-F238E27FC236}">
                <a16:creationId xmlns:a16="http://schemas.microsoft.com/office/drawing/2014/main" id="{1750146C-006E-492F-B49C-3F8D772DFC77}"/>
              </a:ext>
            </a:extLst>
          </p:cNvPr>
          <p:cNvSpPr>
            <a:spLocks noGrp="1"/>
          </p:cNvSpPr>
          <p:nvPr>
            <p:ph idx="1"/>
          </p:nvPr>
        </p:nvSpPr>
        <p:spPr>
          <a:xfrm>
            <a:off x="6340758" y="1845734"/>
            <a:ext cx="4831080" cy="2256031"/>
          </a:xfrm>
        </p:spPr>
        <p:txBody>
          <a:bodyPr>
            <a:normAutofit fontScale="92500" lnSpcReduction="20000"/>
          </a:bodyPr>
          <a:lstStyle/>
          <a:p>
            <a:pPr>
              <a:buFont typeface="Wingdings" panose="05000000000000000000" pitchFamily="2" charset="2"/>
              <a:buChar char="q"/>
            </a:pPr>
            <a:r>
              <a:rPr lang="en-US" dirty="0"/>
              <a:t>This value seems far from the accuracies shown on the cooling block drawing (e.g. g7 tolerances correspond to -2 µm -12µm on the pins diameter</a:t>
            </a:r>
          </a:p>
          <a:p>
            <a:pPr>
              <a:buFont typeface="Wingdings" panose="05000000000000000000" pitchFamily="2" charset="2"/>
              <a:buChar char="q"/>
            </a:pPr>
            <a:r>
              <a:rPr lang="en-US" dirty="0"/>
              <a:t>But we need to consider the lever harm between the cooling block and the cell edge</a:t>
            </a:r>
          </a:p>
          <a:p>
            <a:pPr>
              <a:buFont typeface="Wingdings" panose="05000000000000000000" pitchFamily="2" charset="2"/>
              <a:buChar char="q"/>
            </a:pPr>
            <a:r>
              <a:rPr lang="en-US" dirty="0"/>
              <a:t>For example 5 um misplacement at the pin level will involve 16um at the edge corner </a:t>
            </a:r>
          </a:p>
        </p:txBody>
      </p:sp>
      <p:pic>
        <p:nvPicPr>
          <p:cNvPr id="4" name="Picture 3">
            <a:extLst>
              <a:ext uri="{FF2B5EF4-FFF2-40B4-BE49-F238E27FC236}">
                <a16:creationId xmlns:a16="http://schemas.microsoft.com/office/drawing/2014/main" id="{673E742A-C3B9-49DA-BB5C-314A3D00E28E}"/>
              </a:ext>
            </a:extLst>
          </p:cNvPr>
          <p:cNvPicPr>
            <a:picLocks noChangeAspect="1"/>
          </p:cNvPicPr>
          <p:nvPr/>
        </p:nvPicPr>
        <p:blipFill>
          <a:blip r:embed="rId2"/>
          <a:stretch>
            <a:fillRect/>
          </a:stretch>
        </p:blipFill>
        <p:spPr>
          <a:xfrm>
            <a:off x="549153" y="4017328"/>
            <a:ext cx="1959585" cy="2007234"/>
          </a:xfrm>
          <a:prstGeom prst="rect">
            <a:avLst/>
          </a:prstGeom>
        </p:spPr>
      </p:pic>
      <p:pic>
        <p:nvPicPr>
          <p:cNvPr id="5" name="Picture 4">
            <a:extLst>
              <a:ext uri="{FF2B5EF4-FFF2-40B4-BE49-F238E27FC236}">
                <a16:creationId xmlns:a16="http://schemas.microsoft.com/office/drawing/2014/main" id="{8BCD8686-C944-4CF9-82A0-2506701A2ABC}"/>
              </a:ext>
            </a:extLst>
          </p:cNvPr>
          <p:cNvPicPr>
            <a:picLocks noChangeAspect="1"/>
          </p:cNvPicPr>
          <p:nvPr/>
        </p:nvPicPr>
        <p:blipFill rotWithShape="1">
          <a:blip r:embed="rId3"/>
          <a:srcRect l="3902" t="6374" r="52018" b="38684"/>
          <a:stretch/>
        </p:blipFill>
        <p:spPr>
          <a:xfrm>
            <a:off x="2344615" y="1810565"/>
            <a:ext cx="2995246" cy="2758440"/>
          </a:xfrm>
          <a:prstGeom prst="rect">
            <a:avLst/>
          </a:prstGeom>
        </p:spPr>
      </p:pic>
      <p:sp>
        <p:nvSpPr>
          <p:cNvPr id="6" name="Oval 5">
            <a:extLst>
              <a:ext uri="{FF2B5EF4-FFF2-40B4-BE49-F238E27FC236}">
                <a16:creationId xmlns:a16="http://schemas.microsoft.com/office/drawing/2014/main" id="{3A17FDCB-9E08-474D-9893-EA4FB07B6651}"/>
              </a:ext>
            </a:extLst>
          </p:cNvPr>
          <p:cNvSpPr/>
          <p:nvPr/>
        </p:nvSpPr>
        <p:spPr>
          <a:xfrm>
            <a:off x="2414954" y="2919046"/>
            <a:ext cx="445477" cy="6389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580B8DD-6E09-46D0-8DEB-F07E0C71DE41}"/>
              </a:ext>
            </a:extLst>
          </p:cNvPr>
          <p:cNvSpPr/>
          <p:nvPr/>
        </p:nvSpPr>
        <p:spPr>
          <a:xfrm>
            <a:off x="2930770" y="2960077"/>
            <a:ext cx="445477" cy="6389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D99974-1032-4F0D-A599-B730626861B2}"/>
              </a:ext>
            </a:extLst>
          </p:cNvPr>
          <p:cNvSpPr/>
          <p:nvPr/>
        </p:nvSpPr>
        <p:spPr>
          <a:xfrm>
            <a:off x="4800600" y="5586046"/>
            <a:ext cx="257908" cy="283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617F65-3B0D-4BCF-8B18-2589B386ED00}"/>
              </a:ext>
            </a:extLst>
          </p:cNvPr>
          <p:cNvSpPr/>
          <p:nvPr/>
        </p:nvSpPr>
        <p:spPr>
          <a:xfrm>
            <a:off x="6389078" y="5586046"/>
            <a:ext cx="257908" cy="283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F44E5F48-5AA6-4E08-8C43-DC9A2FFF1C4B}"/>
              </a:ext>
            </a:extLst>
          </p:cNvPr>
          <p:cNvSpPr/>
          <p:nvPr/>
        </p:nvSpPr>
        <p:spPr>
          <a:xfrm>
            <a:off x="10439400" y="5545015"/>
            <a:ext cx="257908" cy="269631"/>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4DC7B22-9076-4D9F-9742-016449FC3208}"/>
              </a:ext>
            </a:extLst>
          </p:cNvPr>
          <p:cNvSpPr/>
          <p:nvPr/>
        </p:nvSpPr>
        <p:spPr>
          <a:xfrm>
            <a:off x="6318738" y="5194624"/>
            <a:ext cx="257908" cy="283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89CB0DA6-7C4D-4DAB-BBAC-4FC814891537}"/>
              </a:ext>
            </a:extLst>
          </p:cNvPr>
          <p:cNvSpPr/>
          <p:nvPr/>
        </p:nvSpPr>
        <p:spPr>
          <a:xfrm>
            <a:off x="10064262" y="4225322"/>
            <a:ext cx="257908" cy="269631"/>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16E91C2-3E3D-41EF-B94B-F0FD5D738511}"/>
              </a:ext>
            </a:extLst>
          </p:cNvPr>
          <p:cNvCxnSpPr/>
          <p:nvPr/>
        </p:nvCxnSpPr>
        <p:spPr>
          <a:xfrm flipV="1">
            <a:off x="4929554" y="4396154"/>
            <a:ext cx="5257800" cy="133141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77F722-9475-4E99-9CA3-9E982D814964}"/>
              </a:ext>
            </a:extLst>
          </p:cNvPr>
          <p:cNvCxnSpPr>
            <a:cxnSpLocks/>
            <a:stCxn id="8" idx="6"/>
            <a:endCxn id="10" idx="1"/>
          </p:cNvCxnSpPr>
          <p:nvPr/>
        </p:nvCxnSpPr>
        <p:spPr>
          <a:xfrm flipV="1">
            <a:off x="5058508" y="5679831"/>
            <a:ext cx="5380892" cy="47739"/>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60CA68-581D-4790-9251-CFB03150B250}"/>
              </a:ext>
            </a:extLst>
          </p:cNvPr>
          <p:cNvSpPr txBox="1"/>
          <p:nvPr/>
        </p:nvSpPr>
        <p:spPr>
          <a:xfrm>
            <a:off x="4234037" y="4516006"/>
            <a:ext cx="1589987" cy="646331"/>
          </a:xfrm>
          <a:prstGeom prst="rect">
            <a:avLst/>
          </a:prstGeom>
          <a:noFill/>
        </p:spPr>
        <p:txBody>
          <a:bodyPr wrap="none" rtlCol="0">
            <a:spAutoFit/>
          </a:bodyPr>
          <a:lstStyle/>
          <a:p>
            <a:r>
              <a:rPr lang="en-US" dirty="0"/>
              <a:t>Cooling block </a:t>
            </a:r>
          </a:p>
          <a:p>
            <a:r>
              <a:rPr lang="en-US" dirty="0"/>
              <a:t>Alignment pins</a:t>
            </a:r>
          </a:p>
        </p:txBody>
      </p:sp>
      <p:cxnSp>
        <p:nvCxnSpPr>
          <p:cNvPr id="20" name="Straight Arrow Connector 19">
            <a:extLst>
              <a:ext uri="{FF2B5EF4-FFF2-40B4-BE49-F238E27FC236}">
                <a16:creationId xmlns:a16="http://schemas.microsoft.com/office/drawing/2014/main" id="{A301C358-77FD-4E78-83EA-EF090282AC13}"/>
              </a:ext>
            </a:extLst>
          </p:cNvPr>
          <p:cNvCxnSpPr>
            <a:stCxn id="18" idx="2"/>
            <a:endCxn id="8" idx="0"/>
          </p:cNvCxnSpPr>
          <p:nvPr/>
        </p:nvCxnSpPr>
        <p:spPr>
          <a:xfrm flipH="1">
            <a:off x="4929554" y="5162337"/>
            <a:ext cx="99477" cy="4237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FF4F62-6315-4F4F-B1BF-C7717D67F332}"/>
              </a:ext>
            </a:extLst>
          </p:cNvPr>
          <p:cNvCxnSpPr>
            <a:cxnSpLocks/>
            <a:stCxn id="18" idx="2"/>
            <a:endCxn id="9" idx="1"/>
          </p:cNvCxnSpPr>
          <p:nvPr/>
        </p:nvCxnSpPr>
        <p:spPr>
          <a:xfrm>
            <a:off x="5029031" y="5162337"/>
            <a:ext cx="1397817" cy="465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6547135-1F80-4087-82F8-600450E8933D}"/>
              </a:ext>
            </a:extLst>
          </p:cNvPr>
          <p:cNvSpPr txBox="1"/>
          <p:nvPr/>
        </p:nvSpPr>
        <p:spPr>
          <a:xfrm>
            <a:off x="10825162" y="5719431"/>
            <a:ext cx="1197444" cy="369332"/>
          </a:xfrm>
          <a:prstGeom prst="rect">
            <a:avLst/>
          </a:prstGeom>
          <a:noFill/>
        </p:spPr>
        <p:txBody>
          <a:bodyPr wrap="none" rtlCol="0">
            <a:spAutoFit/>
          </a:bodyPr>
          <a:lstStyle/>
          <a:p>
            <a:r>
              <a:rPr lang="en-US" dirty="0"/>
              <a:t>Cell corner</a:t>
            </a:r>
          </a:p>
        </p:txBody>
      </p:sp>
      <p:cxnSp>
        <p:nvCxnSpPr>
          <p:cNvPr id="26" name="Straight Arrow Connector 25">
            <a:extLst>
              <a:ext uri="{FF2B5EF4-FFF2-40B4-BE49-F238E27FC236}">
                <a16:creationId xmlns:a16="http://schemas.microsoft.com/office/drawing/2014/main" id="{94ECD814-E933-4AEB-8BF0-B76590C2018C}"/>
              </a:ext>
            </a:extLst>
          </p:cNvPr>
          <p:cNvCxnSpPr>
            <a:cxnSpLocks/>
          </p:cNvCxnSpPr>
          <p:nvPr/>
        </p:nvCxnSpPr>
        <p:spPr>
          <a:xfrm flipH="1" flipV="1">
            <a:off x="10704088" y="5545015"/>
            <a:ext cx="591942" cy="249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8FF853F7-5BF5-47C9-8BFA-7318B3DC1951}"/>
              </a:ext>
            </a:extLst>
          </p:cNvPr>
          <p:cNvSpPr/>
          <p:nvPr/>
        </p:nvSpPr>
        <p:spPr>
          <a:xfrm rot="20910024">
            <a:off x="6658645" y="5293033"/>
            <a:ext cx="168851" cy="3745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id="{4A6288A3-4339-47F8-9033-F86F27F75421}"/>
              </a:ext>
            </a:extLst>
          </p:cNvPr>
          <p:cNvSpPr txBox="1"/>
          <p:nvPr/>
        </p:nvSpPr>
        <p:spPr>
          <a:xfrm>
            <a:off x="6815077" y="5263607"/>
            <a:ext cx="612668" cy="369332"/>
          </a:xfrm>
          <a:prstGeom prst="rect">
            <a:avLst/>
          </a:prstGeom>
          <a:noFill/>
        </p:spPr>
        <p:txBody>
          <a:bodyPr wrap="none" rtlCol="0">
            <a:spAutoFit/>
          </a:bodyPr>
          <a:lstStyle/>
          <a:p>
            <a:r>
              <a:rPr lang="en-US" dirty="0"/>
              <a:t>5µm</a:t>
            </a:r>
          </a:p>
        </p:txBody>
      </p:sp>
      <p:sp>
        <p:nvSpPr>
          <p:cNvPr id="30" name="Right Brace 29">
            <a:extLst>
              <a:ext uri="{FF2B5EF4-FFF2-40B4-BE49-F238E27FC236}">
                <a16:creationId xmlns:a16="http://schemas.microsoft.com/office/drawing/2014/main" id="{8BCD335D-1529-4093-9724-639379D51C0F}"/>
              </a:ext>
            </a:extLst>
          </p:cNvPr>
          <p:cNvSpPr/>
          <p:nvPr/>
        </p:nvSpPr>
        <p:spPr>
          <a:xfrm rot="20910024">
            <a:off x="10498565" y="4288749"/>
            <a:ext cx="190775" cy="12144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F3CB909E-37A1-4D1F-81C7-D128DFFEDDE5}"/>
              </a:ext>
            </a:extLst>
          </p:cNvPr>
          <p:cNvSpPr txBox="1"/>
          <p:nvPr/>
        </p:nvSpPr>
        <p:spPr>
          <a:xfrm>
            <a:off x="10683826" y="4651613"/>
            <a:ext cx="729687" cy="369332"/>
          </a:xfrm>
          <a:prstGeom prst="rect">
            <a:avLst/>
          </a:prstGeom>
          <a:noFill/>
        </p:spPr>
        <p:txBody>
          <a:bodyPr wrap="none" rtlCol="0">
            <a:spAutoFit/>
          </a:bodyPr>
          <a:lstStyle/>
          <a:p>
            <a:r>
              <a:rPr lang="en-US" dirty="0"/>
              <a:t>16µm</a:t>
            </a:r>
          </a:p>
        </p:txBody>
      </p:sp>
      <p:sp>
        <p:nvSpPr>
          <p:cNvPr id="13" name="Slide Number Placeholder 12">
            <a:extLst>
              <a:ext uri="{FF2B5EF4-FFF2-40B4-BE49-F238E27FC236}">
                <a16:creationId xmlns:a16="http://schemas.microsoft.com/office/drawing/2014/main" id="{A470E7C0-A0AE-41C2-944F-CAA47EEEA4FA}"/>
              </a:ext>
            </a:extLst>
          </p:cNvPr>
          <p:cNvSpPr>
            <a:spLocks noGrp="1"/>
          </p:cNvSpPr>
          <p:nvPr>
            <p:ph type="sldNum" sz="quarter" idx="12"/>
          </p:nvPr>
        </p:nvSpPr>
        <p:spPr/>
        <p:txBody>
          <a:bodyPr/>
          <a:lstStyle/>
          <a:p>
            <a:fld id="{6113E31D-E2AB-40D1-8B51-AFA5AFEF393A}" type="slidenum">
              <a:rPr lang="en-US" smtClean="0"/>
              <a:t>7</a:t>
            </a:fld>
            <a:endParaRPr lang="en-US" dirty="0"/>
          </a:p>
        </p:txBody>
      </p:sp>
    </p:spTree>
    <p:extLst>
      <p:ext uri="{BB962C8B-B14F-4D97-AF65-F5344CB8AC3E}">
        <p14:creationId xmlns:p14="http://schemas.microsoft.com/office/powerpoint/2010/main" val="12421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C544-9EC6-4232-9D5A-9FFFCBB39613}"/>
              </a:ext>
            </a:extLst>
          </p:cNvPr>
          <p:cNvSpPr>
            <a:spLocks noGrp="1"/>
          </p:cNvSpPr>
          <p:nvPr>
            <p:ph type="title"/>
          </p:nvPr>
        </p:nvSpPr>
        <p:spPr/>
        <p:txBody>
          <a:bodyPr/>
          <a:lstStyle/>
          <a:p>
            <a:r>
              <a:rPr lang="en-US" dirty="0"/>
              <a:t>Some explanation</a:t>
            </a:r>
          </a:p>
        </p:txBody>
      </p:sp>
      <p:sp>
        <p:nvSpPr>
          <p:cNvPr id="3" name="Content Placeholder 2">
            <a:extLst>
              <a:ext uri="{FF2B5EF4-FFF2-40B4-BE49-F238E27FC236}">
                <a16:creationId xmlns:a16="http://schemas.microsoft.com/office/drawing/2014/main" id="{CB3D9760-CA62-40C9-B6AD-2037699FB9D0}"/>
              </a:ext>
            </a:extLst>
          </p:cNvPr>
          <p:cNvSpPr>
            <a:spLocks noGrp="1"/>
          </p:cNvSpPr>
          <p:nvPr>
            <p:ph idx="1"/>
          </p:nvPr>
        </p:nvSpPr>
        <p:spPr>
          <a:xfrm>
            <a:off x="1097280" y="1845734"/>
            <a:ext cx="7401951" cy="1395840"/>
          </a:xfrm>
        </p:spPr>
        <p:txBody>
          <a:bodyPr>
            <a:normAutofit fontScale="55000" lnSpcReduction="20000"/>
          </a:bodyPr>
          <a:lstStyle/>
          <a:p>
            <a:pPr>
              <a:buFont typeface="Wingdings" panose="05000000000000000000" pitchFamily="2" charset="2"/>
              <a:buChar char="q"/>
            </a:pPr>
            <a:r>
              <a:rPr lang="en-US" dirty="0"/>
              <a:t>We do not have a clear explanation for this linear correlation</a:t>
            </a:r>
          </a:p>
          <a:p>
            <a:pPr>
              <a:buFont typeface="Wingdings" panose="05000000000000000000" pitchFamily="2" charset="2"/>
              <a:buChar char="q"/>
            </a:pPr>
            <a:r>
              <a:rPr lang="en-US" dirty="0"/>
              <a:t>This could be involved by a small rotation of the cell inside to tool du to the fact that the pressure tool is not isostatic </a:t>
            </a:r>
          </a:p>
          <a:p>
            <a:pPr>
              <a:buFont typeface="Wingdings" panose="05000000000000000000" pitchFamily="2" charset="2"/>
              <a:buChar char="q"/>
            </a:pPr>
            <a:r>
              <a:rPr lang="en-US" dirty="0"/>
              <a:t>A new pressure system is under design to test the impact of contacting directly the two reference pins instead of the adjacent ones. Some gap will be added to get flexibility and avoid </a:t>
            </a:r>
            <a:r>
              <a:rPr lang="en-US" dirty="0" err="1"/>
              <a:t>hyperstaticity</a:t>
            </a:r>
            <a:endParaRPr lang="en-US" dirty="0"/>
          </a:p>
          <a:p>
            <a:pPr>
              <a:buFont typeface="Wingdings" panose="05000000000000000000" pitchFamily="2" charset="2"/>
              <a:buChar char="q"/>
            </a:pPr>
            <a:r>
              <a:rPr lang="en-US" dirty="0"/>
              <a:t>Measured points are very close to the correlation line, we expect to be able to reduce by a factor 2 or 3 the cell mounting repeatability if we can avoid these potential rotations</a:t>
            </a:r>
          </a:p>
        </p:txBody>
      </p:sp>
      <p:pic>
        <p:nvPicPr>
          <p:cNvPr id="4" name="Picture 3">
            <a:extLst>
              <a:ext uri="{FF2B5EF4-FFF2-40B4-BE49-F238E27FC236}">
                <a16:creationId xmlns:a16="http://schemas.microsoft.com/office/drawing/2014/main" id="{5DD288A2-11FB-407A-8E1C-CC97E1B549A6}"/>
              </a:ext>
            </a:extLst>
          </p:cNvPr>
          <p:cNvPicPr>
            <a:picLocks noChangeAspect="1"/>
          </p:cNvPicPr>
          <p:nvPr/>
        </p:nvPicPr>
        <p:blipFill>
          <a:blip r:embed="rId2"/>
          <a:stretch>
            <a:fillRect/>
          </a:stretch>
        </p:blipFill>
        <p:spPr>
          <a:xfrm>
            <a:off x="8703273" y="-1758"/>
            <a:ext cx="2736410" cy="2773029"/>
          </a:xfrm>
          <a:prstGeom prst="rect">
            <a:avLst/>
          </a:prstGeom>
        </p:spPr>
      </p:pic>
      <p:cxnSp>
        <p:nvCxnSpPr>
          <p:cNvPr id="6" name="Straight Connector 5">
            <a:extLst>
              <a:ext uri="{FF2B5EF4-FFF2-40B4-BE49-F238E27FC236}">
                <a16:creationId xmlns:a16="http://schemas.microsoft.com/office/drawing/2014/main" id="{462FAA50-6619-420A-8668-A55A23A690B9}"/>
              </a:ext>
            </a:extLst>
          </p:cNvPr>
          <p:cNvCxnSpPr>
            <a:cxnSpLocks/>
          </p:cNvCxnSpPr>
          <p:nvPr/>
        </p:nvCxnSpPr>
        <p:spPr>
          <a:xfrm>
            <a:off x="9448222" y="1005200"/>
            <a:ext cx="1246511" cy="1249116"/>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CA75FC-2EB9-4870-96C2-1BC723A2FDD8}"/>
              </a:ext>
            </a:extLst>
          </p:cNvPr>
          <p:cNvPicPr>
            <a:picLocks noChangeAspect="1"/>
          </p:cNvPicPr>
          <p:nvPr/>
        </p:nvPicPr>
        <p:blipFill>
          <a:blip r:embed="rId3"/>
          <a:stretch>
            <a:fillRect/>
          </a:stretch>
        </p:blipFill>
        <p:spPr>
          <a:xfrm>
            <a:off x="977505" y="3857414"/>
            <a:ext cx="3102127" cy="2478366"/>
          </a:xfrm>
          <a:prstGeom prst="rect">
            <a:avLst/>
          </a:prstGeom>
        </p:spPr>
      </p:pic>
      <p:sp>
        <p:nvSpPr>
          <p:cNvPr id="8" name="Arrow: Right 7">
            <a:extLst>
              <a:ext uri="{FF2B5EF4-FFF2-40B4-BE49-F238E27FC236}">
                <a16:creationId xmlns:a16="http://schemas.microsoft.com/office/drawing/2014/main" id="{AC6FE4A2-111A-416C-A217-ECA8ACE82B5F}"/>
              </a:ext>
            </a:extLst>
          </p:cNvPr>
          <p:cNvSpPr/>
          <p:nvPr/>
        </p:nvSpPr>
        <p:spPr>
          <a:xfrm>
            <a:off x="4290646" y="4876800"/>
            <a:ext cx="1324708" cy="797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1370D0D-4850-48D3-95C4-E2BA7A3C0029}"/>
              </a:ext>
            </a:extLst>
          </p:cNvPr>
          <p:cNvPicPr>
            <a:picLocks noChangeAspect="1"/>
          </p:cNvPicPr>
          <p:nvPr/>
        </p:nvPicPr>
        <p:blipFill>
          <a:blip r:embed="rId3"/>
          <a:stretch>
            <a:fillRect/>
          </a:stretch>
        </p:blipFill>
        <p:spPr>
          <a:xfrm>
            <a:off x="5787701" y="3909645"/>
            <a:ext cx="2985391" cy="2385103"/>
          </a:xfrm>
          <a:prstGeom prst="rect">
            <a:avLst/>
          </a:prstGeom>
        </p:spPr>
      </p:pic>
      <p:sp>
        <p:nvSpPr>
          <p:cNvPr id="12" name="TextBox 11">
            <a:extLst>
              <a:ext uri="{FF2B5EF4-FFF2-40B4-BE49-F238E27FC236}">
                <a16:creationId xmlns:a16="http://schemas.microsoft.com/office/drawing/2014/main" id="{670ABB67-04FF-4F4A-B90C-651828458B32}"/>
              </a:ext>
            </a:extLst>
          </p:cNvPr>
          <p:cNvSpPr txBox="1"/>
          <p:nvPr/>
        </p:nvSpPr>
        <p:spPr>
          <a:xfrm>
            <a:off x="548002" y="3616426"/>
            <a:ext cx="1625638" cy="369332"/>
          </a:xfrm>
          <a:prstGeom prst="rect">
            <a:avLst/>
          </a:prstGeom>
          <a:noFill/>
        </p:spPr>
        <p:txBody>
          <a:bodyPr wrap="none" rtlCol="0">
            <a:spAutoFit/>
          </a:bodyPr>
          <a:lstStyle/>
          <a:p>
            <a:r>
              <a:rPr lang="en-US" dirty="0"/>
              <a:t>Pressure points</a:t>
            </a:r>
          </a:p>
        </p:txBody>
      </p:sp>
      <p:cxnSp>
        <p:nvCxnSpPr>
          <p:cNvPr id="14" name="Straight Arrow Connector 13">
            <a:extLst>
              <a:ext uri="{FF2B5EF4-FFF2-40B4-BE49-F238E27FC236}">
                <a16:creationId xmlns:a16="http://schemas.microsoft.com/office/drawing/2014/main" id="{39D4B137-F7E7-4359-9927-B17AE7870665}"/>
              </a:ext>
            </a:extLst>
          </p:cNvPr>
          <p:cNvCxnSpPr>
            <a:cxnSpLocks/>
          </p:cNvCxnSpPr>
          <p:nvPr/>
        </p:nvCxnSpPr>
        <p:spPr>
          <a:xfrm>
            <a:off x="1934308" y="3909645"/>
            <a:ext cx="61562" cy="806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DC2B35-E05B-45E6-AB16-12BC4CB244F3}"/>
              </a:ext>
            </a:extLst>
          </p:cNvPr>
          <p:cNvCxnSpPr>
            <a:cxnSpLocks/>
          </p:cNvCxnSpPr>
          <p:nvPr/>
        </p:nvCxnSpPr>
        <p:spPr>
          <a:xfrm>
            <a:off x="1934308" y="3909645"/>
            <a:ext cx="474264" cy="1248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2D016-80E3-4E48-9EE3-48B538B5B29C}"/>
              </a:ext>
            </a:extLst>
          </p:cNvPr>
          <p:cNvSpPr txBox="1"/>
          <p:nvPr/>
        </p:nvSpPr>
        <p:spPr>
          <a:xfrm>
            <a:off x="5313661" y="3724979"/>
            <a:ext cx="2106987" cy="369332"/>
          </a:xfrm>
          <a:prstGeom prst="rect">
            <a:avLst/>
          </a:prstGeom>
          <a:noFill/>
        </p:spPr>
        <p:txBody>
          <a:bodyPr wrap="none" rtlCol="0">
            <a:spAutoFit/>
          </a:bodyPr>
          <a:lstStyle/>
          <a:p>
            <a:r>
              <a:rPr lang="en-US" dirty="0"/>
              <a:t>New Pressure points</a:t>
            </a:r>
          </a:p>
        </p:txBody>
      </p:sp>
      <p:cxnSp>
        <p:nvCxnSpPr>
          <p:cNvPr id="22" name="Straight Arrow Connector 21">
            <a:extLst>
              <a:ext uri="{FF2B5EF4-FFF2-40B4-BE49-F238E27FC236}">
                <a16:creationId xmlns:a16="http://schemas.microsoft.com/office/drawing/2014/main" id="{04D7045B-E134-46F1-BBD0-C0915802233E}"/>
              </a:ext>
            </a:extLst>
          </p:cNvPr>
          <p:cNvCxnSpPr>
            <a:cxnSpLocks/>
          </p:cNvCxnSpPr>
          <p:nvPr/>
        </p:nvCxnSpPr>
        <p:spPr>
          <a:xfrm>
            <a:off x="5920155" y="4070288"/>
            <a:ext cx="838199" cy="10878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C923FFA-C853-40BA-93DA-9095FDE996F7}"/>
              </a:ext>
            </a:extLst>
          </p:cNvPr>
          <p:cNvCxnSpPr>
            <a:cxnSpLocks/>
          </p:cNvCxnSpPr>
          <p:nvPr/>
        </p:nvCxnSpPr>
        <p:spPr>
          <a:xfrm>
            <a:off x="5920155" y="4060404"/>
            <a:ext cx="1201614" cy="6557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9FF4416-3D70-449A-A551-5EF4FAA70BAC}"/>
              </a:ext>
            </a:extLst>
          </p:cNvPr>
          <p:cNvPicPr>
            <a:picLocks noChangeAspect="1"/>
          </p:cNvPicPr>
          <p:nvPr/>
        </p:nvPicPr>
        <p:blipFill>
          <a:blip r:embed="rId4"/>
          <a:stretch>
            <a:fillRect/>
          </a:stretch>
        </p:blipFill>
        <p:spPr>
          <a:xfrm>
            <a:off x="8631685" y="3199777"/>
            <a:ext cx="3481754" cy="3032759"/>
          </a:xfrm>
          <a:prstGeom prst="rect">
            <a:avLst/>
          </a:prstGeom>
        </p:spPr>
      </p:pic>
      <p:sp>
        <p:nvSpPr>
          <p:cNvPr id="30" name="Arc 29">
            <a:extLst>
              <a:ext uri="{FF2B5EF4-FFF2-40B4-BE49-F238E27FC236}">
                <a16:creationId xmlns:a16="http://schemas.microsoft.com/office/drawing/2014/main" id="{9CFCD318-83E6-4641-9195-AF2F8002374C}"/>
              </a:ext>
            </a:extLst>
          </p:cNvPr>
          <p:cNvSpPr/>
          <p:nvPr/>
        </p:nvSpPr>
        <p:spPr>
          <a:xfrm>
            <a:off x="9265096" y="4559086"/>
            <a:ext cx="785446" cy="867507"/>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51BD756-C1C9-49B7-8666-CD7AC4C5954E}"/>
              </a:ext>
            </a:extLst>
          </p:cNvPr>
          <p:cNvCxnSpPr>
            <a:cxnSpLocks/>
          </p:cNvCxnSpPr>
          <p:nvPr/>
        </p:nvCxnSpPr>
        <p:spPr>
          <a:xfrm flipV="1">
            <a:off x="9657819" y="4475567"/>
            <a:ext cx="151262" cy="750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B8B302-D5A7-4AE3-AFFD-816A5906B763}"/>
              </a:ext>
            </a:extLst>
          </p:cNvPr>
          <p:cNvCxnSpPr>
            <a:cxnSpLocks/>
          </p:cNvCxnSpPr>
          <p:nvPr/>
        </p:nvCxnSpPr>
        <p:spPr>
          <a:xfrm>
            <a:off x="9684294" y="4542067"/>
            <a:ext cx="75631" cy="1770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3CC285-EB5B-4E10-BFF2-B475AE2B204D}"/>
              </a:ext>
            </a:extLst>
          </p:cNvPr>
          <p:cNvCxnSpPr>
            <a:cxnSpLocks/>
          </p:cNvCxnSpPr>
          <p:nvPr/>
        </p:nvCxnSpPr>
        <p:spPr>
          <a:xfrm flipH="1">
            <a:off x="10077017" y="4880654"/>
            <a:ext cx="79785" cy="1582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A3BCDB-4FED-4E1A-BB09-EEC33595BA33}"/>
              </a:ext>
            </a:extLst>
          </p:cNvPr>
          <p:cNvCxnSpPr>
            <a:cxnSpLocks/>
          </p:cNvCxnSpPr>
          <p:nvPr/>
        </p:nvCxnSpPr>
        <p:spPr>
          <a:xfrm>
            <a:off x="9943399" y="4931790"/>
            <a:ext cx="169020" cy="107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4393CA2-68AB-485A-B124-546BF186000E}"/>
              </a:ext>
            </a:extLst>
          </p:cNvPr>
          <p:cNvSpPr txBox="1"/>
          <p:nvPr/>
        </p:nvSpPr>
        <p:spPr>
          <a:xfrm>
            <a:off x="10838093" y="2597967"/>
            <a:ext cx="1803400" cy="923330"/>
          </a:xfrm>
          <a:prstGeom prst="rect">
            <a:avLst/>
          </a:prstGeom>
          <a:noFill/>
        </p:spPr>
        <p:txBody>
          <a:bodyPr wrap="square" rtlCol="0">
            <a:spAutoFit/>
          </a:bodyPr>
          <a:lstStyle/>
          <a:p>
            <a:r>
              <a:rPr lang="en-US" dirty="0"/>
              <a:t>Cell rotation around the V contact</a:t>
            </a:r>
          </a:p>
        </p:txBody>
      </p:sp>
      <p:cxnSp>
        <p:nvCxnSpPr>
          <p:cNvPr id="46" name="Straight Arrow Connector 45">
            <a:extLst>
              <a:ext uri="{FF2B5EF4-FFF2-40B4-BE49-F238E27FC236}">
                <a16:creationId xmlns:a16="http://schemas.microsoft.com/office/drawing/2014/main" id="{35B4BDC0-FCBE-445B-BA78-DAE6E1A02CB9}"/>
              </a:ext>
            </a:extLst>
          </p:cNvPr>
          <p:cNvCxnSpPr>
            <a:cxnSpLocks/>
          </p:cNvCxnSpPr>
          <p:nvPr/>
        </p:nvCxnSpPr>
        <p:spPr>
          <a:xfrm flipH="1">
            <a:off x="9849453" y="3469373"/>
            <a:ext cx="1602622" cy="1352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5BC9115-6E5B-4E02-8DAE-43E537D20C58}"/>
              </a:ext>
            </a:extLst>
          </p:cNvPr>
          <p:cNvSpPr>
            <a:spLocks noGrp="1"/>
          </p:cNvSpPr>
          <p:nvPr>
            <p:ph type="sldNum" sz="quarter" idx="12"/>
          </p:nvPr>
        </p:nvSpPr>
        <p:spPr/>
        <p:txBody>
          <a:bodyPr/>
          <a:lstStyle/>
          <a:p>
            <a:fld id="{6113E31D-E2AB-40D1-8B51-AFA5AFEF393A}" type="slidenum">
              <a:rPr lang="en-US" smtClean="0"/>
              <a:t>8</a:t>
            </a:fld>
            <a:endParaRPr lang="en-US" dirty="0"/>
          </a:p>
        </p:txBody>
      </p:sp>
    </p:spTree>
    <p:extLst>
      <p:ext uri="{BB962C8B-B14F-4D97-AF65-F5344CB8AC3E}">
        <p14:creationId xmlns:p14="http://schemas.microsoft.com/office/powerpoint/2010/main" val="368478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AC580-B67A-4AC4-8DE5-F51C0A01B2CB}"/>
              </a:ext>
            </a:extLst>
          </p:cNvPr>
          <p:cNvSpPr>
            <a:spLocks noGrp="1"/>
          </p:cNvSpPr>
          <p:nvPr>
            <p:ph type="title"/>
          </p:nvPr>
        </p:nvSpPr>
        <p:spPr/>
        <p:txBody>
          <a:bodyPr/>
          <a:lstStyle/>
          <a:p>
            <a:r>
              <a:rPr lang="en-US" dirty="0"/>
              <a:t>Module placement repeatability</a:t>
            </a:r>
          </a:p>
        </p:txBody>
      </p:sp>
      <p:sp>
        <p:nvSpPr>
          <p:cNvPr id="3" name="Content Placeholder 2">
            <a:extLst>
              <a:ext uri="{FF2B5EF4-FFF2-40B4-BE49-F238E27FC236}">
                <a16:creationId xmlns:a16="http://schemas.microsoft.com/office/drawing/2014/main" id="{57C196BF-54F5-4A44-A092-FBA7DCA79F85}"/>
              </a:ext>
            </a:extLst>
          </p:cNvPr>
          <p:cNvSpPr>
            <a:spLocks noGrp="1"/>
          </p:cNvSpPr>
          <p:nvPr>
            <p:ph idx="1"/>
          </p:nvPr>
        </p:nvSpPr>
        <p:spPr/>
        <p:txBody>
          <a:bodyPr/>
          <a:lstStyle/>
          <a:p>
            <a:pPr>
              <a:buFont typeface="Wingdings" panose="05000000000000000000" pitchFamily="2" charset="2"/>
              <a:buChar char="q"/>
            </a:pPr>
            <a:r>
              <a:rPr lang="en-US" dirty="0"/>
              <a:t>The same tool will be used to place the module before picking it up with the bridge. Two options was considered for the alignment pins position </a:t>
            </a:r>
          </a:p>
        </p:txBody>
      </p:sp>
      <p:pic>
        <p:nvPicPr>
          <p:cNvPr id="4" name="Picture 3">
            <a:extLst>
              <a:ext uri="{FF2B5EF4-FFF2-40B4-BE49-F238E27FC236}">
                <a16:creationId xmlns:a16="http://schemas.microsoft.com/office/drawing/2014/main" id="{5C86B1D6-8DF4-4AFA-B886-73559A28BB81}"/>
              </a:ext>
            </a:extLst>
          </p:cNvPr>
          <p:cNvPicPr>
            <a:picLocks noChangeAspect="1"/>
          </p:cNvPicPr>
          <p:nvPr/>
        </p:nvPicPr>
        <p:blipFill rotWithShape="1">
          <a:blip r:embed="rId2"/>
          <a:srcRect l="2211" r="676" b="2110"/>
          <a:stretch/>
        </p:blipFill>
        <p:spPr>
          <a:xfrm rot="16200000">
            <a:off x="353890" y="2499211"/>
            <a:ext cx="3880342" cy="3805606"/>
          </a:xfrm>
          <a:prstGeom prst="rect">
            <a:avLst/>
          </a:prstGeom>
        </p:spPr>
      </p:pic>
      <p:sp>
        <p:nvSpPr>
          <p:cNvPr id="5" name="Slide Number Placeholder 4">
            <a:extLst>
              <a:ext uri="{FF2B5EF4-FFF2-40B4-BE49-F238E27FC236}">
                <a16:creationId xmlns:a16="http://schemas.microsoft.com/office/drawing/2014/main" id="{85C73BE9-D76A-42D6-A40A-8EF394274AED}"/>
              </a:ext>
            </a:extLst>
          </p:cNvPr>
          <p:cNvSpPr>
            <a:spLocks noGrp="1"/>
          </p:cNvSpPr>
          <p:nvPr>
            <p:ph type="sldNum" sz="quarter" idx="12"/>
          </p:nvPr>
        </p:nvSpPr>
        <p:spPr/>
        <p:txBody>
          <a:bodyPr/>
          <a:lstStyle/>
          <a:p>
            <a:fld id="{6113E31D-E2AB-40D1-8B51-AFA5AFEF393A}" type="slidenum">
              <a:rPr lang="en-US" smtClean="0"/>
              <a:t>9</a:t>
            </a:fld>
            <a:endParaRPr lang="en-US" dirty="0"/>
          </a:p>
        </p:txBody>
      </p:sp>
      <p:pic>
        <p:nvPicPr>
          <p:cNvPr id="6" name="Picture 5">
            <a:extLst>
              <a:ext uri="{FF2B5EF4-FFF2-40B4-BE49-F238E27FC236}">
                <a16:creationId xmlns:a16="http://schemas.microsoft.com/office/drawing/2014/main" id="{FDC8109D-4BBF-46A3-B6EE-336E88066BA2}"/>
              </a:ext>
            </a:extLst>
          </p:cNvPr>
          <p:cNvPicPr>
            <a:picLocks noChangeAspect="1"/>
          </p:cNvPicPr>
          <p:nvPr/>
        </p:nvPicPr>
        <p:blipFill>
          <a:blip r:embed="rId3"/>
          <a:stretch>
            <a:fillRect/>
          </a:stretch>
        </p:blipFill>
        <p:spPr>
          <a:xfrm>
            <a:off x="8655234" y="3053861"/>
            <a:ext cx="3174604" cy="1829627"/>
          </a:xfrm>
          <a:prstGeom prst="rect">
            <a:avLst/>
          </a:prstGeom>
        </p:spPr>
      </p:pic>
      <p:pic>
        <p:nvPicPr>
          <p:cNvPr id="7" name="Picture 6">
            <a:extLst>
              <a:ext uri="{FF2B5EF4-FFF2-40B4-BE49-F238E27FC236}">
                <a16:creationId xmlns:a16="http://schemas.microsoft.com/office/drawing/2014/main" id="{E699741F-157A-4A28-877A-F1A9B24590AD}"/>
              </a:ext>
            </a:extLst>
          </p:cNvPr>
          <p:cNvPicPr>
            <a:picLocks noChangeAspect="1"/>
          </p:cNvPicPr>
          <p:nvPr/>
        </p:nvPicPr>
        <p:blipFill>
          <a:blip r:embed="rId4"/>
          <a:stretch>
            <a:fillRect/>
          </a:stretch>
        </p:blipFill>
        <p:spPr>
          <a:xfrm>
            <a:off x="5143284" y="2612906"/>
            <a:ext cx="2745195" cy="3614209"/>
          </a:xfrm>
          <a:prstGeom prst="rect">
            <a:avLst/>
          </a:prstGeom>
        </p:spPr>
      </p:pic>
      <p:sp>
        <p:nvSpPr>
          <p:cNvPr id="8" name="TextBox 7">
            <a:extLst>
              <a:ext uri="{FF2B5EF4-FFF2-40B4-BE49-F238E27FC236}">
                <a16:creationId xmlns:a16="http://schemas.microsoft.com/office/drawing/2014/main" id="{6FE39268-A855-42BD-B22C-63087EED49C7}"/>
              </a:ext>
            </a:extLst>
          </p:cNvPr>
          <p:cNvSpPr txBox="1"/>
          <p:nvPr/>
        </p:nvSpPr>
        <p:spPr>
          <a:xfrm>
            <a:off x="6887307" y="4420011"/>
            <a:ext cx="1001172" cy="369332"/>
          </a:xfrm>
          <a:prstGeom prst="rect">
            <a:avLst/>
          </a:prstGeom>
          <a:noFill/>
        </p:spPr>
        <p:txBody>
          <a:bodyPr wrap="none" rtlCol="0">
            <a:spAutoFit/>
          </a:bodyPr>
          <a:lstStyle/>
          <a:p>
            <a:r>
              <a:rPr lang="en-US" dirty="0">
                <a:solidFill>
                  <a:srgbClr val="FC24E2"/>
                </a:solidFill>
              </a:rPr>
              <a:t>Option 2</a:t>
            </a:r>
          </a:p>
        </p:txBody>
      </p:sp>
      <p:sp>
        <p:nvSpPr>
          <p:cNvPr id="9" name="TextBox 8">
            <a:extLst>
              <a:ext uri="{FF2B5EF4-FFF2-40B4-BE49-F238E27FC236}">
                <a16:creationId xmlns:a16="http://schemas.microsoft.com/office/drawing/2014/main" id="{C39BCA29-7197-49F5-ACE4-4C198AE65A69}"/>
              </a:ext>
            </a:extLst>
          </p:cNvPr>
          <p:cNvSpPr txBox="1"/>
          <p:nvPr/>
        </p:nvSpPr>
        <p:spPr>
          <a:xfrm>
            <a:off x="5513004" y="3968674"/>
            <a:ext cx="1001172" cy="369332"/>
          </a:xfrm>
          <a:prstGeom prst="rect">
            <a:avLst/>
          </a:prstGeom>
          <a:noFill/>
        </p:spPr>
        <p:txBody>
          <a:bodyPr wrap="none" rtlCol="0">
            <a:spAutoFit/>
          </a:bodyPr>
          <a:lstStyle/>
          <a:p>
            <a:r>
              <a:rPr lang="en-US" dirty="0">
                <a:solidFill>
                  <a:srgbClr val="92D050"/>
                </a:solidFill>
              </a:rPr>
              <a:t>Option 1</a:t>
            </a:r>
          </a:p>
        </p:txBody>
      </p:sp>
    </p:spTree>
    <p:extLst>
      <p:ext uri="{BB962C8B-B14F-4D97-AF65-F5344CB8AC3E}">
        <p14:creationId xmlns:p14="http://schemas.microsoft.com/office/powerpoint/2010/main" val="861441929"/>
      </p:ext>
    </p:extLst>
  </p:cSld>
  <p:clrMapOvr>
    <a:masterClrMapping/>
  </p:clrMapOvr>
</p:sld>
</file>

<file path=ppt/theme/theme1.xml><?xml version="1.0" encoding="utf-8"?>
<a:theme xmlns:a="http://schemas.openxmlformats.org/drawingml/2006/main" name="Rétrospective">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TotalTime>
  <Words>3085</Words>
  <Application>Microsoft Office PowerPoint</Application>
  <PresentationFormat>Grand écran</PresentationFormat>
  <Paragraphs>264</Paragraphs>
  <Slides>43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43</vt:i4>
      </vt:variant>
    </vt:vector>
  </HeadingPairs>
  <TitlesOfParts>
    <vt:vector size="47" baseType="lpstr">
      <vt:lpstr>Calibri</vt:lpstr>
      <vt:lpstr>Calibri Light</vt:lpstr>
      <vt:lpstr>Wingdings</vt:lpstr>
      <vt:lpstr>Rétrospective</vt:lpstr>
      <vt:lpstr>Reunion Meca, ITK module loading</vt:lpstr>
      <vt:lpstr>Foreword</vt:lpstr>
      <vt:lpstr>Control each steps of the loading to track inaccuracy </vt:lpstr>
      <vt:lpstr>First  Cell placement on the tool repeatability and Accuracy</vt:lpstr>
      <vt:lpstr>Cell placement in holing tool repeatability</vt:lpstr>
      <vt:lpstr>Cell repeatability results</vt:lpstr>
      <vt:lpstr>Some explanations</vt:lpstr>
      <vt:lpstr>Some explanation</vt:lpstr>
      <vt:lpstr>Module placement repeatability</vt:lpstr>
      <vt:lpstr>Module Placement repeatability </vt:lpstr>
      <vt:lpstr>Some explanation</vt:lpstr>
      <vt:lpstr>New measurements with constant pressure applied</vt:lpstr>
      <vt:lpstr>Some thought</vt:lpstr>
      <vt:lpstr>Cooling bloc / base bloc design accuracy</vt:lpstr>
      <vt:lpstr>Absolute positioning measurement</vt:lpstr>
      <vt:lpstr>Absolute positioning measurement</vt:lpstr>
      <vt:lpstr>Absolute positioning measurement</vt:lpstr>
      <vt:lpstr>Conclusion</vt:lpstr>
      <vt:lpstr>Cell loading Qualification Step 1 Stencil and Automatic deposition</vt:lpstr>
      <vt:lpstr>Forewords#1 </vt:lpstr>
      <vt:lpstr>Forewords#2</vt:lpstr>
      <vt:lpstr>Loading tool procedure </vt:lpstr>
      <vt:lpstr>Quality control </vt:lpstr>
      <vt:lpstr>Datasheet </vt:lpstr>
      <vt:lpstr>Cell geometry on vacuum chuck </vt:lpstr>
      <vt:lpstr>AL Cell Flatness</vt:lpstr>
      <vt:lpstr>Al Flatness effect</vt:lpstr>
      <vt:lpstr>Glue management for both processes </vt:lpstr>
      <vt:lpstr>Mask deposition quality before loading</vt:lpstr>
      <vt:lpstr>Automatic deposition quality before loading</vt:lpstr>
      <vt:lpstr>Mask deposition after loading</vt:lpstr>
      <vt:lpstr>Automatic deposition after loading</vt:lpstr>
      <vt:lpstr>Glue Mass measurement summary</vt:lpstr>
      <vt:lpstr>Glue Surface Measurements</vt:lpstr>
      <vt:lpstr>Surface Measurements</vt:lpstr>
      <vt:lpstr>Glue thickness CP-S1-001 mask &amp; Automatic</vt:lpstr>
      <vt:lpstr>Glue thickness CP-S1-002 mask &amp; Automatic</vt:lpstr>
      <vt:lpstr>Glue thickness CP-S1-003 mask &amp; Automatic</vt:lpstr>
      <vt:lpstr>Glue thickness CP-S1-004 mask &amp; Automatic</vt:lpstr>
      <vt:lpstr>Glue thickness CP-S1-005 mask &amp; Automatic</vt:lpstr>
      <vt:lpstr>Observations</vt:lpstr>
      <vt:lpstr>Conclusions</vt:lpstr>
      <vt:lpstr>Automatic deposition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 Meca, ITK module loading</dc:title>
  <dc:creator>Eric Vigeolas</dc:creator>
  <cp:lastModifiedBy>Eric Vigeolas</cp:lastModifiedBy>
  <cp:revision>1</cp:revision>
  <dcterms:created xsi:type="dcterms:W3CDTF">2021-01-20T11:19:23Z</dcterms:created>
  <dcterms:modified xsi:type="dcterms:W3CDTF">2021-01-20T11:21:47Z</dcterms:modified>
</cp:coreProperties>
</file>