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81" r:id="rId3"/>
    <p:sldId id="282" r:id="rId4"/>
    <p:sldId id="279" r:id="rId5"/>
    <p:sldId id="264" r:id="rId6"/>
    <p:sldId id="286" r:id="rId7"/>
    <p:sldId id="293" r:id="rId8"/>
    <p:sldId id="290" r:id="rId9"/>
    <p:sldId id="288" r:id="rId10"/>
    <p:sldId id="292" r:id="rId11"/>
    <p:sldId id="289" r:id="rId12"/>
    <p:sldId id="285" r:id="rId13"/>
    <p:sldId id="291" r:id="rId14"/>
    <p:sldId id="284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>
      <p:cViewPr varScale="1">
        <p:scale>
          <a:sx n="63" d="100"/>
          <a:sy n="63" d="100"/>
        </p:scale>
        <p:origin x="92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ulay\Documents\Th&#232;se\Recherche\DraMS\Amines\Analyse%20quantitative\Quantification_amin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12623601211917"/>
          <c:y val="0.14245684078222617"/>
          <c:w val="0.62358314429469974"/>
          <c:h val="0.79561024407662573"/>
        </c:manualLayout>
      </c:layout>
      <c:scatterChart>
        <c:scatterStyle val="smoothMarker"/>
        <c:varyColors val="0"/>
        <c:ser>
          <c:idx val="0"/>
          <c:order val="0"/>
          <c:tx>
            <c:v>AmylA pure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3772242348033492E-2"/>
                  <c:y val="-6.854544344747604E-2"/>
                </c:manualLayout>
              </c:layout>
              <c:numFmt formatCode="#,##0.0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Amylamine!$G$5:$G$7</c:f>
                <c:numCache>
                  <c:formatCode>General</c:formatCode>
                  <c:ptCount val="3"/>
                  <c:pt idx="0">
                    <c:v>114279404.95710342</c:v>
                  </c:pt>
                  <c:pt idx="1">
                    <c:v>61893461.769366622</c:v>
                  </c:pt>
                  <c:pt idx="2">
                    <c:v>3097725.545822666</c:v>
                  </c:pt>
                </c:numCache>
              </c:numRef>
            </c:plus>
            <c:minus>
              <c:numRef>
                <c:f>Amylamine!$G$5:$G$7</c:f>
                <c:numCache>
                  <c:formatCode>General</c:formatCode>
                  <c:ptCount val="3"/>
                  <c:pt idx="0">
                    <c:v>114279404.95710342</c:v>
                  </c:pt>
                  <c:pt idx="1">
                    <c:v>61893461.769366622</c:v>
                  </c:pt>
                  <c:pt idx="2">
                    <c:v>3097725.545822666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5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Amylamine!$B$5:$B$10</c:f>
              <c:numCache>
                <c:formatCode>General</c:formatCode>
                <c:ptCount val="6"/>
                <c:pt idx="0">
                  <c:v>333</c:v>
                </c:pt>
                <c:pt idx="1">
                  <c:v>66.7</c:v>
                </c:pt>
                <c:pt idx="2">
                  <c:v>33.299999999999997</c:v>
                </c:pt>
                <c:pt idx="3">
                  <c:v>13.3</c:v>
                </c:pt>
                <c:pt idx="4">
                  <c:v>2.67</c:v>
                </c:pt>
                <c:pt idx="5">
                  <c:v>0.53</c:v>
                </c:pt>
              </c:numCache>
            </c:numRef>
          </c:xVal>
          <c:yVal>
            <c:numRef>
              <c:f>Amylamine!$F$5:$F$10</c:f>
              <c:numCache>
                <c:formatCode>General</c:formatCode>
                <c:ptCount val="6"/>
                <c:pt idx="0">
                  <c:v>3006248157.3333335</c:v>
                </c:pt>
                <c:pt idx="1">
                  <c:v>307887320.66666669</c:v>
                </c:pt>
                <c:pt idx="2">
                  <c:v>46965340.333333336</c:v>
                </c:pt>
                <c:pt idx="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3D5-4EFC-BA44-9A533768A36F}"/>
            </c:ext>
          </c:extLst>
        </c:ser>
        <c:ser>
          <c:idx val="1"/>
          <c:order val="1"/>
          <c:tx>
            <c:v>AmylA_deriv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Amylamine!$S$5:$S$10</c:f>
                <c:numCache>
                  <c:formatCode>General</c:formatCode>
                  <c:ptCount val="6"/>
                  <c:pt idx="0">
                    <c:v>180987438.63366333</c:v>
                  </c:pt>
                  <c:pt idx="1">
                    <c:v>49634062.819689155</c:v>
                  </c:pt>
                  <c:pt idx="2">
                    <c:v>54883063.832626976</c:v>
                  </c:pt>
                  <c:pt idx="3">
                    <c:v>21995151.406368382</c:v>
                  </c:pt>
                  <c:pt idx="4">
                    <c:v>3681390.7074346691</c:v>
                  </c:pt>
                  <c:pt idx="5">
                    <c:v>508923.89638170198</c:v>
                  </c:pt>
                </c:numCache>
              </c:numRef>
            </c:plus>
            <c:minus>
              <c:numRef>
                <c:f>Amylamine!$S$5:$S$10</c:f>
                <c:numCache>
                  <c:formatCode>General</c:formatCode>
                  <c:ptCount val="6"/>
                  <c:pt idx="0">
                    <c:v>180987438.63366333</c:v>
                  </c:pt>
                  <c:pt idx="1">
                    <c:v>49634062.819689155</c:v>
                  </c:pt>
                  <c:pt idx="2">
                    <c:v>54883063.832626976</c:v>
                  </c:pt>
                  <c:pt idx="3">
                    <c:v>21995151.406368382</c:v>
                  </c:pt>
                  <c:pt idx="4">
                    <c:v>3681390.7074346691</c:v>
                  </c:pt>
                  <c:pt idx="5">
                    <c:v>508923.89638170198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Amylamine!$N$5:$N$10</c:f>
              <c:numCache>
                <c:formatCode>General</c:formatCode>
                <c:ptCount val="6"/>
                <c:pt idx="0">
                  <c:v>152</c:v>
                </c:pt>
                <c:pt idx="1">
                  <c:v>30.3</c:v>
                </c:pt>
                <c:pt idx="2">
                  <c:v>15.2</c:v>
                </c:pt>
                <c:pt idx="3">
                  <c:v>6.06</c:v>
                </c:pt>
                <c:pt idx="4">
                  <c:v>1.21</c:v>
                </c:pt>
                <c:pt idx="5">
                  <c:v>0.24</c:v>
                </c:pt>
              </c:numCache>
            </c:numRef>
          </c:xVal>
          <c:yVal>
            <c:numRef>
              <c:f>Amylamine!$R$5:$R$10</c:f>
              <c:numCache>
                <c:formatCode>General</c:formatCode>
                <c:ptCount val="6"/>
                <c:pt idx="0">
                  <c:v>7442117890.666667</c:v>
                </c:pt>
                <c:pt idx="1">
                  <c:v>1841775763.6666667</c:v>
                </c:pt>
                <c:pt idx="2">
                  <c:v>853715388</c:v>
                </c:pt>
                <c:pt idx="3">
                  <c:v>388376059</c:v>
                </c:pt>
                <c:pt idx="4">
                  <c:v>86618135.333333328</c:v>
                </c:pt>
                <c:pt idx="5">
                  <c:v>28986643.333333332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3D5-4EFC-BA44-9A533768A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3814495"/>
        <c:axId val="787876383"/>
      </c:scatterChart>
      <c:valAx>
        <c:axId val="813814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baseline="0"/>
                  <a:t>Amine quantity injected(pmol)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0.3355992964247666"/>
              <c:y val="0.937014026736802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87876383"/>
        <c:crosses val="autoZero"/>
        <c:crossBetween val="midCat"/>
      </c:valAx>
      <c:valAx>
        <c:axId val="787876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Chromatographic</a:t>
                </a:r>
                <a:r>
                  <a:rPr lang="fr-FR" baseline="0"/>
                  <a:t> peak area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38144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3869727144084938"/>
          <c:y val="0.42405715130679089"/>
          <c:w val="0.13365002577551954"/>
          <c:h val="0.17874068995903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89986-4DC9-49D0-A8E1-7E34AF818C4D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3C0B2-89BE-4786-8528-4170F7CED0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06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3C0B2-89BE-4786-8528-4170F7CED0B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86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>
                <a:sym typeface="Wingdings" panose="05000000000000000000" pitchFamily="2" charset="2"/>
              </a:rPr>
              <a:t>Préciser rapidement les différents environnements.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271C-D252-451F-8BE6-7B4C41D85A02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10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>
                <a:sym typeface="Wingdings" panose="05000000000000000000" pitchFamily="2" charset="2"/>
              </a:rPr>
              <a:t>Préciser rapidement les différents environnements.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271C-D252-451F-8BE6-7B4C41D85A02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4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271C-D252-451F-8BE6-7B4C41D85A02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1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271C-D252-451F-8BE6-7B4C41D85A02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1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  <a:cs typeface="Raavi" panose="020B0502040204020203" pitchFamily="34" charset="0"/>
                <a:sym typeface="Wingdings" panose="05000000000000000000" pitchFamily="2" charset="2"/>
              </a:rPr>
              <a:t>› </a:t>
            </a:r>
            <a:r>
              <a:rPr lang="fr-FR" sz="1200" dirty="0" err="1">
                <a:latin typeface="Cambria" panose="02040503050406030204" pitchFamily="18" charset="0"/>
                <a:ea typeface="Cambria" panose="02040503050406030204" pitchFamily="18" charset="0"/>
                <a:cs typeface="Raavi" panose="020B0502040204020203" pitchFamily="34" charset="0"/>
                <a:sym typeface="Wingdings" panose="05000000000000000000" pitchFamily="2" charset="2"/>
              </a:rPr>
              <a:t>Saturn’s</a:t>
            </a:r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  <a:cs typeface="Raav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sz="1200" dirty="0" err="1">
                <a:latin typeface="Cambria" panose="02040503050406030204" pitchFamily="18" charset="0"/>
                <a:ea typeface="Cambria" panose="02040503050406030204" pitchFamily="18" charset="0"/>
                <a:cs typeface="Raavi" panose="020B0502040204020203" pitchFamily="34" charset="0"/>
                <a:sym typeface="Wingdings" panose="05000000000000000000" pitchFamily="2" charset="2"/>
              </a:rPr>
              <a:t>largest</a:t>
            </a:r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  <a:cs typeface="Raav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sz="1200" dirty="0" err="1">
                <a:latin typeface="Cambria" panose="02040503050406030204" pitchFamily="18" charset="0"/>
                <a:ea typeface="Cambria" panose="02040503050406030204" pitchFamily="18" charset="0"/>
                <a:cs typeface="Raavi" panose="020B0502040204020203" pitchFamily="34" charset="0"/>
                <a:sym typeface="Wingdings" panose="05000000000000000000" pitchFamily="2" charset="2"/>
              </a:rPr>
              <a:t>moon</a:t>
            </a:r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271C-D252-451F-8BE6-7B4C41D85A0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08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>
                <a:sym typeface="Wingdings" panose="05000000000000000000" pitchFamily="2" charset="2"/>
              </a:rPr>
              <a:t>Préciser les espèces chimiques complexes : amines, nitriles, hydrocarbures aliphatiques, imines.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271C-D252-451F-8BE6-7B4C41D85A02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1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>
                <a:sym typeface="Wingdings" panose="05000000000000000000" pitchFamily="2" charset="2"/>
              </a:rPr>
              <a:t>Détailler les processus de surface : </a:t>
            </a:r>
            <a:r>
              <a:rPr lang="fr-FR" baseline="0" dirty="0" err="1">
                <a:sym typeface="Wingdings" panose="05000000000000000000" pitchFamily="2" charset="2"/>
              </a:rPr>
              <a:t>cryovolcanisme</a:t>
            </a:r>
            <a:r>
              <a:rPr lang="fr-FR" baseline="0" dirty="0">
                <a:sym typeface="Wingdings" panose="05000000000000000000" pitchFamily="2" charset="2"/>
              </a:rPr>
              <a:t> et cratère d’impact qui nous intéressent principalement. H</a:t>
            </a:r>
            <a:r>
              <a:rPr lang="fr-FR" baseline="-25000" dirty="0">
                <a:sym typeface="Wingdings" panose="05000000000000000000" pitchFamily="2" charset="2"/>
              </a:rPr>
              <a:t>2</a:t>
            </a:r>
            <a:r>
              <a:rPr lang="fr-FR" baseline="0" dirty="0">
                <a:sym typeface="Wingdings" panose="05000000000000000000" pitchFamily="2" charset="2"/>
              </a:rPr>
              <a:t>O-NH</a:t>
            </a:r>
            <a:r>
              <a:rPr lang="fr-FR" baseline="-25000" dirty="0">
                <a:sym typeface="Wingdings" panose="05000000000000000000" pitchFamily="2" charset="2"/>
              </a:rPr>
              <a:t>3</a:t>
            </a:r>
            <a:r>
              <a:rPr lang="fr-FR" baseline="0" dirty="0">
                <a:sym typeface="Wingdings" panose="05000000000000000000" pitchFamily="2" charset="2"/>
              </a:rPr>
              <a:t> qui réalise l’hydrolyse sur les aérosols ayant sédimenter formant ainsi des molécules portant des atomes d’oxygènes. Possible de former des acides aminés : alanine, glycine, acide aspartique et des acides nucléiques : </a:t>
            </a:r>
            <a:r>
              <a:rPr lang="fr-FR" baseline="0" dirty="0" err="1">
                <a:sym typeface="Wingdings" panose="05000000000000000000" pitchFamily="2" charset="2"/>
              </a:rPr>
              <a:t>adenine</a:t>
            </a:r>
            <a:r>
              <a:rPr lang="fr-FR" baseline="0" dirty="0">
                <a:sym typeface="Wingdings" panose="05000000000000000000" pitchFamily="2" charset="2"/>
              </a:rPr>
              <a:t> et uracile.</a:t>
            </a:r>
          </a:p>
          <a:p>
            <a:r>
              <a:rPr lang="fr-FR" baseline="0" dirty="0">
                <a:sym typeface="Wingdings" panose="05000000000000000000" pitchFamily="2" charset="2"/>
              </a:rPr>
              <a:t>Voilà notamment pourquoi Titan suscite autant d’intérêt et qu’une mission spatiale a été sélectionnée par la NASA pour aller explorer sa surface.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271C-D252-451F-8BE6-7B4C41D85A02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62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271C-D252-451F-8BE6-7B4C41D85A02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>
                <a:sym typeface="Wingdings" panose="05000000000000000000" pitchFamily="2" charset="2"/>
              </a:rPr>
              <a:t>Préciser rapidement les différents environnements.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271C-D252-451F-8BE6-7B4C41D85A02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271C-D252-451F-8BE6-7B4C41D85A02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97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>
                <a:sym typeface="Wingdings" panose="05000000000000000000" pitchFamily="2" charset="2"/>
              </a:rPr>
              <a:t>Préciser rapidement les différents environnements.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271C-D252-451F-8BE6-7B4C41D85A02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4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>
                <a:sym typeface="Wingdings" panose="05000000000000000000" pitchFamily="2" charset="2"/>
              </a:rPr>
              <a:t>Préciser rapidement les différents environnements.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271C-D252-451F-8BE6-7B4C41D85A02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2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EBB13F-6896-445F-B2CC-2E24CD400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618E5C-3DBA-4026-A160-8CB7C7589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C1E0E5-FBB0-4D65-BAF8-73253712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C882-D68A-4CE3-A50A-62AFE8824E1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4E9729-683D-4F86-AA27-E19F690D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34C99B-1FC6-44BD-9DC8-14AE7C6F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A842-D1F8-47AF-951C-925A60BAAB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09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D1F46-485B-4557-86C2-955E5C56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65633B-BB5B-4464-9890-BA842DB6E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C0B2D0-F96B-4B43-9765-42ABD4E2C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C882-D68A-4CE3-A50A-62AFE8824E1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04360E-2540-4099-B345-399AF6A9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97B008-1709-4D2A-9399-33ED63DDF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A842-D1F8-47AF-951C-925A60BAAB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13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83F5B62-7033-4541-A8EA-EF03F3284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5D7634-D9F8-4F41-B032-12F63415D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2D9EB1-8A9C-4F36-A434-3E45DE18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C882-D68A-4CE3-A50A-62AFE8824E1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4AC1E2-6837-4602-BBE2-B5CA98FB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81FB9B-2F13-46A1-A66A-1D49C750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A842-D1F8-47AF-951C-925A60BAAB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31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D77359-AAF5-4A48-8BDC-ED62679C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E4ED70-93BA-48E2-8455-E6D764B3B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749F0F-99EC-4672-87A8-62340CA83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C882-D68A-4CE3-A50A-62AFE8824E1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9FD24D-9AB7-4BE4-9F86-B5A75B1E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1EEF4B-AA31-4416-8530-986706AA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A842-D1F8-47AF-951C-925A60BAAB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99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110D0-3532-4C4E-89C7-63E5B497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1D5F64-55B1-406E-BAF2-21CA38A40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46901C-E745-4150-90CD-35EAF623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C882-D68A-4CE3-A50A-62AFE8824E1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9EEB7D-B6D4-4210-8739-9E25174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37991E-1A1B-436B-AA8C-05487167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A842-D1F8-47AF-951C-925A60BAAB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17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D08055-1754-444E-8F44-920E2707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3A6DC3-5EE7-4011-B857-B67B09D5E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214E52-912F-4DAA-A90F-DDCCE66E2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4B390E-BECD-41F9-BBE2-B1E5F26F9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C882-D68A-4CE3-A50A-62AFE8824E1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F8E45C-7F15-427A-8ABD-0D6E0C4E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FD0C3A-D14A-4787-8EE2-B7EA4A96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A842-D1F8-47AF-951C-925A60BAAB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54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2C2EDB-291E-4015-9EC3-FCFE98D8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9C764F-FDA5-4F36-BB28-B02B22A6E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8D5270-89BE-4029-AAA5-BF56D47E0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41F953-1445-4837-9322-EB6C532B5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62244C1-6B5C-45FD-91D2-43BA9E7F4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382B5E3-67E8-4FF8-8031-5418DA94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C882-D68A-4CE3-A50A-62AFE8824E1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C0EFD88-CD01-4986-AD99-18CC049B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1B2592-B978-4A92-87C6-D6361D49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A842-D1F8-47AF-951C-925A60BAAB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40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8A725-5E7E-41EE-BFDC-2D95EE560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9639E2-1E36-4B17-8C07-EC7140B7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C882-D68A-4CE3-A50A-62AFE8824E1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33E1C5-EB56-4978-BB02-F25371D4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F1C253-0CCB-4866-8E43-1E947BD6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A842-D1F8-47AF-951C-925A60BAAB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89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944901A-A589-4F92-8E4A-E4FB8F4D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C882-D68A-4CE3-A50A-62AFE8824E1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F3ABC4-438B-4374-8024-C90177CE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EAF743-AB6C-42CC-8F31-BB104E54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A842-D1F8-47AF-951C-925A60BAAB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22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8FB2B-AF9F-4B9A-B276-E2DB30E60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9E9AA5-759D-4A2E-B43E-9603527C8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A5D42D-9F3B-4084-B1C8-4F7543D55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1CB99A-080B-4576-921A-49E104BD0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C882-D68A-4CE3-A50A-62AFE8824E1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7452CC-2FD2-440B-9D2E-6B24BED8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546ABD-A32C-41F0-B3CC-97DB763C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A842-D1F8-47AF-951C-925A60BAAB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47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C47E80-A557-49CA-8FA7-13020235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EF731B9-6122-4F03-8F62-7C59F5751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BCBC78-70A9-4853-8821-40FC39C6B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C46AE7-0D5A-415C-BB43-E62D1D4A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C882-D68A-4CE3-A50A-62AFE8824E1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E989A9-01CB-4228-9586-D97FFAAC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D69510-5D62-4261-B3C1-67D58A94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A842-D1F8-47AF-951C-925A60BAAB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27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D85E329-543C-44D6-A305-F7457529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783062-B756-4D9C-BC57-40EE62FCA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33D666-7B64-42B5-9C93-7A5D457E8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9C882-D68A-4CE3-A50A-62AFE8824E13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DA197D-60A3-486E-9A10-153917BC8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63A860-B880-4174-AFA9-500EEF6BF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AA842-D1F8-47AF-951C-925A60BAAB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68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62" y="6228756"/>
            <a:ext cx="1232475" cy="343277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11" y="6096180"/>
            <a:ext cx="1225120" cy="52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9250-B816-4C51-BF52-B2C1BC4603A9}" type="slidenum">
              <a:rPr lang="fr-FR" smtClean="0"/>
              <a:t>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125883" y="3422827"/>
            <a:ext cx="394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Valentin Moulay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1st </a:t>
            </a:r>
            <a:r>
              <a:rPr lang="fr-FR" sz="2000" dirty="0" err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year</a:t>
            </a:r>
            <a:r>
              <a:rPr lang="fr-FR" sz="2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PhD </a:t>
            </a:r>
            <a:r>
              <a:rPr lang="fr-FR" sz="2000" dirty="0" err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Student</a:t>
            </a:r>
            <a:endParaRPr lang="fr-FR" sz="2000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41AAB6F-D8B1-4E44-A2B2-AFAA29E65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06" y="5867235"/>
            <a:ext cx="811982" cy="86027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9ED502D-06A0-44F9-A2F0-511569EF0E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63" y="6228756"/>
            <a:ext cx="1262146" cy="498751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2BA23A6B-6D37-4FFF-A7AF-09A63D0010DF}"/>
              </a:ext>
            </a:extLst>
          </p:cNvPr>
          <p:cNvSpPr txBox="1"/>
          <p:nvPr/>
        </p:nvSpPr>
        <p:spPr>
          <a:xfrm>
            <a:off x="-80128" y="1316973"/>
            <a:ext cx="12352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Derivatization</a:t>
            </a:r>
            <a:r>
              <a:rPr lang="fr-FR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amines : </a:t>
            </a:r>
          </a:p>
          <a:p>
            <a:pPr algn="ctr"/>
            <a:r>
              <a:rPr lang="fr-FR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preparation</a:t>
            </a:r>
            <a:r>
              <a:rPr lang="fr-FR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for </a:t>
            </a:r>
            <a:r>
              <a:rPr lang="fr-FR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Dragonfly</a:t>
            </a:r>
            <a:r>
              <a:rPr lang="fr-FR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mission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902304A-25DF-4FB3-88EC-BB13D31740F4}"/>
              </a:ext>
            </a:extLst>
          </p:cNvPr>
          <p:cNvSpPr txBox="1"/>
          <p:nvPr/>
        </p:nvSpPr>
        <p:spPr>
          <a:xfrm>
            <a:off x="10020183" y="6627496"/>
            <a:ext cx="2296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>
                    <a:lumMod val="65000"/>
                  </a:schemeClr>
                </a:solidFill>
              </a:rPr>
              <a:t>Image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</a:rPr>
              <a:t>credit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</a:rPr>
              <a:t> : John Hopkins APL</a:t>
            </a:r>
          </a:p>
        </p:txBody>
      </p:sp>
    </p:spTree>
    <p:extLst>
      <p:ext uri="{BB962C8B-B14F-4D97-AF65-F5344CB8AC3E}">
        <p14:creationId xmlns:p14="http://schemas.microsoft.com/office/powerpoint/2010/main" val="284793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0692"/>
            <a:ext cx="12192000" cy="1593966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Derivatization</a:t>
            </a:r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of </a:t>
            </a:r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tholins</a:t>
            </a:r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: a </a:t>
            </a:r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complex</a:t>
            </a:r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sample</a:t>
            </a:r>
            <a:endParaRPr lang="fr-FR" sz="40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0682" y="1963132"/>
            <a:ext cx="10924394" cy="52619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9250-B816-4C51-BF52-B2C1BC4603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CABA441-0C4D-49EC-82DA-A5FCC4C4342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4"/>
          <a:stretch/>
        </p:blipFill>
        <p:spPr bwMode="auto">
          <a:xfrm>
            <a:off x="451126" y="2587429"/>
            <a:ext cx="2921994" cy="2807530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035F71-F5BF-4E17-A82E-793C64277875}"/>
              </a:ext>
            </a:extLst>
          </p:cNvPr>
          <p:cNvSpPr/>
          <p:nvPr/>
        </p:nvSpPr>
        <p:spPr>
          <a:xfrm>
            <a:off x="41258" y="5703698"/>
            <a:ext cx="3741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Titanian </a:t>
            </a:r>
            <a:r>
              <a:rPr lang="en-US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tholins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 collected (5% CH</a:t>
            </a:r>
            <a:r>
              <a:rPr lang="en-US" sz="1400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95% N</a:t>
            </a:r>
            <a:r>
              <a:rPr lang="en-US" sz="1400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1400" i="1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3497FA6-64C2-42FF-B4DB-6D77E5DDABCB}"/>
              </a:ext>
            </a:extLst>
          </p:cNvPr>
          <p:cNvCxnSpPr>
            <a:cxnSpLocks/>
          </p:cNvCxnSpPr>
          <p:nvPr/>
        </p:nvCxnSpPr>
        <p:spPr>
          <a:xfrm>
            <a:off x="3456444" y="3991194"/>
            <a:ext cx="20096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6A642C20-5C11-4C0D-BB7B-92BCA2A5A4B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95"/>
          <a:stretch/>
        </p:blipFill>
        <p:spPr bwMode="auto">
          <a:xfrm>
            <a:off x="10845151" y="0"/>
            <a:ext cx="1259849" cy="133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E455DCA-0F4C-4483-BD2F-3D549FEBD331}"/>
              </a:ext>
            </a:extLst>
          </p:cNvPr>
          <p:cNvSpPr txBox="1"/>
          <p:nvPr/>
        </p:nvSpPr>
        <p:spPr>
          <a:xfrm>
            <a:off x="10845151" y="1259279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>
                <a:solidFill>
                  <a:schemeClr val="bg1"/>
                </a:solidFill>
              </a:rPr>
              <a:t>PAMPRE </a:t>
            </a:r>
            <a:r>
              <a:rPr lang="fr-FR" sz="1050" i="1" dirty="0" err="1">
                <a:solidFill>
                  <a:schemeClr val="bg1"/>
                </a:solidFill>
              </a:rPr>
              <a:t>experiment</a:t>
            </a:r>
            <a:endParaRPr lang="fr-FR" sz="1050" i="1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8598852-9942-4B81-B688-A8790F9B5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960" y="2371800"/>
            <a:ext cx="6260398" cy="348097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900BF19-E71A-4C30-8EDE-8FBF7F38EE2F}"/>
              </a:ext>
            </a:extLst>
          </p:cNvPr>
          <p:cNvSpPr txBox="1"/>
          <p:nvPr/>
        </p:nvSpPr>
        <p:spPr>
          <a:xfrm>
            <a:off x="6380480" y="5782154"/>
            <a:ext cx="5094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/>
              <a:t>Chromatograph</a:t>
            </a:r>
            <a:r>
              <a:rPr lang="fr-FR" sz="1200" i="1" dirty="0"/>
              <a:t> of </a:t>
            </a:r>
            <a:r>
              <a:rPr lang="fr-FR" sz="1200" i="1" dirty="0" err="1"/>
              <a:t>titanian</a:t>
            </a:r>
            <a:r>
              <a:rPr lang="fr-FR" sz="1200" i="1" dirty="0"/>
              <a:t> </a:t>
            </a:r>
            <a:r>
              <a:rPr lang="fr-FR" sz="1200" i="1" dirty="0" err="1"/>
              <a:t>tholins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1977842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0692"/>
            <a:ext cx="12192000" cy="1825624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Conclusion and perspectives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0682" y="1963132"/>
            <a:ext cx="10924394" cy="52619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9250-B816-4C51-BF52-B2C1BC4603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6E96AE-5078-4002-874C-948046E16DE0}"/>
              </a:ext>
            </a:extLst>
          </p:cNvPr>
          <p:cNvSpPr txBox="1"/>
          <p:nvPr/>
        </p:nvSpPr>
        <p:spPr>
          <a:xfrm>
            <a:off x="375920" y="2092960"/>
            <a:ext cx="117348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Derivatization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+ GCMS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fr-FR" b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detection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and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identification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of the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derivatized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amines.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Quantification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is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clearly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improved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</a:p>
          <a:p>
            <a:endParaRPr lang="fr-FR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endParaRPr lang="fr-FR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endParaRPr lang="fr-FR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endParaRPr lang="fr-FR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endParaRPr lang="fr-FR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endParaRPr lang="fr-FR" sz="2000" i="1" u="sng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r>
              <a:rPr lang="fr-FR" sz="2000" i="1" u="sng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Perspectives : </a:t>
            </a:r>
          </a:p>
          <a:p>
            <a:endParaRPr lang="fr-FR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	-     In-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depth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study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on the optimisation of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derivatisation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depending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on the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kind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of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molecules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	-     Advanced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analysis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of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tholins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	-    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Coupling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derivatization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with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the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other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processes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on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Dragonfly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: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pyrolysis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thermochemolysis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Improving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the range of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target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coumpounds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2B5732B6-51FF-49C5-8B01-813F068C6B46}"/>
              </a:ext>
            </a:extLst>
          </p:cNvPr>
          <p:cNvSpPr/>
          <p:nvPr/>
        </p:nvSpPr>
        <p:spPr>
          <a:xfrm>
            <a:off x="1384154" y="3071336"/>
            <a:ext cx="955040" cy="3657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42DAEC7-FFDD-400D-A165-955C093112BD}"/>
              </a:ext>
            </a:extLst>
          </p:cNvPr>
          <p:cNvSpPr txBox="1"/>
          <p:nvPr/>
        </p:nvSpPr>
        <p:spPr>
          <a:xfrm>
            <a:off x="2497318" y="30713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Detection</a:t>
            </a:r>
            <a:r>
              <a:rPr lang="fr-F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amines on Titan </a:t>
            </a:r>
            <a:r>
              <a:rPr lang="fr-FR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will</a:t>
            </a:r>
            <a:r>
              <a:rPr lang="fr-F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</a:t>
            </a:r>
            <a:r>
              <a:rPr lang="fr-F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possible and </a:t>
            </a:r>
            <a:r>
              <a:rPr lang="fr-FR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thus</a:t>
            </a:r>
            <a:r>
              <a:rPr lang="fr-F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nitrogenated</a:t>
            </a:r>
            <a:r>
              <a:rPr lang="fr-F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biomolecules</a:t>
            </a:r>
            <a:r>
              <a:rPr lang="fr-F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too</a:t>
            </a:r>
            <a:r>
              <a:rPr lang="fr-F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850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27F654-B414-48D6-AE04-7D999D03F271}"/>
              </a:ext>
            </a:extLst>
          </p:cNvPr>
          <p:cNvSpPr/>
          <p:nvPr/>
        </p:nvSpPr>
        <p:spPr>
          <a:xfrm>
            <a:off x="-138067" y="1315509"/>
            <a:ext cx="79917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0" cap="none" spc="0" dirty="0" err="1">
                <a:ln w="0"/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Thank</a:t>
            </a:r>
            <a:r>
              <a:rPr lang="fr-FR" sz="4800" b="0" cap="none" spc="0" dirty="0">
                <a:ln w="0"/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4800" b="0" cap="none" spc="0" dirty="0" err="1">
                <a:ln w="0"/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fr-FR" sz="4800" b="0" cap="none" spc="0" dirty="0">
                <a:ln w="0"/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for </a:t>
            </a:r>
            <a:r>
              <a:rPr lang="fr-FR" sz="4800" b="0" cap="none" spc="0" dirty="0" err="1">
                <a:ln w="0"/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your</a:t>
            </a:r>
            <a:r>
              <a:rPr lang="fr-FR" sz="4800" b="0" cap="none" spc="0" dirty="0">
                <a:ln w="0"/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attention</a:t>
            </a:r>
          </a:p>
          <a:p>
            <a:pPr algn="ctr"/>
            <a:r>
              <a:rPr lang="fr-FR" sz="4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Questions ?</a:t>
            </a:r>
            <a:endParaRPr lang="fr-FR" sz="4800" b="0" cap="none" spc="0" dirty="0">
              <a:ln w="0"/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AD4B6E-2D3C-47FE-B59A-56564A76CA23}"/>
              </a:ext>
            </a:extLst>
          </p:cNvPr>
          <p:cNvSpPr txBox="1"/>
          <p:nvPr/>
        </p:nvSpPr>
        <p:spPr>
          <a:xfrm>
            <a:off x="11004698" y="6581001"/>
            <a:ext cx="1509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chemeClr val="bg2">
                    <a:lumMod val="75000"/>
                  </a:schemeClr>
                </a:solidFill>
              </a:rPr>
              <a:t>Artist’s</a:t>
            </a:r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 Concept</a:t>
            </a:r>
          </a:p>
        </p:txBody>
      </p:sp>
    </p:spTree>
    <p:extLst>
      <p:ext uri="{BB962C8B-B14F-4D97-AF65-F5344CB8AC3E}">
        <p14:creationId xmlns:p14="http://schemas.microsoft.com/office/powerpoint/2010/main" val="211119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0692"/>
            <a:ext cx="12192000" cy="1825624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Titan in a real </a:t>
            </a:r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color</a:t>
            </a:r>
            <a:endParaRPr lang="fr-FR" sz="40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9250-B816-4C51-BF52-B2C1BC4603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60C153-FB8D-49AA-A723-DCC3854304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1" y="2026249"/>
            <a:ext cx="5990978" cy="4695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9F35167-7F40-4394-9D4C-690975F71401}"/>
              </a:ext>
            </a:extLst>
          </p:cNvPr>
          <p:cNvSpPr txBox="1"/>
          <p:nvPr/>
        </p:nvSpPr>
        <p:spPr>
          <a:xfrm>
            <a:off x="6707259" y="6385023"/>
            <a:ext cx="4785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NASA/JPL-Caltech/Space Science Institute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4215576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0692"/>
            <a:ext cx="12192000" cy="1825624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Photochemistry</a:t>
            </a:r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a </a:t>
            </a:r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little</a:t>
            </a:r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bit more </a:t>
            </a:r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detailed</a:t>
            </a:r>
            <a:endParaRPr lang="fr-FR" sz="40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9250-B816-4C51-BF52-B2C1BC4603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B5951F5-12F7-45E6-BBE7-932A5A8BD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73" t="35876" r="31681" b="18287"/>
          <a:stretch/>
        </p:blipFill>
        <p:spPr>
          <a:xfrm>
            <a:off x="2304365" y="1960252"/>
            <a:ext cx="7583270" cy="476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48399"/>
            <a:ext cx="12192000" cy="168869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Titan : high </a:t>
            </a:r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potential</a:t>
            </a:r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for </a:t>
            </a:r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astrobiology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8811" y="1778798"/>
            <a:ext cx="9742052" cy="489585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000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  <a:sym typeface="Wingdings" panose="05000000000000000000" pitchFamily="2" charset="2"/>
              </a:rPr>
              <a:t>  </a:t>
            </a:r>
            <a:r>
              <a:rPr lang="fr-FR" sz="2000" dirty="0">
                <a:latin typeface="Raavi" panose="020B0502040204020203" pitchFamily="34" charset="0"/>
                <a:cs typeface="Raavi" panose="020B0502040204020203" pitchFamily="34" charset="0"/>
                <a:sym typeface="Wingdings" panose="05000000000000000000" pitchFamily="2" charset="2"/>
              </a:rPr>
              <a:t>›</a:t>
            </a:r>
            <a:r>
              <a:rPr lang="fr-FR" sz="2000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sym typeface="Wingdings" panose="05000000000000000000" pitchFamily="2" charset="2"/>
              </a:rPr>
              <a:t>Only</a:t>
            </a:r>
            <a:r>
              <a:rPr lang="fr-FR" sz="2000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sym typeface="Wingdings" panose="05000000000000000000" pitchFamily="2" charset="2"/>
              </a:rPr>
              <a:t>moon</a:t>
            </a:r>
            <a:r>
              <a:rPr lang="fr-FR" sz="2000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sym typeface="Wingdings" panose="05000000000000000000" pitchFamily="2" charset="2"/>
              </a:rPr>
              <a:t>with</a:t>
            </a:r>
            <a:r>
              <a:rPr lang="fr-FR" sz="2000" dirty="0">
                <a:latin typeface="Cambria" panose="02040503050406030204" pitchFamily="18" charset="0"/>
                <a:sym typeface="Wingdings" panose="05000000000000000000" pitchFamily="2" charset="2"/>
              </a:rPr>
              <a:t> a </a:t>
            </a:r>
            <a:r>
              <a:rPr lang="fr-FR" sz="2000" dirty="0" err="1">
                <a:latin typeface="Cambria" panose="02040503050406030204" pitchFamily="18" charset="0"/>
                <a:sym typeface="Wingdings" panose="05000000000000000000" pitchFamily="2" charset="2"/>
              </a:rPr>
              <a:t>t</a:t>
            </a:r>
            <a:r>
              <a:rPr lang="fr-FR" sz="2000" b="1" dirty="0" err="1">
                <a:latin typeface="Cambria" panose="02040503050406030204" pitchFamily="18" charset="0"/>
                <a:sym typeface="Wingdings" panose="05000000000000000000" pitchFamily="2" charset="2"/>
              </a:rPr>
              <a:t>hick</a:t>
            </a:r>
            <a:r>
              <a:rPr lang="fr-FR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latin typeface="Cambria" panose="02040503050406030204" pitchFamily="18" charset="0"/>
                <a:sym typeface="Wingdings" panose="05000000000000000000" pitchFamily="2" charset="2"/>
              </a:rPr>
              <a:t>atmosphere</a:t>
            </a:r>
            <a:r>
              <a:rPr lang="fr-FR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fr-FR" sz="2000" dirty="0">
                <a:latin typeface="Cambria" panose="02040503050406030204" pitchFamily="18" charset="0"/>
                <a:sym typeface="Wingdings" panose="05000000000000000000" pitchFamily="2" charset="2"/>
              </a:rPr>
              <a:t>2</a:t>
            </a:r>
            <a:r>
              <a:rPr lang="fr-FR" sz="2000" baseline="30000" dirty="0">
                <a:latin typeface="Cambria" panose="02040503050406030204" pitchFamily="18" charset="0"/>
                <a:sym typeface="Wingdings" panose="05000000000000000000" pitchFamily="2" charset="2"/>
              </a:rPr>
              <a:t>nd</a:t>
            </a:r>
            <a:r>
              <a:rPr lang="fr-FR" sz="2000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sym typeface="Wingdings" panose="05000000000000000000" pitchFamily="2" charset="2"/>
              </a:rPr>
              <a:t>planetary</a:t>
            </a:r>
            <a:r>
              <a:rPr lang="fr-FR" sz="2000" dirty="0">
                <a:latin typeface="Cambria" panose="02040503050406030204" pitchFamily="18" charset="0"/>
                <a:sym typeface="Wingdings" panose="05000000000000000000" pitchFamily="2" charset="2"/>
              </a:rPr>
              <a:t> body </a:t>
            </a:r>
            <a:r>
              <a:rPr lang="fr-FR" sz="2000" dirty="0" err="1">
                <a:latin typeface="Cambria" panose="02040503050406030204" pitchFamily="18" charset="0"/>
                <a:sym typeface="Wingdings" panose="05000000000000000000" pitchFamily="2" charset="2"/>
              </a:rPr>
              <a:t>with</a:t>
            </a:r>
            <a:r>
              <a:rPr lang="fr-FR" sz="2000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  <a:sym typeface="Wingdings" panose="05000000000000000000" pitchFamily="2" charset="2"/>
              </a:rPr>
              <a:t>an </a:t>
            </a:r>
            <a:r>
              <a:rPr lang="fr-FR" sz="2000" dirty="0" err="1">
                <a:latin typeface="Cambria" panose="02040503050406030204" pitchFamily="18" charset="0"/>
                <a:sym typeface="Wingdings" panose="05000000000000000000" pitchFamily="2" charset="2"/>
              </a:rPr>
              <a:t>nitrogen</a:t>
            </a:r>
            <a:r>
              <a:rPr lang="fr-FR" sz="2000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sym typeface="Wingdings" panose="05000000000000000000" pitchFamily="2" charset="2"/>
              </a:rPr>
              <a:t>based</a:t>
            </a:r>
            <a:r>
              <a:rPr lang="fr-FR" sz="2000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sym typeface="Wingdings" panose="05000000000000000000" pitchFamily="2" charset="2"/>
              </a:rPr>
              <a:t>atmosphere</a:t>
            </a:r>
            <a:r>
              <a:rPr lang="fr-FR" sz="2000" dirty="0">
                <a:latin typeface="Cambria" panose="02040503050406030204" pitchFamily="18" charset="0"/>
                <a:sym typeface="Wingdings" panose="05000000000000000000" pitchFamily="2" charset="2"/>
              </a:rPr>
              <a:t> (and few </a:t>
            </a:r>
            <a:r>
              <a:rPr lang="fr-FR" sz="2000" dirty="0" err="1">
                <a:latin typeface="Cambria" panose="02040503050406030204" pitchFamily="18" charset="0"/>
                <a:sym typeface="Wingdings" panose="05000000000000000000" pitchFamily="2" charset="2"/>
              </a:rPr>
              <a:t>percents</a:t>
            </a:r>
            <a:r>
              <a:rPr lang="fr-FR" sz="2000" dirty="0">
                <a:latin typeface="Cambria" panose="02040503050406030204" pitchFamily="18" charset="0"/>
                <a:sym typeface="Wingdings" panose="05000000000000000000" pitchFamily="2" charset="2"/>
              </a:rPr>
              <a:t> of CH4)</a:t>
            </a:r>
          </a:p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  <a:sym typeface="Wingdings" panose="05000000000000000000" pitchFamily="2" charset="2"/>
              </a:rPr>
              <a:t>	</a:t>
            </a:r>
          </a:p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  <a:sym typeface="Wingdings" panose="05000000000000000000" pitchFamily="2" charset="2"/>
              </a:rPr>
              <a:t>  </a:t>
            </a:r>
            <a:r>
              <a:rPr lang="fr-FR" sz="2000" dirty="0">
                <a:latin typeface="Raavi" panose="020B0502040204020203" pitchFamily="34" charset="0"/>
                <a:cs typeface="Raavi" panose="020B0502040204020203" pitchFamily="34" charset="0"/>
                <a:sym typeface="Wingdings" panose="05000000000000000000" pitchFamily="2" charset="2"/>
              </a:rPr>
              <a:t>›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Raavi" panose="020B0502040204020203" pitchFamily="34" charset="0"/>
                <a:sym typeface="Wingdings" panose="05000000000000000000" pitchFamily="2" charset="2"/>
              </a:rPr>
              <a:t>Atmosphere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Raavi" panose="020B0502040204020203" pitchFamily="34" charset="0"/>
                <a:sym typeface="Wingdings" panose="05000000000000000000" pitchFamily="2" charset="2"/>
              </a:rPr>
              <a:t> : </a:t>
            </a:r>
            <a:r>
              <a:rPr lang="fr-FR" sz="2000" dirty="0">
                <a:latin typeface="Cambria" panose="02040503050406030204" pitchFamily="18" charset="0"/>
                <a:sym typeface="Wingdings" panose="05000000000000000000" pitchFamily="2" charset="2"/>
              </a:rPr>
              <a:t>site of a </a:t>
            </a:r>
            <a:r>
              <a:rPr lang="fr-FR" sz="2000" b="1" dirty="0" err="1">
                <a:latin typeface="Cambria" panose="02040503050406030204" pitchFamily="18" charset="0"/>
                <a:sym typeface="Wingdings" panose="05000000000000000000" pitchFamily="2" charset="2"/>
              </a:rPr>
              <a:t>complex</a:t>
            </a:r>
            <a:r>
              <a:rPr lang="fr-FR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latin typeface="Cambria" panose="02040503050406030204" pitchFamily="18" charset="0"/>
                <a:sym typeface="Wingdings" panose="05000000000000000000" pitchFamily="2" charset="2"/>
              </a:rPr>
              <a:t>organic</a:t>
            </a:r>
            <a:r>
              <a:rPr lang="fr-FR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latin typeface="Cambria" panose="02040503050406030204" pitchFamily="18" charset="0"/>
                <a:sym typeface="Wingdings" panose="05000000000000000000" pitchFamily="2" charset="2"/>
              </a:rPr>
              <a:t>chemistry</a:t>
            </a:r>
            <a:r>
              <a:rPr lang="fr-FR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r>
              <a:rPr lang="fr-FR" sz="1400" i="1" dirty="0">
                <a:latin typeface="Cambria" panose="02040503050406030204" pitchFamily="18" charset="0"/>
                <a:sym typeface="Wingdings" panose="05000000000000000000" pitchFamily="2" charset="2"/>
              </a:rPr>
              <a:t>(Niemann et al., 2005, </a:t>
            </a:r>
            <a:r>
              <a:rPr lang="fr-FR" sz="1400" i="1" dirty="0" err="1">
                <a:latin typeface="Cambria" panose="02040503050406030204" pitchFamily="18" charset="0"/>
                <a:sym typeface="Wingdings" panose="05000000000000000000" pitchFamily="2" charset="2"/>
              </a:rPr>
              <a:t>Neish</a:t>
            </a:r>
            <a:r>
              <a:rPr lang="fr-FR" sz="1400" i="1" dirty="0">
                <a:latin typeface="Cambria" panose="02040503050406030204" pitchFamily="18" charset="0"/>
                <a:sym typeface="Wingdings" panose="05000000000000000000" pitchFamily="2" charset="2"/>
              </a:rPr>
              <a:t> et al., 2010) </a:t>
            </a:r>
          </a:p>
          <a:p>
            <a:pPr marL="0" indent="0">
              <a:buNone/>
            </a:pPr>
            <a:endParaRPr lang="fr-FR" sz="2000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Raavi" panose="020B0502040204020203" pitchFamily="34" charset="0"/>
                <a:sym typeface="Wingdings" panose="05000000000000000000" pitchFamily="2" charset="2"/>
              </a:rPr>
              <a:t>› 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Raavi" panose="020B0502040204020203" pitchFamily="34" charset="0"/>
                <a:sym typeface="Wingdings" panose="05000000000000000000" pitchFamily="2" charset="2"/>
              </a:rPr>
              <a:t>Stable liquide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Raavi" panose="020B0502040204020203" pitchFamily="34" charset="0"/>
                <a:sym typeface="Wingdings" panose="05000000000000000000" pitchFamily="2" charset="2"/>
              </a:rPr>
              <a:t>currently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Raavi" panose="020B0502040204020203" pitchFamily="34" charset="0"/>
                <a:sym typeface="Wingdings" panose="05000000000000000000" pitchFamily="2" charset="2"/>
              </a:rPr>
              <a:t> on the surface (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Raavi" panose="020B0502040204020203" pitchFamily="34" charset="0"/>
                <a:sym typeface="Wingdings" panose="05000000000000000000" pitchFamily="2" charset="2"/>
              </a:rPr>
              <a:t>methane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Raavi" panose="020B0502040204020203" pitchFamily="34" charset="0"/>
                <a:sym typeface="Wingdings" panose="05000000000000000000" pitchFamily="2" charset="2"/>
              </a:rPr>
              <a:t> and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Raavi" panose="020B0502040204020203" pitchFamily="34" charset="0"/>
                <a:sym typeface="Wingdings" panose="05000000000000000000" pitchFamily="2" charset="2"/>
              </a:rPr>
              <a:t>ethane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Raavi" panose="020B0502040204020203" pitchFamily="34" charset="0"/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1800" b="1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2000" dirty="0">
                <a:latin typeface="Raavi" panose="020B0502040204020203" pitchFamily="34" charset="0"/>
                <a:cs typeface="Raavi" panose="020B0502040204020203" pitchFamily="34" charset="0"/>
                <a:sym typeface="Wingdings" panose="05000000000000000000" pitchFamily="2" charset="2"/>
              </a:rPr>
              <a:t>›</a:t>
            </a:r>
            <a:r>
              <a:rPr lang="fr-FR" sz="1800" b="1" dirty="0">
                <a:latin typeface="Raavi" panose="020B0502040204020203" pitchFamily="34" charset="0"/>
                <a:cs typeface="Raav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sz="2000" dirty="0">
                <a:latin typeface="Cambria" panose="02040503050406030204" pitchFamily="18" charset="0"/>
                <a:cs typeface="Raavi" panose="020B0502040204020203" pitchFamily="34" charset="0"/>
                <a:sym typeface="Wingdings" panose="05000000000000000000" pitchFamily="2" charset="2"/>
              </a:rPr>
              <a:t>G</a:t>
            </a:r>
            <a:r>
              <a:rPr lang="fr-FR" sz="2000" dirty="0">
                <a:latin typeface="Cambria" panose="02040503050406030204" pitchFamily="18" charset="0"/>
                <a:sym typeface="Wingdings" panose="05000000000000000000" pitchFamily="2" charset="2"/>
              </a:rPr>
              <a:t>lobal subsurface </a:t>
            </a:r>
            <a:r>
              <a:rPr lang="fr-FR" sz="2000" b="1" dirty="0" err="1">
                <a:latin typeface="Cambria" panose="02040503050406030204" pitchFamily="18" charset="0"/>
                <a:sym typeface="Wingdings" panose="05000000000000000000" pitchFamily="2" charset="2"/>
              </a:rPr>
              <a:t>ocean</a:t>
            </a:r>
            <a:r>
              <a:rPr lang="fr-FR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1200" i="1" dirty="0">
                <a:latin typeface="Cambria" panose="02040503050406030204" pitchFamily="18" charset="0"/>
                <a:sym typeface="Wingdings" panose="05000000000000000000" pitchFamily="2" charset="2"/>
              </a:rPr>
              <a:t>(</a:t>
            </a:r>
            <a:r>
              <a:rPr lang="fr-FR" sz="1200" i="1" dirty="0" err="1">
                <a:latin typeface="Cambria" panose="02040503050406030204" pitchFamily="18" charset="0"/>
                <a:sym typeface="Wingdings" panose="05000000000000000000" pitchFamily="2" charset="2"/>
              </a:rPr>
              <a:t>Sohl</a:t>
            </a:r>
            <a:r>
              <a:rPr lang="fr-FR" sz="1200" i="1" dirty="0">
                <a:latin typeface="Cambria" panose="02040503050406030204" pitchFamily="18" charset="0"/>
                <a:sym typeface="Wingdings" panose="05000000000000000000" pitchFamily="2" charset="2"/>
              </a:rPr>
              <a:t> et al., 2003)</a:t>
            </a:r>
          </a:p>
          <a:p>
            <a:pPr marL="0" indent="0">
              <a:buNone/>
            </a:pPr>
            <a:endParaRPr lang="fr-FR" sz="1200" i="1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1200" i="1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000" dirty="0">
              <a:latin typeface="Cambria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310255" y="6517006"/>
            <a:ext cx="2743200" cy="365125"/>
          </a:xfrm>
        </p:spPr>
        <p:txBody>
          <a:bodyPr/>
          <a:lstStyle/>
          <a:p>
            <a:fld id="{27549250-B816-4C51-BF52-B2C1BC4603A9}" type="slidenum">
              <a:rPr lang="fr-FR" smtClean="0"/>
              <a:t>2</a:t>
            </a:fld>
            <a:endParaRPr lang="fr-FR" dirty="0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E84FBFA4-9738-4687-9A85-B8AB429B992E}"/>
              </a:ext>
            </a:extLst>
          </p:cNvPr>
          <p:cNvSpPr/>
          <p:nvPr/>
        </p:nvSpPr>
        <p:spPr>
          <a:xfrm>
            <a:off x="763428" y="6044409"/>
            <a:ext cx="973932" cy="2547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A7439C-C683-47DE-8E80-CBF22A39F543}"/>
              </a:ext>
            </a:extLst>
          </p:cNvPr>
          <p:cNvSpPr txBox="1"/>
          <p:nvPr/>
        </p:nvSpPr>
        <p:spPr>
          <a:xfrm>
            <a:off x="1737360" y="5978397"/>
            <a:ext cx="10081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Ideal place to test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habitability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prebiotic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chemistry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and the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ubiquity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diversity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of life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B84FCA-60DB-482D-8250-4AD829368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15" y="1881864"/>
            <a:ext cx="4219172" cy="318428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57C6F72-206F-4E2F-852E-FE25E1E8E888}"/>
              </a:ext>
            </a:extLst>
          </p:cNvPr>
          <p:cNvSpPr txBox="1"/>
          <p:nvPr/>
        </p:nvSpPr>
        <p:spPr>
          <a:xfrm>
            <a:off x="7097900" y="4998771"/>
            <a:ext cx="5223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Near-</a:t>
            </a:r>
            <a:r>
              <a:rPr lang="fr-FR" sz="1100" i="1" dirty="0" err="1"/>
              <a:t>infrared</a:t>
            </a:r>
            <a:r>
              <a:rPr lang="fr-FR" sz="1100" i="1" dirty="0"/>
              <a:t> </a:t>
            </a:r>
            <a:r>
              <a:rPr lang="fr-FR" sz="1100" i="1" dirty="0" err="1"/>
              <a:t>color</a:t>
            </a:r>
            <a:r>
              <a:rPr lang="fr-FR" sz="1100" i="1" dirty="0"/>
              <a:t> </a:t>
            </a:r>
            <a:r>
              <a:rPr lang="fr-FR" sz="1100" i="1" dirty="0" err="1"/>
              <a:t>mosaic</a:t>
            </a:r>
            <a:r>
              <a:rPr lang="fr-FR" sz="1100" i="1" dirty="0"/>
              <a:t> </a:t>
            </a:r>
            <a:r>
              <a:rPr lang="fr-FR" sz="1100" i="1" dirty="0" err="1"/>
              <a:t>from</a:t>
            </a:r>
            <a:r>
              <a:rPr lang="fr-FR" sz="1100" i="1" dirty="0"/>
              <a:t> Cassini. </a:t>
            </a:r>
            <a:r>
              <a:rPr lang="en-US" sz="1100" dirty="0"/>
              <a:t>NASA/JPL-Caltech/University of Arizona/University of Idaho</a:t>
            </a: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72979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0693"/>
            <a:ext cx="12192000" cy="1658739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Titan : a </a:t>
            </a:r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complex</a:t>
            </a:r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atmospheric</a:t>
            </a:r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organic</a:t>
            </a:r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chemistry</a:t>
            </a:r>
            <a:endParaRPr lang="fr-FR" sz="40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3039" y="2389831"/>
            <a:ext cx="6485795" cy="345184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›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Atmosphere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composed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mainly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of N2 (95 to 98%) and few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percents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of CH4 (2 to 5%°). Absence of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oxygenated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molecules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›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Reductive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organic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chemistry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C-H-N.</a:t>
            </a:r>
          </a:p>
          <a:p>
            <a:pPr marL="0" indent="0">
              <a:buNone/>
            </a:pP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20675" indent="0"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➱Formation of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complex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chemical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species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in the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atmosphere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in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liquid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solid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form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aerosols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).</a:t>
            </a:r>
          </a:p>
          <a:p>
            <a:pPr marL="0" indent="0">
              <a:buNone/>
            </a:pP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›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Sedimentation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of the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haze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at the surface </a:t>
            </a:r>
            <a:r>
              <a:rPr lang="fr-FR" sz="12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fr-FR" sz="1200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Raulin</a:t>
            </a:r>
            <a:r>
              <a:rPr lang="fr-FR" sz="12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et al., 2012).</a:t>
            </a:r>
            <a:endParaRPr lang="fr-FR" sz="2000" b="1" i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9250-B816-4C51-BF52-B2C1BC4603A9}" type="slidenum">
              <a:rPr lang="fr-FR" sz="1400" i="1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sz="1400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649991" y="6261913"/>
            <a:ext cx="470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/>
              <a:t>Processus chimiques dans l’atmosphère de Titan. Source : </a:t>
            </a:r>
            <a:r>
              <a:rPr lang="fr-FR" sz="1200" i="1" dirty="0" err="1"/>
              <a:t>Raulin</a:t>
            </a:r>
            <a:r>
              <a:rPr lang="fr-FR" sz="1200" i="1" dirty="0"/>
              <a:t> et al., 2012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41946" y="1965278"/>
            <a:ext cx="3016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i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46755" r="1170"/>
          <a:stretch/>
        </p:blipFill>
        <p:spPr>
          <a:xfrm>
            <a:off x="7118504" y="1782986"/>
            <a:ext cx="3766782" cy="452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0692"/>
            <a:ext cx="12192000" cy="164075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Titan : </a:t>
            </a:r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biomolecules</a:t>
            </a:r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at the surface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759" y="1962150"/>
            <a:ext cx="10805160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›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Liquid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water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at the surface (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cryovolcanism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meteorite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impact) </a:t>
            </a:r>
          </a:p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hydrolysis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aerosols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condensed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species</a:t>
            </a: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› Formation of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complex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oxygenated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molecules</a:t>
            </a:r>
            <a:endParaRPr lang="fr-FR" sz="20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of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interest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for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biology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2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fr-FR" sz="1200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Piling</a:t>
            </a:r>
            <a:r>
              <a:rPr lang="fr-FR" sz="12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et al., 2009, </a:t>
            </a:r>
            <a:r>
              <a:rPr lang="fr-FR" sz="1200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Neish</a:t>
            </a:r>
            <a:r>
              <a:rPr lang="fr-FR" sz="12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et al., 2010, </a:t>
            </a:r>
            <a:r>
              <a:rPr lang="fr-FR" sz="1200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Cleaves</a:t>
            </a:r>
            <a:r>
              <a:rPr lang="fr-FR" sz="12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et al., 2014)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</a:p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-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amino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acids</a:t>
            </a: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-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nucleic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acids</a:t>
            </a: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-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nitrogenous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bases </a:t>
            </a:r>
          </a:p>
          <a:p>
            <a:pPr marL="0" indent="0">
              <a:buNone/>
            </a:pP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Presence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biomolecules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development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of a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prebiotic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chemistry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. But how to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confirm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that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9250-B816-4C51-BF52-B2C1BC4603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378" y="2600960"/>
            <a:ext cx="5762294" cy="262697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71484" y="5282553"/>
            <a:ext cx="7588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 err="1"/>
              <a:t>Methane</a:t>
            </a:r>
            <a:r>
              <a:rPr lang="fr-FR" sz="1050" i="1" dirty="0"/>
              <a:t> cycle and surface </a:t>
            </a:r>
            <a:r>
              <a:rPr lang="fr-FR" sz="1050" i="1" dirty="0" err="1"/>
              <a:t>processes</a:t>
            </a:r>
            <a:r>
              <a:rPr lang="fr-FR" sz="1050" i="1" dirty="0"/>
              <a:t> on Titan. Source : </a:t>
            </a:r>
            <a:r>
              <a:rPr lang="fr-FR" sz="1050" i="1" dirty="0" err="1"/>
              <a:t>Raulin</a:t>
            </a:r>
            <a:r>
              <a:rPr lang="fr-FR" sz="1050" i="1" dirty="0"/>
              <a:t> et al., 2012</a:t>
            </a:r>
          </a:p>
        </p:txBody>
      </p:sp>
    </p:spTree>
    <p:extLst>
      <p:ext uri="{BB962C8B-B14F-4D97-AF65-F5344CB8AC3E}">
        <p14:creationId xmlns:p14="http://schemas.microsoft.com/office/powerpoint/2010/main" val="109513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0692"/>
            <a:ext cx="12192000" cy="146894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Dragonfly</a:t>
            </a:r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mission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75392" y="1649548"/>
            <a:ext cx="10694580" cy="1043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› </a:t>
            </a:r>
            <a:r>
              <a:rPr lang="fr-FR" sz="20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Main goal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Search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for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organic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bioindicators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and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prebiotic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chemistry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at the surface.</a:t>
            </a:r>
          </a:p>
          <a:p>
            <a:pPr marL="0" indent="0">
              <a:buNone/>
            </a:pP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9250-B816-4C51-BF52-B2C1BC4603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1D8ADD-A35F-495E-8F47-04EEBA380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7" y="3057677"/>
            <a:ext cx="6188864" cy="3481235"/>
          </a:xfrm>
          <a:prstGeom prst="rect">
            <a:avLst/>
          </a:prstGeom>
          <a:effectLst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3EB586B-1814-4D3F-9C61-12325FD7C15F}"/>
              </a:ext>
            </a:extLst>
          </p:cNvPr>
          <p:cNvSpPr txBox="1"/>
          <p:nvPr/>
        </p:nvSpPr>
        <p:spPr>
          <a:xfrm>
            <a:off x="838200" y="6534102"/>
            <a:ext cx="4963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err="1"/>
              <a:t>Dragonfly</a:t>
            </a:r>
            <a:r>
              <a:rPr lang="fr-FR" sz="1100" i="1" dirty="0"/>
              <a:t> probe on the </a:t>
            </a:r>
            <a:r>
              <a:rPr lang="fr-FR" sz="1100" i="1" dirty="0" err="1"/>
              <a:t>Titan’s</a:t>
            </a:r>
            <a:r>
              <a:rPr lang="fr-FR" sz="1100" i="1" dirty="0"/>
              <a:t> surface. Image </a:t>
            </a:r>
            <a:r>
              <a:rPr lang="fr-FR" sz="1100" i="1" dirty="0" err="1"/>
              <a:t>Credit</a:t>
            </a:r>
            <a:r>
              <a:rPr lang="fr-FR" sz="1100" i="1" dirty="0"/>
              <a:t> : John Hopkins APL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603A35-F6DA-4E91-9BFB-7ED51F6F3592}"/>
              </a:ext>
            </a:extLst>
          </p:cNvPr>
          <p:cNvSpPr txBox="1"/>
          <p:nvPr/>
        </p:nvSpPr>
        <p:spPr>
          <a:xfrm>
            <a:off x="6772939" y="4399237"/>
            <a:ext cx="780429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› </a:t>
            </a:r>
            <a:r>
              <a:rPr lang="fr-FR" sz="20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4 instruments </a:t>
            </a:r>
            <a:r>
              <a:rPr lang="fr-FR" sz="2000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onboard</a:t>
            </a:r>
            <a:endParaRPr lang="fr-FR" sz="2000" i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DraMS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: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chemistry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analyzer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	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DraGMet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: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Environmental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conditions</a:t>
            </a:r>
          </a:p>
          <a:p>
            <a:pPr>
              <a:buFontTx/>
              <a:buChar char="-"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DraGNS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: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elementary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analyzer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	</a:t>
            </a:r>
          </a:p>
          <a:p>
            <a:pPr>
              <a:buFontTx/>
              <a:buChar char="-"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DragonCam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: camera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40CD8CF-7106-42F0-8E0E-9E68F5EE0D0D}"/>
              </a:ext>
            </a:extLst>
          </p:cNvPr>
          <p:cNvSpPr txBox="1"/>
          <p:nvPr/>
        </p:nvSpPr>
        <p:spPr>
          <a:xfrm>
            <a:off x="6772939" y="3057677"/>
            <a:ext cx="59382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› Probe</a:t>
            </a:r>
          </a:p>
          <a:p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Rotorcraft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to explore and </a:t>
            </a:r>
            <a:r>
              <a:rPr lang="fr-FR" sz="2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characterize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differents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environments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at the surface of Titan.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11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0692"/>
            <a:ext cx="12192000" cy="1626841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DraMS</a:t>
            </a:r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: a gaz </a:t>
            </a:r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chromatograph</a:t>
            </a:r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mass </a:t>
            </a:r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spectrometry</a:t>
            </a:r>
            <a:endParaRPr lang="fr-FR" sz="40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0682" y="1963132"/>
            <a:ext cx="10924394" cy="52619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9250-B816-4C51-BF52-B2C1BC4603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8270C056-96E5-40E3-8282-837770A31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2" t="39810" r="40257" b="28860"/>
          <a:stretch/>
        </p:blipFill>
        <p:spPr>
          <a:xfrm>
            <a:off x="268579" y="1852905"/>
            <a:ext cx="7344670" cy="30503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998CFC6-4DC1-4A48-8E69-7A8690A96564}"/>
              </a:ext>
            </a:extLst>
          </p:cNvPr>
          <p:cNvSpPr txBox="1"/>
          <p:nvPr/>
        </p:nvSpPr>
        <p:spPr>
          <a:xfrm>
            <a:off x="210007" y="4790246"/>
            <a:ext cx="2542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/>
              <a:t>Schematic</a:t>
            </a:r>
            <a:r>
              <a:rPr lang="fr-FR" sz="1200" i="1" dirty="0"/>
              <a:t> </a:t>
            </a:r>
            <a:r>
              <a:rPr lang="fr-FR" sz="1200" i="1" dirty="0" err="1"/>
              <a:t>principle</a:t>
            </a:r>
            <a:r>
              <a:rPr lang="fr-FR" sz="1200" i="1" dirty="0"/>
              <a:t> of GCMS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EB823C-558C-4A2D-A047-6D47D9DD219E}"/>
              </a:ext>
            </a:extLst>
          </p:cNvPr>
          <p:cNvSpPr txBox="1"/>
          <p:nvPr/>
        </p:nvSpPr>
        <p:spPr>
          <a:xfrm>
            <a:off x="7754122" y="2352787"/>
            <a:ext cx="46207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GC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separation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of the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chemical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species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</a:p>
          <a:p>
            <a:pPr algn="ctr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MS 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Molecular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structure</a:t>
            </a:r>
          </a:p>
          <a:p>
            <a:pPr algn="ctr"/>
            <a:endParaRPr lang="fr-FR" sz="1600" dirty="0">
              <a:sym typeface="Wingdings" panose="05000000000000000000" pitchFamily="2" charset="2"/>
            </a:endParaRPr>
          </a:p>
          <a:p>
            <a:pPr algn="ctr"/>
            <a:endParaRPr lang="fr-FR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310812-97EB-4F6D-88BC-5BEE6F8C39D1}"/>
              </a:ext>
            </a:extLst>
          </p:cNvPr>
          <p:cNvSpPr txBox="1"/>
          <p:nvPr/>
        </p:nvSpPr>
        <p:spPr>
          <a:xfrm>
            <a:off x="7671821" y="3835239"/>
            <a:ext cx="462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GC + MS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Proper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identification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of the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molecule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in a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sample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4B83382-A11A-46B6-8838-4CFDD0D5F2AA}"/>
              </a:ext>
            </a:extLst>
          </p:cNvPr>
          <p:cNvSpPr txBox="1"/>
          <p:nvPr/>
        </p:nvSpPr>
        <p:spPr>
          <a:xfrm>
            <a:off x="1402080" y="5659120"/>
            <a:ext cx="844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But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some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molecules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can not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be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b="1" dirty="0" err="1">
                <a:latin typeface="Cambria" panose="02040503050406030204" pitchFamily="18" charset="0"/>
                <a:ea typeface="Cambria" panose="02040503050406030204" pitchFamily="18" charset="0"/>
              </a:rPr>
              <a:t>directly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analyse by GCMS,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especially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the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too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polar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ones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(like the amines). How do to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so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7922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0692"/>
            <a:ext cx="12192000" cy="1626841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DraMS</a:t>
            </a:r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: a gaz </a:t>
            </a:r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chromatograph</a:t>
            </a:r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mass </a:t>
            </a:r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spectrometry</a:t>
            </a:r>
            <a:endParaRPr lang="fr-FR" sz="40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4283" y="1770092"/>
            <a:ext cx="10924394" cy="52619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9250-B816-4C51-BF52-B2C1BC4603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590AE82-71A1-4036-9118-9771F926688E}"/>
              </a:ext>
            </a:extLst>
          </p:cNvPr>
          <p:cNvGrpSpPr>
            <a:grpSpLocks/>
          </p:cNvGrpSpPr>
          <p:nvPr/>
        </p:nvGrpSpPr>
        <p:grpSpPr bwMode="auto">
          <a:xfrm>
            <a:off x="0" y="2084961"/>
            <a:ext cx="4887348" cy="2157971"/>
            <a:chOff x="1442693" y="1239130"/>
            <a:chExt cx="6269700" cy="2538506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EBD746E2-3E61-4441-94CF-654E45BF9D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7360" y="2393957"/>
              <a:ext cx="1217614" cy="895350"/>
              <a:chOff x="2428860" y="2195906"/>
              <a:chExt cx="1218078" cy="895526"/>
            </a:xfrm>
          </p:grpSpPr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D7693D93-E44D-48A4-9E30-4A59EE236057}"/>
                  </a:ext>
                </a:extLst>
              </p:cNvPr>
              <p:cNvCxnSpPr/>
              <p:nvPr/>
            </p:nvCxnSpPr>
            <p:spPr>
              <a:xfrm rot="16200000" flipV="1">
                <a:off x="3123692" y="2341161"/>
                <a:ext cx="374724" cy="309681"/>
              </a:xfrm>
              <a:prstGeom prst="line">
                <a:avLst/>
              </a:prstGeom>
              <a:ln>
                <a:solidFill>
                  <a:srgbClr val="86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D0441ED2-CF22-49DC-A84E-9F4EFDBA6A9E}"/>
                  </a:ext>
                </a:extLst>
              </p:cNvPr>
              <p:cNvCxnSpPr/>
              <p:nvPr/>
            </p:nvCxnSpPr>
            <p:spPr>
              <a:xfrm rot="5400000" flipH="1" flipV="1">
                <a:off x="3394464" y="2319743"/>
                <a:ext cx="376312" cy="128637"/>
              </a:xfrm>
              <a:prstGeom prst="line">
                <a:avLst/>
              </a:prstGeom>
              <a:ln>
                <a:solidFill>
                  <a:srgbClr val="86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59C790C5-BF54-4422-AFA6-5EE24D02B3F9}"/>
                  </a:ext>
                </a:extLst>
              </p:cNvPr>
              <p:cNvSpPr/>
              <p:nvPr/>
            </p:nvSpPr>
            <p:spPr>
              <a:xfrm>
                <a:off x="2428860" y="2883429"/>
                <a:ext cx="208043" cy="20800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8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CC7595F3-4117-4C6C-893F-7C54F4FA7E44}"/>
                  </a:ext>
                </a:extLst>
              </p:cNvPr>
              <p:cNvSpPr/>
              <p:nvPr/>
            </p:nvSpPr>
            <p:spPr>
              <a:xfrm>
                <a:off x="2489208" y="2804038"/>
                <a:ext cx="208043" cy="20800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8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AC3BD970-28AE-4975-BBB9-3A2F15B23457}"/>
                  </a:ext>
                </a:extLst>
              </p:cNvPr>
              <p:cNvSpPr/>
              <p:nvPr/>
            </p:nvSpPr>
            <p:spPr>
              <a:xfrm>
                <a:off x="2594023" y="2751640"/>
                <a:ext cx="208043" cy="20800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8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C11717F8-0261-4DEA-B756-4FD574E5DC48}"/>
                  </a:ext>
                </a:extLst>
              </p:cNvPr>
              <p:cNvSpPr/>
              <p:nvPr/>
            </p:nvSpPr>
            <p:spPr>
              <a:xfrm>
                <a:off x="2706779" y="2718296"/>
                <a:ext cx="208042" cy="20800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8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BD49299B-B8AC-490F-AE66-3D8093C9914C}"/>
                  </a:ext>
                </a:extLst>
              </p:cNvPr>
              <p:cNvSpPr/>
              <p:nvPr/>
            </p:nvSpPr>
            <p:spPr>
              <a:xfrm>
                <a:off x="2808418" y="2700830"/>
                <a:ext cx="208042" cy="20641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8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0B0397C1-2CB5-437D-BA50-1C4E9B76E258}"/>
                  </a:ext>
                </a:extLst>
              </p:cNvPr>
              <p:cNvSpPr/>
              <p:nvPr/>
            </p:nvSpPr>
            <p:spPr>
              <a:xfrm>
                <a:off x="2910057" y="2691303"/>
                <a:ext cx="208042" cy="20800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8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6E2E9A95-E2F3-427D-AD1F-4C645F4B2573}"/>
                  </a:ext>
                </a:extLst>
              </p:cNvPr>
              <p:cNvSpPr/>
              <p:nvPr/>
            </p:nvSpPr>
            <p:spPr>
              <a:xfrm>
                <a:off x="3037106" y="2691303"/>
                <a:ext cx="208042" cy="20800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8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AD241F07-E52D-44D0-94B2-F077FCEE7789}"/>
                  </a:ext>
                </a:extLst>
              </p:cNvPr>
              <p:cNvSpPr/>
              <p:nvPr/>
            </p:nvSpPr>
            <p:spPr>
              <a:xfrm>
                <a:off x="3148273" y="2691303"/>
                <a:ext cx="206454" cy="20800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8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D2DA887B-D3DC-4634-841A-0E7D76AE2F86}"/>
                  </a:ext>
                </a:extLst>
              </p:cNvPr>
              <p:cNvSpPr/>
              <p:nvPr/>
            </p:nvSpPr>
            <p:spPr>
              <a:xfrm>
                <a:off x="3257852" y="2680189"/>
                <a:ext cx="208043" cy="20800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8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75E62120-CFF6-47E4-B53E-E1C5DA2963B8}"/>
                  </a:ext>
                </a:extLst>
              </p:cNvPr>
              <p:cNvSpPr/>
              <p:nvPr/>
            </p:nvSpPr>
            <p:spPr>
              <a:xfrm>
                <a:off x="3372196" y="2591271"/>
                <a:ext cx="208043" cy="26040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4EA3867A-8A9F-421D-B317-BC1B186D1EF1}"/>
                  </a:ext>
                </a:extLst>
              </p:cNvPr>
              <p:cNvSpPr/>
              <p:nvPr/>
            </p:nvSpPr>
            <p:spPr>
              <a:xfrm>
                <a:off x="3507186" y="2657959"/>
                <a:ext cx="33350" cy="50810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Sourire 46">
                <a:extLst>
                  <a:ext uri="{FF2B5EF4-FFF2-40B4-BE49-F238E27FC236}">
                    <a16:creationId xmlns:a16="http://schemas.microsoft.com/office/drawing/2014/main" id="{AD552A7B-6B4E-4FA1-82F2-7875B8042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66964">
                <a:off x="3376961" y="2521407"/>
                <a:ext cx="258861" cy="355670"/>
              </a:xfrm>
              <a:prstGeom prst="smileyFace">
                <a:avLst>
                  <a:gd name="adj" fmla="val 4653"/>
                </a:avLst>
              </a:prstGeom>
              <a:gradFill rotWithShape="1">
                <a:gsLst>
                  <a:gs pos="0">
                    <a:srgbClr val="C9B5E8"/>
                  </a:gs>
                  <a:gs pos="35001">
                    <a:srgbClr val="D9CBEE"/>
                  </a:gs>
                  <a:gs pos="100000">
                    <a:srgbClr val="F0EAF9"/>
                  </a:gs>
                </a:gsLst>
                <a:lin ang="16200000" scaled="1"/>
              </a:gradFill>
              <a:ln w="9525">
                <a:solidFill>
                  <a:srgbClr val="86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rgbClr val="FF3300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rgbClr val="FF3300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rgbClr val="FF3300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rgbClr val="FF3300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rgbClr val="FF3300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rgbClr val="FF3300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rgbClr val="FF3300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rgbClr val="FF3300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rgbClr val="FF3300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Flèche droite 40">
              <a:extLst>
                <a:ext uri="{FF2B5EF4-FFF2-40B4-BE49-F238E27FC236}">
                  <a16:creationId xmlns:a16="http://schemas.microsoft.com/office/drawing/2014/main" id="{A2126A92-31E1-459A-B9E0-5EE332436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730" y="2979742"/>
              <a:ext cx="1504950" cy="157162"/>
            </a:xfrm>
            <a:prstGeom prst="rightArrow">
              <a:avLst>
                <a:gd name="adj1" fmla="val 50000"/>
                <a:gd name="adj2" fmla="val 50007"/>
              </a:avLst>
            </a:prstGeom>
            <a:solidFill>
              <a:srgbClr val="C00000"/>
            </a:solidFill>
            <a:ln w="9525">
              <a:solidFill>
                <a:srgbClr val="860000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rgbClr val="FF3300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rgbClr val="FF3300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rgbClr val="FF3300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rgbClr val="FF3300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rgbClr val="FF3300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rgbClr val="FF3300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rgbClr val="FF3300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rgbClr val="FF3300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rgbClr val="FF3300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747B43DF-3BC7-4FFB-8D1B-681041D3E6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389" y="1239130"/>
              <a:ext cx="2962862" cy="1523126"/>
              <a:chOff x="3724251" y="1040401"/>
              <a:chExt cx="2962313" cy="1523637"/>
            </a:xfrm>
          </p:grpSpPr>
          <p:sp>
            <p:nvSpPr>
              <p:cNvPr id="35" name="ZoneTexte 36">
                <a:extLst>
                  <a:ext uri="{FF2B5EF4-FFF2-40B4-BE49-F238E27FC236}">
                    <a16:creationId xmlns:a16="http://schemas.microsoft.com/office/drawing/2014/main" id="{BB272700-E869-4A0A-BA9C-6AF23D032A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4251" y="1040401"/>
                <a:ext cx="2962313" cy="733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rgbClr val="FF3300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rgbClr val="FF3300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rgbClr val="FF3300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rgbClr val="FF3300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rgbClr val="FF3300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rgbClr val="FF3300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rgbClr val="FF3300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rgbClr val="FF3300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rgbClr val="FF3300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Derivatization chemical (DMF-MDA here)</a:t>
                </a:r>
                <a:endPara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Cœur 35">
                <a:extLst>
                  <a:ext uri="{FF2B5EF4-FFF2-40B4-BE49-F238E27FC236}">
                    <a16:creationId xmlns:a16="http://schemas.microsoft.com/office/drawing/2014/main" id="{47064E42-F14C-4468-9AAB-00A71B398477}"/>
                  </a:ext>
                </a:extLst>
              </p:cNvPr>
              <p:cNvSpPr/>
              <p:nvPr/>
            </p:nvSpPr>
            <p:spPr>
              <a:xfrm rot="20582833">
                <a:off x="4826138" y="1857364"/>
                <a:ext cx="674563" cy="622509"/>
              </a:xfrm>
              <a:prstGeom prst="heart">
                <a:avLst/>
              </a:prstGeom>
              <a:solidFill>
                <a:srgbClr val="BC0000"/>
              </a:solidFill>
              <a:ln>
                <a:solidFill>
                  <a:srgbClr val="8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Cœur 36">
                <a:extLst>
                  <a:ext uri="{FF2B5EF4-FFF2-40B4-BE49-F238E27FC236}">
                    <a16:creationId xmlns:a16="http://schemas.microsoft.com/office/drawing/2014/main" id="{B76E445C-88F6-48DD-9134-6168108DAF08}"/>
                  </a:ext>
                </a:extLst>
              </p:cNvPr>
              <p:cNvSpPr/>
              <p:nvPr/>
            </p:nvSpPr>
            <p:spPr>
              <a:xfrm rot="19007234">
                <a:off x="4697574" y="1941529"/>
                <a:ext cx="674562" cy="622509"/>
              </a:xfrm>
              <a:prstGeom prst="heart">
                <a:avLst/>
              </a:prstGeom>
              <a:solidFill>
                <a:srgbClr val="BC0000"/>
              </a:solidFill>
              <a:ln>
                <a:solidFill>
                  <a:srgbClr val="8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810618B3-847E-4F75-B91F-6775F132E0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4101" y="2392366"/>
              <a:ext cx="2648292" cy="1385270"/>
              <a:chOff x="5636177" y="2194363"/>
              <a:chExt cx="2648303" cy="1384501"/>
            </a:xfrm>
          </p:grpSpPr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B6B8C982-C729-4D03-A454-A27C32D7AB67}"/>
                  </a:ext>
                </a:extLst>
              </p:cNvPr>
              <p:cNvSpPr/>
              <p:nvPr/>
            </p:nvSpPr>
            <p:spPr>
              <a:xfrm rot="19316814">
                <a:off x="5693327" y="3082870"/>
                <a:ext cx="1195392" cy="468052"/>
              </a:xfrm>
              <a:prstGeom prst="arc">
                <a:avLst/>
              </a:prstGeom>
              <a:ln>
                <a:solidFill>
                  <a:srgbClr val="86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E1D873E1-F015-47AF-93CB-0ABA2CC80B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36177" y="2194363"/>
                <a:ext cx="2648303" cy="1384501"/>
                <a:chOff x="5636177" y="2194363"/>
                <a:chExt cx="2648303" cy="1384501"/>
              </a:xfrm>
            </p:grpSpPr>
            <p:cxnSp>
              <p:nvCxnSpPr>
                <p:cNvPr id="17" name="Connecteur droit 16">
                  <a:extLst>
                    <a:ext uri="{FF2B5EF4-FFF2-40B4-BE49-F238E27FC236}">
                      <a16:creationId xmlns:a16="http://schemas.microsoft.com/office/drawing/2014/main" id="{840E6B96-D738-4B80-9069-21D830D22E5B}"/>
                    </a:ext>
                  </a:extLst>
                </p:cNvPr>
                <p:cNvCxnSpPr/>
                <p:nvPr/>
              </p:nvCxnSpPr>
              <p:spPr>
                <a:xfrm rot="16200000" flipV="1">
                  <a:off x="7583382" y="2463251"/>
                  <a:ext cx="461707" cy="155576"/>
                </a:xfrm>
                <a:prstGeom prst="line">
                  <a:avLst/>
                </a:prstGeom>
                <a:ln>
                  <a:solidFill>
                    <a:srgbClr val="86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Cœur 17">
                  <a:extLst>
                    <a:ext uri="{FF2B5EF4-FFF2-40B4-BE49-F238E27FC236}">
                      <a16:creationId xmlns:a16="http://schemas.microsoft.com/office/drawing/2014/main" id="{BA2B8161-440F-4A00-AA31-4345B7676E5F}"/>
                    </a:ext>
                  </a:extLst>
                </p:cNvPr>
                <p:cNvSpPr/>
                <p:nvPr/>
              </p:nvSpPr>
              <p:spPr>
                <a:xfrm rot="20594486">
                  <a:off x="7031595" y="2194363"/>
                  <a:ext cx="720727" cy="717152"/>
                </a:xfrm>
                <a:prstGeom prst="heart">
                  <a:avLst/>
                </a:prstGeom>
                <a:solidFill>
                  <a:srgbClr val="BC0000"/>
                </a:solidFill>
                <a:ln>
                  <a:solidFill>
                    <a:srgbClr val="86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9" name="Connecteur droit 18">
                  <a:extLst>
                    <a:ext uri="{FF2B5EF4-FFF2-40B4-BE49-F238E27FC236}">
                      <a16:creationId xmlns:a16="http://schemas.microsoft.com/office/drawing/2014/main" id="{15FE6D4F-0C49-495A-8243-02A57634EA8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7813543" y="2426773"/>
                  <a:ext cx="363336" cy="104775"/>
                </a:xfrm>
                <a:prstGeom prst="line">
                  <a:avLst/>
                </a:prstGeom>
                <a:ln>
                  <a:solidFill>
                    <a:srgbClr val="86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Ellipse 19">
                  <a:extLst>
                    <a:ext uri="{FF2B5EF4-FFF2-40B4-BE49-F238E27FC236}">
                      <a16:creationId xmlns:a16="http://schemas.microsoft.com/office/drawing/2014/main" id="{91CBDEBD-3A0A-45E8-AB53-AC9C5FFC45F2}"/>
                    </a:ext>
                  </a:extLst>
                </p:cNvPr>
                <p:cNvSpPr/>
                <p:nvPr/>
              </p:nvSpPr>
              <p:spPr>
                <a:xfrm>
                  <a:off x="6853794" y="2971806"/>
                  <a:ext cx="207963" cy="207847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86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Ellipse 20">
                  <a:extLst>
                    <a:ext uri="{FF2B5EF4-FFF2-40B4-BE49-F238E27FC236}">
                      <a16:creationId xmlns:a16="http://schemas.microsoft.com/office/drawing/2014/main" id="{70AEBDA1-896A-4659-BDD3-7D480FD1841F}"/>
                    </a:ext>
                  </a:extLst>
                </p:cNvPr>
                <p:cNvSpPr/>
                <p:nvPr/>
              </p:nvSpPr>
              <p:spPr>
                <a:xfrm>
                  <a:off x="6915706" y="2892475"/>
                  <a:ext cx="207964" cy="207847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86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Ellipse 21">
                  <a:extLst>
                    <a:ext uri="{FF2B5EF4-FFF2-40B4-BE49-F238E27FC236}">
                      <a16:creationId xmlns:a16="http://schemas.microsoft.com/office/drawing/2014/main" id="{7148613A-7C24-4A6F-8C7A-919872099877}"/>
                    </a:ext>
                  </a:extLst>
                </p:cNvPr>
                <p:cNvSpPr/>
                <p:nvPr/>
              </p:nvSpPr>
              <p:spPr>
                <a:xfrm>
                  <a:off x="7018895" y="2840116"/>
                  <a:ext cx="207963" cy="20784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86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Ellipse 22">
                  <a:extLst>
                    <a:ext uri="{FF2B5EF4-FFF2-40B4-BE49-F238E27FC236}">
                      <a16:creationId xmlns:a16="http://schemas.microsoft.com/office/drawing/2014/main" id="{DE503FEB-067A-431B-8850-65C47136529A}"/>
                    </a:ext>
                  </a:extLst>
                </p:cNvPr>
                <p:cNvSpPr/>
                <p:nvPr/>
              </p:nvSpPr>
              <p:spPr>
                <a:xfrm>
                  <a:off x="7133195" y="2806798"/>
                  <a:ext cx="206376" cy="207847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86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Ellipse 23">
                  <a:extLst>
                    <a:ext uri="{FF2B5EF4-FFF2-40B4-BE49-F238E27FC236}">
                      <a16:creationId xmlns:a16="http://schemas.microsoft.com/office/drawing/2014/main" id="{98467CF6-7805-43A2-A598-F1DE6A8B5378}"/>
                    </a:ext>
                  </a:extLst>
                </p:cNvPr>
                <p:cNvSpPr/>
                <p:nvPr/>
              </p:nvSpPr>
              <p:spPr>
                <a:xfrm>
                  <a:off x="7233208" y="2789345"/>
                  <a:ext cx="207964" cy="20784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86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Ellipse 24">
                  <a:extLst>
                    <a:ext uri="{FF2B5EF4-FFF2-40B4-BE49-F238E27FC236}">
                      <a16:creationId xmlns:a16="http://schemas.microsoft.com/office/drawing/2014/main" id="{B83BD4A3-B099-4C8E-A05E-9BCE373C6B97}"/>
                    </a:ext>
                  </a:extLst>
                </p:cNvPr>
                <p:cNvSpPr/>
                <p:nvPr/>
              </p:nvSpPr>
              <p:spPr>
                <a:xfrm>
                  <a:off x="7334808" y="2779825"/>
                  <a:ext cx="207964" cy="20784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86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Ellipse 25">
                  <a:extLst>
                    <a:ext uri="{FF2B5EF4-FFF2-40B4-BE49-F238E27FC236}">
                      <a16:creationId xmlns:a16="http://schemas.microsoft.com/office/drawing/2014/main" id="{C96CCB87-F93F-416E-96FD-99CCB939A2EC}"/>
                    </a:ext>
                  </a:extLst>
                </p:cNvPr>
                <p:cNvSpPr/>
                <p:nvPr/>
              </p:nvSpPr>
              <p:spPr>
                <a:xfrm>
                  <a:off x="7461808" y="2779825"/>
                  <a:ext cx="207964" cy="20784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86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Ellipse 26">
                  <a:extLst>
                    <a:ext uri="{FF2B5EF4-FFF2-40B4-BE49-F238E27FC236}">
                      <a16:creationId xmlns:a16="http://schemas.microsoft.com/office/drawing/2014/main" id="{D62DF9C9-B86D-4B52-AFF1-8D8FDBEA392C}"/>
                    </a:ext>
                  </a:extLst>
                </p:cNvPr>
                <p:cNvSpPr/>
                <p:nvPr/>
              </p:nvSpPr>
              <p:spPr>
                <a:xfrm>
                  <a:off x="7572934" y="2779825"/>
                  <a:ext cx="207964" cy="20784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86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Ellipse 27">
                  <a:extLst>
                    <a:ext uri="{FF2B5EF4-FFF2-40B4-BE49-F238E27FC236}">
                      <a16:creationId xmlns:a16="http://schemas.microsoft.com/office/drawing/2014/main" id="{DFA6A2F5-D3D8-4520-BE94-D79B51E6F5FD}"/>
                    </a:ext>
                  </a:extLst>
                </p:cNvPr>
                <p:cNvSpPr/>
                <p:nvPr/>
              </p:nvSpPr>
              <p:spPr>
                <a:xfrm>
                  <a:off x="7684059" y="2770305"/>
                  <a:ext cx="207964" cy="20784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86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Ellipse 28">
                  <a:extLst>
                    <a:ext uri="{FF2B5EF4-FFF2-40B4-BE49-F238E27FC236}">
                      <a16:creationId xmlns:a16="http://schemas.microsoft.com/office/drawing/2014/main" id="{513FB5EA-1BA2-4E75-9911-451100F4540A}"/>
                    </a:ext>
                  </a:extLst>
                </p:cNvPr>
                <p:cNvSpPr/>
                <p:nvPr/>
              </p:nvSpPr>
              <p:spPr>
                <a:xfrm>
                  <a:off x="7798359" y="2679868"/>
                  <a:ext cx="207964" cy="260206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8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Ellipse 29">
                  <a:extLst>
                    <a:ext uri="{FF2B5EF4-FFF2-40B4-BE49-F238E27FC236}">
                      <a16:creationId xmlns:a16="http://schemas.microsoft.com/office/drawing/2014/main" id="{CE8B385F-A3AC-4106-95C5-6BA26AD7020D}"/>
                    </a:ext>
                  </a:extLst>
                </p:cNvPr>
                <p:cNvSpPr/>
                <p:nvPr/>
              </p:nvSpPr>
              <p:spPr>
                <a:xfrm>
                  <a:off x="7933298" y="2746506"/>
                  <a:ext cx="31750" cy="50772"/>
                </a:xfrm>
                <a:prstGeom prst="ellipse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b="1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b="1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b="1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b="1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Sourire 26">
                  <a:extLst>
                    <a:ext uri="{FF2B5EF4-FFF2-40B4-BE49-F238E27FC236}">
                      <a16:creationId xmlns:a16="http://schemas.microsoft.com/office/drawing/2014/main" id="{41B61711-0196-4540-A03C-A582E65223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066964">
                  <a:off x="7803122" y="2583084"/>
                  <a:ext cx="260351" cy="355403"/>
                </a:xfrm>
                <a:prstGeom prst="smileyFace">
                  <a:avLst>
                    <a:gd name="adj" fmla="val 4653"/>
                  </a:avLst>
                </a:prstGeom>
                <a:gradFill rotWithShape="1">
                  <a:gsLst>
                    <a:gs pos="0">
                      <a:srgbClr val="C9B5E8"/>
                    </a:gs>
                    <a:gs pos="35001">
                      <a:srgbClr val="D9CBEE"/>
                    </a:gs>
                    <a:gs pos="100000">
                      <a:srgbClr val="F0EAF9"/>
                    </a:gs>
                  </a:gsLst>
                  <a:lin ang="16200000" scaled="1"/>
                </a:gradFill>
                <a:ln w="9525">
                  <a:solidFill>
                    <a:srgbClr val="860000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rgbClr val="FF3300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rgbClr val="FF3300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rgbClr val="FF3300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rgbClr val="FF3300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rgbClr val="FF3300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b="1" kern="1200">
                      <a:solidFill>
                        <a:srgbClr val="FF3300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b="1" kern="1200">
                      <a:solidFill>
                        <a:srgbClr val="FF3300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b="1" kern="1200">
                      <a:solidFill>
                        <a:srgbClr val="FF3300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b="1" kern="1200">
                      <a:solidFill>
                        <a:srgbClr val="FF3300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ZoneTexte 18">
                  <a:extLst>
                    <a:ext uri="{FF2B5EF4-FFF2-40B4-BE49-F238E27FC236}">
                      <a16:creationId xmlns:a16="http://schemas.microsoft.com/office/drawing/2014/main" id="{97AE08D1-AAFD-4740-B2DE-586C5F60FA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85134" y="3253200"/>
                  <a:ext cx="1899346" cy="3256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rgbClr val="FF3300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rgbClr val="FF3300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rgbClr val="FF3300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rgbClr val="FF3300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rgbClr val="FF3300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b="1" kern="1200">
                      <a:solidFill>
                        <a:srgbClr val="FF3300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b="1" kern="1200">
                      <a:solidFill>
                        <a:srgbClr val="FF3300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b="1" kern="1200">
                      <a:solidFill>
                        <a:srgbClr val="FF3300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b="1" kern="1200">
                      <a:solidFill>
                        <a:srgbClr val="FF3300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1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Volatile molecule</a:t>
                  </a:r>
                </a:p>
              </p:txBody>
            </p:sp>
            <p:sp>
              <p:nvSpPr>
                <p:cNvPr id="33" name="Cœur 32">
                  <a:extLst>
                    <a:ext uri="{FF2B5EF4-FFF2-40B4-BE49-F238E27FC236}">
                      <a16:creationId xmlns:a16="http://schemas.microsoft.com/office/drawing/2014/main" id="{9A7E5597-4824-41A6-A585-5355EE0CCDA5}"/>
                    </a:ext>
                  </a:extLst>
                </p:cNvPr>
                <p:cNvSpPr/>
                <p:nvPr/>
              </p:nvSpPr>
              <p:spPr>
                <a:xfrm rot="19007234">
                  <a:off x="6826806" y="2226095"/>
                  <a:ext cx="809628" cy="763163"/>
                </a:xfrm>
                <a:prstGeom prst="heart">
                  <a:avLst/>
                </a:prstGeom>
                <a:solidFill>
                  <a:srgbClr val="BC0000"/>
                </a:solidFill>
                <a:ln>
                  <a:solidFill>
                    <a:srgbClr val="86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b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Arc 33">
                  <a:extLst>
                    <a:ext uri="{FF2B5EF4-FFF2-40B4-BE49-F238E27FC236}">
                      <a16:creationId xmlns:a16="http://schemas.microsoft.com/office/drawing/2014/main" id="{CB269066-209E-4550-9D3F-A38E632C46C0}"/>
                    </a:ext>
                  </a:extLst>
                </p:cNvPr>
                <p:cNvSpPr/>
                <p:nvPr/>
              </p:nvSpPr>
              <p:spPr>
                <a:xfrm rot="19316814">
                  <a:off x="5636177" y="2963873"/>
                  <a:ext cx="1193804" cy="466466"/>
                </a:xfrm>
                <a:prstGeom prst="arc">
                  <a:avLst/>
                </a:prstGeom>
                <a:ln>
                  <a:solidFill>
                    <a:srgbClr val="86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" name="ZoneTexte 18">
              <a:extLst>
                <a:ext uri="{FF2B5EF4-FFF2-40B4-BE49-F238E27FC236}">
                  <a16:creationId xmlns:a16="http://schemas.microsoft.com/office/drawing/2014/main" id="{4AD92A7F-524F-495B-B0C9-8C38D7488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693" y="3362988"/>
              <a:ext cx="2283485" cy="325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rgbClr val="FF3300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rgbClr val="FF3300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rgbClr val="FF3300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rgbClr val="FF3300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rgbClr val="FF3300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rgbClr val="FF3300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rgbClr val="FF3300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rgbClr val="FF3300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rgbClr val="FF3300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Refractory molecule</a:t>
              </a:r>
            </a:p>
          </p:txBody>
        </p:sp>
      </p:grpSp>
      <p:pic>
        <p:nvPicPr>
          <p:cNvPr id="52" name="Image 51">
            <a:extLst>
              <a:ext uri="{FF2B5EF4-FFF2-40B4-BE49-F238E27FC236}">
                <a16:creationId xmlns:a16="http://schemas.microsoft.com/office/drawing/2014/main" id="{CA7F4A39-0B0D-4A3C-B6D3-09A61281052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959" y="2692463"/>
            <a:ext cx="5267325" cy="15716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55" name="Flèche : droite 54">
            <a:extLst>
              <a:ext uri="{FF2B5EF4-FFF2-40B4-BE49-F238E27FC236}">
                <a16:creationId xmlns:a16="http://schemas.microsoft.com/office/drawing/2014/main" id="{0ACAE4C2-CAD1-46CA-8A8E-24A9E9DCB22A}"/>
              </a:ext>
            </a:extLst>
          </p:cNvPr>
          <p:cNvSpPr/>
          <p:nvPr/>
        </p:nvSpPr>
        <p:spPr>
          <a:xfrm>
            <a:off x="5478936" y="3398990"/>
            <a:ext cx="1116037" cy="3744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F0D7993D-8ACC-43B8-AEE5-0E6601516FEF}"/>
              </a:ext>
            </a:extLst>
          </p:cNvPr>
          <p:cNvSpPr txBox="1"/>
          <p:nvPr/>
        </p:nvSpPr>
        <p:spPr>
          <a:xfrm>
            <a:off x="5246303" y="3162489"/>
            <a:ext cx="2148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In </a:t>
            </a:r>
            <a:r>
              <a:rPr lang="fr-FR" sz="1400" i="1" dirty="0" err="1"/>
              <a:t>chemical</a:t>
            </a:r>
            <a:r>
              <a:rPr lang="fr-FR" sz="1400" i="1" dirty="0"/>
              <a:t> </a:t>
            </a:r>
            <a:r>
              <a:rPr lang="fr-FR" sz="1400" i="1" dirty="0" err="1"/>
              <a:t>terms</a:t>
            </a:r>
            <a:endParaRPr lang="fr-FR" sz="1400" i="1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500C280-9911-4824-B236-624446470511}"/>
              </a:ext>
            </a:extLst>
          </p:cNvPr>
          <p:cNvSpPr txBox="1"/>
          <p:nvPr/>
        </p:nvSpPr>
        <p:spPr>
          <a:xfrm>
            <a:off x="903511" y="5215063"/>
            <a:ext cx="10384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aim is to mask labile hydrogens on polar functions (-OH, -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</a:t>
            </a:r>
            <a:r>
              <a:rPr lang="en-US" sz="2000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20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…) to avoid hydrogen bounds and polarity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Volatily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is steeply increased, molecule can be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analyse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by GCMS.</a:t>
            </a:r>
            <a:endParaRPr lang="fr-F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EE15C08-39FE-4980-9A95-EA8477B95EAE}"/>
              </a:ext>
            </a:extLst>
          </p:cNvPr>
          <p:cNvSpPr txBox="1"/>
          <p:nvPr/>
        </p:nvSpPr>
        <p:spPr>
          <a:xfrm>
            <a:off x="7508240" y="4167441"/>
            <a:ext cx="412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/>
              <a:t>Example of </a:t>
            </a:r>
            <a:r>
              <a:rPr lang="fr-FR" sz="1050" i="1" dirty="0" err="1"/>
              <a:t>derivatization</a:t>
            </a:r>
            <a:r>
              <a:rPr lang="fr-FR" sz="1050" i="1" dirty="0"/>
              <a:t> on </a:t>
            </a:r>
            <a:r>
              <a:rPr lang="fr-FR" sz="1050" i="1" dirty="0" err="1"/>
              <a:t>butylamine</a:t>
            </a:r>
            <a:endParaRPr lang="fr-FR" sz="1050" i="1" dirty="0"/>
          </a:p>
        </p:txBody>
      </p:sp>
    </p:spTree>
    <p:extLst>
      <p:ext uri="{BB962C8B-B14F-4D97-AF65-F5344CB8AC3E}">
        <p14:creationId xmlns:p14="http://schemas.microsoft.com/office/powerpoint/2010/main" val="173595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0692"/>
            <a:ext cx="12192000" cy="163747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Identification of the </a:t>
            </a:r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derivatized</a:t>
            </a:r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amines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0682" y="1963132"/>
            <a:ext cx="10924394" cy="52619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9250-B816-4C51-BF52-B2C1BC4603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AEAFC1-8A40-493B-B3A8-6F6A3C5F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28" y="1743416"/>
            <a:ext cx="5928635" cy="40644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567FFE0-73DA-4EF6-8BE7-EE21C04EA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630" y="2219310"/>
            <a:ext cx="5029200" cy="268478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6D7F0B0-9CC4-45D8-924D-76412B659755}"/>
              </a:ext>
            </a:extLst>
          </p:cNvPr>
          <p:cNvSpPr/>
          <p:nvPr/>
        </p:nvSpPr>
        <p:spPr>
          <a:xfrm>
            <a:off x="4092639" y="1846497"/>
            <a:ext cx="1920240" cy="3487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A17E553-077D-4C50-86DB-AAF73212B4CF}"/>
              </a:ext>
            </a:extLst>
          </p:cNvPr>
          <p:cNvCxnSpPr/>
          <p:nvPr/>
        </p:nvCxnSpPr>
        <p:spPr>
          <a:xfrm>
            <a:off x="6012879" y="1846497"/>
            <a:ext cx="845121" cy="372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5F753585-9BE9-4A24-9F0D-F1504AA53DAF}"/>
              </a:ext>
            </a:extLst>
          </p:cNvPr>
          <p:cNvCxnSpPr/>
          <p:nvPr/>
        </p:nvCxnSpPr>
        <p:spPr>
          <a:xfrm flipV="1">
            <a:off x="6012879" y="4632960"/>
            <a:ext cx="895921" cy="701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3144B44F-C755-4FB8-8D5B-1ED05CB7521D}"/>
              </a:ext>
            </a:extLst>
          </p:cNvPr>
          <p:cNvSpPr txBox="1"/>
          <p:nvPr/>
        </p:nvSpPr>
        <p:spPr>
          <a:xfrm>
            <a:off x="6703488" y="5132578"/>
            <a:ext cx="54885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Linear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primary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amines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fr-FR" b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Dimethylformamidination</a:t>
            </a:r>
            <a:endParaRPr lang="fr-FR" b="1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endParaRPr lang="fr-FR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Linear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secondary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amines  </a:t>
            </a:r>
            <a:r>
              <a:rPr lang="fr-FR" b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Methylation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fr-FR" b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formylation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and </a:t>
            </a:r>
            <a:r>
              <a:rPr lang="fr-FR" b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dimethoxymethylation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221BD76-FAEF-4653-AE29-78CBD8E119FC}"/>
              </a:ext>
            </a:extLst>
          </p:cNvPr>
          <p:cNvSpPr txBox="1"/>
          <p:nvPr/>
        </p:nvSpPr>
        <p:spPr>
          <a:xfrm>
            <a:off x="716924" y="6215746"/>
            <a:ext cx="4369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Decylamine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Decylamine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dimethylformamidinated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DF23782-7A8C-4107-B01A-3C6980620869}"/>
              </a:ext>
            </a:extLst>
          </p:cNvPr>
          <p:cNvSpPr txBox="1"/>
          <p:nvPr/>
        </p:nvSpPr>
        <p:spPr>
          <a:xfrm>
            <a:off x="2783840" y="2239630"/>
            <a:ext cx="4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2CF4B38-3625-4856-A003-D551F1EA1C78}"/>
              </a:ext>
            </a:extLst>
          </p:cNvPr>
          <p:cNvSpPr txBox="1"/>
          <p:nvPr/>
        </p:nvSpPr>
        <p:spPr>
          <a:xfrm>
            <a:off x="3835026" y="4904098"/>
            <a:ext cx="37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7255C53-CF55-4A65-8D5D-070418B90D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80" t="8095"/>
          <a:stretch/>
        </p:blipFill>
        <p:spPr>
          <a:xfrm>
            <a:off x="6365289" y="2851853"/>
            <a:ext cx="338199" cy="46145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14B57298-CF13-4219-9EA6-684BEA29FC03}"/>
              </a:ext>
            </a:extLst>
          </p:cNvPr>
          <p:cNvSpPr txBox="1"/>
          <p:nvPr/>
        </p:nvSpPr>
        <p:spPr>
          <a:xfrm>
            <a:off x="706369" y="5720041"/>
            <a:ext cx="4945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Top </a:t>
            </a:r>
            <a:r>
              <a:rPr lang="fr-FR" sz="1000" dirty="0" err="1"/>
              <a:t>chromatogram</a:t>
            </a:r>
            <a:r>
              <a:rPr lang="fr-FR" sz="1000" dirty="0"/>
              <a:t> </a:t>
            </a:r>
            <a:r>
              <a:rPr lang="fr-FR" sz="1000" dirty="0" err="1"/>
              <a:t>is</a:t>
            </a:r>
            <a:r>
              <a:rPr lang="fr-FR" sz="1000" dirty="0"/>
              <a:t> a mix of amines </a:t>
            </a:r>
            <a:r>
              <a:rPr lang="fr-FR" sz="1000" dirty="0" err="1"/>
              <a:t>without</a:t>
            </a:r>
            <a:r>
              <a:rPr lang="fr-FR" sz="1000" dirty="0"/>
              <a:t> </a:t>
            </a:r>
            <a:r>
              <a:rPr lang="fr-FR" sz="1000" dirty="0" err="1"/>
              <a:t>derivatization</a:t>
            </a:r>
            <a:r>
              <a:rPr lang="fr-FR" sz="1000" dirty="0"/>
              <a:t> and the one </a:t>
            </a:r>
            <a:r>
              <a:rPr lang="fr-FR" sz="1000" dirty="0" err="1"/>
              <a:t>below</a:t>
            </a:r>
            <a:r>
              <a:rPr lang="fr-FR" sz="1000" dirty="0"/>
              <a:t> </a:t>
            </a:r>
            <a:r>
              <a:rPr lang="fr-FR" sz="1000" dirty="0" err="1"/>
              <a:t>with</a:t>
            </a:r>
            <a:r>
              <a:rPr lang="fr-FR" sz="1000" dirty="0"/>
              <a:t> </a:t>
            </a:r>
            <a:r>
              <a:rPr lang="fr-FR" sz="1000" dirty="0" err="1"/>
              <a:t>derivatization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688517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0692"/>
            <a:ext cx="12192000" cy="1593966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Derivatization</a:t>
            </a:r>
            <a:r>
              <a:rPr lang="fr-F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of amines : quantitative aspect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0682" y="1963132"/>
            <a:ext cx="10924394" cy="52619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9250-B816-4C51-BF52-B2C1BC4603A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B4EBDEE6-4EC7-43CC-A231-728830C35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740027"/>
              </p:ext>
            </p:extLst>
          </p:nvPr>
        </p:nvGraphicFramePr>
        <p:xfrm>
          <a:off x="-294640" y="2126077"/>
          <a:ext cx="8453120" cy="366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95CE9A9C-7365-4B96-A700-D9CA593AF564}"/>
              </a:ext>
            </a:extLst>
          </p:cNvPr>
          <p:cNvSpPr txBox="1"/>
          <p:nvPr/>
        </p:nvSpPr>
        <p:spPr>
          <a:xfrm>
            <a:off x="7584118" y="2386803"/>
            <a:ext cx="4465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Almost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a ratio of 10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between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the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two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conditions for a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same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amount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of amine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injected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Derivatization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improves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detectability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and quantification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354420-93A7-4FAF-BE89-DB5F60987E97}"/>
              </a:ext>
            </a:extLst>
          </p:cNvPr>
          <p:cNvSpPr txBox="1"/>
          <p:nvPr/>
        </p:nvSpPr>
        <p:spPr>
          <a:xfrm>
            <a:off x="550682" y="5693118"/>
            <a:ext cx="581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/>
              <a:t>Calibration </a:t>
            </a:r>
            <a:r>
              <a:rPr lang="fr-FR" sz="1200" i="1" dirty="0" err="1"/>
              <a:t>curve</a:t>
            </a:r>
            <a:r>
              <a:rPr lang="fr-FR" sz="1200" i="1" dirty="0"/>
              <a:t> : </a:t>
            </a:r>
            <a:r>
              <a:rPr lang="fr-FR" sz="1200" i="1" dirty="0" err="1"/>
              <a:t>pentylamine</a:t>
            </a:r>
            <a:r>
              <a:rPr lang="fr-FR" sz="1200" i="1" dirty="0"/>
              <a:t> pure VS </a:t>
            </a:r>
            <a:r>
              <a:rPr lang="fr-FR" sz="1200" i="1" dirty="0" err="1"/>
              <a:t>pentylamine</a:t>
            </a:r>
            <a:r>
              <a:rPr lang="fr-FR" sz="1200" i="1" dirty="0"/>
              <a:t> </a:t>
            </a:r>
            <a:r>
              <a:rPr lang="fr-FR" sz="1200" i="1" dirty="0" err="1"/>
              <a:t>derivatized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9004605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9491</TotalTime>
  <Words>883</Words>
  <Application>Microsoft Office PowerPoint</Application>
  <PresentationFormat>Grand écran</PresentationFormat>
  <Paragraphs>157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Baskerville Old Face</vt:lpstr>
      <vt:lpstr>Calibri</vt:lpstr>
      <vt:lpstr>Calibri Light</vt:lpstr>
      <vt:lpstr>Cambria</vt:lpstr>
      <vt:lpstr>Raavi</vt:lpstr>
      <vt:lpstr>Times New Roman</vt:lpstr>
      <vt:lpstr>Wingdings</vt:lpstr>
      <vt:lpstr>Thème Office</vt:lpstr>
      <vt:lpstr>Présentation PowerPoint</vt:lpstr>
      <vt:lpstr>Titan : high potential for astrobiology</vt:lpstr>
      <vt:lpstr>Titan : a complex atmospheric organic chemistry</vt:lpstr>
      <vt:lpstr>Titan : biomolecules at the surface</vt:lpstr>
      <vt:lpstr>Dragonfly mission</vt:lpstr>
      <vt:lpstr>DraMS : a gaz chromatograph mass spectrometry</vt:lpstr>
      <vt:lpstr>DraMS : a gaz chromatograph mass spectrometry</vt:lpstr>
      <vt:lpstr>Identification of the derivatized amines</vt:lpstr>
      <vt:lpstr>Derivatization of amines : quantitative aspect</vt:lpstr>
      <vt:lpstr>Derivatization of tholins : a complex sample</vt:lpstr>
      <vt:lpstr>Conclusion and perspectives</vt:lpstr>
      <vt:lpstr>Présentation PowerPoint</vt:lpstr>
      <vt:lpstr>Titan in a real color</vt:lpstr>
      <vt:lpstr>Photochemistry a little bit more detailed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Derivatization of amines : preparation for Dragonfly mission</dc:title>
  <dc:creator>Valentin Moulay</dc:creator>
  <cp:lastModifiedBy>Valentin Moulay</cp:lastModifiedBy>
  <cp:revision>115</cp:revision>
  <dcterms:created xsi:type="dcterms:W3CDTF">2021-02-02T14:52:58Z</dcterms:created>
  <dcterms:modified xsi:type="dcterms:W3CDTF">2021-02-09T17:58:05Z</dcterms:modified>
</cp:coreProperties>
</file>