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" showSpecialPlsOnTitleSld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3" r:id="rId3"/>
    <p:sldId id="295" r:id="rId4"/>
    <p:sldId id="278" r:id="rId5"/>
    <p:sldId id="279" r:id="rId6"/>
    <p:sldId id="292" r:id="rId7"/>
    <p:sldId id="294" r:id="rId8"/>
    <p:sldId id="260" r:id="rId9"/>
    <p:sldId id="261" r:id="rId10"/>
    <p:sldId id="262" r:id="rId11"/>
    <p:sldId id="263" r:id="rId12"/>
    <p:sldId id="265" r:id="rId13"/>
    <p:sldId id="266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EFB"/>
    <a:srgbClr val="FEE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8"/>
    <p:restoredTop sz="95770"/>
  </p:normalViewPr>
  <p:slideViewPr>
    <p:cSldViewPr snapToGrid="0" snapToObjects="1">
      <p:cViewPr varScale="1">
        <p:scale>
          <a:sx n="110" d="100"/>
          <a:sy n="110" d="100"/>
        </p:scale>
        <p:origin x="544" y="128"/>
      </p:cViewPr>
      <p:guideLst/>
    </p:cSldViewPr>
  </p:slideViewPr>
  <p:notesTextViewPr>
    <p:cViewPr>
      <p:scale>
        <a:sx n="35" d="100"/>
        <a:sy n="3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89C82-5A87-CE44-9185-7670DFB91DA5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F7A4C-E4E8-0C4B-9505-F4BE5ACBE2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701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F7A4C-E4E8-0C4B-9505-F4BE5ACBE20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503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F7A4C-E4E8-0C4B-9505-F4BE5ACBE20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234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F7A4C-E4E8-0C4B-9505-F4BE5ACBE20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453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F7A4C-E4E8-0C4B-9505-F4BE5ACBE20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70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F7A4C-E4E8-0C4B-9505-F4BE5ACBE20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448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F7A4C-E4E8-0C4B-9505-F4BE5ACBE20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14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F7A4C-E4E8-0C4B-9505-F4BE5ACBE20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734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F7A4C-E4E8-0C4B-9505-F4BE5ACBE20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58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F7A4C-E4E8-0C4B-9505-F4BE5ACBE20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423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F7A4C-E4E8-0C4B-9505-F4BE5ACBE20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297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F7A4C-E4E8-0C4B-9505-F4BE5ACBE20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831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F7A4C-E4E8-0C4B-9505-F4BE5ACBE20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5249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F7A4C-E4E8-0C4B-9505-F4BE5ACBE20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484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B84C48-10A9-594B-9C27-3F85DFB19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5CF027-A5D3-1640-AABE-21DC8343B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C42A24-A5FD-7741-8601-B8E19122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FE89-B30A-2641-9124-83CAEC96D781}" type="datetime1">
              <a:rPr lang="fr-FR" smtClean="0"/>
              <a:t>08/02/2021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47D63F-116A-694F-BB09-FC5CFA057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AC7C74-B618-C04B-9B19-AC0D5B2B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D5AE-5F9D-5947-9EC9-86EF3F76AF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568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0A66FA-C1D8-DC4B-B7C2-1F2F85F6D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F5B54CD-4068-8142-895A-790C87B7F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821A29-8F94-A04F-A491-E22B05AFB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96557-9A3A-AB44-B136-26FD279FF8BB}" type="datetime1">
              <a:rPr lang="fr-FR" smtClean="0"/>
              <a:t>08/02/2021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B128A5-5254-E74C-ABA8-ADB216C9B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A0201E-9072-724F-A155-15994E4E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D5AE-5F9D-5947-9EC9-86EF3F76AF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545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FAC8F84-9860-9B41-9E72-C99DBA33F3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5B318B-7FDD-8B44-B52D-87A1CAB79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E22076-3A1B-B74F-AC3A-2DFA32098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77A78-A447-8243-ADA7-9CA5971979B7}" type="datetime1">
              <a:rPr lang="fr-FR" smtClean="0"/>
              <a:t>08/02/2021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15366E-D881-9A4B-954F-2CBEAC74A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7242EB-2DA7-5E4F-BA35-A019C7747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D5AE-5F9D-5947-9EC9-86EF3F76AF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077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635B0B-DD6D-D74A-843C-C301A5753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7414A0-ED0A-2344-A236-856D2A1BD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17B54A-93CB-4A41-8568-E0B10A765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FDD2-7A1E-6841-A7F4-D60750C6A508}" type="datetime1">
              <a:rPr lang="fr-FR" smtClean="0"/>
              <a:t>08/02/2021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6F8EE-70BE-0D4B-B4D5-5B59C0512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B4B26A-4697-0E4F-B9AD-6784BD694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D5AE-5F9D-5947-9EC9-86EF3F76AF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68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F5EB59-908C-AE41-ABCE-5234FC69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BF49-2172-D44F-B023-D46617682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E5E4E2-791B-4243-922F-A3D04C8D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D5DC8-50E7-994E-9178-9FFF2DE5226E}" type="datetime1">
              <a:rPr lang="fr-FR" smtClean="0"/>
              <a:t>08/02/2021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AC644C-8314-664C-9200-07BA1482E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1DE195-2997-974F-9366-A77C25FB7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D5AE-5F9D-5947-9EC9-86EF3F76AF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161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E3F99C-AB11-8948-B89C-EFC3D7240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942043-7692-AD45-A512-3C2068052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204B7D6-B1D1-4E48-811D-D6D68F498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385479-6637-FE4E-BB45-33C457892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92FE-2F9B-1F41-A1C1-A78C91E5B645}" type="datetime1">
              <a:rPr lang="fr-FR" smtClean="0"/>
              <a:t>08/02/2021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BF0B24-1FF3-7145-882E-D417217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EA0E6E-71FF-DF49-B23E-21BD8F54B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D5AE-5F9D-5947-9EC9-86EF3F76AF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27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9C97AC-3E8F-354A-9E41-42A3DB1F6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7A256F-AE72-C24A-9F21-822A40062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30D56F6-993C-964F-A452-B625E9B02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91ABCBD-73C5-2446-8205-28E1CDEFA6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3CA0FF9-7D2F-1741-87A9-3A09B1FE73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14C0116-BCB7-2240-9D88-0CDF244BC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F220-8E26-3C43-BBF3-9A76D17998FB}" type="datetime1">
              <a:rPr lang="fr-FR" smtClean="0"/>
              <a:t>08/02/2021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8F3BDD1-4B5D-624C-A33A-055A2EC15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454279B-1880-E44D-A07F-5CE21636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D5AE-5F9D-5947-9EC9-86EF3F76AF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88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0DB7EA-B144-BB46-B3B1-4761CE73D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4D97068-93BF-0343-970B-874927D66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E391-6990-114C-8F59-843E4E96EA72}" type="datetime1">
              <a:rPr lang="fr-FR" smtClean="0"/>
              <a:t>08/02/2021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BC7699-F135-654D-893F-F7767E5D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848E10-CD27-C641-9365-5EE8F1C7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D5AE-5F9D-5947-9EC9-86EF3F76AF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814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ECFD85E-4765-8B47-AB1C-6BF7D07F5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A0958-58F8-614E-9795-A25CDD729A58}" type="datetime1">
              <a:rPr lang="fr-FR" smtClean="0"/>
              <a:t>08/02/2021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020E397-D648-6848-A23E-DD77DCF18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8CEAFD-8066-E249-ADCF-9A8ADE60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D5AE-5F9D-5947-9EC9-86EF3F76AF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36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437EF3-9FE7-4642-8D7B-4E5A1D67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9382B1-C72F-7E40-83EC-49C5F08E5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99DA35-690D-014C-8626-6C9D02A0D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532592-1DB8-3547-A079-DD04386C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2980-CD85-1A4E-9B7D-8BB16F5A03C5}" type="datetime1">
              <a:rPr lang="fr-FR" smtClean="0"/>
              <a:t>08/02/2021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F3C6D5-AC59-9B4B-B518-B5429D240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8A556F-2D81-6A4F-A256-53FAF51F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D5AE-5F9D-5947-9EC9-86EF3F76AF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053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CE15C7-7D0B-FB40-B74E-6BDA661E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3CEAE65-880A-4F45-9B16-7B8A39116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B1DBF03-C59C-7549-A2B1-AAD82EDF7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E57102-0BF8-8341-9A92-991B34A3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C015-5603-AD40-850E-852F4C9E96E5}" type="datetime1">
              <a:rPr lang="fr-FR" smtClean="0"/>
              <a:t>08/02/2021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323ADE-A9C1-D14A-ADC5-A96F0583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CEDD6D-FA3E-8146-84DC-620BD7674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D5AE-5F9D-5947-9EC9-86EF3F76AF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13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3FA239B-B998-B34E-BC24-F023E3A17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EE6C4B-DE2B-B049-8A01-E08A62261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450D07-905E-DC4F-A6E6-7055D513E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03F01-71EB-404E-8734-EF56610F85D0}" type="datetime1">
              <a:rPr lang="fr-FR" smtClean="0"/>
              <a:t>08/02/2021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97AA75-7A4E-EB44-BDAD-C4EE91462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411355-B76E-6E40-BF55-E60F3E66E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0D5AE-5F9D-5947-9EC9-86EF3F76AF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403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jp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png"/><Relationship Id="rId5" Type="http://schemas.openxmlformats.org/officeDocument/2006/relationships/image" Target="../media/image3.tiff"/><Relationship Id="rId10" Type="http://schemas.openxmlformats.org/officeDocument/2006/relationships/image" Target="../media/image8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xoplanetarchive.ipac.caltech.ed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emf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6BE3AF1C-2D58-0F43-969B-6808AE42F05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2DF062-BEED-E94B-BF6C-D6C68536C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0AD284E7-D635-664F-9809-AFB9FB26F3C4}"/>
                </a:ext>
              </a:extLst>
            </p:cNvPr>
            <p:cNvSpPr txBox="1"/>
            <p:nvPr/>
          </p:nvSpPr>
          <p:spPr>
            <a:xfrm>
              <a:off x="11347829" y="6056466"/>
              <a:ext cx="7955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©NASA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9372B409-60D8-B743-9BFC-AF083D68B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666" y="6464721"/>
            <a:ext cx="439002" cy="4390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62F1A6A-F2E2-6C45-B79B-DD95EB031BA9}"/>
              </a:ext>
            </a:extLst>
          </p:cNvPr>
          <p:cNvSpPr txBox="1"/>
          <p:nvPr/>
        </p:nvSpPr>
        <p:spPr>
          <a:xfrm>
            <a:off x="96997" y="1225750"/>
            <a:ext cx="5509549" cy="52014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err="1">
                <a:solidFill>
                  <a:schemeClr val="bg1"/>
                </a:solidFill>
              </a:rPr>
              <a:t>Characterization</a:t>
            </a:r>
            <a:r>
              <a:rPr lang="fr-FR" sz="3000" b="1" dirty="0">
                <a:solidFill>
                  <a:schemeClr val="bg1"/>
                </a:solidFill>
              </a:rPr>
              <a:t> the </a:t>
            </a:r>
            <a:r>
              <a:rPr lang="fr-FR" sz="3000" b="1" dirty="0" err="1">
                <a:solidFill>
                  <a:schemeClr val="bg1"/>
                </a:solidFill>
              </a:rPr>
              <a:t>atmosphere</a:t>
            </a:r>
            <a:r>
              <a:rPr lang="fr-FR" sz="3000" b="1" dirty="0">
                <a:solidFill>
                  <a:schemeClr val="bg1"/>
                </a:solidFill>
              </a:rPr>
              <a:t> of </a:t>
            </a:r>
            <a:r>
              <a:rPr lang="fr-FR" sz="3000" b="1" dirty="0" err="1">
                <a:solidFill>
                  <a:schemeClr val="bg1"/>
                </a:solidFill>
              </a:rPr>
              <a:t>two</a:t>
            </a:r>
            <a:r>
              <a:rPr lang="fr-FR" sz="3000" b="1" dirty="0">
                <a:solidFill>
                  <a:schemeClr val="bg1"/>
                </a:solidFill>
              </a:rPr>
              <a:t> warm Neptune-</a:t>
            </a:r>
            <a:r>
              <a:rPr lang="fr-FR" sz="3000" b="1" dirty="0" err="1">
                <a:solidFill>
                  <a:schemeClr val="bg1"/>
                </a:solidFill>
              </a:rPr>
              <a:t>like</a:t>
            </a:r>
            <a:r>
              <a:rPr lang="fr-FR" sz="3000" b="1" dirty="0">
                <a:solidFill>
                  <a:schemeClr val="bg1"/>
                </a:solidFill>
              </a:rPr>
              <a:t> </a:t>
            </a:r>
            <a:r>
              <a:rPr lang="fr-FR" sz="3000" b="1" dirty="0" err="1">
                <a:solidFill>
                  <a:schemeClr val="bg1"/>
                </a:solidFill>
              </a:rPr>
              <a:t>planets</a:t>
            </a:r>
            <a:r>
              <a:rPr lang="fr-FR" sz="3000" b="1" dirty="0">
                <a:solidFill>
                  <a:schemeClr val="bg1"/>
                </a:solidFill>
              </a:rPr>
              <a:t> HD 106315 c and HD 3167 c </a:t>
            </a:r>
            <a:r>
              <a:rPr lang="fr-FR" sz="3000" b="1" dirty="0" err="1">
                <a:solidFill>
                  <a:schemeClr val="bg1"/>
                </a:solidFill>
              </a:rPr>
              <a:t>with</a:t>
            </a:r>
            <a:r>
              <a:rPr lang="fr-FR" sz="3000" b="1" dirty="0">
                <a:solidFill>
                  <a:schemeClr val="bg1"/>
                </a:solidFill>
              </a:rPr>
              <a:t> the HST/WFC3 Camera </a:t>
            </a:r>
          </a:p>
          <a:p>
            <a:pPr algn="ctr"/>
            <a:endParaRPr lang="fr-FR" sz="2800" dirty="0">
              <a:solidFill>
                <a:schemeClr val="bg1"/>
              </a:solidFill>
            </a:endParaRP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Amélie GRESSIER </a:t>
            </a:r>
          </a:p>
          <a:p>
            <a:pPr algn="ctr"/>
            <a:r>
              <a:rPr lang="fr-FR" dirty="0" err="1">
                <a:solidFill>
                  <a:schemeClr val="bg1"/>
                </a:solidFill>
              </a:rPr>
              <a:t>Supervised</a:t>
            </a:r>
            <a:r>
              <a:rPr lang="fr-FR" dirty="0">
                <a:solidFill>
                  <a:schemeClr val="bg1"/>
                </a:solidFill>
              </a:rPr>
              <a:t> by Emmanuel </a:t>
            </a:r>
            <a:r>
              <a:rPr lang="fr-FR" dirty="0" err="1">
                <a:solidFill>
                  <a:schemeClr val="bg1"/>
                </a:solidFill>
              </a:rPr>
              <a:t>Marcq</a:t>
            </a:r>
            <a:r>
              <a:rPr lang="fr-FR" dirty="0">
                <a:solidFill>
                  <a:schemeClr val="bg1"/>
                </a:solidFill>
              </a:rPr>
              <a:t> (LATMOS),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Jean-Philippe Beaulieu (IAP) and Benjamin </a:t>
            </a:r>
            <a:r>
              <a:rPr lang="fr-FR" dirty="0" err="1">
                <a:solidFill>
                  <a:schemeClr val="bg1"/>
                </a:solidFill>
              </a:rPr>
              <a:t>Charnay</a:t>
            </a:r>
            <a:r>
              <a:rPr lang="fr-FR" dirty="0">
                <a:solidFill>
                  <a:schemeClr val="bg1"/>
                </a:solidFill>
              </a:rPr>
              <a:t> (LESIA)</a:t>
            </a: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r>
              <a:rPr lang="fr-FR" sz="1600" i="1" dirty="0" err="1">
                <a:solidFill>
                  <a:schemeClr val="bg1"/>
                </a:solidFill>
              </a:rPr>
              <a:t>amelie.gressier@latmos.ispl.fr</a:t>
            </a:r>
            <a:endParaRPr lang="fr-FR" sz="1400" i="1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A341537-FE70-B742-83B9-8BCC89B09659}"/>
              </a:ext>
            </a:extLst>
          </p:cNvPr>
          <p:cNvGrpSpPr/>
          <p:nvPr/>
        </p:nvGrpSpPr>
        <p:grpSpPr>
          <a:xfrm>
            <a:off x="191186" y="278829"/>
            <a:ext cx="8013966" cy="799820"/>
            <a:chOff x="434254" y="73657"/>
            <a:chExt cx="8013966" cy="799820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C4014858-163E-484A-B139-8AA1DD2BB770}"/>
                </a:ext>
              </a:extLst>
            </p:cNvPr>
            <p:cNvGrpSpPr/>
            <p:nvPr/>
          </p:nvGrpSpPr>
          <p:grpSpPr>
            <a:xfrm>
              <a:off x="2570877" y="73657"/>
              <a:ext cx="5877343" cy="799820"/>
              <a:chOff x="4460117" y="644999"/>
              <a:chExt cx="5877343" cy="799820"/>
            </a:xfrm>
          </p:grpSpPr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389088B8-F666-7C42-B29A-8740B8EC5F6A}"/>
                  </a:ext>
                </a:extLst>
              </p:cNvPr>
              <p:cNvGrpSpPr/>
              <p:nvPr/>
            </p:nvGrpSpPr>
            <p:grpSpPr>
              <a:xfrm>
                <a:off x="5512090" y="644999"/>
                <a:ext cx="4825370" cy="799820"/>
                <a:chOff x="6646409" y="326362"/>
                <a:chExt cx="4825370" cy="799820"/>
              </a:xfrm>
            </p:grpSpPr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id="{85271BEB-243D-4B48-BC83-8E1BFA7811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646409" y="335321"/>
                  <a:ext cx="1474098" cy="686372"/>
                </a:xfrm>
                <a:prstGeom prst="rect">
                  <a:avLst/>
                </a:prstGeom>
              </p:spPr>
            </p:pic>
            <p:pic>
              <p:nvPicPr>
                <p:cNvPr id="11" name="Image 10">
                  <a:extLst>
                    <a:ext uri="{FF2B5EF4-FFF2-40B4-BE49-F238E27FC236}">
                      <a16:creationId xmlns:a16="http://schemas.microsoft.com/office/drawing/2014/main" id="{CCEB73A4-2ABA-F840-BAC9-C57AD5D159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7940" b="23137"/>
                <a:stretch/>
              </p:blipFill>
              <p:spPr>
                <a:xfrm>
                  <a:off x="8120507" y="335321"/>
                  <a:ext cx="1505332" cy="661820"/>
                </a:xfrm>
                <a:prstGeom prst="rect">
                  <a:avLst/>
                </a:prstGeom>
              </p:spPr>
            </p:pic>
            <p:pic>
              <p:nvPicPr>
                <p:cNvPr id="10" name="Image 9">
                  <a:extLst>
                    <a:ext uri="{FF2B5EF4-FFF2-40B4-BE49-F238E27FC236}">
                      <a16:creationId xmlns:a16="http://schemas.microsoft.com/office/drawing/2014/main" id="{D0437E6B-5FFD-D14E-A8D0-7ED1EF576A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25839" y="343791"/>
                  <a:ext cx="821441" cy="764962"/>
                </a:xfrm>
                <a:prstGeom prst="rect">
                  <a:avLst/>
                </a:prstGeom>
              </p:spPr>
            </p:pic>
            <p:pic>
              <p:nvPicPr>
                <p:cNvPr id="13" name="Image 12">
                  <a:extLst>
                    <a:ext uri="{FF2B5EF4-FFF2-40B4-BE49-F238E27FC236}">
                      <a16:creationId xmlns:a16="http://schemas.microsoft.com/office/drawing/2014/main" id="{5C6E7691-B42D-8E4B-94D8-9F2F5DB886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671959" y="326362"/>
                  <a:ext cx="799820" cy="799820"/>
                </a:xfrm>
                <a:prstGeom prst="ellipse">
                  <a:avLst/>
                </a:prstGeom>
              </p:spPr>
            </p:pic>
          </p:grpSp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67617D20-51D5-F44A-BB37-E6E5CC4A1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60117" y="662428"/>
                <a:ext cx="898818" cy="669432"/>
              </a:xfrm>
              <a:prstGeom prst="rect">
                <a:avLst/>
              </a:prstGeom>
            </p:spPr>
          </p:pic>
        </p:grp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16B3740-6E2F-E64E-BD56-6336C821A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4254" y="101598"/>
              <a:ext cx="2024284" cy="702392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85F5824-E9A7-1B4E-9EEB-CFC2260EEECF}"/>
              </a:ext>
            </a:extLst>
          </p:cNvPr>
          <p:cNvGrpSpPr/>
          <p:nvPr/>
        </p:nvGrpSpPr>
        <p:grpSpPr>
          <a:xfrm>
            <a:off x="0" y="6488668"/>
            <a:ext cx="12192000" cy="369332"/>
            <a:chOff x="0" y="6488668"/>
            <a:chExt cx="12192000" cy="369332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4386B7C-2C5F-6B40-BAF2-6541D309FE05}"/>
                </a:ext>
              </a:extLst>
            </p:cNvPr>
            <p:cNvSpPr txBox="1"/>
            <p:nvPr/>
          </p:nvSpPr>
          <p:spPr>
            <a:xfrm>
              <a:off x="0" y="6488668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Amélie </a:t>
              </a:r>
              <a:r>
                <a:rPr lang="fr-FR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Gressier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ea typeface="Baskerville" panose="02020502070401020303" pitchFamily="18" charset="0"/>
                </a:rPr>
                <a:t>WG-ARIEL– 04/02/2021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               	             1	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EC38EE12-D623-ED4F-A6DD-5C950F94A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9225" y="6494996"/>
              <a:ext cx="1010916" cy="356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0065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8BAD30E-1163-0B4D-B426-720A428E2415}"/>
              </a:ext>
            </a:extLst>
          </p:cNvPr>
          <p:cNvSpPr txBox="1"/>
          <p:nvPr/>
        </p:nvSpPr>
        <p:spPr>
          <a:xfrm>
            <a:off x="500331" y="1503444"/>
            <a:ext cx="5472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ourier" pitchFamily="2" charset="0"/>
              </a:rPr>
              <a:t>TauREX-3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en-GB" dirty="0"/>
              <a:t>publicly available Bayesian retrieval code (Al-</a:t>
            </a:r>
            <a:r>
              <a:rPr lang="en-GB" dirty="0" err="1"/>
              <a:t>Refaie</a:t>
            </a:r>
            <a:r>
              <a:rPr lang="en-GB" dirty="0"/>
              <a:t> et al 2019)</a:t>
            </a:r>
          </a:p>
          <a:p>
            <a:r>
              <a:rPr lang="en-GB" dirty="0"/>
              <a:t>Line lists: </a:t>
            </a:r>
            <a:r>
              <a:rPr lang="en-GB" dirty="0" err="1"/>
              <a:t>ExoMol</a:t>
            </a:r>
            <a:r>
              <a:rPr lang="en-GB" dirty="0"/>
              <a:t>, HITRAN and HITEMP</a:t>
            </a:r>
          </a:p>
          <a:p>
            <a:r>
              <a:rPr lang="en-GB" dirty="0"/>
              <a:t>Isothermal temperature/pressure profile</a:t>
            </a:r>
          </a:p>
          <a:p>
            <a:r>
              <a:rPr lang="en-GB" dirty="0"/>
              <a:t>ADI : Bayes factor between the model  and a flat-line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4673D51-B27A-054D-B9DE-68AAE5B7EF0D}"/>
              </a:ext>
            </a:extLst>
          </p:cNvPr>
          <p:cNvGrpSpPr/>
          <p:nvPr/>
        </p:nvGrpSpPr>
        <p:grpSpPr>
          <a:xfrm>
            <a:off x="381995" y="3395892"/>
            <a:ext cx="2632885" cy="2677656"/>
            <a:chOff x="585641" y="2792140"/>
            <a:chExt cx="2632885" cy="2677656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B655042-BE08-0746-AD3F-694C8EB769DD}"/>
                </a:ext>
              </a:extLst>
            </p:cNvPr>
            <p:cNvSpPr txBox="1"/>
            <p:nvPr/>
          </p:nvSpPr>
          <p:spPr>
            <a:xfrm>
              <a:off x="585641" y="2792140"/>
              <a:ext cx="263288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Setup</a:t>
              </a:r>
            </a:p>
            <a:p>
              <a:r>
                <a:rPr lang="en-GB" sz="1600" b="1" dirty="0"/>
                <a:t>Parameter	      Priors</a:t>
              </a:r>
            </a:p>
            <a:p>
              <a:r>
                <a:rPr lang="en-GB" sz="1400" dirty="0"/>
                <a:t>R</a:t>
              </a:r>
              <a:r>
                <a:rPr lang="en-GB" sz="1400" baseline="-25000" dirty="0"/>
                <a:t>P</a:t>
              </a:r>
              <a:r>
                <a:rPr lang="en-GB" sz="1400" dirty="0"/>
                <a:t>	       ±50% R</a:t>
              </a:r>
              <a:r>
                <a:rPr lang="en-GB" sz="1400" baseline="-25000" dirty="0"/>
                <a:t>P</a:t>
              </a:r>
              <a:endParaRPr lang="en-GB" sz="1400" dirty="0"/>
            </a:p>
            <a:p>
              <a:r>
                <a:rPr lang="en-GB" sz="1400" dirty="0"/>
                <a:t>T</a:t>
              </a:r>
              <a:r>
                <a:rPr lang="en-GB" sz="1400" baseline="-25000" dirty="0"/>
                <a:t>P	           </a:t>
              </a:r>
              <a:r>
                <a:rPr lang="en-GB" sz="1400" dirty="0"/>
                <a:t>±60% T</a:t>
              </a:r>
              <a:r>
                <a:rPr lang="en-GB" sz="1400" baseline="-25000" dirty="0"/>
                <a:t>eq</a:t>
              </a:r>
            </a:p>
            <a:p>
              <a:r>
                <a:rPr lang="en-GB" sz="1400" dirty="0" err="1"/>
                <a:t>P</a:t>
              </a:r>
              <a:r>
                <a:rPr lang="en-GB" sz="1400" baseline="-25000" dirty="0" err="1"/>
                <a:t>clouds</a:t>
              </a:r>
              <a:r>
                <a:rPr lang="en-GB" sz="1400" dirty="0"/>
                <a:t>	        10</a:t>
              </a:r>
              <a:r>
                <a:rPr lang="en-GB" sz="1400" baseline="30000" dirty="0"/>
                <a:t>-2</a:t>
              </a:r>
              <a:r>
                <a:rPr lang="en-GB" sz="1400" dirty="0"/>
                <a:t>-10</a:t>
              </a:r>
              <a:r>
                <a:rPr lang="en-GB" sz="1400" baseline="30000" dirty="0"/>
                <a:t>6</a:t>
              </a:r>
              <a:r>
                <a:rPr lang="en-GB" sz="1400" dirty="0"/>
                <a:t> Pa</a:t>
              </a:r>
            </a:p>
            <a:p>
              <a:r>
                <a:rPr lang="en-GB" sz="1600" b="1" dirty="0"/>
                <a:t>Opacities</a:t>
              </a:r>
            </a:p>
            <a:p>
              <a:r>
                <a:rPr lang="en-GB" sz="1400" dirty="0"/>
                <a:t>H</a:t>
              </a:r>
              <a:r>
                <a:rPr lang="en-GB" sz="1400" baseline="-25000" dirty="0"/>
                <a:t>2</a:t>
              </a:r>
              <a:r>
                <a:rPr lang="en-GB" sz="1400" dirty="0"/>
                <a:t>O, CO</a:t>
              </a:r>
              <a:r>
                <a:rPr lang="en-GB" sz="1400" baseline="-25000" dirty="0"/>
                <a:t>2</a:t>
              </a:r>
              <a:r>
                <a:rPr lang="en-GB" sz="1400" dirty="0"/>
                <a:t>, CO,      10</a:t>
              </a:r>
              <a:r>
                <a:rPr lang="en-GB" sz="1400" baseline="30000" dirty="0"/>
                <a:t>-12</a:t>
              </a:r>
              <a:r>
                <a:rPr lang="en-GB" sz="1400" dirty="0"/>
                <a:t>-10</a:t>
              </a:r>
              <a:r>
                <a:rPr lang="en-GB" sz="1400" baseline="30000" dirty="0"/>
                <a:t>-2</a:t>
              </a:r>
              <a:r>
                <a:rPr lang="en-GB" sz="1400" dirty="0"/>
                <a:t> VMR</a:t>
              </a:r>
            </a:p>
            <a:p>
              <a:r>
                <a:rPr lang="en-GB" sz="1400" dirty="0"/>
                <a:t>CH</a:t>
              </a:r>
              <a:r>
                <a:rPr lang="en-GB" sz="1400" baseline="-25000" dirty="0"/>
                <a:t>4</a:t>
              </a:r>
              <a:r>
                <a:rPr lang="en-GB" sz="1400" dirty="0"/>
                <a:t>, NH</a:t>
              </a:r>
              <a:r>
                <a:rPr lang="en-GB" sz="1400" baseline="-25000" dirty="0"/>
                <a:t>3</a:t>
              </a:r>
            </a:p>
            <a:p>
              <a:r>
                <a:rPr lang="en-GB" sz="1400" dirty="0"/>
                <a:t>CIA (H</a:t>
              </a:r>
              <a:r>
                <a:rPr lang="en-GB" sz="1400" baseline="-25000" dirty="0"/>
                <a:t>2</a:t>
              </a:r>
              <a:r>
                <a:rPr lang="en-GB" sz="1400" dirty="0"/>
                <a:t>-H</a:t>
              </a:r>
              <a:r>
                <a:rPr lang="en-GB" sz="1400" baseline="-25000" dirty="0"/>
                <a:t>2</a:t>
              </a:r>
              <a:r>
                <a:rPr lang="en-GB" sz="1400" dirty="0"/>
                <a:t>, H</a:t>
              </a:r>
              <a:r>
                <a:rPr lang="en-GB" sz="1400" baseline="-25000" dirty="0"/>
                <a:t>2</a:t>
              </a:r>
              <a:r>
                <a:rPr lang="en-GB" sz="1400" dirty="0"/>
                <a:t>-He)</a:t>
              </a:r>
            </a:p>
            <a:p>
              <a:r>
                <a:rPr lang="en-GB" sz="1400" dirty="0"/>
                <a:t>Rayleigh</a:t>
              </a:r>
            </a:p>
            <a:p>
              <a:endParaRPr lang="en-GB" dirty="0"/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D57B1CC0-1C4D-A648-8DCA-FCA372110D2F}"/>
                </a:ext>
              </a:extLst>
            </p:cNvPr>
            <p:cNvCxnSpPr>
              <a:cxnSpLocks/>
            </p:cNvCxnSpPr>
            <p:nvPr/>
          </p:nvCxnSpPr>
          <p:spPr>
            <a:xfrm>
              <a:off x="585641" y="3125968"/>
              <a:ext cx="180180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450ECBF-6EBB-CB4D-8584-0FEBF1BAB3A7}"/>
              </a:ext>
            </a:extLst>
          </p:cNvPr>
          <p:cNvGrpSpPr/>
          <p:nvPr/>
        </p:nvGrpSpPr>
        <p:grpSpPr>
          <a:xfrm>
            <a:off x="3014880" y="3296601"/>
            <a:ext cx="3717613" cy="3231654"/>
            <a:chOff x="585641" y="2792140"/>
            <a:chExt cx="2632885" cy="3231654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58E6FE3-5FA4-DB47-976F-D348144C061E}"/>
                </a:ext>
              </a:extLst>
            </p:cNvPr>
            <p:cNvSpPr txBox="1"/>
            <p:nvPr/>
          </p:nvSpPr>
          <p:spPr>
            <a:xfrm>
              <a:off x="585641" y="2792140"/>
              <a:ext cx="2632885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Results</a:t>
              </a:r>
            </a:p>
            <a:p>
              <a:r>
                <a:rPr lang="en-GB" sz="1600" b="1" dirty="0"/>
                <a:t>          HD 106315 c	HD 3167 c</a:t>
              </a:r>
            </a:p>
            <a:p>
              <a:r>
                <a:rPr lang="en-GB" sz="1400" dirty="0"/>
                <a:t>R</a:t>
              </a:r>
              <a:r>
                <a:rPr lang="en-GB" sz="1400" baseline="-25000" dirty="0"/>
                <a:t>P</a:t>
              </a:r>
              <a:r>
                <a:rPr lang="en-GB" sz="1400" dirty="0"/>
                <a:t>	4.33 R</a:t>
              </a:r>
              <a:r>
                <a:rPr lang="en-GB" sz="1400" baseline="-25000" dirty="0"/>
                <a:t>⊕	</a:t>
              </a:r>
              <a:r>
                <a:rPr lang="en-GB" sz="1400" b="1" dirty="0"/>
                <a:t> </a:t>
              </a:r>
              <a:r>
                <a:rPr lang="en-GB" sz="1400" dirty="0"/>
                <a:t>2.70 R</a:t>
              </a:r>
              <a:r>
                <a:rPr lang="en-GB" sz="1400" baseline="-25000" dirty="0"/>
                <a:t>⊕ </a:t>
              </a:r>
            </a:p>
            <a:p>
              <a:r>
                <a:rPr lang="en-GB" sz="1400" dirty="0"/>
                <a:t>T</a:t>
              </a:r>
              <a:r>
                <a:rPr lang="en-GB" sz="1400" baseline="-25000" dirty="0"/>
                <a:t>P	</a:t>
              </a:r>
              <a:r>
                <a:rPr lang="en-GB" sz="1400" dirty="0"/>
                <a:t>630 K	440 K</a:t>
              </a:r>
              <a:endParaRPr lang="en-GB" sz="1400" baseline="-25000" dirty="0"/>
            </a:p>
            <a:p>
              <a:r>
                <a:rPr lang="en-GB" sz="1400" dirty="0"/>
                <a:t>log(</a:t>
              </a:r>
              <a:r>
                <a:rPr lang="en-GB" sz="1400" dirty="0" err="1"/>
                <a:t>P</a:t>
              </a:r>
              <a:r>
                <a:rPr lang="en-GB" sz="1400" baseline="-25000" dirty="0" err="1"/>
                <a:t>clouds</a:t>
              </a:r>
              <a:r>
                <a:rPr lang="en-GB" sz="1400" dirty="0"/>
                <a:t>)</a:t>
              </a:r>
              <a:r>
                <a:rPr lang="en-GB" sz="1400" baseline="-25000" dirty="0"/>
                <a:t>	</a:t>
              </a:r>
              <a:r>
                <a:rPr lang="en-GB" sz="1400" dirty="0"/>
                <a:t>3.7	5.3</a:t>
              </a:r>
            </a:p>
            <a:p>
              <a:r>
                <a:rPr lang="en-GB" sz="1400" b="1" dirty="0">
                  <a:solidFill>
                    <a:srgbClr val="C00000"/>
                  </a:solidFill>
                </a:rPr>
                <a:t>log(H</a:t>
              </a:r>
              <a:r>
                <a:rPr lang="en-GB" sz="1400" b="1" baseline="-25000" dirty="0">
                  <a:solidFill>
                    <a:srgbClr val="C00000"/>
                  </a:solidFill>
                </a:rPr>
                <a:t>2</a:t>
              </a:r>
              <a:r>
                <a:rPr lang="en-GB" sz="1400" b="1" dirty="0">
                  <a:solidFill>
                    <a:srgbClr val="C00000"/>
                  </a:solidFill>
                </a:rPr>
                <a:t>O)	-2.1	-4.1</a:t>
              </a:r>
            </a:p>
            <a:p>
              <a:r>
                <a:rPr lang="en-GB" sz="1400" dirty="0"/>
                <a:t>log(NH</a:t>
              </a:r>
              <a:r>
                <a:rPr lang="en-GB" sz="1400" baseline="-25000" dirty="0"/>
                <a:t>3</a:t>
              </a:r>
              <a:r>
                <a:rPr lang="en-GB" sz="1400" dirty="0"/>
                <a:t>)	-4.3	&lt;-5</a:t>
              </a:r>
            </a:p>
            <a:p>
              <a:r>
                <a:rPr lang="en-GB" sz="1400" dirty="0"/>
                <a:t>log(CO</a:t>
              </a:r>
              <a:r>
                <a:rPr lang="en-GB" sz="1400" baseline="-25000" dirty="0"/>
                <a:t>2</a:t>
              </a:r>
              <a:r>
                <a:rPr lang="en-GB" sz="1400" dirty="0"/>
                <a:t>)	</a:t>
              </a:r>
              <a:r>
                <a:rPr lang="en-GB" sz="1100" dirty="0"/>
                <a:t>unconstrained</a:t>
              </a:r>
              <a:r>
                <a:rPr lang="en-GB" sz="1400" dirty="0"/>
                <a:t>	-2.4</a:t>
              </a:r>
              <a:r>
                <a:rPr lang="en-GB" sz="1100" dirty="0"/>
                <a:t>    </a:t>
              </a:r>
            </a:p>
            <a:p>
              <a:r>
                <a:rPr lang="en-GB" sz="1400" dirty="0"/>
                <a:t>log(CO)	</a:t>
              </a:r>
              <a:r>
                <a:rPr lang="en-GB" sz="1100" dirty="0"/>
                <a:t>unconstrained</a:t>
              </a:r>
              <a:r>
                <a:rPr lang="en-GB" sz="1400" dirty="0"/>
                <a:t>	</a:t>
              </a:r>
              <a:r>
                <a:rPr lang="en-GB" sz="1100" dirty="0"/>
                <a:t>unconstrained</a:t>
              </a:r>
            </a:p>
            <a:p>
              <a:r>
                <a:rPr lang="en-GB" sz="1400" dirty="0"/>
                <a:t>log(CH</a:t>
              </a:r>
              <a:r>
                <a:rPr lang="en-GB" sz="1400" baseline="-25000" dirty="0"/>
                <a:t>4</a:t>
              </a:r>
              <a:r>
                <a:rPr lang="en-GB" sz="1400" dirty="0"/>
                <a:t>)	&lt;-5	&lt;-5</a:t>
              </a:r>
            </a:p>
            <a:p>
              <a:r>
                <a:rPr lang="en-GB" sz="1400" dirty="0" err="1"/>
                <a:t>μ</a:t>
              </a:r>
              <a:r>
                <a:rPr lang="en-GB" sz="1400" dirty="0"/>
                <a:t>	2.4 g/</a:t>
              </a:r>
              <a:r>
                <a:rPr lang="en-GB" sz="1400" dirty="0" err="1"/>
                <a:t>mol</a:t>
              </a:r>
              <a:r>
                <a:rPr lang="en-GB" sz="1400" dirty="0"/>
                <a:t>	 2.4 g/</a:t>
              </a:r>
              <a:r>
                <a:rPr lang="en-GB" sz="1400" dirty="0" err="1"/>
                <a:t>mol</a:t>
              </a:r>
              <a:endParaRPr lang="en-GB" sz="1400" dirty="0"/>
            </a:p>
            <a:p>
              <a:endParaRPr lang="en-GB" sz="1400" dirty="0"/>
            </a:p>
            <a:p>
              <a:r>
                <a:rPr lang="en-GB" sz="1400" b="1" dirty="0">
                  <a:solidFill>
                    <a:srgbClr val="C00000"/>
                  </a:solidFill>
                </a:rPr>
                <a:t>ADI	16.0 (~ 6σ)	9.6 (~ 5σ)</a:t>
              </a:r>
            </a:p>
            <a:p>
              <a:r>
                <a:rPr lang="en-GB" sz="1400" dirty="0"/>
                <a:t>	</a:t>
              </a:r>
              <a:endParaRPr lang="en-GB" dirty="0"/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F64D9C6B-E3D8-814A-9D24-8DB4BB200D0D}"/>
                </a:ext>
              </a:extLst>
            </p:cNvPr>
            <p:cNvCxnSpPr>
              <a:cxnSpLocks/>
            </p:cNvCxnSpPr>
            <p:nvPr/>
          </p:nvCxnSpPr>
          <p:spPr>
            <a:xfrm>
              <a:off x="585641" y="3125968"/>
              <a:ext cx="21500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2AC7020E-A07A-1A43-9015-ACD65EF21ECE}"/>
              </a:ext>
            </a:extLst>
          </p:cNvPr>
          <p:cNvGrpSpPr/>
          <p:nvPr/>
        </p:nvGrpSpPr>
        <p:grpSpPr>
          <a:xfrm>
            <a:off x="6029760" y="1261456"/>
            <a:ext cx="5937874" cy="4461893"/>
            <a:chOff x="6029760" y="1261456"/>
            <a:chExt cx="5937874" cy="4461893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975C2843-C9FD-604F-A488-112C066F945B}"/>
                </a:ext>
              </a:extLst>
            </p:cNvPr>
            <p:cNvGrpSpPr/>
            <p:nvPr/>
          </p:nvGrpSpPr>
          <p:grpSpPr>
            <a:xfrm>
              <a:off x="6029760" y="1261456"/>
              <a:ext cx="5937874" cy="4461893"/>
              <a:chOff x="6029760" y="1261456"/>
              <a:chExt cx="5937874" cy="4461893"/>
            </a:xfrm>
          </p:grpSpPr>
          <p:grpSp>
            <p:nvGrpSpPr>
              <p:cNvPr id="30" name="Groupe 29">
                <a:extLst>
                  <a:ext uri="{FF2B5EF4-FFF2-40B4-BE49-F238E27FC236}">
                    <a16:creationId xmlns:a16="http://schemas.microsoft.com/office/drawing/2014/main" id="{4F7FC5BD-E9CA-AA4C-AA60-A7C9EFF6A4A3}"/>
                  </a:ext>
                </a:extLst>
              </p:cNvPr>
              <p:cNvGrpSpPr/>
              <p:nvPr/>
            </p:nvGrpSpPr>
            <p:grpSpPr>
              <a:xfrm>
                <a:off x="6029760" y="1261456"/>
                <a:ext cx="5937874" cy="4461893"/>
                <a:chOff x="6029760" y="1261456"/>
                <a:chExt cx="5937874" cy="4461893"/>
              </a:xfrm>
            </p:grpSpPr>
            <p:grpSp>
              <p:nvGrpSpPr>
                <p:cNvPr id="16" name="Groupe 15">
                  <a:extLst>
                    <a:ext uri="{FF2B5EF4-FFF2-40B4-BE49-F238E27FC236}">
                      <a16:creationId xmlns:a16="http://schemas.microsoft.com/office/drawing/2014/main" id="{0E416EF3-5883-5F4A-BAF0-80DA31CC7E72}"/>
                    </a:ext>
                  </a:extLst>
                </p:cNvPr>
                <p:cNvGrpSpPr/>
                <p:nvPr/>
              </p:nvGrpSpPr>
              <p:grpSpPr>
                <a:xfrm>
                  <a:off x="6029760" y="1261456"/>
                  <a:ext cx="5937874" cy="4461893"/>
                  <a:chOff x="6219391" y="1254861"/>
                  <a:chExt cx="5937874" cy="4461893"/>
                </a:xfrm>
              </p:grpSpPr>
              <p:pic>
                <p:nvPicPr>
                  <p:cNvPr id="3" name="Image 2">
                    <a:extLst>
                      <a:ext uri="{FF2B5EF4-FFF2-40B4-BE49-F238E27FC236}">
                        <a16:creationId xmlns:a16="http://schemas.microsoft.com/office/drawing/2014/main" id="{DAEF0352-73F6-1D40-B83B-5966530200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2894" r="4399" b="12864"/>
                  <a:stretch/>
                </p:blipFill>
                <p:spPr>
                  <a:xfrm>
                    <a:off x="6219391" y="1254861"/>
                    <a:ext cx="5649032" cy="3857048"/>
                  </a:xfrm>
                  <a:prstGeom prst="rect">
                    <a:avLst/>
                  </a:prstGeom>
                </p:spPr>
              </p:pic>
              <p:grpSp>
                <p:nvGrpSpPr>
                  <p:cNvPr id="22" name="Groupe 21">
                    <a:extLst>
                      <a:ext uri="{FF2B5EF4-FFF2-40B4-BE49-F238E27FC236}">
                        <a16:creationId xmlns:a16="http://schemas.microsoft.com/office/drawing/2014/main" id="{62D9F2FC-78DA-D346-908C-BCE9C77A7BFC}"/>
                      </a:ext>
                    </a:extLst>
                  </p:cNvPr>
                  <p:cNvGrpSpPr/>
                  <p:nvPr/>
                </p:nvGrpSpPr>
                <p:grpSpPr>
                  <a:xfrm>
                    <a:off x="6741628" y="5079232"/>
                    <a:ext cx="5415637" cy="637522"/>
                    <a:chOff x="1106615" y="5123876"/>
                    <a:chExt cx="5415637" cy="637522"/>
                  </a:xfrm>
                </p:grpSpPr>
                <p:sp>
                  <p:nvSpPr>
                    <p:cNvPr id="23" name="ZoneTexte 22">
                      <a:extLst>
                        <a:ext uri="{FF2B5EF4-FFF2-40B4-BE49-F238E27FC236}">
                          <a16:creationId xmlns:a16="http://schemas.microsoft.com/office/drawing/2014/main" id="{E155F8FD-373B-C94A-A0B6-6745CE5FE8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06615" y="5123876"/>
                      <a:ext cx="4914340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GB" sz="1400" b="1" dirty="0"/>
                        <a:t>Best-fit spectra and opacity contributions for HD 106315 c and HD 3167 c</a:t>
                      </a:r>
                    </a:p>
                  </p:txBody>
                </p:sp>
                <p:sp>
                  <p:nvSpPr>
                    <p:cNvPr id="24" name="ZoneTexte 23">
                      <a:extLst>
                        <a:ext uri="{FF2B5EF4-FFF2-40B4-BE49-F238E27FC236}">
                          <a16:creationId xmlns:a16="http://schemas.microsoft.com/office/drawing/2014/main" id="{4AF728F1-0838-C145-9CBC-224862F71D3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58526" y="5453621"/>
                      <a:ext cx="286372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400" dirty="0"/>
                        <a:t>Adapted from </a:t>
                      </a:r>
                      <a:r>
                        <a:rPr lang="en-GB" sz="1400" dirty="0" err="1"/>
                        <a:t>Guilluy</a:t>
                      </a:r>
                      <a:r>
                        <a:rPr lang="en-GB" sz="1400" dirty="0"/>
                        <a:t>  et al 2021</a:t>
                      </a:r>
                    </a:p>
                  </p:txBody>
                </p:sp>
              </p:grpSp>
            </p:grp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546544ED-14FD-8340-9FD2-E2CD9A604B9E}"/>
                    </a:ext>
                  </a:extLst>
                </p:cNvPr>
                <p:cNvSpPr txBox="1"/>
                <p:nvPr/>
              </p:nvSpPr>
              <p:spPr>
                <a:xfrm>
                  <a:off x="7391874" y="2091065"/>
                  <a:ext cx="57975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rgbClr val="C00000"/>
                      </a:solidFill>
                    </a:rPr>
                    <a:t>H</a:t>
                  </a:r>
                  <a:r>
                    <a:rPr lang="fr-FR" baseline="-25000" dirty="0">
                      <a:solidFill>
                        <a:srgbClr val="C00000"/>
                      </a:solidFill>
                    </a:rPr>
                    <a:t>2</a:t>
                  </a:r>
                  <a:r>
                    <a:rPr lang="fr-FR" dirty="0">
                      <a:solidFill>
                        <a:srgbClr val="C00000"/>
                      </a:solidFill>
                    </a:rPr>
                    <a:t>O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10EC21D8-4413-3B48-907F-9F8CC66D8988}"/>
                    </a:ext>
                  </a:extLst>
                </p:cNvPr>
                <p:cNvSpPr txBox="1"/>
                <p:nvPr/>
              </p:nvSpPr>
              <p:spPr>
                <a:xfrm>
                  <a:off x="10264679" y="2091065"/>
                  <a:ext cx="57975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rgbClr val="C00000"/>
                      </a:solidFill>
                    </a:rPr>
                    <a:t>H</a:t>
                  </a:r>
                  <a:r>
                    <a:rPr lang="fr-FR" baseline="-25000" dirty="0">
                      <a:solidFill>
                        <a:srgbClr val="C00000"/>
                      </a:solidFill>
                    </a:rPr>
                    <a:t>2</a:t>
                  </a:r>
                  <a:r>
                    <a:rPr lang="fr-FR" dirty="0">
                      <a:solidFill>
                        <a:srgbClr val="C00000"/>
                      </a:solidFill>
                    </a:rPr>
                    <a:t>O</a:t>
                  </a:r>
                </a:p>
              </p:txBody>
            </p:sp>
          </p:grpSp>
          <p:cxnSp>
            <p:nvCxnSpPr>
              <p:cNvPr id="27" name="Connecteur droit avec flèche 26">
                <a:extLst>
                  <a:ext uri="{FF2B5EF4-FFF2-40B4-BE49-F238E27FC236}">
                    <a16:creationId xmlns:a16="http://schemas.microsoft.com/office/drawing/2014/main" id="{C1BD6F62-70D3-8743-96E6-9A6C333B2C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6148" y="2119070"/>
                <a:ext cx="667686" cy="0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3A42EC23-4C12-B246-A1C3-22038DA29213}"/>
                </a:ext>
              </a:extLst>
            </p:cNvPr>
            <p:cNvCxnSpPr>
              <a:cxnSpLocks/>
            </p:cNvCxnSpPr>
            <p:nvPr/>
          </p:nvCxnSpPr>
          <p:spPr>
            <a:xfrm>
              <a:off x="7303942" y="2091065"/>
              <a:ext cx="667686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E758EFB0-807B-4140-9D7B-B26B5F914557}"/>
              </a:ext>
            </a:extLst>
          </p:cNvPr>
          <p:cNvGrpSpPr/>
          <p:nvPr/>
        </p:nvGrpSpPr>
        <p:grpSpPr>
          <a:xfrm>
            <a:off x="291826" y="408356"/>
            <a:ext cx="6385841" cy="892552"/>
            <a:chOff x="354330" y="362309"/>
            <a:chExt cx="6385841" cy="892552"/>
          </a:xfrm>
        </p:grpSpPr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13ECBE14-E959-A049-9FB3-077E0B444185}"/>
                </a:ext>
              </a:extLst>
            </p:cNvPr>
            <p:cNvSpPr txBox="1"/>
            <p:nvPr/>
          </p:nvSpPr>
          <p:spPr>
            <a:xfrm>
              <a:off x="500332" y="362309"/>
              <a:ext cx="623983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accent1">
                      <a:lumMod val="50000"/>
                    </a:schemeClr>
                  </a:solidFill>
                </a:rPr>
                <a:t>2. Atmospheric characterization</a:t>
              </a:r>
            </a:p>
            <a:p>
              <a:pPr lvl="1"/>
              <a:r>
                <a:rPr lang="en-GB" b="1" dirty="0">
                  <a:solidFill>
                    <a:schemeClr val="accent1">
                      <a:lumMod val="50000"/>
                    </a:schemeClr>
                  </a:solidFill>
                </a:rPr>
                <a:t>4. Retrieval analysis</a:t>
              </a:r>
              <a:endParaRPr lang="en-GB" b="1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endParaRPr>
            </a:p>
          </p:txBody>
        </p: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C6F70B5A-909B-8D4F-99BC-EB1212C0308E}"/>
                </a:ext>
              </a:extLst>
            </p:cNvPr>
            <p:cNvCxnSpPr>
              <a:cxnSpLocks/>
            </p:cNvCxnSpPr>
            <p:nvPr/>
          </p:nvCxnSpPr>
          <p:spPr>
            <a:xfrm>
              <a:off x="354330" y="1172450"/>
              <a:ext cx="4457700" cy="0"/>
            </a:xfrm>
            <a:prstGeom prst="line">
              <a:avLst/>
            </a:prstGeom>
            <a:ln w="254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4F53CE8E-60B4-6044-BC9B-8828561541AB}"/>
              </a:ext>
            </a:extLst>
          </p:cNvPr>
          <p:cNvGrpSpPr/>
          <p:nvPr/>
        </p:nvGrpSpPr>
        <p:grpSpPr>
          <a:xfrm>
            <a:off x="0" y="6488668"/>
            <a:ext cx="12192000" cy="369332"/>
            <a:chOff x="0" y="6488668"/>
            <a:chExt cx="12192000" cy="369332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C1951572-AE08-A94F-9913-15A4B1715447}"/>
                </a:ext>
              </a:extLst>
            </p:cNvPr>
            <p:cNvSpPr txBox="1"/>
            <p:nvPr/>
          </p:nvSpPr>
          <p:spPr>
            <a:xfrm>
              <a:off x="0" y="6488668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Amélie </a:t>
              </a:r>
              <a:r>
                <a:rPr lang="fr-FR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Gressier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ea typeface="Baskerville" panose="02020502070401020303" pitchFamily="18" charset="0"/>
                </a:rPr>
                <a:t>WG-ARIEL– 04/02/2021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               	             10	</a:t>
              </a: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756E7F74-A0B4-EC4B-812E-29CBB873C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9225" y="6494996"/>
              <a:ext cx="1010916" cy="356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2094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7D16FD4-C829-1343-9FCB-FCAD0B8DF57A}"/>
              </a:ext>
            </a:extLst>
          </p:cNvPr>
          <p:cNvSpPr txBox="1"/>
          <p:nvPr/>
        </p:nvSpPr>
        <p:spPr>
          <a:xfrm>
            <a:off x="752355" y="1618319"/>
            <a:ext cx="55905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Remove H</a:t>
            </a:r>
            <a:r>
              <a:rPr lang="en-GB" baseline="-25000" dirty="0"/>
              <a:t>2</a:t>
            </a:r>
            <a:r>
              <a:rPr lang="en-GB" dirty="0"/>
              <a:t>O from the retrieval analysis</a:t>
            </a:r>
          </a:p>
          <a:p>
            <a:pPr marL="285750" indent="-285750">
              <a:buFontTx/>
              <a:buChar char="-"/>
            </a:pPr>
            <a:r>
              <a:rPr lang="en-GB" dirty="0"/>
              <a:t>Compare ADI of the full model and the model w/o H</a:t>
            </a:r>
            <a:r>
              <a:rPr lang="en-GB" baseline="-25000" dirty="0"/>
              <a:t>2</a:t>
            </a:r>
            <a:r>
              <a:rPr lang="en-GB" dirty="0"/>
              <a:t>O</a:t>
            </a:r>
          </a:p>
          <a:p>
            <a:pPr marL="285750" indent="-285750">
              <a:buFontTx/>
              <a:buChar char="-"/>
            </a:pPr>
            <a:r>
              <a:rPr lang="en-GB" dirty="0"/>
              <a:t>Evaluate the water detection significance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Compute the amplitude of the spectrum in the water band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1290967-44EF-3E46-A5A2-1D1E27E2E76F}"/>
              </a:ext>
            </a:extLst>
          </p:cNvPr>
          <p:cNvGrpSpPr/>
          <p:nvPr/>
        </p:nvGrpSpPr>
        <p:grpSpPr>
          <a:xfrm>
            <a:off x="1002821" y="2378306"/>
            <a:ext cx="3717613" cy="2154436"/>
            <a:chOff x="585641" y="2792140"/>
            <a:chExt cx="2632885" cy="2154436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29468FE-47D8-A742-9094-DE46ABA4DC88}"/>
                </a:ext>
              </a:extLst>
            </p:cNvPr>
            <p:cNvSpPr txBox="1"/>
            <p:nvPr/>
          </p:nvSpPr>
          <p:spPr>
            <a:xfrm>
              <a:off x="585641" y="2792140"/>
              <a:ext cx="2632885" cy="215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ADI results</a:t>
              </a:r>
            </a:p>
            <a:p>
              <a:r>
                <a:rPr lang="en-GB" sz="1600" b="1" dirty="0"/>
                <a:t>               HD 106315 c	     HD 3167 c</a:t>
              </a:r>
            </a:p>
            <a:p>
              <a:endParaRPr lang="en-GB" sz="1400" dirty="0"/>
            </a:p>
            <a:p>
              <a:r>
                <a:rPr lang="en-GB" sz="1400" dirty="0"/>
                <a:t>Full 	  16.0 	            9.6 </a:t>
              </a:r>
            </a:p>
            <a:p>
              <a:r>
                <a:rPr lang="en-GB" sz="1400" dirty="0"/>
                <a:t>No H</a:t>
              </a:r>
              <a:r>
                <a:rPr lang="en-GB" sz="1400" baseline="-25000" dirty="0"/>
                <a:t>2</a:t>
              </a:r>
              <a:r>
                <a:rPr lang="en-GB" sz="1400" dirty="0"/>
                <a:t>O	   1.8	            6.0</a:t>
              </a:r>
            </a:p>
            <a:p>
              <a:endParaRPr lang="en-GB" sz="1400" dirty="0"/>
            </a:p>
            <a:p>
              <a:r>
                <a:rPr lang="en-GB" sz="1400" dirty="0">
                  <a:solidFill>
                    <a:srgbClr val="C00000"/>
                  </a:solidFill>
                </a:rPr>
                <a:t>Significance	    5σ	             3σ</a:t>
              </a:r>
            </a:p>
            <a:p>
              <a:endParaRPr lang="en-GB" sz="1400" dirty="0"/>
            </a:p>
            <a:p>
              <a:r>
                <a:rPr lang="en-GB" sz="1400" dirty="0"/>
                <a:t>A</a:t>
              </a:r>
              <a:r>
                <a:rPr lang="en-GB" sz="1400" baseline="-25000" dirty="0"/>
                <a:t>H2O</a:t>
              </a:r>
              <a:r>
                <a:rPr lang="en-GB" sz="1400" dirty="0"/>
                <a:t>	     1.38±0.26.         1.74±0.46   </a:t>
              </a:r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EE1D1F95-6C5B-514E-A5DF-13751B4832B8}"/>
                </a:ext>
              </a:extLst>
            </p:cNvPr>
            <p:cNvCxnSpPr>
              <a:cxnSpLocks/>
            </p:cNvCxnSpPr>
            <p:nvPr/>
          </p:nvCxnSpPr>
          <p:spPr>
            <a:xfrm>
              <a:off x="585641" y="3098322"/>
              <a:ext cx="21500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0B1F4AC-5793-6F4C-BB36-25F5C26D4068}"/>
                  </a:ext>
                </a:extLst>
              </p:cNvPr>
              <p:cNvSpPr txBox="1"/>
              <p:nvPr/>
            </p:nvSpPr>
            <p:spPr>
              <a:xfrm>
                <a:off x="1002821" y="5608215"/>
                <a:ext cx="6020422" cy="3985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sSub>
                          <m:sSubPr>
                            <m:ctrlPr>
                              <a:rPr lang="fr-F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𝑊𝑒𝑖𝑔h𝑡𝑒𝑑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𝑚𝑒𝑎𝑛</m:t>
                        </m:r>
                        <m:r>
                          <a:rPr lang="fr-F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1.34−1.49</m:t>
                            </m:r>
                          </m:e>
                        </m:d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𝑊𝑒𝑖𝑔h𝑡𝑒𝑑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𝑚𝑒𝑎𝑛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1.20−1.30</m:t>
                            </m:r>
                          </m:e>
                        </m:d>
                      </m:num>
                      <m:den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0B1F4AC-5793-6F4C-BB36-25F5C26D4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21" y="5608215"/>
                <a:ext cx="6020422" cy="398571"/>
              </a:xfrm>
              <a:prstGeom prst="rect">
                <a:avLst/>
              </a:prstGeom>
              <a:blipFill>
                <a:blip r:embed="rId3"/>
                <a:stretch>
                  <a:fillRect l="-1053" t="-6250" b="-156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e 34">
            <a:extLst>
              <a:ext uri="{FF2B5EF4-FFF2-40B4-BE49-F238E27FC236}">
                <a16:creationId xmlns:a16="http://schemas.microsoft.com/office/drawing/2014/main" id="{328D8BCE-B346-834F-9679-6144378DDFB9}"/>
              </a:ext>
            </a:extLst>
          </p:cNvPr>
          <p:cNvGrpSpPr/>
          <p:nvPr/>
        </p:nvGrpSpPr>
        <p:grpSpPr>
          <a:xfrm>
            <a:off x="291826" y="408356"/>
            <a:ext cx="6385841" cy="892552"/>
            <a:chOff x="354330" y="362309"/>
            <a:chExt cx="6385841" cy="892552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BD2DF55-6492-D34E-93C5-30CB4E7368C9}"/>
                </a:ext>
              </a:extLst>
            </p:cNvPr>
            <p:cNvSpPr txBox="1"/>
            <p:nvPr/>
          </p:nvSpPr>
          <p:spPr>
            <a:xfrm>
              <a:off x="500332" y="362309"/>
              <a:ext cx="623983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accent1">
                      <a:lumMod val="50000"/>
                    </a:schemeClr>
                  </a:solidFill>
                </a:rPr>
                <a:t>2. Atmospheric characterization</a:t>
              </a:r>
            </a:p>
            <a:p>
              <a:pPr lvl="1"/>
              <a:r>
                <a:rPr lang="en-GB" b="1" dirty="0">
                  <a:solidFill>
                    <a:schemeClr val="accent1">
                      <a:lumMod val="50000"/>
                    </a:schemeClr>
                  </a:solidFill>
                </a:rPr>
                <a:t>4. Retrieval analysis</a:t>
              </a:r>
              <a:endParaRPr lang="en-GB" b="1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endParaRP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A2B194C6-8C6C-1C43-B5E6-9CE00E1B2E26}"/>
                </a:ext>
              </a:extLst>
            </p:cNvPr>
            <p:cNvCxnSpPr>
              <a:cxnSpLocks/>
            </p:cNvCxnSpPr>
            <p:nvPr/>
          </p:nvCxnSpPr>
          <p:spPr>
            <a:xfrm>
              <a:off x="354330" y="1172450"/>
              <a:ext cx="4457700" cy="0"/>
            </a:xfrm>
            <a:prstGeom prst="line">
              <a:avLst/>
            </a:prstGeom>
            <a:ln w="254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21FD1EC7-D17F-734F-8B5D-61506E4084A4}"/>
              </a:ext>
            </a:extLst>
          </p:cNvPr>
          <p:cNvGrpSpPr/>
          <p:nvPr/>
        </p:nvGrpSpPr>
        <p:grpSpPr>
          <a:xfrm>
            <a:off x="6342926" y="1165640"/>
            <a:ext cx="5338789" cy="3906673"/>
            <a:chOff x="6342926" y="1165640"/>
            <a:chExt cx="5338789" cy="3906673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DB4AD31-D30A-0742-836C-B3AD9054B28F}"/>
                </a:ext>
              </a:extLst>
            </p:cNvPr>
            <p:cNvSpPr txBox="1"/>
            <p:nvPr/>
          </p:nvSpPr>
          <p:spPr>
            <a:xfrm>
              <a:off x="6342926" y="4549093"/>
              <a:ext cx="53387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400" b="1" dirty="0"/>
                <a:t>Water amplitude absorption (1.34 -1.49μm) </a:t>
              </a:r>
              <a:r>
                <a:rPr lang="fr-FR" sz="1400" b="1" dirty="0" err="1"/>
                <a:t>regarding</a:t>
              </a:r>
              <a:r>
                <a:rPr lang="fr-FR" sz="1400" b="1" dirty="0"/>
                <a:t> T</a:t>
              </a:r>
              <a:r>
                <a:rPr lang="fr-FR" sz="1400" b="1" baseline="-25000" dirty="0"/>
                <a:t>eq </a:t>
              </a:r>
              <a:r>
                <a:rPr lang="fr-FR" sz="1400" b="1" dirty="0"/>
                <a:t>(500-1000 K)  for </a:t>
              </a:r>
              <a:r>
                <a:rPr lang="fr-FR" sz="1400" b="1" dirty="0" err="1"/>
                <a:t>planets</a:t>
              </a:r>
              <a:r>
                <a:rPr lang="fr-FR" sz="1400" b="1" dirty="0"/>
                <a:t> </a:t>
              </a:r>
              <a:r>
                <a:rPr lang="fr-FR" sz="1400" b="1" dirty="0" err="1"/>
                <a:t>with</a:t>
              </a:r>
              <a:r>
                <a:rPr lang="fr-FR" sz="1400" b="1" dirty="0"/>
                <a:t> size </a:t>
              </a:r>
              <a:r>
                <a:rPr lang="fr-FR" sz="1400" b="1" dirty="0" err="1"/>
                <a:t>R</a:t>
              </a:r>
              <a:r>
                <a:rPr lang="fr-FR" sz="1400" b="1" baseline="-25000" dirty="0" err="1"/>
                <a:t>p</a:t>
              </a:r>
              <a:r>
                <a:rPr lang="fr-FR" sz="1400" b="1" dirty="0"/>
                <a:t>&lt;6R</a:t>
              </a:r>
              <a:r>
                <a:rPr lang="fr-FR" sz="1400" b="1" baseline="-25000" dirty="0"/>
                <a:t>⊕</a:t>
              </a:r>
              <a:r>
                <a:rPr lang="fr-FR" sz="1400" b="1" dirty="0"/>
                <a:t> 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212BFC1-47F9-6644-92FD-4E4734614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2926" y="1165640"/>
              <a:ext cx="5042043" cy="3361362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5564B85-5EAB-654E-9323-74278790BB82}"/>
              </a:ext>
            </a:extLst>
          </p:cNvPr>
          <p:cNvGrpSpPr/>
          <p:nvPr/>
        </p:nvGrpSpPr>
        <p:grpSpPr>
          <a:xfrm>
            <a:off x="0" y="6488668"/>
            <a:ext cx="12192000" cy="369332"/>
            <a:chOff x="0" y="6488668"/>
            <a:chExt cx="12192000" cy="369332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1FD0629-6FC1-B743-9176-7B00F1CA178F}"/>
                </a:ext>
              </a:extLst>
            </p:cNvPr>
            <p:cNvSpPr txBox="1"/>
            <p:nvPr/>
          </p:nvSpPr>
          <p:spPr>
            <a:xfrm>
              <a:off x="0" y="6488668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Amélie </a:t>
              </a:r>
              <a:r>
                <a:rPr lang="fr-FR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Gressier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ea typeface="Baskerville" panose="02020502070401020303" pitchFamily="18" charset="0"/>
                </a:rPr>
                <a:t>WG-ARIEL– 04/02/2021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               	             11	</a:t>
              </a: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F3E45A36-AB45-0A40-A92E-05757B166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9225" y="6494996"/>
              <a:ext cx="1010916" cy="356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0847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119883C-197A-E54C-A8E1-D6D8DFCDC1F8}"/>
              </a:ext>
            </a:extLst>
          </p:cNvPr>
          <p:cNvSpPr txBox="1"/>
          <p:nvPr/>
        </p:nvSpPr>
        <p:spPr>
          <a:xfrm>
            <a:off x="354331" y="1330107"/>
            <a:ext cx="545697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HST/WFC3 best fit spectra as inputs</a:t>
            </a:r>
          </a:p>
          <a:p>
            <a:endParaRPr lang="en-GB" dirty="0"/>
          </a:p>
          <a:p>
            <a:r>
              <a:rPr lang="en-GB" dirty="0"/>
              <a:t>ARIEL</a:t>
            </a:r>
          </a:p>
          <a:p>
            <a:pPr marL="285750" indent="-285750">
              <a:buFontTx/>
              <a:buChar char="-"/>
            </a:pPr>
            <a:r>
              <a:rPr lang="en-GB" dirty="0"/>
              <a:t>Simulations using </a:t>
            </a:r>
            <a:r>
              <a:rPr lang="en-GB" dirty="0" err="1"/>
              <a:t>ArielRad</a:t>
            </a:r>
            <a:r>
              <a:rPr lang="en-GB" dirty="0"/>
              <a:t> (Mugnai et al 2020)</a:t>
            </a:r>
          </a:p>
          <a:p>
            <a:pPr marL="285750" indent="-285750">
              <a:buFontTx/>
              <a:buChar char="-"/>
            </a:pPr>
            <a:r>
              <a:rPr lang="en-GB" dirty="0"/>
              <a:t>10 transits observed by ARIEL</a:t>
            </a:r>
          </a:p>
          <a:p>
            <a:endParaRPr lang="en-GB" dirty="0"/>
          </a:p>
          <a:p>
            <a:r>
              <a:rPr lang="en-GB" dirty="0"/>
              <a:t>JWST</a:t>
            </a:r>
          </a:p>
          <a:p>
            <a:pPr marL="285750" indent="-285750">
              <a:buFontTx/>
              <a:buChar char="-"/>
            </a:pPr>
            <a:r>
              <a:rPr lang="en-GB" dirty="0"/>
              <a:t>Simulations using </a:t>
            </a:r>
            <a:r>
              <a:rPr lang="en-GB" dirty="0" err="1"/>
              <a:t>ExoWebb</a:t>
            </a:r>
            <a:r>
              <a:rPr lang="en-GB" dirty="0"/>
              <a:t> (Edwards et al 2020)</a:t>
            </a:r>
          </a:p>
          <a:p>
            <a:pPr marL="285750" indent="-285750">
              <a:buFontTx/>
              <a:buChar char="-"/>
            </a:pPr>
            <a:r>
              <a:rPr lang="en-GB" dirty="0"/>
              <a:t>1 transit NIRISS GR700XD + 1 transit </a:t>
            </a:r>
            <a:r>
              <a:rPr lang="en-GB" dirty="0" err="1"/>
              <a:t>NIRSpec</a:t>
            </a:r>
            <a:r>
              <a:rPr lang="en-GB" dirty="0"/>
              <a:t> G395M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  <a:p>
            <a:endParaRPr lang="en-GB" sz="2000" dirty="0"/>
          </a:p>
          <a:p>
            <a:r>
              <a:rPr lang="en-GB" sz="2000" dirty="0">
                <a:solidFill>
                  <a:srgbClr val="C00000"/>
                </a:solidFill>
              </a:rPr>
              <a:t>Break degeneracies, constrain molecular abundances</a:t>
            </a:r>
          </a:p>
          <a:p>
            <a:r>
              <a:rPr lang="en-GB" sz="2000" dirty="0">
                <a:solidFill>
                  <a:srgbClr val="C00000"/>
                </a:solidFill>
              </a:rPr>
              <a:t>CO</a:t>
            </a:r>
            <a:r>
              <a:rPr lang="en-GB" sz="2000" baseline="-25000" dirty="0">
                <a:solidFill>
                  <a:srgbClr val="C00000"/>
                </a:solidFill>
              </a:rPr>
              <a:t>2 </a:t>
            </a:r>
            <a:r>
              <a:rPr lang="en-GB" sz="2000" dirty="0">
                <a:solidFill>
                  <a:srgbClr val="C00000"/>
                </a:solidFill>
              </a:rPr>
              <a:t>absorption 1.7-2.0μm and 4.0-5.3μm</a:t>
            </a:r>
          </a:p>
          <a:p>
            <a:endParaRPr lang="en-GB" dirty="0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5FE34EC-D586-854B-8E98-7BC3A1CED644}"/>
              </a:ext>
            </a:extLst>
          </p:cNvPr>
          <p:cNvGrpSpPr/>
          <p:nvPr/>
        </p:nvGrpSpPr>
        <p:grpSpPr>
          <a:xfrm>
            <a:off x="5659938" y="1028700"/>
            <a:ext cx="6466431" cy="5076945"/>
            <a:chOff x="5659938" y="1028700"/>
            <a:chExt cx="6466431" cy="5076945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AFA59650-A792-A145-8DA2-8D4AC758C869}"/>
                </a:ext>
              </a:extLst>
            </p:cNvPr>
            <p:cNvGrpSpPr/>
            <p:nvPr/>
          </p:nvGrpSpPr>
          <p:grpSpPr>
            <a:xfrm>
              <a:off x="5659938" y="1028700"/>
              <a:ext cx="6466431" cy="5076945"/>
              <a:chOff x="5659938" y="1028700"/>
              <a:chExt cx="6466431" cy="5076945"/>
            </a:xfrm>
          </p:grpSpPr>
          <p:grpSp>
            <p:nvGrpSpPr>
              <p:cNvPr id="35" name="Groupe 34">
                <a:extLst>
                  <a:ext uri="{FF2B5EF4-FFF2-40B4-BE49-F238E27FC236}">
                    <a16:creationId xmlns:a16="http://schemas.microsoft.com/office/drawing/2014/main" id="{496CAF23-A45B-D04D-9685-E69805B390A9}"/>
                  </a:ext>
                </a:extLst>
              </p:cNvPr>
              <p:cNvGrpSpPr/>
              <p:nvPr/>
            </p:nvGrpSpPr>
            <p:grpSpPr>
              <a:xfrm>
                <a:off x="5659938" y="1028700"/>
                <a:ext cx="6466431" cy="5076945"/>
                <a:chOff x="5659938" y="1028700"/>
                <a:chExt cx="6466431" cy="5076945"/>
              </a:xfrm>
            </p:grpSpPr>
            <p:grpSp>
              <p:nvGrpSpPr>
                <p:cNvPr id="37" name="Groupe 36">
                  <a:extLst>
                    <a:ext uri="{FF2B5EF4-FFF2-40B4-BE49-F238E27FC236}">
                      <a16:creationId xmlns:a16="http://schemas.microsoft.com/office/drawing/2014/main" id="{A716A5A4-B8FF-EA41-B6B6-4F4E3086AE21}"/>
                    </a:ext>
                  </a:extLst>
                </p:cNvPr>
                <p:cNvGrpSpPr/>
                <p:nvPr/>
              </p:nvGrpSpPr>
              <p:grpSpPr>
                <a:xfrm>
                  <a:off x="5659938" y="1028700"/>
                  <a:ext cx="6466431" cy="5076945"/>
                  <a:chOff x="5659938" y="1028700"/>
                  <a:chExt cx="6466431" cy="5076945"/>
                </a:xfrm>
              </p:grpSpPr>
              <p:grpSp>
                <p:nvGrpSpPr>
                  <p:cNvPr id="39" name="Groupe 38">
                    <a:extLst>
                      <a:ext uri="{FF2B5EF4-FFF2-40B4-BE49-F238E27FC236}">
                        <a16:creationId xmlns:a16="http://schemas.microsoft.com/office/drawing/2014/main" id="{607F4B5E-A527-D146-A3BD-DF79A9099B42}"/>
                      </a:ext>
                    </a:extLst>
                  </p:cNvPr>
                  <p:cNvGrpSpPr/>
                  <p:nvPr/>
                </p:nvGrpSpPr>
                <p:grpSpPr>
                  <a:xfrm>
                    <a:off x="5659938" y="1028700"/>
                    <a:ext cx="6466431" cy="5076945"/>
                    <a:chOff x="5659938" y="1028700"/>
                    <a:chExt cx="6466431" cy="5076945"/>
                  </a:xfrm>
                </p:grpSpPr>
                <p:grpSp>
                  <p:nvGrpSpPr>
                    <p:cNvPr id="41" name="Groupe 40">
                      <a:extLst>
                        <a:ext uri="{FF2B5EF4-FFF2-40B4-BE49-F238E27FC236}">
                          <a16:creationId xmlns:a16="http://schemas.microsoft.com/office/drawing/2014/main" id="{48CBC75F-F161-A748-AD8F-854D7026C6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659938" y="1028700"/>
                      <a:ext cx="6466431" cy="5076945"/>
                      <a:chOff x="5659938" y="1028700"/>
                      <a:chExt cx="6466431" cy="5076945"/>
                    </a:xfrm>
                  </p:grpSpPr>
                  <p:grpSp>
                    <p:nvGrpSpPr>
                      <p:cNvPr id="44" name="Groupe 43">
                        <a:extLst>
                          <a:ext uri="{FF2B5EF4-FFF2-40B4-BE49-F238E27FC236}">
                            <a16:creationId xmlns:a16="http://schemas.microsoft.com/office/drawing/2014/main" id="{94251FE4-E314-DA4C-9825-6157157B592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659938" y="1028700"/>
                        <a:ext cx="6466431" cy="5076945"/>
                        <a:chOff x="5659938" y="1028700"/>
                        <a:chExt cx="6466431" cy="5076945"/>
                      </a:xfrm>
                    </p:grpSpPr>
                    <p:sp>
                      <p:nvSpPr>
                        <p:cNvPr id="47" name="ZoneTexte 46">
                          <a:extLst>
                            <a:ext uri="{FF2B5EF4-FFF2-40B4-BE49-F238E27FC236}">
                              <a16:creationId xmlns:a16="http://schemas.microsoft.com/office/drawing/2014/main" id="{A0D54FCB-E7A1-664B-B2A8-9C1950242AA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262643" y="5797868"/>
                          <a:ext cx="2863726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GB" sz="1400" dirty="0"/>
                            <a:t>Adapted from </a:t>
                          </a:r>
                          <a:r>
                            <a:rPr lang="en-GB" sz="1400" dirty="0" err="1"/>
                            <a:t>Guilluy</a:t>
                          </a:r>
                          <a:r>
                            <a:rPr lang="en-GB" sz="1400" dirty="0"/>
                            <a:t>  et al 2021</a:t>
                          </a:r>
                        </a:p>
                      </p:txBody>
                    </p:sp>
                    <p:grpSp>
                      <p:nvGrpSpPr>
                        <p:cNvPr id="48" name="Groupe 47">
                          <a:extLst>
                            <a:ext uri="{FF2B5EF4-FFF2-40B4-BE49-F238E27FC236}">
                              <a16:creationId xmlns:a16="http://schemas.microsoft.com/office/drawing/2014/main" id="{39E76439-AC06-9B48-BAF5-5A8611AC1D6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659938" y="1028700"/>
                          <a:ext cx="6400801" cy="4112580"/>
                          <a:chOff x="5725568" y="1028700"/>
                          <a:chExt cx="6400801" cy="4112580"/>
                        </a:xfrm>
                      </p:grpSpPr>
                      <p:grpSp>
                        <p:nvGrpSpPr>
                          <p:cNvPr id="50" name="Groupe 49">
                            <a:extLst>
                              <a:ext uri="{FF2B5EF4-FFF2-40B4-BE49-F238E27FC236}">
                                <a16:creationId xmlns:a16="http://schemas.microsoft.com/office/drawing/2014/main" id="{0D0893FE-A361-F541-9432-6E4909FA66F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725568" y="1028700"/>
                            <a:ext cx="6400801" cy="2073396"/>
                            <a:chOff x="6214283" y="1028699"/>
                            <a:chExt cx="7729563" cy="2139319"/>
                          </a:xfrm>
                        </p:grpSpPr>
                        <p:pic>
                          <p:nvPicPr>
                            <p:cNvPr id="53" name="Image 52">
                              <a:extLst>
                                <a:ext uri="{FF2B5EF4-FFF2-40B4-BE49-F238E27FC236}">
                                  <a16:creationId xmlns:a16="http://schemas.microsoft.com/office/drawing/2014/main" id="{DFCE4892-1F7D-F746-9625-CF1C30FF4FB1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214283" y="1028699"/>
                              <a:ext cx="3864782" cy="2139319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54" name="Image 53">
                              <a:extLst>
                                <a:ext uri="{FF2B5EF4-FFF2-40B4-BE49-F238E27FC236}">
                                  <a16:creationId xmlns:a16="http://schemas.microsoft.com/office/drawing/2014/main" id="{D8278D88-8DC1-2744-81DE-403DEF15608F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0079064" y="1028699"/>
                              <a:ext cx="3864782" cy="2139319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  <p:pic>
                        <p:nvPicPr>
                          <p:cNvPr id="51" name="Image 50">
                            <a:extLst>
                              <a:ext uri="{FF2B5EF4-FFF2-40B4-BE49-F238E27FC236}">
                                <a16:creationId xmlns:a16="http://schemas.microsoft.com/office/drawing/2014/main" id="{C5F03C4C-7125-5C45-BADF-5BA7EEECD7D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8925966" y="3067884"/>
                            <a:ext cx="3200403" cy="2071385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52" name="Image 51">
                            <a:extLst>
                              <a:ext uri="{FF2B5EF4-FFF2-40B4-BE49-F238E27FC236}">
                                <a16:creationId xmlns:a16="http://schemas.microsoft.com/office/drawing/2014/main" id="{A782F939-FD99-4141-8432-15913602792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5725568" y="3065873"/>
                            <a:ext cx="3200399" cy="2075407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sp>
                      <p:nvSpPr>
                        <p:cNvPr id="49" name="ZoneTexte 48">
                          <a:extLst>
                            <a:ext uri="{FF2B5EF4-FFF2-40B4-BE49-F238E27FC236}">
                              <a16:creationId xmlns:a16="http://schemas.microsoft.com/office/drawing/2014/main" id="{59B12B8E-FDA7-A040-84D6-CF47430377B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696712" y="5268053"/>
                          <a:ext cx="6364027" cy="52322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just"/>
                          <a:r>
                            <a:rPr lang="fr-FR" sz="1400" b="1" dirty="0"/>
                            <a:t>JWST and ARIEL simulations for HD 106315 c and HD 3167 c </a:t>
                          </a:r>
                          <a:r>
                            <a:rPr lang="fr-FR" sz="1400" b="1" dirty="0" err="1"/>
                            <a:t>using</a:t>
                          </a:r>
                          <a:r>
                            <a:rPr lang="fr-FR" sz="1400" b="1" dirty="0"/>
                            <a:t> best fit </a:t>
                          </a:r>
                          <a:r>
                            <a:rPr lang="fr-FR" sz="1400" b="1" dirty="0" err="1"/>
                            <a:t>atmospheric</a:t>
                          </a:r>
                          <a:r>
                            <a:rPr lang="fr-FR" sz="1400" b="1" dirty="0"/>
                            <a:t> solutions </a:t>
                          </a:r>
                          <a:r>
                            <a:rPr lang="fr-FR" sz="1400" b="1" dirty="0" err="1"/>
                            <a:t>obtained</a:t>
                          </a:r>
                          <a:r>
                            <a:rPr lang="fr-FR" sz="1400" b="1" dirty="0"/>
                            <a:t> </a:t>
                          </a:r>
                          <a:r>
                            <a:rPr lang="fr-FR" sz="1400" b="1" dirty="0" err="1"/>
                            <a:t>with</a:t>
                          </a:r>
                          <a:r>
                            <a:rPr lang="fr-FR" sz="1400" b="1" dirty="0"/>
                            <a:t> HST/WFC3 G141 </a:t>
                          </a:r>
                          <a:r>
                            <a:rPr lang="fr-FR" sz="1400" b="1" dirty="0" err="1"/>
                            <a:t>retrieval</a:t>
                          </a:r>
                          <a:r>
                            <a:rPr lang="fr-FR" sz="1400" b="1" dirty="0"/>
                            <a:t>.</a:t>
                          </a:r>
                        </a:p>
                      </p:txBody>
                    </p:sp>
                  </p:grpSp>
                  <p:sp>
                    <p:nvSpPr>
                      <p:cNvPr id="45" name="ZoneTexte 44">
                        <a:extLst>
                          <a:ext uri="{FF2B5EF4-FFF2-40B4-BE49-F238E27FC236}">
                            <a16:creationId xmlns:a16="http://schemas.microsoft.com/office/drawing/2014/main" id="{F9F03705-7C40-8C4A-9BE6-58800CF06A2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31868" y="1065154"/>
                        <a:ext cx="82847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dirty="0"/>
                          <a:t>JWST</a:t>
                        </a:r>
                      </a:p>
                    </p:txBody>
                  </p:sp>
                  <p:sp>
                    <p:nvSpPr>
                      <p:cNvPr id="46" name="ZoneTexte 45">
                        <a:extLst>
                          <a:ext uri="{FF2B5EF4-FFF2-40B4-BE49-F238E27FC236}">
                            <a16:creationId xmlns:a16="http://schemas.microsoft.com/office/drawing/2014/main" id="{993018B7-F7DF-B847-AA13-F5A54D66971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31868" y="3115787"/>
                        <a:ext cx="736517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dirty="0"/>
                          <a:t>JWST</a:t>
                        </a:r>
                      </a:p>
                    </p:txBody>
                  </p:sp>
                </p:grpSp>
                <p:sp>
                  <p:nvSpPr>
                    <p:cNvPr id="42" name="ZoneTexte 41">
                      <a:extLst>
                        <a:ext uri="{FF2B5EF4-FFF2-40B4-BE49-F238E27FC236}">
                          <a16:creationId xmlns:a16="http://schemas.microsoft.com/office/drawing/2014/main" id="{37C7F74E-8C56-8E4F-98A1-23FBE9C354A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232268" y="1080534"/>
                      <a:ext cx="8284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dirty="0"/>
                        <a:t>ARIEL</a:t>
                      </a:r>
                    </a:p>
                  </p:txBody>
                </p:sp>
                <p:sp>
                  <p:nvSpPr>
                    <p:cNvPr id="43" name="ZoneTexte 42">
                      <a:extLst>
                        <a:ext uri="{FF2B5EF4-FFF2-40B4-BE49-F238E27FC236}">
                          <a16:creationId xmlns:a16="http://schemas.microsoft.com/office/drawing/2014/main" id="{CDC583B0-5F74-514C-BB5C-A882691546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232268" y="3153930"/>
                      <a:ext cx="8284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dirty="0"/>
                        <a:t>ARIEL</a:t>
                      </a:r>
                    </a:p>
                  </p:txBody>
                </p:sp>
              </p:grpSp>
              <p:sp>
                <p:nvSpPr>
                  <p:cNvPr id="40" name="ZoneTexte 39">
                    <a:extLst>
                      <a:ext uri="{FF2B5EF4-FFF2-40B4-BE49-F238E27FC236}">
                        <a16:creationId xmlns:a16="http://schemas.microsoft.com/office/drawing/2014/main" id="{DF3B98C5-21B4-D54F-AEBD-A85E97B3BE0E}"/>
                      </a:ext>
                    </a:extLst>
                  </p:cNvPr>
                  <p:cNvSpPr txBox="1"/>
                  <p:nvPr/>
                </p:nvSpPr>
                <p:spPr>
                  <a:xfrm>
                    <a:off x="5903259" y="1105549"/>
                    <a:ext cx="14177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b="1" dirty="0"/>
                      <a:t>HD 106315 c</a:t>
                    </a:r>
                  </a:p>
                </p:txBody>
              </p:sp>
            </p:grp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1D598AF1-3798-0748-BF72-B5DB3B6CBDFB}"/>
                    </a:ext>
                  </a:extLst>
                </p:cNvPr>
                <p:cNvSpPr txBox="1"/>
                <p:nvPr/>
              </p:nvSpPr>
              <p:spPr>
                <a:xfrm>
                  <a:off x="5933675" y="3153930"/>
                  <a:ext cx="141770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/>
                    <a:t>HD 3167 c</a:t>
                  </a:r>
                </a:p>
              </p:txBody>
            </p:sp>
          </p:grp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4EC81D9C-DFEA-B34C-9B7C-CC874634D00C}"/>
                  </a:ext>
                </a:extLst>
              </p:cNvPr>
              <p:cNvSpPr txBox="1"/>
              <p:nvPr/>
            </p:nvSpPr>
            <p:spPr>
              <a:xfrm>
                <a:off x="9164490" y="1145441"/>
                <a:ext cx="14177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HD 106315 c</a:t>
                </a:r>
              </a:p>
            </p:txBody>
          </p:sp>
        </p:grp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92D2206A-7869-3443-8915-44B9E296726F}"/>
                </a:ext>
              </a:extLst>
            </p:cNvPr>
            <p:cNvSpPr txBox="1"/>
            <p:nvPr/>
          </p:nvSpPr>
          <p:spPr>
            <a:xfrm>
              <a:off x="9164490" y="3216831"/>
              <a:ext cx="141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HD 3167 c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A23676E6-0F91-754B-906E-DBC8B980ADC1}"/>
              </a:ext>
            </a:extLst>
          </p:cNvPr>
          <p:cNvGrpSpPr/>
          <p:nvPr/>
        </p:nvGrpSpPr>
        <p:grpSpPr>
          <a:xfrm>
            <a:off x="291826" y="408356"/>
            <a:ext cx="6385841" cy="666391"/>
            <a:chOff x="354330" y="362309"/>
            <a:chExt cx="6385841" cy="666391"/>
          </a:xfrm>
        </p:grpSpPr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F0EE98FF-2360-D944-A320-872FC3DEE05C}"/>
                </a:ext>
              </a:extLst>
            </p:cNvPr>
            <p:cNvSpPr txBox="1"/>
            <p:nvPr/>
          </p:nvSpPr>
          <p:spPr>
            <a:xfrm>
              <a:off x="500332" y="362309"/>
              <a:ext cx="62398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accent1">
                      <a:lumMod val="50000"/>
                    </a:schemeClr>
                  </a:solidFill>
                </a:rPr>
                <a:t>3. Future observations</a:t>
              </a:r>
            </a:p>
          </p:txBody>
        </p: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2C9E676E-8D8E-C440-8613-CC299A8CBB60}"/>
                </a:ext>
              </a:extLst>
            </p:cNvPr>
            <p:cNvCxnSpPr>
              <a:cxnSpLocks/>
            </p:cNvCxnSpPr>
            <p:nvPr/>
          </p:nvCxnSpPr>
          <p:spPr>
            <a:xfrm>
              <a:off x="354330" y="1028700"/>
              <a:ext cx="4457700" cy="0"/>
            </a:xfrm>
            <a:prstGeom prst="line">
              <a:avLst/>
            </a:prstGeom>
            <a:ln w="254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1A9305A7-8B2C-9049-A121-3C4371138AAF}"/>
              </a:ext>
            </a:extLst>
          </p:cNvPr>
          <p:cNvGrpSpPr/>
          <p:nvPr/>
        </p:nvGrpSpPr>
        <p:grpSpPr>
          <a:xfrm>
            <a:off x="0" y="6488668"/>
            <a:ext cx="12192000" cy="369332"/>
            <a:chOff x="0" y="6488668"/>
            <a:chExt cx="12192000" cy="369332"/>
          </a:xfrm>
        </p:grpSpPr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32015692-BC5D-D64F-9514-DA106A65F3C6}"/>
                </a:ext>
              </a:extLst>
            </p:cNvPr>
            <p:cNvSpPr txBox="1"/>
            <p:nvPr/>
          </p:nvSpPr>
          <p:spPr>
            <a:xfrm>
              <a:off x="0" y="6488668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Amélie </a:t>
              </a:r>
              <a:r>
                <a:rPr lang="fr-FR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Gressier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ea typeface="Baskerville" panose="02020502070401020303" pitchFamily="18" charset="0"/>
                </a:rPr>
                <a:t>WG-ARIEL– 04/02/2021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               	             12	</a:t>
              </a:r>
            </a:p>
          </p:txBody>
        </p:sp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9F06E195-5526-0E44-8AFE-D1B4C5E19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9225" y="6494996"/>
              <a:ext cx="1010916" cy="356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8782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DE55113-3B6F-CD4F-B28A-E4A93A1D4FBB}"/>
              </a:ext>
            </a:extLst>
          </p:cNvPr>
          <p:cNvSpPr txBox="1"/>
          <p:nvPr/>
        </p:nvSpPr>
        <p:spPr>
          <a:xfrm>
            <a:off x="500332" y="362309"/>
            <a:ext cx="4433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Conclusions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358DE9C-7F52-7045-B2E2-79CB46FC694C}"/>
              </a:ext>
            </a:extLst>
          </p:cNvPr>
          <p:cNvCxnSpPr>
            <a:cxnSpLocks/>
          </p:cNvCxnSpPr>
          <p:nvPr/>
        </p:nvCxnSpPr>
        <p:spPr>
          <a:xfrm>
            <a:off x="354330" y="1028700"/>
            <a:ext cx="4457700" cy="0"/>
          </a:xfrm>
          <a:prstGeom prst="line">
            <a:avLst/>
          </a:prstGeom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0CD8E02-5299-BA4F-A536-4412E19D8B7A}"/>
              </a:ext>
            </a:extLst>
          </p:cNvPr>
          <p:cNvGrpSpPr/>
          <p:nvPr/>
        </p:nvGrpSpPr>
        <p:grpSpPr>
          <a:xfrm>
            <a:off x="6264956" y="1164967"/>
            <a:ext cx="5786616" cy="3845410"/>
            <a:chOff x="6203996" y="1244705"/>
            <a:chExt cx="5786616" cy="3845410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373A0CC2-FF18-744E-9DE4-CCC4EC05F612}"/>
                </a:ext>
              </a:extLst>
            </p:cNvPr>
            <p:cNvGrpSpPr/>
            <p:nvPr/>
          </p:nvGrpSpPr>
          <p:grpSpPr>
            <a:xfrm>
              <a:off x="6203996" y="1244705"/>
              <a:ext cx="5786616" cy="3658714"/>
              <a:chOff x="6154583" y="1326320"/>
              <a:chExt cx="5786616" cy="3658714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57B6AD41-2A6D-B448-8FC5-9C4B0FBB8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4583" y="1326320"/>
                <a:ext cx="5786616" cy="3166805"/>
              </a:xfrm>
              <a:prstGeom prst="rect">
                <a:avLst/>
              </a:prstGeom>
            </p:spPr>
          </p:pic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D7EB706-1AF6-9E43-99C0-1812619FF262}"/>
                  </a:ext>
                </a:extLst>
              </p:cNvPr>
              <p:cNvSpPr txBox="1"/>
              <p:nvPr/>
            </p:nvSpPr>
            <p:spPr>
              <a:xfrm>
                <a:off x="6554030" y="4461814"/>
                <a:ext cx="53575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1400" b="1" dirty="0"/>
                  <a:t>Planetary radius as a function of the significance of the atmosphere detection (ADI)</a:t>
                </a:r>
              </a:p>
            </p:txBody>
          </p:sp>
        </p:grp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1FFE435-B145-B44C-A0A8-31714516CE2A}"/>
                </a:ext>
              </a:extLst>
            </p:cNvPr>
            <p:cNvSpPr txBox="1"/>
            <p:nvPr/>
          </p:nvSpPr>
          <p:spPr>
            <a:xfrm>
              <a:off x="9112095" y="4782338"/>
              <a:ext cx="28637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Adapted from </a:t>
              </a:r>
              <a:r>
                <a:rPr lang="en-GB" sz="1400" dirty="0" err="1"/>
                <a:t>Guilluy</a:t>
              </a:r>
              <a:r>
                <a:rPr lang="en-GB" sz="1400" dirty="0"/>
                <a:t>  et al 2021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7D140C5C-2CBA-034F-BCE0-0BF0FE337218}"/>
              </a:ext>
            </a:extLst>
          </p:cNvPr>
          <p:cNvSpPr txBox="1"/>
          <p:nvPr/>
        </p:nvSpPr>
        <p:spPr>
          <a:xfrm>
            <a:off x="354330" y="1256883"/>
            <a:ext cx="622050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200" b="1" dirty="0"/>
              <a:t>Significant atmospheric detection </a:t>
            </a:r>
            <a:r>
              <a:rPr lang="en-GB" sz="2200" dirty="0"/>
              <a:t>around two Neptune-liked planets</a:t>
            </a:r>
          </a:p>
          <a:p>
            <a:pPr marL="342900" indent="-342900">
              <a:buFontTx/>
              <a:buChar char="-"/>
            </a:pPr>
            <a:endParaRPr lang="en-GB" sz="2200" dirty="0"/>
          </a:p>
          <a:p>
            <a:pPr marL="342900" indent="-342900">
              <a:buFontTx/>
              <a:buChar char="-"/>
            </a:pPr>
            <a:r>
              <a:rPr lang="en-GB" sz="2200" dirty="0"/>
              <a:t>Significant </a:t>
            </a:r>
            <a:r>
              <a:rPr lang="en-GB" sz="2200" b="1" dirty="0"/>
              <a:t>H</a:t>
            </a:r>
            <a:r>
              <a:rPr lang="en-GB" sz="2200" b="1" baseline="-25000" dirty="0"/>
              <a:t>2</a:t>
            </a:r>
            <a:r>
              <a:rPr lang="en-GB" sz="2200" b="1" dirty="0"/>
              <a:t>O detection </a:t>
            </a:r>
          </a:p>
          <a:p>
            <a:pPr marL="342900" indent="-342900">
              <a:buFontTx/>
              <a:buChar char="-"/>
            </a:pPr>
            <a:endParaRPr lang="en-GB" sz="2200" dirty="0"/>
          </a:p>
          <a:p>
            <a:pPr marL="342900" indent="-342900">
              <a:buFontTx/>
              <a:buChar char="-"/>
            </a:pPr>
            <a:r>
              <a:rPr lang="en-GB" sz="2200" b="1" dirty="0"/>
              <a:t>Carbon dioxide detection </a:t>
            </a:r>
            <a:r>
              <a:rPr lang="en-GB" sz="2200" dirty="0"/>
              <a:t>in HD 3167 c not fully explained</a:t>
            </a:r>
          </a:p>
          <a:p>
            <a:pPr marL="342900" indent="-342900">
              <a:buFontTx/>
              <a:buChar char="-"/>
            </a:pPr>
            <a:endParaRPr lang="en-GB" sz="2200" dirty="0"/>
          </a:p>
          <a:p>
            <a:pPr marL="342900" indent="-342900">
              <a:buFontTx/>
              <a:buChar char="-"/>
            </a:pPr>
            <a:r>
              <a:rPr lang="en-GB" sz="2200" dirty="0"/>
              <a:t>2D or 3D atmospheric retrievals necessary</a:t>
            </a:r>
          </a:p>
          <a:p>
            <a:pPr marL="342900" indent="-342900">
              <a:buFontTx/>
              <a:buChar char="-"/>
            </a:pPr>
            <a:endParaRPr lang="en-GB" sz="2200" dirty="0"/>
          </a:p>
          <a:p>
            <a:pPr marL="342900" indent="-342900">
              <a:buFontTx/>
              <a:buChar char="-"/>
            </a:pPr>
            <a:r>
              <a:rPr lang="en-GB" sz="2200" dirty="0"/>
              <a:t> </a:t>
            </a:r>
            <a:r>
              <a:rPr lang="en-GB" sz="2200" b="1" dirty="0"/>
              <a:t>2 interesting targets for JWST and ARIEL</a:t>
            </a:r>
          </a:p>
          <a:p>
            <a:pPr marL="342900" indent="-342900">
              <a:buFontTx/>
              <a:buChar char="-"/>
            </a:pPr>
            <a:endParaRPr lang="en-GB" sz="2200" dirty="0"/>
          </a:p>
          <a:p>
            <a:pPr marL="342900" indent="-342900">
              <a:buFontTx/>
              <a:buChar char="-"/>
            </a:pPr>
            <a:r>
              <a:rPr lang="en-GB" sz="2200" dirty="0"/>
              <a:t>More information on </a:t>
            </a:r>
            <a:r>
              <a:rPr lang="en-GB" sz="2200" b="1" dirty="0"/>
              <a:t>intermediate size </a:t>
            </a:r>
            <a:r>
              <a:rPr lang="en-GB" sz="2200" dirty="0"/>
              <a:t>planets in the Fulton gap </a:t>
            </a:r>
          </a:p>
          <a:p>
            <a:pPr marL="342900" indent="-342900">
              <a:buFontTx/>
              <a:buChar char="-"/>
            </a:pPr>
            <a:endParaRPr lang="en-GB" sz="2000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179D438-7F21-C945-9327-F9250F442A68}"/>
              </a:ext>
            </a:extLst>
          </p:cNvPr>
          <p:cNvGrpSpPr/>
          <p:nvPr/>
        </p:nvGrpSpPr>
        <p:grpSpPr>
          <a:xfrm>
            <a:off x="0" y="6488668"/>
            <a:ext cx="12192000" cy="369332"/>
            <a:chOff x="0" y="6488668"/>
            <a:chExt cx="12192000" cy="369332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7778C73-5135-0B4C-BCB4-2553315F362D}"/>
                </a:ext>
              </a:extLst>
            </p:cNvPr>
            <p:cNvSpPr txBox="1"/>
            <p:nvPr/>
          </p:nvSpPr>
          <p:spPr>
            <a:xfrm>
              <a:off x="0" y="6488668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Amélie </a:t>
              </a:r>
              <a:r>
                <a:rPr lang="fr-FR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Gressier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ea typeface="Baskerville" panose="02020502070401020303" pitchFamily="18" charset="0"/>
                </a:rPr>
                <a:t>WG-ARIEL– 04/02/2021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               	             13	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725DC76-4972-374D-9057-EEE97265F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9225" y="6494996"/>
              <a:ext cx="1010916" cy="356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390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 43">
            <a:extLst>
              <a:ext uri="{FF2B5EF4-FFF2-40B4-BE49-F238E27FC236}">
                <a16:creationId xmlns:a16="http://schemas.microsoft.com/office/drawing/2014/main" id="{8841B065-D29A-6E4C-B668-0BB05195FFFE}"/>
              </a:ext>
            </a:extLst>
          </p:cNvPr>
          <p:cNvGrpSpPr/>
          <p:nvPr/>
        </p:nvGrpSpPr>
        <p:grpSpPr>
          <a:xfrm>
            <a:off x="354330" y="362309"/>
            <a:ext cx="4579979" cy="666391"/>
            <a:chOff x="354330" y="362309"/>
            <a:chExt cx="4579979" cy="666391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FDE55113-3B6F-CD4F-B28A-E4A93A1D4FBB}"/>
                </a:ext>
              </a:extLst>
            </p:cNvPr>
            <p:cNvSpPr txBox="1"/>
            <p:nvPr/>
          </p:nvSpPr>
          <p:spPr>
            <a:xfrm>
              <a:off x="500332" y="362309"/>
              <a:ext cx="44339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accent1">
                      <a:lumMod val="50000"/>
                    </a:schemeClr>
                  </a:solidFill>
                </a:rPr>
                <a:t>1. Introduction</a:t>
              </a: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73F7EBC0-EF3E-2141-B135-B59EECA60C42}"/>
                </a:ext>
              </a:extLst>
            </p:cNvPr>
            <p:cNvCxnSpPr>
              <a:cxnSpLocks/>
            </p:cNvCxnSpPr>
            <p:nvPr/>
          </p:nvCxnSpPr>
          <p:spPr>
            <a:xfrm>
              <a:off x="354330" y="1028700"/>
              <a:ext cx="4457700" cy="0"/>
            </a:xfrm>
            <a:prstGeom prst="line">
              <a:avLst/>
            </a:prstGeom>
            <a:ln w="254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0236FA14-664C-6B4C-8B2B-329C9340CBE6}"/>
              </a:ext>
            </a:extLst>
          </p:cNvPr>
          <p:cNvSpPr txBox="1"/>
          <p:nvPr/>
        </p:nvSpPr>
        <p:spPr>
          <a:xfrm>
            <a:off x="6096000" y="3148490"/>
            <a:ext cx="50870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4341 </a:t>
            </a:r>
            <a:r>
              <a:rPr lang="fr-FR" sz="2800" b="1" dirty="0" err="1"/>
              <a:t>exoplanets</a:t>
            </a:r>
            <a:r>
              <a:rPr lang="fr-FR" sz="2800" b="1" dirty="0"/>
              <a:t> </a:t>
            </a:r>
            <a:r>
              <a:rPr lang="fr-FR" sz="2800" b="1" dirty="0" err="1"/>
              <a:t>confirmed</a:t>
            </a:r>
            <a:r>
              <a:rPr lang="fr-FR" sz="2800" b="1" dirty="0"/>
              <a:t> on 01/28/2021 </a:t>
            </a:r>
          </a:p>
          <a:p>
            <a:pPr algn="ctr"/>
            <a:r>
              <a:rPr lang="fr-FR" sz="1200" i="1" dirty="0">
                <a:solidFill>
                  <a:srgbClr val="0070C0"/>
                </a:solidFill>
                <a:hlinkClick r:id="rId3"/>
              </a:rPr>
              <a:t>https://exoplanetarchive.ipac.caltech.edu</a:t>
            </a:r>
            <a:r>
              <a:rPr lang="fr-FR" sz="1200" i="1" dirty="0">
                <a:solidFill>
                  <a:srgbClr val="0070C0"/>
                </a:solidFill>
              </a:rPr>
              <a:t> 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055A7E5-88DA-7A4B-9C63-7E5333139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96" y="1185989"/>
            <a:ext cx="4282634" cy="514539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4AE5831-1890-A244-914B-C6D2FCEAEB5F}"/>
              </a:ext>
            </a:extLst>
          </p:cNvPr>
          <p:cNvSpPr txBox="1"/>
          <p:nvPr/>
        </p:nvSpPr>
        <p:spPr>
          <a:xfrm>
            <a:off x="5406448" y="4910912"/>
            <a:ext cx="6031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0000"/>
                </a:solidFill>
              </a:rPr>
              <a:t>Characterizing</a:t>
            </a:r>
            <a:r>
              <a:rPr lang="fr-FR" sz="2800" b="1" dirty="0">
                <a:solidFill>
                  <a:srgbClr val="FF0000"/>
                </a:solidFill>
              </a:rPr>
              <a:t> the </a:t>
            </a:r>
            <a:r>
              <a:rPr lang="fr-FR" sz="2800" b="1" dirty="0" err="1">
                <a:solidFill>
                  <a:srgbClr val="FF0000"/>
                </a:solidFill>
              </a:rPr>
              <a:t>atmosphere</a:t>
            </a:r>
            <a:r>
              <a:rPr lang="fr-FR" sz="2800" b="1" dirty="0">
                <a:solidFill>
                  <a:srgbClr val="FF0000"/>
                </a:solidFill>
              </a:rPr>
              <a:t> : </a:t>
            </a:r>
            <a:r>
              <a:rPr lang="fr-FR" sz="2800" b="1" dirty="0" err="1">
                <a:solidFill>
                  <a:srgbClr val="FF0000"/>
                </a:solidFill>
              </a:rPr>
              <a:t>only</a:t>
            </a:r>
            <a:r>
              <a:rPr lang="fr-FR" sz="2800" b="1" dirty="0">
                <a:solidFill>
                  <a:srgbClr val="FF0000"/>
                </a:solidFill>
              </a:rPr>
              <a:t> ~1 % of the </a:t>
            </a:r>
            <a:r>
              <a:rPr lang="fr-FR" sz="2800" b="1" dirty="0" err="1">
                <a:solidFill>
                  <a:srgbClr val="FF0000"/>
                </a:solidFill>
              </a:rPr>
              <a:t>detected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exoplanets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24B289D-DD49-1D43-9944-8520FBD39E5E}"/>
              </a:ext>
            </a:extLst>
          </p:cNvPr>
          <p:cNvSpPr txBox="1"/>
          <p:nvPr/>
        </p:nvSpPr>
        <p:spPr>
          <a:xfrm>
            <a:off x="4934309" y="1185989"/>
            <a:ext cx="6975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An </a:t>
            </a:r>
            <a:r>
              <a:rPr lang="fr-FR" sz="2000" b="1" dirty="0" err="1"/>
              <a:t>exoplanet</a:t>
            </a:r>
            <a:r>
              <a:rPr lang="fr-FR" sz="2000" b="1" dirty="0"/>
              <a:t> </a:t>
            </a:r>
            <a:r>
              <a:rPr lang="fr-FR" sz="2000" b="1" dirty="0" err="1"/>
              <a:t>is</a:t>
            </a:r>
            <a:r>
              <a:rPr lang="fr-FR" sz="2000" b="1" dirty="0"/>
              <a:t> a </a:t>
            </a:r>
            <a:r>
              <a:rPr lang="fr-FR" sz="2000" b="1" dirty="0" err="1"/>
              <a:t>planet</a:t>
            </a:r>
            <a:r>
              <a:rPr lang="fr-FR" sz="2000" b="1" dirty="0"/>
              <a:t> </a:t>
            </a:r>
            <a:r>
              <a:rPr lang="fr-FR" sz="2000" b="1" dirty="0" err="1"/>
              <a:t>outside</a:t>
            </a:r>
            <a:r>
              <a:rPr lang="fr-FR" sz="2000" b="1" dirty="0"/>
              <a:t> </a:t>
            </a:r>
            <a:r>
              <a:rPr lang="fr-FR" sz="2000" b="1" dirty="0" err="1"/>
              <a:t>our</a:t>
            </a:r>
            <a:r>
              <a:rPr lang="fr-FR" sz="2000" b="1" dirty="0"/>
              <a:t> </a:t>
            </a:r>
            <a:r>
              <a:rPr lang="fr-FR" sz="2000" b="1" dirty="0" err="1"/>
              <a:t>solar</a:t>
            </a:r>
            <a:r>
              <a:rPr lang="fr-FR" sz="2000" b="1" dirty="0"/>
              <a:t> system </a:t>
            </a:r>
            <a:r>
              <a:rPr lang="fr-FR" sz="2000" b="1" dirty="0" err="1"/>
              <a:t>that</a:t>
            </a:r>
            <a:r>
              <a:rPr lang="fr-FR" sz="2000" b="1" dirty="0"/>
              <a:t> </a:t>
            </a:r>
            <a:r>
              <a:rPr lang="fr-FR" sz="2000" b="1" dirty="0" err="1"/>
              <a:t>orbits</a:t>
            </a:r>
            <a:r>
              <a:rPr lang="fr-FR" sz="2000" b="1" dirty="0"/>
              <a:t> a </a:t>
            </a:r>
            <a:r>
              <a:rPr lang="fr-FR" sz="2000" b="1" dirty="0" err="1"/>
              <a:t>different</a:t>
            </a:r>
            <a:r>
              <a:rPr lang="fr-FR" sz="2000" b="1" dirty="0"/>
              <a:t> star </a:t>
            </a:r>
            <a:r>
              <a:rPr lang="fr-FR" sz="2000" b="1" dirty="0" err="1"/>
              <a:t>from</a:t>
            </a:r>
            <a:r>
              <a:rPr lang="fr-FR" sz="2000" b="1" dirty="0"/>
              <a:t> the Sun.</a:t>
            </a:r>
            <a:endParaRPr lang="fr-FR" sz="2000" dirty="0"/>
          </a:p>
          <a:p>
            <a:pPr algn="ctr"/>
            <a:r>
              <a:rPr lang="fr-FR" sz="1600" dirty="0" err="1"/>
              <a:t>Milky</a:t>
            </a:r>
            <a:r>
              <a:rPr lang="fr-FR" sz="1600" dirty="0"/>
              <a:t> </a:t>
            </a:r>
            <a:r>
              <a:rPr lang="fr-FR" sz="1600" dirty="0" err="1"/>
              <a:t>Way</a:t>
            </a:r>
            <a:r>
              <a:rPr lang="fr-FR" sz="1600" dirty="0"/>
              <a:t>:  200 billions stars</a:t>
            </a:r>
            <a:endParaRPr lang="fr-FR" sz="1600" b="1" dirty="0"/>
          </a:p>
          <a:p>
            <a:pPr algn="ctr"/>
            <a:r>
              <a:rPr lang="fr-FR" sz="1600" b="1" dirty="0"/>
              <a:t>~1 </a:t>
            </a:r>
            <a:r>
              <a:rPr lang="fr-FR" sz="1600" b="1" dirty="0" err="1"/>
              <a:t>exoplanet</a:t>
            </a:r>
            <a:r>
              <a:rPr lang="fr-FR" sz="1600" b="1" dirty="0"/>
              <a:t> per star in the </a:t>
            </a:r>
            <a:r>
              <a:rPr lang="fr-FR" sz="1600" b="1" dirty="0" err="1"/>
              <a:t>Milky</a:t>
            </a:r>
            <a:r>
              <a:rPr lang="fr-FR" sz="1600" b="1" dirty="0"/>
              <a:t> </a:t>
            </a:r>
            <a:r>
              <a:rPr lang="fr-FR" sz="1600" b="1" dirty="0" err="1"/>
              <a:t>Way</a:t>
            </a:r>
            <a:endParaRPr lang="fr-FR" sz="1600" b="1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633EC0A-3E5D-224C-9866-F8C01EA4CC79}"/>
              </a:ext>
            </a:extLst>
          </p:cNvPr>
          <p:cNvGrpSpPr/>
          <p:nvPr/>
        </p:nvGrpSpPr>
        <p:grpSpPr>
          <a:xfrm>
            <a:off x="0" y="6488668"/>
            <a:ext cx="12192000" cy="369332"/>
            <a:chOff x="0" y="6488668"/>
            <a:chExt cx="12192000" cy="369332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186C86E-62BC-1A4B-A669-34F235E9C25D}"/>
                </a:ext>
              </a:extLst>
            </p:cNvPr>
            <p:cNvSpPr txBox="1"/>
            <p:nvPr/>
          </p:nvSpPr>
          <p:spPr>
            <a:xfrm>
              <a:off x="0" y="6488668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Amélie </a:t>
              </a:r>
              <a:r>
                <a:rPr lang="fr-FR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Gressier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ea typeface="Baskerville" panose="02020502070401020303" pitchFamily="18" charset="0"/>
                </a:rPr>
                <a:t>WG-ARIEL– 04/02/2021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               	             2	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EEA40D9E-F3ED-EB4D-A9D5-D49CA6677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9225" y="6494996"/>
              <a:ext cx="1010916" cy="356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5982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 43">
            <a:extLst>
              <a:ext uri="{FF2B5EF4-FFF2-40B4-BE49-F238E27FC236}">
                <a16:creationId xmlns:a16="http://schemas.microsoft.com/office/drawing/2014/main" id="{8841B065-D29A-6E4C-B668-0BB05195FFFE}"/>
              </a:ext>
            </a:extLst>
          </p:cNvPr>
          <p:cNvGrpSpPr/>
          <p:nvPr/>
        </p:nvGrpSpPr>
        <p:grpSpPr>
          <a:xfrm>
            <a:off x="354330" y="362309"/>
            <a:ext cx="4579979" cy="666391"/>
            <a:chOff x="354330" y="362309"/>
            <a:chExt cx="4579979" cy="666391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FDE55113-3B6F-CD4F-B28A-E4A93A1D4FBB}"/>
                </a:ext>
              </a:extLst>
            </p:cNvPr>
            <p:cNvSpPr txBox="1"/>
            <p:nvPr/>
          </p:nvSpPr>
          <p:spPr>
            <a:xfrm>
              <a:off x="500332" y="362309"/>
              <a:ext cx="44339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accent1">
                      <a:lumMod val="50000"/>
                    </a:schemeClr>
                  </a:solidFill>
                </a:rPr>
                <a:t>1. Introduction</a:t>
              </a: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73F7EBC0-EF3E-2141-B135-B59EECA60C42}"/>
                </a:ext>
              </a:extLst>
            </p:cNvPr>
            <p:cNvCxnSpPr>
              <a:cxnSpLocks/>
            </p:cNvCxnSpPr>
            <p:nvPr/>
          </p:nvCxnSpPr>
          <p:spPr>
            <a:xfrm>
              <a:off x="354330" y="1028700"/>
              <a:ext cx="4457700" cy="0"/>
            </a:xfrm>
            <a:prstGeom prst="line">
              <a:avLst/>
            </a:prstGeom>
            <a:ln w="254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633EC0A-3E5D-224C-9866-F8C01EA4CC79}"/>
              </a:ext>
            </a:extLst>
          </p:cNvPr>
          <p:cNvGrpSpPr/>
          <p:nvPr/>
        </p:nvGrpSpPr>
        <p:grpSpPr>
          <a:xfrm>
            <a:off x="0" y="6488668"/>
            <a:ext cx="12192000" cy="369332"/>
            <a:chOff x="0" y="6488668"/>
            <a:chExt cx="12192000" cy="369332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186C86E-62BC-1A4B-A669-34F235E9C25D}"/>
                </a:ext>
              </a:extLst>
            </p:cNvPr>
            <p:cNvSpPr txBox="1"/>
            <p:nvPr/>
          </p:nvSpPr>
          <p:spPr>
            <a:xfrm>
              <a:off x="0" y="6488668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Amélie </a:t>
              </a:r>
              <a:r>
                <a:rPr lang="fr-FR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Gressier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ea typeface="Baskerville" panose="02020502070401020303" pitchFamily="18" charset="0"/>
                </a:rPr>
                <a:t>WG-ARIEL– 04/02/2021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               	             3	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EEA40D9E-F3ED-EB4D-A9D5-D49CA6677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9225" y="6494996"/>
              <a:ext cx="1010916" cy="356676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1207752-6DE1-4942-984B-76E34FD969AE}"/>
              </a:ext>
            </a:extLst>
          </p:cNvPr>
          <p:cNvGrpSpPr/>
          <p:nvPr/>
        </p:nvGrpSpPr>
        <p:grpSpPr>
          <a:xfrm>
            <a:off x="721668" y="2139399"/>
            <a:ext cx="10748663" cy="4100315"/>
            <a:chOff x="682526" y="1570629"/>
            <a:chExt cx="10748663" cy="4100315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DC6D992A-A5EE-4E4B-996D-7CD4DEA1D739}"/>
                </a:ext>
              </a:extLst>
            </p:cNvPr>
            <p:cNvGrpSpPr/>
            <p:nvPr/>
          </p:nvGrpSpPr>
          <p:grpSpPr>
            <a:xfrm>
              <a:off x="682526" y="1570629"/>
              <a:ext cx="10748663" cy="4100315"/>
              <a:chOff x="682526" y="1570629"/>
              <a:chExt cx="10748663" cy="4100315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BD043B90-DF4F-684E-92DB-2A1B18753994}"/>
                  </a:ext>
                </a:extLst>
              </p:cNvPr>
              <p:cNvGrpSpPr/>
              <p:nvPr/>
            </p:nvGrpSpPr>
            <p:grpSpPr>
              <a:xfrm>
                <a:off x="682526" y="1570629"/>
                <a:ext cx="10748663" cy="4100315"/>
                <a:chOff x="682526" y="1570629"/>
                <a:chExt cx="10748663" cy="4100315"/>
              </a:xfrm>
            </p:grpSpPr>
            <p:grpSp>
              <p:nvGrpSpPr>
                <p:cNvPr id="25" name="Groupe 24">
                  <a:extLst>
                    <a:ext uri="{FF2B5EF4-FFF2-40B4-BE49-F238E27FC236}">
                      <a16:creationId xmlns:a16="http://schemas.microsoft.com/office/drawing/2014/main" id="{AADF3CF5-EBE2-7248-914A-4AD0AD3BB6C1}"/>
                    </a:ext>
                  </a:extLst>
                </p:cNvPr>
                <p:cNvGrpSpPr/>
                <p:nvPr/>
              </p:nvGrpSpPr>
              <p:grpSpPr>
                <a:xfrm>
                  <a:off x="7496590" y="2906841"/>
                  <a:ext cx="1315225" cy="1366433"/>
                  <a:chOff x="9151022" y="-197703"/>
                  <a:chExt cx="1315225" cy="1366433"/>
                </a:xfrm>
              </p:grpSpPr>
              <p:sp>
                <p:nvSpPr>
                  <p:cNvPr id="30" name="Ellipse 29">
                    <a:extLst>
                      <a:ext uri="{FF2B5EF4-FFF2-40B4-BE49-F238E27FC236}">
                        <a16:creationId xmlns:a16="http://schemas.microsoft.com/office/drawing/2014/main" id="{996FFF78-D339-0B4D-A922-09CE33C14B1B}"/>
                      </a:ext>
                    </a:extLst>
                  </p:cNvPr>
                  <p:cNvSpPr/>
                  <p:nvPr/>
                </p:nvSpPr>
                <p:spPr>
                  <a:xfrm>
                    <a:off x="9151022" y="-197703"/>
                    <a:ext cx="1315225" cy="1366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</a:schemeClr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  <a:gs pos="100000">
                        <a:schemeClr val="accent1">
                          <a:lumMod val="20000"/>
                          <a:lumOff val="8000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effectLst>
                    <a:glow rad="304800">
                      <a:schemeClr val="accent1">
                        <a:lumMod val="20000"/>
                        <a:lumOff val="80000"/>
                        <a:alpha val="90000"/>
                      </a:schemeClr>
                    </a:glow>
                    <a:softEdge rad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1" name="Ellipse 30">
                    <a:extLst>
                      <a:ext uri="{FF2B5EF4-FFF2-40B4-BE49-F238E27FC236}">
                        <a16:creationId xmlns:a16="http://schemas.microsoft.com/office/drawing/2014/main" id="{20DE88B6-AE03-EB45-87C2-3121FC131EF6}"/>
                      </a:ext>
                    </a:extLst>
                  </p:cNvPr>
                  <p:cNvSpPr/>
                  <p:nvPr/>
                </p:nvSpPr>
                <p:spPr>
                  <a:xfrm>
                    <a:off x="9434631" y="111118"/>
                    <a:ext cx="748005" cy="732922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  <a:alpha val="82000"/>
                    </a:schemeClr>
                  </a:solidFill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effectLst>
                    <a:glow rad="533400">
                      <a:schemeClr val="accent1">
                        <a:alpha val="40000"/>
                      </a:schemeClr>
                    </a:glow>
                    <a:softEdge rad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</p:grpSp>
            <p:sp>
              <p:nvSpPr>
                <p:cNvPr id="26" name="Ellipse 25">
                  <a:extLst>
                    <a:ext uri="{FF2B5EF4-FFF2-40B4-BE49-F238E27FC236}">
                      <a16:creationId xmlns:a16="http://schemas.microsoft.com/office/drawing/2014/main" id="{837E9AE6-E19B-C649-80AF-3B92874BAA63}"/>
                    </a:ext>
                  </a:extLst>
                </p:cNvPr>
                <p:cNvSpPr/>
                <p:nvPr/>
              </p:nvSpPr>
              <p:spPr>
                <a:xfrm>
                  <a:off x="3670994" y="1570629"/>
                  <a:ext cx="4343401" cy="4100315"/>
                </a:xfrm>
                <a:prstGeom prst="ellipse">
                  <a:avLst/>
                </a:prstGeom>
                <a:gradFill flip="none" rotWithShape="1">
                  <a:gsLst>
                    <a:gs pos="1000">
                      <a:schemeClr val="accent4">
                        <a:lumMod val="40000"/>
                        <a:lumOff val="60000"/>
                      </a:schemeClr>
                    </a:gs>
                    <a:gs pos="52000">
                      <a:schemeClr val="accent4">
                        <a:lumMod val="95000"/>
                        <a:lumOff val="5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" name="Ellipse 26">
                  <a:extLst>
                    <a:ext uri="{FF2B5EF4-FFF2-40B4-BE49-F238E27FC236}">
                      <a16:creationId xmlns:a16="http://schemas.microsoft.com/office/drawing/2014/main" id="{6AAF7D0D-0AC3-F546-ADBA-BAFB968BF74A}"/>
                    </a:ext>
                  </a:extLst>
                </p:cNvPr>
                <p:cNvSpPr/>
                <p:nvPr/>
              </p:nvSpPr>
              <p:spPr>
                <a:xfrm>
                  <a:off x="3167360" y="2938079"/>
                  <a:ext cx="1315225" cy="1366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glow rad="304800">
                    <a:schemeClr val="accent1">
                      <a:lumMod val="20000"/>
                      <a:lumOff val="80000"/>
                      <a:alpha val="90000"/>
                    </a:schemeClr>
                  </a:glow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CC8923BF-55B8-F741-988D-A86DB99688F9}"/>
                    </a:ext>
                  </a:extLst>
                </p:cNvPr>
                <p:cNvSpPr txBox="1"/>
                <p:nvPr/>
              </p:nvSpPr>
              <p:spPr>
                <a:xfrm>
                  <a:off x="682526" y="1601717"/>
                  <a:ext cx="257175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 err="1"/>
                    <a:t>Starlight</a:t>
                  </a:r>
                  <a:r>
                    <a:rPr lang="fr-FR" dirty="0"/>
                    <a:t> </a:t>
                  </a:r>
                  <a:r>
                    <a:rPr lang="fr-FR" dirty="0" err="1"/>
                    <a:t>filters</a:t>
                  </a:r>
                  <a:r>
                    <a:rPr lang="fr-FR" dirty="0"/>
                    <a:t> </a:t>
                  </a:r>
                  <a:r>
                    <a:rPr lang="fr-FR" dirty="0" err="1"/>
                    <a:t>trough</a:t>
                  </a:r>
                  <a:r>
                    <a:rPr lang="fr-FR" dirty="0"/>
                    <a:t> </a:t>
                  </a:r>
                  <a:r>
                    <a:rPr lang="fr-FR" dirty="0" err="1"/>
                    <a:t>planet</a:t>
                  </a:r>
                  <a:r>
                    <a:rPr lang="fr-FR" dirty="0"/>
                    <a:t> atmosphere </a:t>
                  </a:r>
                  <a:r>
                    <a:rPr lang="fr-FR" dirty="0" err="1"/>
                    <a:t>during</a:t>
                  </a:r>
                  <a:r>
                    <a:rPr lang="fr-FR" dirty="0"/>
                    <a:t> the transit  </a:t>
                  </a:r>
                </a:p>
              </p:txBody>
            </p: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B673A04C-9103-AF41-8E96-AC4F0DEE1C0B}"/>
                    </a:ext>
                  </a:extLst>
                </p:cNvPr>
                <p:cNvSpPr txBox="1"/>
                <p:nvPr/>
              </p:nvSpPr>
              <p:spPr>
                <a:xfrm>
                  <a:off x="8859439" y="1601717"/>
                  <a:ext cx="257175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 err="1"/>
                    <a:t>Planet</a:t>
                  </a:r>
                  <a:r>
                    <a:rPr lang="fr-FR" dirty="0"/>
                    <a:t> thermal </a:t>
                  </a:r>
                  <a:r>
                    <a:rPr lang="fr-FR" dirty="0" err="1"/>
                    <a:t>emission</a:t>
                  </a:r>
                  <a:r>
                    <a:rPr lang="fr-FR" dirty="0"/>
                    <a:t> and </a:t>
                  </a:r>
                  <a:r>
                    <a:rPr lang="fr-FR" dirty="0" err="1"/>
                    <a:t>reflection</a:t>
                  </a:r>
                  <a:r>
                    <a:rPr lang="fr-FR" dirty="0"/>
                    <a:t> </a:t>
                  </a:r>
                  <a:r>
                    <a:rPr lang="fr-FR" dirty="0" err="1"/>
                    <a:t>blocked</a:t>
                  </a:r>
                  <a:r>
                    <a:rPr lang="fr-FR" dirty="0"/>
                    <a:t> </a:t>
                  </a:r>
                  <a:r>
                    <a:rPr lang="fr-FR" dirty="0" err="1"/>
                    <a:t>during</a:t>
                  </a:r>
                  <a:r>
                    <a:rPr lang="fr-FR" dirty="0"/>
                    <a:t> </a:t>
                  </a:r>
                  <a:r>
                    <a:rPr lang="fr-FR" dirty="0" err="1"/>
                    <a:t>eclipse</a:t>
                  </a:r>
                  <a:r>
                    <a:rPr lang="fr-FR" dirty="0"/>
                    <a:t> </a:t>
                  </a:r>
                  <a:endParaRPr lang="fr-FR" dirty="0">
                    <a:effectLst/>
                  </a:endParaRPr>
                </a:p>
              </p:txBody>
            </p:sp>
          </p:grpSp>
          <p:cxnSp>
            <p:nvCxnSpPr>
              <p:cNvPr id="23" name="Connecteur droit avec flèche 22">
                <a:extLst>
                  <a:ext uri="{FF2B5EF4-FFF2-40B4-BE49-F238E27FC236}">
                    <a16:creationId xmlns:a16="http://schemas.microsoft.com/office/drawing/2014/main" id="{1F23756D-FD13-1345-9D7F-9700124B6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28204" y="2493959"/>
                <a:ext cx="772066" cy="78328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23">
                <a:extLst>
                  <a:ext uri="{FF2B5EF4-FFF2-40B4-BE49-F238E27FC236}">
                    <a16:creationId xmlns:a16="http://schemas.microsoft.com/office/drawing/2014/main" id="{354B03F7-812F-CF45-9C0F-8C9823E23F89}"/>
                  </a:ext>
                </a:extLst>
              </p:cNvPr>
              <p:cNvCxnSpPr>
                <a:cxnSpLocks/>
                <a:stCxn id="28" idx="3"/>
              </p:cNvCxnSpPr>
              <p:nvPr/>
            </p:nvCxnSpPr>
            <p:spPr>
              <a:xfrm>
                <a:off x="3254276" y="2063382"/>
                <a:ext cx="816768" cy="84346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DC4608E5-67E3-A142-86BF-E9711A554B90}"/>
                </a:ext>
              </a:extLst>
            </p:cNvPr>
            <p:cNvSpPr/>
            <p:nvPr/>
          </p:nvSpPr>
          <p:spPr>
            <a:xfrm>
              <a:off x="3450969" y="3223597"/>
              <a:ext cx="748005" cy="732922"/>
            </a:xfrm>
            <a:prstGeom prst="ellipse">
              <a:avLst/>
            </a:prstGeom>
            <a:solidFill>
              <a:schemeClr val="accent2">
                <a:lumMod val="75000"/>
                <a:alpha val="82000"/>
              </a:schemeClr>
            </a:solidFill>
            <a:ln>
              <a:solidFill>
                <a:schemeClr val="accent2">
                  <a:lumMod val="75000"/>
                  <a:alpha val="0"/>
                </a:schemeClr>
              </a:solidFill>
            </a:ln>
            <a:effectLst>
              <a:glow rad="533400"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74E1C840-E106-BF46-8EBE-3C2B4012C1E3}"/>
              </a:ext>
            </a:extLst>
          </p:cNvPr>
          <p:cNvSpPr txBox="1"/>
          <p:nvPr/>
        </p:nvSpPr>
        <p:spPr>
          <a:xfrm>
            <a:off x="480858" y="1203966"/>
            <a:ext cx="7054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Transmission and </a:t>
            </a:r>
            <a:r>
              <a:rPr lang="fr-FR" sz="2800" b="1" dirty="0" err="1"/>
              <a:t>emission</a:t>
            </a:r>
            <a:r>
              <a:rPr lang="fr-FR" sz="2800" b="1" dirty="0"/>
              <a:t> </a:t>
            </a:r>
            <a:r>
              <a:rPr lang="fr-FR" sz="2800" b="1" dirty="0" err="1"/>
              <a:t>spectroscopy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847831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 43">
            <a:extLst>
              <a:ext uri="{FF2B5EF4-FFF2-40B4-BE49-F238E27FC236}">
                <a16:creationId xmlns:a16="http://schemas.microsoft.com/office/drawing/2014/main" id="{8841B065-D29A-6E4C-B668-0BB05195FFFE}"/>
              </a:ext>
            </a:extLst>
          </p:cNvPr>
          <p:cNvGrpSpPr/>
          <p:nvPr/>
        </p:nvGrpSpPr>
        <p:grpSpPr>
          <a:xfrm>
            <a:off x="354330" y="362309"/>
            <a:ext cx="4579979" cy="666391"/>
            <a:chOff x="354330" y="362309"/>
            <a:chExt cx="4579979" cy="666391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FDE55113-3B6F-CD4F-B28A-E4A93A1D4FBB}"/>
                </a:ext>
              </a:extLst>
            </p:cNvPr>
            <p:cNvSpPr txBox="1"/>
            <p:nvPr/>
          </p:nvSpPr>
          <p:spPr>
            <a:xfrm>
              <a:off x="500332" y="362309"/>
              <a:ext cx="44339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accent1">
                      <a:lumMod val="50000"/>
                    </a:schemeClr>
                  </a:solidFill>
                </a:rPr>
                <a:t>1. Context </a:t>
              </a: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73F7EBC0-EF3E-2141-B135-B59EECA60C42}"/>
                </a:ext>
              </a:extLst>
            </p:cNvPr>
            <p:cNvCxnSpPr>
              <a:cxnSpLocks/>
            </p:cNvCxnSpPr>
            <p:nvPr/>
          </p:nvCxnSpPr>
          <p:spPr>
            <a:xfrm>
              <a:off x="354330" y="1028700"/>
              <a:ext cx="4457700" cy="0"/>
            </a:xfrm>
            <a:prstGeom prst="line">
              <a:avLst/>
            </a:prstGeom>
            <a:ln w="254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A4E11880-A442-FD49-BB12-824C572E6211}"/>
              </a:ext>
            </a:extLst>
          </p:cNvPr>
          <p:cNvSpPr txBox="1"/>
          <p:nvPr/>
        </p:nvSpPr>
        <p:spPr>
          <a:xfrm>
            <a:off x="591318" y="1133356"/>
            <a:ext cx="900259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/>
              <a:t>What</a:t>
            </a:r>
            <a:r>
              <a:rPr lang="fr-FR" sz="2800" b="1" dirty="0"/>
              <a:t> </a:t>
            </a:r>
            <a:r>
              <a:rPr lang="fr-FR" sz="2800" b="1" dirty="0" err="1"/>
              <a:t>exoplanets</a:t>
            </a:r>
            <a:r>
              <a:rPr lang="fr-FR" sz="2800" b="1" dirty="0"/>
              <a:t> are made of? </a:t>
            </a:r>
          </a:p>
          <a:p>
            <a:endParaRPr lang="fr-FR" sz="2400" dirty="0"/>
          </a:p>
          <a:p>
            <a:pPr algn="ctr"/>
            <a:r>
              <a:rPr lang="fr-FR" sz="2400" i="1" dirty="0"/>
              <a:t>Is a Super-</a:t>
            </a:r>
            <a:r>
              <a:rPr lang="fr-FR" sz="2400" i="1" dirty="0" err="1"/>
              <a:t>Earth</a:t>
            </a:r>
            <a:r>
              <a:rPr lang="fr-FR" sz="2400" i="1" dirty="0"/>
              <a:t> a </a:t>
            </a:r>
            <a:r>
              <a:rPr lang="fr-FR" sz="2400" i="1" dirty="0" err="1"/>
              <a:t>rocky</a:t>
            </a:r>
            <a:r>
              <a:rPr lang="fr-FR" sz="2400" i="1" dirty="0"/>
              <a:t> </a:t>
            </a:r>
            <a:r>
              <a:rPr lang="fr-FR" sz="2400" i="1" dirty="0" err="1"/>
              <a:t>planet</a:t>
            </a:r>
            <a:r>
              <a:rPr lang="fr-FR" sz="2400" i="1" dirty="0"/>
              <a:t> </a:t>
            </a:r>
            <a:r>
              <a:rPr lang="fr-FR" sz="2400" i="1" dirty="0" err="1"/>
              <a:t>with</a:t>
            </a:r>
            <a:r>
              <a:rPr lang="fr-FR" sz="2400" i="1" dirty="0"/>
              <a:t> an </a:t>
            </a:r>
            <a:r>
              <a:rPr lang="fr-FR" sz="2400" i="1" dirty="0" err="1"/>
              <a:t>Earth-like</a:t>
            </a:r>
            <a:r>
              <a:rPr lang="fr-FR" sz="2400" i="1" dirty="0"/>
              <a:t> </a:t>
            </a:r>
            <a:r>
              <a:rPr lang="fr-FR" sz="2400" i="1" dirty="0" err="1"/>
              <a:t>atmosphere</a:t>
            </a:r>
            <a:r>
              <a:rPr lang="fr-FR" sz="2400" i="1" dirty="0"/>
              <a:t> or </a:t>
            </a:r>
            <a:r>
              <a:rPr lang="fr-FR" sz="2400" i="1" dirty="0" err="1"/>
              <a:t>can</a:t>
            </a:r>
            <a:r>
              <a:rPr lang="fr-FR" sz="2400" i="1" dirty="0"/>
              <a:t> </a:t>
            </a:r>
            <a:r>
              <a:rPr lang="fr-FR" sz="2400" i="1" dirty="0" err="1"/>
              <a:t>it</a:t>
            </a:r>
            <a:r>
              <a:rPr lang="fr-FR" sz="2400" i="1" dirty="0"/>
              <a:t> </a:t>
            </a:r>
            <a:r>
              <a:rPr lang="fr-FR" sz="2400" i="1" dirty="0" err="1"/>
              <a:t>be</a:t>
            </a:r>
            <a:r>
              <a:rPr lang="fr-FR" sz="2400" i="1" dirty="0"/>
              <a:t> </a:t>
            </a:r>
            <a:r>
              <a:rPr lang="fr-FR" sz="2400" i="1" dirty="0" err="1"/>
              <a:t>dominated</a:t>
            </a:r>
            <a:r>
              <a:rPr lang="fr-FR" sz="2400" i="1" dirty="0"/>
              <a:t> H-</a:t>
            </a:r>
            <a:r>
              <a:rPr lang="fr-FR" sz="2400" i="1" dirty="0" err="1"/>
              <a:t>dominated</a:t>
            </a:r>
            <a:r>
              <a:rPr lang="fr-FR" sz="2400" i="1" dirty="0"/>
              <a:t>?</a:t>
            </a:r>
          </a:p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err="1"/>
              <a:t>Sub</a:t>
            </a:r>
            <a:r>
              <a:rPr lang="fr-FR" sz="2000" b="1" dirty="0"/>
              <a:t>-Neptune</a:t>
            </a:r>
            <a:r>
              <a:rPr lang="fr-FR" sz="2000" dirty="0"/>
              <a:t>: </a:t>
            </a:r>
          </a:p>
          <a:p>
            <a:pPr lvl="2"/>
            <a:r>
              <a:rPr lang="fr-FR" dirty="0" err="1"/>
              <a:t>retained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primary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H</a:t>
            </a:r>
            <a:r>
              <a:rPr lang="fr-FR" baseline="-25000" dirty="0"/>
              <a:t>2</a:t>
            </a:r>
            <a:r>
              <a:rPr lang="fr-FR" dirty="0"/>
              <a:t>, He (2.3 g/mol)?</a:t>
            </a:r>
          </a:p>
          <a:p>
            <a:pPr lvl="2"/>
            <a:r>
              <a:rPr lang="fr-FR" dirty="0" err="1"/>
              <a:t>contains</a:t>
            </a:r>
            <a:r>
              <a:rPr lang="fr-FR" dirty="0"/>
              <a:t> </a:t>
            </a:r>
            <a:r>
              <a:rPr lang="fr-FR" dirty="0" err="1"/>
              <a:t>heavier</a:t>
            </a:r>
            <a:r>
              <a:rPr lang="fr-FR" dirty="0"/>
              <a:t> </a:t>
            </a:r>
            <a:r>
              <a:rPr lang="fr-FR" dirty="0" err="1"/>
              <a:t>elements</a:t>
            </a:r>
            <a:r>
              <a:rPr lang="fr-FR" dirty="0"/>
              <a:t> ? </a:t>
            </a:r>
          </a:p>
          <a:p>
            <a:pPr lvl="2"/>
            <a:r>
              <a:rPr lang="fr-FR" dirty="0" err="1"/>
              <a:t>formed</a:t>
            </a:r>
            <a:r>
              <a:rPr lang="fr-FR" dirty="0"/>
              <a:t> </a:t>
            </a:r>
            <a:r>
              <a:rPr lang="fr-FR" dirty="0" err="1"/>
              <a:t>elsewhere</a:t>
            </a:r>
            <a:r>
              <a:rPr lang="fr-FR" dirty="0"/>
              <a:t> and </a:t>
            </a:r>
            <a:r>
              <a:rPr lang="fr-FR" dirty="0" err="1"/>
              <a:t>migrated</a:t>
            </a:r>
            <a:r>
              <a:rPr lang="fr-FR" dirty="0"/>
              <a:t> ?</a:t>
            </a:r>
          </a:p>
          <a:p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/>
              <a:t>Super-</a:t>
            </a:r>
            <a:r>
              <a:rPr lang="fr-FR" sz="2000" b="1" dirty="0" err="1"/>
              <a:t>Earth</a:t>
            </a:r>
            <a:r>
              <a:rPr lang="fr-FR" sz="2000" dirty="0"/>
              <a:t>:  </a:t>
            </a:r>
          </a:p>
          <a:p>
            <a:r>
              <a:rPr lang="fr-FR" dirty="0"/>
              <a:t>	has a </a:t>
            </a:r>
            <a:r>
              <a:rPr lang="fr-FR" dirty="0" err="1"/>
              <a:t>secondary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</a:t>
            </a:r>
            <a:r>
              <a:rPr lang="fr-FR" dirty="0" err="1"/>
              <a:t>formed</a:t>
            </a:r>
            <a:r>
              <a:rPr lang="fr-FR" dirty="0"/>
              <a:t> by </a:t>
            </a:r>
            <a:r>
              <a:rPr lang="fr-FR" dirty="0" err="1"/>
              <a:t>outgassing</a:t>
            </a:r>
            <a:r>
              <a:rPr lang="fr-FR" dirty="0"/>
              <a:t> (&gt;2.5 g/mol) H</a:t>
            </a:r>
            <a:r>
              <a:rPr lang="fr-FR" baseline="-25000" dirty="0"/>
              <a:t>2</a:t>
            </a:r>
            <a:r>
              <a:rPr lang="fr-FR" dirty="0"/>
              <a:t>O, CO</a:t>
            </a:r>
            <a:r>
              <a:rPr lang="fr-FR" baseline="-25000" dirty="0"/>
              <a:t>2</a:t>
            </a:r>
            <a:r>
              <a:rPr lang="fr-FR" dirty="0"/>
              <a:t>,CH</a:t>
            </a:r>
            <a:r>
              <a:rPr lang="fr-FR" baseline="-25000" dirty="0"/>
              <a:t>4</a:t>
            </a:r>
            <a:r>
              <a:rPr lang="fr-FR" dirty="0"/>
              <a:t> … ?</a:t>
            </a:r>
          </a:p>
          <a:p>
            <a:pPr lvl="2"/>
            <a:r>
              <a:rPr lang="fr-FR" dirty="0" err="1"/>
              <a:t>retained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primary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H</a:t>
            </a:r>
            <a:r>
              <a:rPr lang="fr-FR" baseline="-25000" dirty="0"/>
              <a:t>2</a:t>
            </a:r>
            <a:r>
              <a:rPr lang="fr-FR" dirty="0"/>
              <a:t>, He?</a:t>
            </a:r>
          </a:p>
          <a:p>
            <a:pPr lvl="2"/>
            <a:r>
              <a:rPr lang="fr-FR" dirty="0" err="1"/>
              <a:t>formed</a:t>
            </a:r>
            <a:r>
              <a:rPr lang="fr-FR" dirty="0"/>
              <a:t> in-situ?</a:t>
            </a:r>
          </a:p>
          <a:p>
            <a:pPr lvl="2"/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remnant</a:t>
            </a:r>
            <a:r>
              <a:rPr lang="fr-FR" dirty="0"/>
              <a:t>  </a:t>
            </a:r>
            <a:r>
              <a:rPr lang="fr-FR" dirty="0" err="1"/>
              <a:t>core</a:t>
            </a:r>
            <a:r>
              <a:rPr lang="fr-FR" dirty="0"/>
              <a:t> of a </a:t>
            </a:r>
            <a:r>
              <a:rPr lang="fr-FR" dirty="0" err="1"/>
              <a:t>gaseous</a:t>
            </a:r>
            <a:r>
              <a:rPr lang="fr-FR" dirty="0"/>
              <a:t> </a:t>
            </a:r>
            <a:r>
              <a:rPr lang="fr-FR" dirty="0" err="1"/>
              <a:t>planet</a:t>
            </a:r>
            <a:r>
              <a:rPr lang="fr-FR" dirty="0"/>
              <a:t> ? </a:t>
            </a:r>
            <a:r>
              <a:rPr lang="fr-FR" sz="2000" dirty="0"/>
              <a:t>	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78EC3A8-7EEE-8C4A-86E4-55C7175398CA}"/>
              </a:ext>
            </a:extLst>
          </p:cNvPr>
          <p:cNvGrpSpPr/>
          <p:nvPr/>
        </p:nvGrpSpPr>
        <p:grpSpPr>
          <a:xfrm>
            <a:off x="9593910" y="654696"/>
            <a:ext cx="2197991" cy="5473503"/>
            <a:chOff x="8314264" y="1054481"/>
            <a:chExt cx="2197991" cy="5473503"/>
          </a:xfrm>
        </p:grpSpPr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734550D1-D16D-2044-851A-B9925D9F4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502" t="19083" r="58854" b="18648"/>
            <a:stretch/>
          </p:blipFill>
          <p:spPr>
            <a:xfrm>
              <a:off x="8314266" y="3637413"/>
              <a:ext cx="2197989" cy="2169811"/>
            </a:xfrm>
            <a:prstGeom prst="ellipse">
              <a:avLst/>
            </a:prstGeom>
          </p:spPr>
        </p:pic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B32C4DA9-18DE-2749-9A1A-32F4F387D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0652" t="19530" r="11943" b="18292"/>
            <a:stretch/>
          </p:blipFill>
          <p:spPr>
            <a:xfrm>
              <a:off x="8314264" y="1054481"/>
              <a:ext cx="2197989" cy="2209871"/>
            </a:xfrm>
            <a:prstGeom prst="ellipse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9F742CD-23CE-6343-8969-D26A8BB4ADC3}"/>
                </a:ext>
              </a:extLst>
            </p:cNvPr>
            <p:cNvSpPr txBox="1"/>
            <p:nvPr/>
          </p:nvSpPr>
          <p:spPr>
            <a:xfrm>
              <a:off x="8376026" y="6158652"/>
              <a:ext cx="2074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© 2011, </a:t>
              </a:r>
              <a:r>
                <a:rPr lang="fr-FR" dirty="0" err="1"/>
                <a:t>phl.upr.edu</a:t>
              </a:r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5FC7A05-78D1-4F4A-9139-56167B99E231}"/>
              </a:ext>
            </a:extLst>
          </p:cNvPr>
          <p:cNvGrpSpPr/>
          <p:nvPr/>
        </p:nvGrpSpPr>
        <p:grpSpPr>
          <a:xfrm>
            <a:off x="0" y="6488668"/>
            <a:ext cx="12192000" cy="369332"/>
            <a:chOff x="0" y="6488668"/>
            <a:chExt cx="12192000" cy="369332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556FB54-41AB-2A4C-901A-4ADE5149116F}"/>
                </a:ext>
              </a:extLst>
            </p:cNvPr>
            <p:cNvSpPr txBox="1"/>
            <p:nvPr/>
          </p:nvSpPr>
          <p:spPr>
            <a:xfrm>
              <a:off x="0" y="6488668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Amélie </a:t>
              </a:r>
              <a:r>
                <a:rPr lang="fr-FR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Gressier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ea typeface="Baskerville" panose="02020502070401020303" pitchFamily="18" charset="0"/>
                </a:rPr>
                <a:t>WG-ARIEL– 04/02/2021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               	             4	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F47C2F9-231B-1E45-AA10-DD0E69656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9225" y="6494996"/>
              <a:ext cx="1010916" cy="356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1337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 43">
            <a:extLst>
              <a:ext uri="{FF2B5EF4-FFF2-40B4-BE49-F238E27FC236}">
                <a16:creationId xmlns:a16="http://schemas.microsoft.com/office/drawing/2014/main" id="{8841B065-D29A-6E4C-B668-0BB05195FFFE}"/>
              </a:ext>
            </a:extLst>
          </p:cNvPr>
          <p:cNvGrpSpPr/>
          <p:nvPr/>
        </p:nvGrpSpPr>
        <p:grpSpPr>
          <a:xfrm>
            <a:off x="354330" y="362309"/>
            <a:ext cx="4579979" cy="666391"/>
            <a:chOff x="354330" y="362309"/>
            <a:chExt cx="4579979" cy="666391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FDE55113-3B6F-CD4F-B28A-E4A93A1D4FBB}"/>
                </a:ext>
              </a:extLst>
            </p:cNvPr>
            <p:cNvSpPr txBox="1"/>
            <p:nvPr/>
          </p:nvSpPr>
          <p:spPr>
            <a:xfrm>
              <a:off x="500332" y="362309"/>
              <a:ext cx="44339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accent1">
                      <a:lumMod val="50000"/>
                    </a:schemeClr>
                  </a:solidFill>
                </a:rPr>
                <a:t>1. Context </a:t>
              </a: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73F7EBC0-EF3E-2141-B135-B59EECA60C42}"/>
                </a:ext>
              </a:extLst>
            </p:cNvPr>
            <p:cNvCxnSpPr>
              <a:cxnSpLocks/>
            </p:cNvCxnSpPr>
            <p:nvPr/>
          </p:nvCxnSpPr>
          <p:spPr>
            <a:xfrm>
              <a:off x="354330" y="1028700"/>
              <a:ext cx="4457700" cy="0"/>
            </a:xfrm>
            <a:prstGeom prst="line">
              <a:avLst/>
            </a:prstGeom>
            <a:ln w="254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7">
            <a:extLst>
              <a:ext uri="{FF2B5EF4-FFF2-40B4-BE49-F238E27FC236}">
                <a16:creationId xmlns:a16="http://schemas.microsoft.com/office/drawing/2014/main" id="{67736325-7542-AE48-8380-8C4209A70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51" y="1036094"/>
            <a:ext cx="5440795" cy="499404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48C3868-8553-6044-A00C-0D8C49B69634}"/>
              </a:ext>
            </a:extLst>
          </p:cNvPr>
          <p:cNvSpPr txBox="1"/>
          <p:nvPr/>
        </p:nvSpPr>
        <p:spPr>
          <a:xfrm>
            <a:off x="2472268" y="5980633"/>
            <a:ext cx="362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Lopez et al 2016; Valencia et al 2013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6437D0E-F23A-D642-9630-003FDAA33867}"/>
              </a:ext>
            </a:extLst>
          </p:cNvPr>
          <p:cNvGrpSpPr/>
          <p:nvPr/>
        </p:nvGrpSpPr>
        <p:grpSpPr>
          <a:xfrm>
            <a:off x="6248497" y="1143932"/>
            <a:ext cx="2415096" cy="4778367"/>
            <a:chOff x="8015837" y="1202267"/>
            <a:chExt cx="2415096" cy="4778367"/>
          </a:xfrm>
        </p:grpSpPr>
        <p:pic>
          <p:nvPicPr>
            <p:cNvPr id="20" name="Image 2" descr="981cd41d-798c-489a-be2a-4cadcccf5770.png">
              <a:extLst>
                <a:ext uri="{FF2B5EF4-FFF2-40B4-BE49-F238E27FC236}">
                  <a16:creationId xmlns:a16="http://schemas.microsoft.com/office/drawing/2014/main" id="{598BA023-6F04-D949-AFA9-10AAD0385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604" t="9782" r="7314" b="4965"/>
            <a:stretch/>
          </p:blipFill>
          <p:spPr>
            <a:xfrm>
              <a:off x="8161867" y="3759200"/>
              <a:ext cx="2269066" cy="2221434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F2023240-1EA7-7245-BE2B-BB1B394C9A17}"/>
                </a:ext>
              </a:extLst>
            </p:cNvPr>
            <p:cNvGrpSpPr/>
            <p:nvPr/>
          </p:nvGrpSpPr>
          <p:grpSpPr>
            <a:xfrm>
              <a:off x="8015837" y="1202267"/>
              <a:ext cx="2228706" cy="2216957"/>
              <a:chOff x="8015837" y="1202267"/>
              <a:chExt cx="2228706" cy="2216957"/>
            </a:xfrm>
          </p:grpSpPr>
          <p:pic>
            <p:nvPicPr>
              <p:cNvPr id="23" name="Image 4" descr="Pluto-WhatWeKnow-InsideStory-2.jpg">
                <a:extLst>
                  <a:ext uri="{FF2B5EF4-FFF2-40B4-BE49-F238E27FC236}">
                    <a16:creationId xmlns:a16="http://schemas.microsoft.com/office/drawing/2014/main" id="{4C27538D-2ED8-274E-BA4F-4E90C052A3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9865" b="83860" l="0" r="5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7883" r="39465" b="14154"/>
              <a:stretch/>
            </p:blipFill>
            <p:spPr>
              <a:xfrm flipH="1">
                <a:off x="8015837" y="1202267"/>
                <a:ext cx="2228706" cy="2216957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AE53829-4D02-9F4E-BEC9-2DDBEF521CF3}"/>
                  </a:ext>
                </a:extLst>
              </p:cNvPr>
              <p:cNvSpPr/>
              <p:nvPr/>
            </p:nvSpPr>
            <p:spPr>
              <a:xfrm>
                <a:off x="9211728" y="2125363"/>
                <a:ext cx="74642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dirty="0"/>
                  <a:t>rocky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3C26716-1F41-FC44-A7C6-867A70323974}"/>
                </a:ext>
              </a:extLst>
            </p:cNvPr>
            <p:cNvSpPr/>
            <p:nvPr/>
          </p:nvSpPr>
          <p:spPr>
            <a:xfrm>
              <a:off x="9350737" y="4896098"/>
              <a:ext cx="4683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icy</a:t>
              </a: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36786035-5CDB-ED41-A12C-97DFA043862B}"/>
              </a:ext>
            </a:extLst>
          </p:cNvPr>
          <p:cNvSpPr txBox="1"/>
          <p:nvPr/>
        </p:nvSpPr>
        <p:spPr>
          <a:xfrm>
            <a:off x="8778332" y="1312994"/>
            <a:ext cx="3172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density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atmospheric</a:t>
            </a:r>
            <a:r>
              <a:rPr lang="fr-FR" dirty="0"/>
              <a:t> signatures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468E6E18-41E1-6849-B358-C9215E41DFEB}"/>
              </a:ext>
            </a:extLst>
          </p:cNvPr>
          <p:cNvCxnSpPr>
            <a:cxnSpLocks/>
          </p:cNvCxnSpPr>
          <p:nvPr/>
        </p:nvCxnSpPr>
        <p:spPr>
          <a:xfrm flipH="1" flipV="1">
            <a:off x="4013200" y="2026586"/>
            <a:ext cx="2482306" cy="419477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16D0570D-CC85-1D4C-8E26-3F75A6138DA7}"/>
              </a:ext>
            </a:extLst>
          </p:cNvPr>
          <p:cNvCxnSpPr>
            <a:cxnSpLocks/>
          </p:cNvCxnSpPr>
          <p:nvPr/>
        </p:nvCxnSpPr>
        <p:spPr>
          <a:xfrm flipH="1" flipV="1">
            <a:off x="4013200" y="2039310"/>
            <a:ext cx="2568572" cy="3023169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B6F9C6BA-63D1-2A47-991E-998B75CD4EA5}"/>
              </a:ext>
            </a:extLst>
          </p:cNvPr>
          <p:cNvSpPr txBox="1"/>
          <p:nvPr/>
        </p:nvSpPr>
        <p:spPr>
          <a:xfrm>
            <a:off x="8775811" y="2809566"/>
            <a:ext cx="2675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Mass-Radius </a:t>
            </a:r>
            <a:r>
              <a:rPr lang="fr-FR" b="1" dirty="0" err="1"/>
              <a:t>diagram</a:t>
            </a:r>
            <a:r>
              <a:rPr lang="fr-FR" b="1" dirty="0"/>
              <a:t> are not </a:t>
            </a:r>
            <a:r>
              <a:rPr lang="fr-FR" b="1" dirty="0" err="1"/>
              <a:t>enough</a:t>
            </a:r>
            <a:endParaRPr lang="fr-FR" b="1" dirty="0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C328794E-E658-3845-B713-FA64D0ADF427}"/>
              </a:ext>
            </a:extLst>
          </p:cNvPr>
          <p:cNvGrpSpPr/>
          <p:nvPr/>
        </p:nvGrpSpPr>
        <p:grpSpPr>
          <a:xfrm>
            <a:off x="8688139" y="5011244"/>
            <a:ext cx="3263000" cy="1077218"/>
            <a:chOff x="1004012" y="5542086"/>
            <a:chExt cx="6255654" cy="652869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26E366C-57B9-0E44-9E35-16EC77281EE1}"/>
                </a:ext>
              </a:extLst>
            </p:cNvPr>
            <p:cNvSpPr txBox="1"/>
            <p:nvPr/>
          </p:nvSpPr>
          <p:spPr>
            <a:xfrm>
              <a:off x="2006521" y="5542086"/>
              <a:ext cx="5253145" cy="652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FF0000"/>
                  </a:solidFill>
                </a:rPr>
                <a:t>Probe the </a:t>
              </a:r>
              <a:r>
                <a:rPr lang="fr-FR" sz="3200" b="1" dirty="0" err="1">
                  <a:solidFill>
                    <a:srgbClr val="FF0000"/>
                  </a:solidFill>
                </a:rPr>
                <a:t>atmosphere</a:t>
              </a:r>
              <a:r>
                <a:rPr lang="fr-FR" sz="3200" b="1" dirty="0">
                  <a:solidFill>
                    <a:srgbClr val="FF0000"/>
                  </a:solidFill>
                </a:rPr>
                <a:t> !</a:t>
              </a:r>
            </a:p>
          </p:txBody>
        </p:sp>
        <p:sp>
          <p:nvSpPr>
            <p:cNvPr id="31" name="Flèche vers la droite 30">
              <a:extLst>
                <a:ext uri="{FF2B5EF4-FFF2-40B4-BE49-F238E27FC236}">
                  <a16:creationId xmlns:a16="http://schemas.microsoft.com/office/drawing/2014/main" id="{00628AE5-451F-4440-AE33-5E2EC08F17A1}"/>
                </a:ext>
              </a:extLst>
            </p:cNvPr>
            <p:cNvSpPr/>
            <p:nvPr/>
          </p:nvSpPr>
          <p:spPr>
            <a:xfrm>
              <a:off x="1004012" y="5756867"/>
              <a:ext cx="929193" cy="14479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BB70EEDA-364E-0741-8C64-97278681000C}"/>
              </a:ext>
            </a:extLst>
          </p:cNvPr>
          <p:cNvGrpSpPr/>
          <p:nvPr/>
        </p:nvGrpSpPr>
        <p:grpSpPr>
          <a:xfrm>
            <a:off x="0" y="6488668"/>
            <a:ext cx="12192000" cy="369332"/>
            <a:chOff x="0" y="6488668"/>
            <a:chExt cx="12192000" cy="369332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19E2257-076F-C84F-BDD6-58A089A5686D}"/>
                </a:ext>
              </a:extLst>
            </p:cNvPr>
            <p:cNvSpPr txBox="1"/>
            <p:nvPr/>
          </p:nvSpPr>
          <p:spPr>
            <a:xfrm>
              <a:off x="0" y="6488668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Amélie </a:t>
              </a:r>
              <a:r>
                <a:rPr lang="fr-FR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Gressier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ea typeface="Baskerville" panose="02020502070401020303" pitchFamily="18" charset="0"/>
                </a:rPr>
                <a:t>WG-ARIEL– 04/02/2021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               	             5	</a:t>
              </a:r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D9367EC5-3E1E-294B-A6E4-75DB12D47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9225" y="6494996"/>
              <a:ext cx="1010916" cy="356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5584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 43">
            <a:extLst>
              <a:ext uri="{FF2B5EF4-FFF2-40B4-BE49-F238E27FC236}">
                <a16:creationId xmlns:a16="http://schemas.microsoft.com/office/drawing/2014/main" id="{8841B065-D29A-6E4C-B668-0BB05195FFFE}"/>
              </a:ext>
            </a:extLst>
          </p:cNvPr>
          <p:cNvGrpSpPr/>
          <p:nvPr/>
        </p:nvGrpSpPr>
        <p:grpSpPr>
          <a:xfrm>
            <a:off x="354330" y="362309"/>
            <a:ext cx="4579979" cy="666391"/>
            <a:chOff x="354330" y="362309"/>
            <a:chExt cx="4579979" cy="666391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FDE55113-3B6F-CD4F-B28A-E4A93A1D4FBB}"/>
                </a:ext>
              </a:extLst>
            </p:cNvPr>
            <p:cNvSpPr txBox="1"/>
            <p:nvPr/>
          </p:nvSpPr>
          <p:spPr>
            <a:xfrm>
              <a:off x="500332" y="362309"/>
              <a:ext cx="44339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accent1">
                      <a:lumMod val="50000"/>
                    </a:schemeClr>
                  </a:solidFill>
                </a:rPr>
                <a:t>1. Context </a:t>
              </a: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73F7EBC0-EF3E-2141-B135-B59EECA60C42}"/>
                </a:ext>
              </a:extLst>
            </p:cNvPr>
            <p:cNvCxnSpPr>
              <a:cxnSpLocks/>
            </p:cNvCxnSpPr>
            <p:nvPr/>
          </p:nvCxnSpPr>
          <p:spPr>
            <a:xfrm>
              <a:off x="354330" y="1028700"/>
              <a:ext cx="4457700" cy="0"/>
            </a:xfrm>
            <a:prstGeom prst="line">
              <a:avLst/>
            </a:prstGeom>
            <a:ln w="254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6C7E253-6548-734B-BB23-223F3E4C5AE5}"/>
              </a:ext>
            </a:extLst>
          </p:cNvPr>
          <p:cNvGrpSpPr/>
          <p:nvPr/>
        </p:nvGrpSpPr>
        <p:grpSpPr>
          <a:xfrm>
            <a:off x="0" y="6488668"/>
            <a:ext cx="12192000" cy="369332"/>
            <a:chOff x="0" y="6488668"/>
            <a:chExt cx="12192000" cy="369332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83721AD-E304-2F4E-B188-E9085DDD707C}"/>
                </a:ext>
              </a:extLst>
            </p:cNvPr>
            <p:cNvSpPr txBox="1"/>
            <p:nvPr/>
          </p:nvSpPr>
          <p:spPr>
            <a:xfrm>
              <a:off x="0" y="6488668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Amélie </a:t>
              </a:r>
              <a:r>
                <a:rPr lang="fr-FR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Gressier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ea typeface="Baskerville" panose="02020502070401020303" pitchFamily="18" charset="0"/>
                </a:rPr>
                <a:t>WG-ARIEL– 04/02/2021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               	             6	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80D95D47-C42D-764F-A8BE-AF89F5A33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9225" y="6494996"/>
              <a:ext cx="1010916" cy="356676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AA63B642-3C3E-AD4F-856B-0A7E11A4B574}"/>
              </a:ext>
            </a:extLst>
          </p:cNvPr>
          <p:cNvGrpSpPr/>
          <p:nvPr/>
        </p:nvGrpSpPr>
        <p:grpSpPr>
          <a:xfrm>
            <a:off x="2388928" y="1259306"/>
            <a:ext cx="7414144" cy="4998757"/>
            <a:chOff x="2388928" y="1259306"/>
            <a:chExt cx="7414144" cy="4998757"/>
          </a:xfrm>
        </p:grpSpPr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4045F8A7-6065-1E4B-8AC5-656251F601DF}"/>
                </a:ext>
              </a:extLst>
            </p:cNvPr>
            <p:cNvGrpSpPr/>
            <p:nvPr/>
          </p:nvGrpSpPr>
          <p:grpSpPr>
            <a:xfrm>
              <a:off x="2388928" y="1259306"/>
              <a:ext cx="7414144" cy="4998757"/>
              <a:chOff x="6114038" y="1846202"/>
              <a:chExt cx="5981142" cy="4521709"/>
            </a:xfrm>
          </p:grpSpPr>
          <p:grpSp>
            <p:nvGrpSpPr>
              <p:cNvPr id="65" name="Groupe 64">
                <a:extLst>
                  <a:ext uri="{FF2B5EF4-FFF2-40B4-BE49-F238E27FC236}">
                    <a16:creationId xmlns:a16="http://schemas.microsoft.com/office/drawing/2014/main" id="{1F14BED1-5A15-0848-BCC4-68D4616C65B7}"/>
                  </a:ext>
                </a:extLst>
              </p:cNvPr>
              <p:cNvGrpSpPr/>
              <p:nvPr/>
            </p:nvGrpSpPr>
            <p:grpSpPr>
              <a:xfrm>
                <a:off x="6114038" y="1846202"/>
                <a:ext cx="5981142" cy="4521709"/>
                <a:chOff x="6369445" y="2130742"/>
                <a:chExt cx="5617069" cy="4273382"/>
              </a:xfrm>
            </p:grpSpPr>
            <p:pic>
              <p:nvPicPr>
                <p:cNvPr id="68" name="Image 67">
                  <a:extLst>
                    <a:ext uri="{FF2B5EF4-FFF2-40B4-BE49-F238E27FC236}">
                      <a16:creationId xmlns:a16="http://schemas.microsoft.com/office/drawing/2014/main" id="{244DC424-445A-9946-8CC0-086C7933F5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965" r="8517"/>
                <a:stretch/>
              </p:blipFill>
              <p:spPr>
                <a:xfrm>
                  <a:off x="6369445" y="2130742"/>
                  <a:ext cx="5519310" cy="4041735"/>
                </a:xfrm>
                <a:prstGeom prst="rect">
                  <a:avLst/>
                </a:prstGeom>
              </p:spPr>
            </p:pic>
            <p:sp>
              <p:nvSpPr>
                <p:cNvPr id="69" name="ZoneTexte 68">
                  <a:extLst>
                    <a:ext uri="{FF2B5EF4-FFF2-40B4-BE49-F238E27FC236}">
                      <a16:creationId xmlns:a16="http://schemas.microsoft.com/office/drawing/2014/main" id="{D2048648-31EF-CB49-9A13-50FF299ED101}"/>
                    </a:ext>
                  </a:extLst>
                </p:cNvPr>
                <p:cNvSpPr txBox="1"/>
                <p:nvPr/>
              </p:nvSpPr>
              <p:spPr>
                <a:xfrm>
                  <a:off x="9297103" y="6096347"/>
                  <a:ext cx="268941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Adapted from Fulton et al 2017</a:t>
                  </a:r>
                </a:p>
              </p:txBody>
            </p:sp>
          </p:grp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63ED5115-AECD-0D4C-8F40-B4DE0D61E6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33200" y="1965409"/>
                <a:ext cx="0" cy="353696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" name="Image 4" descr="Pluto-WhatWeKnow-InsideStory-2.jpg">
              <a:extLst>
                <a:ext uri="{FF2B5EF4-FFF2-40B4-BE49-F238E27FC236}">
                  <a16:creationId xmlns:a16="http://schemas.microsoft.com/office/drawing/2014/main" id="{5194382B-2453-8E40-ABFA-3D4287738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865" b="83860" l="0" r="5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7883" r="39465" b="14154"/>
            <a:stretch/>
          </p:blipFill>
          <p:spPr>
            <a:xfrm flipH="1">
              <a:off x="3867678" y="1525708"/>
              <a:ext cx="1286103" cy="1217492"/>
            </a:xfrm>
            <a:prstGeom prst="rect">
              <a:avLst/>
            </a:prstGeom>
          </p:spPr>
        </p:pic>
        <p:pic>
          <p:nvPicPr>
            <p:cNvPr id="21" name="Image 2" descr="981cd41d-798c-489a-be2a-4cadcccf5770.png">
              <a:extLst>
                <a:ext uri="{FF2B5EF4-FFF2-40B4-BE49-F238E27FC236}">
                  <a16:creationId xmlns:a16="http://schemas.microsoft.com/office/drawing/2014/main" id="{07198464-3B4E-B042-B9D8-14417EA07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604" t="9782" r="7314" b="4965"/>
            <a:stretch/>
          </p:blipFill>
          <p:spPr>
            <a:xfrm>
              <a:off x="6448091" y="1525708"/>
              <a:ext cx="1382267" cy="1353250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1D1FD7B-2FFC-BB44-AD89-9C6CDDDB1EE8}"/>
                </a:ext>
              </a:extLst>
            </p:cNvPr>
            <p:cNvSpPr txBox="1"/>
            <p:nvPr/>
          </p:nvSpPr>
          <p:spPr>
            <a:xfrm>
              <a:off x="4240638" y="1833001"/>
              <a:ext cx="8381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rocky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B40D4A8-16CE-B24C-988C-B72B737E8A25}"/>
                </a:ext>
              </a:extLst>
            </p:cNvPr>
            <p:cNvSpPr txBox="1"/>
            <p:nvPr/>
          </p:nvSpPr>
          <p:spPr>
            <a:xfrm>
              <a:off x="6628479" y="1794036"/>
              <a:ext cx="16762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volatile-rich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068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 43">
            <a:extLst>
              <a:ext uri="{FF2B5EF4-FFF2-40B4-BE49-F238E27FC236}">
                <a16:creationId xmlns:a16="http://schemas.microsoft.com/office/drawing/2014/main" id="{8841B065-D29A-6E4C-B668-0BB05195FFFE}"/>
              </a:ext>
            </a:extLst>
          </p:cNvPr>
          <p:cNvGrpSpPr/>
          <p:nvPr/>
        </p:nvGrpSpPr>
        <p:grpSpPr>
          <a:xfrm>
            <a:off x="291826" y="408356"/>
            <a:ext cx="6385841" cy="892552"/>
            <a:chOff x="354330" y="362309"/>
            <a:chExt cx="6385841" cy="892552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FDE55113-3B6F-CD4F-B28A-E4A93A1D4FBB}"/>
                </a:ext>
              </a:extLst>
            </p:cNvPr>
            <p:cNvSpPr txBox="1"/>
            <p:nvPr/>
          </p:nvSpPr>
          <p:spPr>
            <a:xfrm>
              <a:off x="500332" y="362309"/>
              <a:ext cx="623983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accent1">
                      <a:lumMod val="50000"/>
                    </a:schemeClr>
                  </a:solidFill>
                </a:rPr>
                <a:t>2. Atmospheric characterization</a:t>
              </a:r>
            </a:p>
            <a:p>
              <a:pPr lvl="1"/>
              <a:r>
                <a:rPr lang="en-GB" sz="2000" b="1" dirty="0">
                  <a:solidFill>
                    <a:schemeClr val="accent1">
                      <a:lumMod val="50000"/>
                    </a:schemeClr>
                  </a:solidFill>
                </a:rPr>
                <a:t>1. Planets</a:t>
              </a:r>
              <a:endParaRPr lang="en-GB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73F7EBC0-EF3E-2141-B135-B59EECA60C42}"/>
                </a:ext>
              </a:extLst>
            </p:cNvPr>
            <p:cNvCxnSpPr>
              <a:cxnSpLocks/>
            </p:cNvCxnSpPr>
            <p:nvPr/>
          </p:nvCxnSpPr>
          <p:spPr>
            <a:xfrm>
              <a:off x="354330" y="1172450"/>
              <a:ext cx="4457700" cy="0"/>
            </a:xfrm>
            <a:prstGeom prst="line">
              <a:avLst/>
            </a:prstGeom>
            <a:ln w="254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25D24EEA-2DA2-FA4C-AC9C-39CC21C1AAB1}"/>
              </a:ext>
            </a:extLst>
          </p:cNvPr>
          <p:cNvGrpSpPr/>
          <p:nvPr/>
        </p:nvGrpSpPr>
        <p:grpSpPr>
          <a:xfrm>
            <a:off x="4708407" y="1218497"/>
            <a:ext cx="7414144" cy="4998757"/>
            <a:chOff x="4708407" y="1218497"/>
            <a:chExt cx="7414144" cy="4998757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D7BA3427-72AE-0942-BBE2-E3C3A21D34FA}"/>
                </a:ext>
              </a:extLst>
            </p:cNvPr>
            <p:cNvGrpSpPr/>
            <p:nvPr/>
          </p:nvGrpSpPr>
          <p:grpSpPr>
            <a:xfrm>
              <a:off x="4708407" y="1218497"/>
              <a:ext cx="7414144" cy="4998757"/>
              <a:chOff x="4708407" y="1218497"/>
              <a:chExt cx="7414144" cy="4998757"/>
            </a:xfrm>
          </p:grpSpPr>
          <p:grpSp>
            <p:nvGrpSpPr>
              <p:cNvPr id="62" name="Groupe 61">
                <a:extLst>
                  <a:ext uri="{FF2B5EF4-FFF2-40B4-BE49-F238E27FC236}">
                    <a16:creationId xmlns:a16="http://schemas.microsoft.com/office/drawing/2014/main" id="{4045F8A7-6065-1E4B-8AC5-656251F601DF}"/>
                  </a:ext>
                </a:extLst>
              </p:cNvPr>
              <p:cNvGrpSpPr/>
              <p:nvPr/>
            </p:nvGrpSpPr>
            <p:grpSpPr>
              <a:xfrm>
                <a:off x="4708407" y="1218497"/>
                <a:ext cx="7414144" cy="4998757"/>
                <a:chOff x="6114038" y="1846202"/>
                <a:chExt cx="5981142" cy="4521709"/>
              </a:xfrm>
            </p:grpSpPr>
            <p:grpSp>
              <p:nvGrpSpPr>
                <p:cNvPr id="65" name="Groupe 64">
                  <a:extLst>
                    <a:ext uri="{FF2B5EF4-FFF2-40B4-BE49-F238E27FC236}">
                      <a16:creationId xmlns:a16="http://schemas.microsoft.com/office/drawing/2014/main" id="{1F14BED1-5A15-0848-BCC4-68D4616C65B7}"/>
                    </a:ext>
                  </a:extLst>
                </p:cNvPr>
                <p:cNvGrpSpPr/>
                <p:nvPr/>
              </p:nvGrpSpPr>
              <p:grpSpPr>
                <a:xfrm>
                  <a:off x="6114038" y="1846202"/>
                  <a:ext cx="5981142" cy="4521709"/>
                  <a:chOff x="6369445" y="2130742"/>
                  <a:chExt cx="5617069" cy="4273382"/>
                </a:xfrm>
              </p:grpSpPr>
              <p:pic>
                <p:nvPicPr>
                  <p:cNvPr id="68" name="Image 67">
                    <a:extLst>
                      <a:ext uri="{FF2B5EF4-FFF2-40B4-BE49-F238E27FC236}">
                        <a16:creationId xmlns:a16="http://schemas.microsoft.com/office/drawing/2014/main" id="{244DC424-445A-9946-8CC0-086C7933F51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2965" r="8517"/>
                  <a:stretch/>
                </p:blipFill>
                <p:spPr>
                  <a:xfrm>
                    <a:off x="6369445" y="2130742"/>
                    <a:ext cx="5519310" cy="4041735"/>
                  </a:xfrm>
                  <a:prstGeom prst="rect">
                    <a:avLst/>
                  </a:prstGeom>
                </p:spPr>
              </p:pic>
              <p:sp>
                <p:nvSpPr>
                  <p:cNvPr id="69" name="ZoneTexte 68">
                    <a:extLst>
                      <a:ext uri="{FF2B5EF4-FFF2-40B4-BE49-F238E27FC236}">
                        <a16:creationId xmlns:a16="http://schemas.microsoft.com/office/drawing/2014/main" id="{D2048648-31EF-CB49-9A13-50FF299ED101}"/>
                      </a:ext>
                    </a:extLst>
                  </p:cNvPr>
                  <p:cNvSpPr txBox="1"/>
                  <p:nvPr/>
                </p:nvSpPr>
                <p:spPr>
                  <a:xfrm>
                    <a:off x="9297103" y="6096347"/>
                    <a:ext cx="268941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dirty="0"/>
                      <a:t>Adapted from Fulton et al 2017</a:t>
                    </a:r>
                  </a:p>
                </p:txBody>
              </p:sp>
            </p:grpSp>
            <p:cxnSp>
              <p:nvCxnSpPr>
                <p:cNvPr id="64" name="Connecteur droit 63">
                  <a:extLst>
                    <a:ext uri="{FF2B5EF4-FFF2-40B4-BE49-F238E27FC236}">
                      <a16:creationId xmlns:a16="http://schemas.microsoft.com/office/drawing/2014/main" id="{63ED5115-AECD-0D4C-8F40-B4DE0D61E6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33200" y="1965409"/>
                  <a:ext cx="0" cy="353199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9" name="Image 4" descr="Pluto-WhatWeKnow-InsideStory-2.jpg">
                <a:extLst>
                  <a:ext uri="{FF2B5EF4-FFF2-40B4-BE49-F238E27FC236}">
                    <a16:creationId xmlns:a16="http://schemas.microsoft.com/office/drawing/2014/main" id="{61F21ECA-F34D-9B40-A50A-86FE56BE33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9865" b="83860" l="0" r="5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7883" r="39465" b="14154"/>
              <a:stretch/>
            </p:blipFill>
            <p:spPr>
              <a:xfrm flipH="1">
                <a:off x="6039466" y="1455829"/>
                <a:ext cx="1286103" cy="1217492"/>
              </a:xfrm>
              <a:prstGeom prst="rect">
                <a:avLst/>
              </a:prstGeom>
            </p:spPr>
          </p:pic>
          <p:pic>
            <p:nvPicPr>
              <p:cNvPr id="40" name="Image 2" descr="981cd41d-798c-489a-be2a-4cadcccf5770.png">
                <a:extLst>
                  <a:ext uri="{FF2B5EF4-FFF2-40B4-BE49-F238E27FC236}">
                    <a16:creationId xmlns:a16="http://schemas.microsoft.com/office/drawing/2014/main" id="{9897A8BD-893A-9340-AF83-6914CA0899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604" t="9782" r="7314" b="4965"/>
              <a:stretch/>
            </p:blipFill>
            <p:spPr>
              <a:xfrm>
                <a:off x="8063625" y="1478579"/>
                <a:ext cx="1382267" cy="1330914"/>
              </a:xfrm>
              <a:prstGeom prst="rect">
                <a:avLst/>
              </a:prstGeom>
            </p:spPr>
          </p:pic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894D36EF-6E5D-C543-89A6-254AB5A7D16C}"/>
                  </a:ext>
                </a:extLst>
              </p:cNvPr>
              <p:cNvSpPr txBox="1"/>
              <p:nvPr/>
            </p:nvSpPr>
            <p:spPr>
              <a:xfrm>
                <a:off x="6412426" y="1763122"/>
                <a:ext cx="8381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rocky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9298A655-93EA-C04D-B4CE-E3C4108376B0}"/>
                  </a:ext>
                </a:extLst>
              </p:cNvPr>
              <p:cNvSpPr txBox="1"/>
              <p:nvPr/>
            </p:nvSpPr>
            <p:spPr>
              <a:xfrm>
                <a:off x="8138663" y="1762044"/>
                <a:ext cx="16762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volatile-rich</a:t>
                </a:r>
              </a:p>
            </p:txBody>
          </p:sp>
        </p:grp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094A435-C7BF-9F4E-B226-C4B2B2A68E30}"/>
                </a:ext>
              </a:extLst>
            </p:cNvPr>
            <p:cNvSpPr txBox="1"/>
            <p:nvPr/>
          </p:nvSpPr>
          <p:spPr>
            <a:xfrm>
              <a:off x="10002146" y="3873959"/>
              <a:ext cx="1690845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</a:rPr>
                <a:t>HD 106315 c</a:t>
              </a:r>
            </a:p>
            <a:p>
              <a:r>
                <a:rPr lang="en-GB" sz="1600" dirty="0">
                  <a:solidFill>
                    <a:srgbClr val="C00000"/>
                  </a:solidFill>
                </a:rPr>
                <a:t>4.98 R</a:t>
              </a:r>
              <a:r>
                <a:rPr lang="en-GB" sz="1600" baseline="-25000" dirty="0">
                  <a:solidFill>
                    <a:srgbClr val="C00000"/>
                  </a:solidFill>
                </a:rPr>
                <a:t>⊕,</a:t>
              </a:r>
              <a:r>
                <a:rPr lang="en-GB" sz="1600" dirty="0">
                  <a:solidFill>
                    <a:srgbClr val="C00000"/>
                  </a:solidFill>
                </a:rPr>
                <a:t>14.60 M</a:t>
              </a:r>
              <a:r>
                <a:rPr lang="en-GB" sz="1600" baseline="-25000" dirty="0">
                  <a:solidFill>
                    <a:srgbClr val="C00000"/>
                  </a:solidFill>
                </a:rPr>
                <a:t>⊕</a:t>
              </a:r>
              <a:endParaRPr lang="en-GB" sz="1600" dirty="0">
                <a:solidFill>
                  <a:srgbClr val="C00000"/>
                </a:solidFill>
              </a:endParaRPr>
            </a:p>
            <a:p>
              <a:r>
                <a:rPr lang="en-GB" sz="1600" dirty="0">
                  <a:solidFill>
                    <a:srgbClr val="C00000"/>
                  </a:solidFill>
                </a:rPr>
                <a:t>T</a:t>
              </a:r>
              <a:r>
                <a:rPr lang="en-GB" sz="1600" baseline="-25000" dirty="0">
                  <a:solidFill>
                    <a:srgbClr val="C00000"/>
                  </a:solidFill>
                </a:rPr>
                <a:t>eq</a:t>
              </a:r>
              <a:r>
                <a:rPr lang="en-GB" sz="1600" dirty="0">
                  <a:solidFill>
                    <a:srgbClr val="C00000"/>
                  </a:solidFill>
                </a:rPr>
                <a:t> = 835 K</a:t>
              </a:r>
            </a:p>
            <a:p>
              <a:r>
                <a:rPr lang="en-GB" sz="1600" dirty="0">
                  <a:solidFill>
                    <a:srgbClr val="C00000"/>
                  </a:solidFill>
                </a:rPr>
                <a:t>a = 0.15 AU</a:t>
              </a:r>
              <a:r>
                <a:rPr lang="fr-FR" sz="1600" b="1" dirty="0">
                  <a:solidFill>
                    <a:srgbClr val="C00000"/>
                  </a:solidFill>
                </a:rPr>
                <a:t> </a:t>
              </a:r>
              <a:endParaRPr lang="fr-FR" sz="1600" dirty="0">
                <a:solidFill>
                  <a:srgbClr val="C00000"/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98434F4-9708-7B49-AEE8-82DD313EA500}"/>
                </a:ext>
              </a:extLst>
            </p:cNvPr>
            <p:cNvSpPr txBox="1"/>
            <p:nvPr/>
          </p:nvSpPr>
          <p:spPr>
            <a:xfrm>
              <a:off x="9058946" y="2319206"/>
              <a:ext cx="1646984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</a:rPr>
                <a:t>HD 3167 c</a:t>
              </a:r>
            </a:p>
            <a:p>
              <a:r>
                <a:rPr lang="en-GB" sz="1600" dirty="0">
                  <a:solidFill>
                    <a:srgbClr val="C00000"/>
                  </a:solidFill>
                </a:rPr>
                <a:t>2.74 R</a:t>
              </a:r>
              <a:r>
                <a:rPr lang="en-GB" sz="1600" baseline="-25000" dirty="0">
                  <a:solidFill>
                    <a:srgbClr val="C00000"/>
                  </a:solidFill>
                </a:rPr>
                <a:t>⊕,</a:t>
              </a:r>
              <a:r>
                <a:rPr lang="en-GB" sz="1600" dirty="0">
                  <a:solidFill>
                    <a:srgbClr val="C00000"/>
                  </a:solidFill>
                </a:rPr>
                <a:t> 8.33 M</a:t>
              </a:r>
              <a:r>
                <a:rPr lang="en-GB" sz="1600" baseline="-25000" dirty="0">
                  <a:solidFill>
                    <a:srgbClr val="C00000"/>
                  </a:solidFill>
                </a:rPr>
                <a:t>⊕</a:t>
              </a:r>
            </a:p>
            <a:p>
              <a:r>
                <a:rPr lang="en-GB" sz="1600" dirty="0">
                  <a:solidFill>
                    <a:srgbClr val="C00000"/>
                  </a:solidFill>
                </a:rPr>
                <a:t>T</a:t>
              </a:r>
              <a:r>
                <a:rPr lang="en-GB" sz="1600" baseline="-25000" dirty="0">
                  <a:solidFill>
                    <a:srgbClr val="C00000"/>
                  </a:solidFill>
                </a:rPr>
                <a:t>eq</a:t>
              </a:r>
              <a:r>
                <a:rPr lang="en-GB" sz="1600" dirty="0">
                  <a:solidFill>
                    <a:srgbClr val="C00000"/>
                  </a:solidFill>
                </a:rPr>
                <a:t> = 518 K</a:t>
              </a:r>
            </a:p>
            <a:p>
              <a:r>
                <a:rPr lang="en-GB" sz="1600" dirty="0">
                  <a:solidFill>
                    <a:srgbClr val="C00000"/>
                  </a:solidFill>
                </a:rPr>
                <a:t>a = 0.18 AU</a:t>
              </a: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300A1677-464B-EA46-B73F-D6A38D8F54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6612" y="2911601"/>
              <a:ext cx="605689" cy="96105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B8623DA9-8ABB-FA4B-B844-650BEE4BE1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96583" y="4047174"/>
              <a:ext cx="605689" cy="96105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F693EAC7-A8B2-4844-B466-B230B3650A8E}"/>
              </a:ext>
            </a:extLst>
          </p:cNvPr>
          <p:cNvGrpSpPr/>
          <p:nvPr/>
        </p:nvGrpSpPr>
        <p:grpSpPr>
          <a:xfrm>
            <a:off x="269559" y="1628011"/>
            <a:ext cx="2787649" cy="3962623"/>
            <a:chOff x="478065" y="2083037"/>
            <a:chExt cx="2787649" cy="3962623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392E803-C4D3-9647-8698-0473B5D2C04B}"/>
                </a:ext>
              </a:extLst>
            </p:cNvPr>
            <p:cNvSpPr txBox="1"/>
            <p:nvPr/>
          </p:nvSpPr>
          <p:spPr>
            <a:xfrm>
              <a:off x="500332" y="2083037"/>
              <a:ext cx="2765382" cy="3962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HD 106315 c </a:t>
              </a:r>
              <a:r>
                <a:rPr lang="en-GB" sz="1600" dirty="0"/>
                <a:t>	</a:t>
              </a:r>
            </a:p>
            <a:p>
              <a:r>
                <a:rPr lang="en-GB" sz="1050" dirty="0"/>
                <a:t>Crossfield et al 2017, </a:t>
              </a:r>
            </a:p>
            <a:p>
              <a:r>
                <a:rPr lang="en-GB" sz="1050" dirty="0"/>
                <a:t>Rodriguez et al 2017, </a:t>
              </a:r>
            </a:p>
            <a:p>
              <a:r>
                <a:rPr lang="en-GB" sz="1050" dirty="0"/>
                <a:t>Barros et al 2017</a:t>
              </a:r>
            </a:p>
            <a:p>
              <a:endParaRPr lang="en-GB" sz="1100" dirty="0"/>
            </a:p>
            <a:p>
              <a:r>
                <a:rPr lang="en-GB" sz="1400" dirty="0"/>
                <a:t>Star (this work) </a:t>
              </a:r>
            </a:p>
            <a:p>
              <a:pPr marL="171450" indent="-171450">
                <a:buFontTx/>
                <a:buChar char="-"/>
              </a:pPr>
              <a:r>
                <a:rPr lang="en-GB" sz="1200" dirty="0"/>
                <a:t>F5V</a:t>
              </a:r>
            </a:p>
            <a:p>
              <a:pPr marL="171450" indent="-171450">
                <a:buFontTx/>
                <a:buChar char="-"/>
              </a:pPr>
              <a:r>
                <a:rPr lang="en-GB" sz="1200" dirty="0" err="1"/>
                <a:t>R</a:t>
              </a:r>
              <a:r>
                <a:rPr lang="en-GB" sz="1200" baseline="-25000" dirty="0" err="1"/>
                <a:t>s</a:t>
              </a:r>
              <a:r>
                <a:rPr lang="en-GB" sz="1200" baseline="-25000" dirty="0"/>
                <a:t> </a:t>
              </a:r>
              <a:r>
                <a:rPr lang="en-GB" sz="1200" dirty="0"/>
                <a:t>= 1.31 R</a:t>
              </a:r>
              <a:r>
                <a:rPr lang="en-GB" sz="1200" baseline="-25000" dirty="0"/>
                <a:t>⊙</a:t>
              </a:r>
            </a:p>
            <a:p>
              <a:pPr marL="171450" indent="-171450">
                <a:buFontTx/>
                <a:buChar char="-"/>
              </a:pPr>
              <a:r>
                <a:rPr lang="en-GB" sz="1200" dirty="0"/>
                <a:t>M</a:t>
              </a:r>
              <a:r>
                <a:rPr lang="en-GB" sz="1200" baseline="-25000" dirty="0"/>
                <a:t>s</a:t>
              </a:r>
              <a:r>
                <a:rPr lang="en-GB" sz="1200" dirty="0"/>
                <a:t> = 1.08 M</a:t>
              </a:r>
              <a:r>
                <a:rPr lang="en-GB" sz="1200" baseline="-25000" dirty="0"/>
                <a:t>⊙</a:t>
              </a:r>
              <a:endParaRPr lang="en-GB" sz="1200" dirty="0"/>
            </a:p>
            <a:p>
              <a:pPr marL="171450" indent="-171450">
                <a:buFontTx/>
                <a:buChar char="-"/>
              </a:pPr>
              <a:r>
                <a:rPr lang="en-GB" sz="1200" dirty="0" err="1"/>
                <a:t>T</a:t>
              </a:r>
              <a:r>
                <a:rPr lang="en-GB" sz="1200" baseline="-25000" dirty="0" err="1"/>
                <a:t>eff</a:t>
              </a:r>
              <a:r>
                <a:rPr lang="en-GB" sz="1200" dirty="0"/>
                <a:t> = 6256 K</a:t>
              </a:r>
            </a:p>
            <a:p>
              <a:pPr marL="171450" indent="-171450">
                <a:buFontTx/>
                <a:buChar char="-"/>
              </a:pPr>
              <a:endParaRPr lang="en-GB" sz="1400" dirty="0"/>
            </a:p>
            <a:p>
              <a:r>
                <a:rPr lang="en-GB" sz="1400" dirty="0"/>
                <a:t>Parameters (this work)</a:t>
              </a:r>
            </a:p>
            <a:p>
              <a:pPr marL="171450" indent="-171450">
                <a:buFontTx/>
                <a:buChar char="-"/>
              </a:pPr>
              <a:r>
                <a:rPr lang="en-GB" sz="1200" dirty="0">
                  <a:solidFill>
                    <a:srgbClr val="C00000"/>
                  </a:solidFill>
                </a:rPr>
                <a:t>R</a:t>
              </a:r>
              <a:r>
                <a:rPr lang="en-GB" sz="1200" baseline="-25000" dirty="0">
                  <a:solidFill>
                    <a:srgbClr val="C00000"/>
                  </a:solidFill>
                </a:rPr>
                <a:t>P </a:t>
              </a:r>
              <a:r>
                <a:rPr lang="en-GB" sz="1200" dirty="0">
                  <a:solidFill>
                    <a:srgbClr val="C00000"/>
                  </a:solidFill>
                </a:rPr>
                <a:t>= 4.98 R</a:t>
              </a:r>
              <a:r>
                <a:rPr lang="en-GB" sz="1200" baseline="-25000" dirty="0">
                  <a:solidFill>
                    <a:srgbClr val="C00000"/>
                  </a:solidFill>
                </a:rPr>
                <a:t>⊕</a:t>
              </a:r>
              <a:endParaRPr lang="en-GB" sz="1200" dirty="0">
                <a:solidFill>
                  <a:srgbClr val="C00000"/>
                </a:solidFill>
              </a:endParaRPr>
            </a:p>
            <a:p>
              <a:pPr marL="171450" indent="-171450">
                <a:buFontTx/>
                <a:buChar char="-"/>
              </a:pPr>
              <a:r>
                <a:rPr lang="en-GB" sz="1200" dirty="0">
                  <a:solidFill>
                    <a:srgbClr val="C00000"/>
                  </a:solidFill>
                </a:rPr>
                <a:t>M</a:t>
              </a:r>
              <a:r>
                <a:rPr lang="en-GB" sz="1200" baseline="-25000" dirty="0">
                  <a:solidFill>
                    <a:srgbClr val="C00000"/>
                  </a:solidFill>
                </a:rPr>
                <a:t>P</a:t>
              </a:r>
              <a:r>
                <a:rPr lang="en-GB" sz="1200" dirty="0">
                  <a:solidFill>
                    <a:srgbClr val="C00000"/>
                  </a:solidFill>
                </a:rPr>
                <a:t> = 14.60 M</a:t>
              </a:r>
              <a:r>
                <a:rPr lang="en-GB" sz="1200" baseline="-25000" dirty="0">
                  <a:solidFill>
                    <a:srgbClr val="C00000"/>
                  </a:solidFill>
                </a:rPr>
                <a:t>⊕</a:t>
              </a:r>
              <a:endParaRPr lang="en-GB" sz="1200" dirty="0">
                <a:solidFill>
                  <a:srgbClr val="C00000"/>
                </a:solidFill>
              </a:endParaRPr>
            </a:p>
            <a:p>
              <a:pPr marL="171450" indent="-171450">
                <a:buFontTx/>
                <a:buChar char="-"/>
              </a:pPr>
              <a:r>
                <a:rPr lang="en-GB" sz="1200" dirty="0">
                  <a:solidFill>
                    <a:srgbClr val="C00000"/>
                  </a:solidFill>
                </a:rPr>
                <a:t>T</a:t>
              </a:r>
              <a:r>
                <a:rPr lang="en-GB" sz="1200" baseline="-25000" dirty="0">
                  <a:solidFill>
                    <a:srgbClr val="C00000"/>
                  </a:solidFill>
                </a:rPr>
                <a:t>eq</a:t>
              </a:r>
              <a:r>
                <a:rPr lang="en-GB" sz="1200" dirty="0">
                  <a:solidFill>
                    <a:srgbClr val="C00000"/>
                  </a:solidFill>
                </a:rPr>
                <a:t> = 835 K</a:t>
              </a:r>
            </a:p>
            <a:p>
              <a:pPr marL="171450" indent="-171450">
                <a:buFontTx/>
                <a:buChar char="-"/>
              </a:pPr>
              <a:r>
                <a:rPr lang="en-GB" sz="1200" dirty="0">
                  <a:solidFill>
                    <a:srgbClr val="C00000"/>
                  </a:solidFill>
                </a:rPr>
                <a:t>a = 0.15 AU</a:t>
              </a:r>
            </a:p>
            <a:p>
              <a:pPr marL="171450" indent="-171450">
                <a:buFontTx/>
                <a:buChar char="-"/>
              </a:pPr>
              <a:endParaRPr lang="en-GB" sz="1400" dirty="0"/>
            </a:p>
            <a:p>
              <a:r>
                <a:rPr lang="en-GB" sz="1400" dirty="0"/>
                <a:t>System (this work)</a:t>
              </a:r>
            </a:p>
            <a:p>
              <a:r>
                <a:rPr lang="en-GB" sz="1400" dirty="0"/>
                <a:t>- </a:t>
              </a:r>
              <a:r>
                <a:rPr lang="en-GB" sz="1200" dirty="0"/>
                <a:t>HD 106315 b 2.18R</a:t>
              </a:r>
              <a:r>
                <a:rPr lang="en-GB" sz="1200" baseline="-25000" dirty="0"/>
                <a:t>⊕</a:t>
              </a:r>
              <a:r>
                <a:rPr lang="en-GB" sz="1200" dirty="0"/>
                <a:t>, 11.6M</a:t>
              </a:r>
              <a:r>
                <a:rPr lang="en-GB" sz="1200" baseline="-25000" dirty="0"/>
                <a:t>⊕</a:t>
              </a:r>
              <a:endParaRPr lang="en-GB" sz="1200" dirty="0"/>
            </a:p>
            <a:p>
              <a:pPr marL="171450" indent="-171450">
                <a:buFontTx/>
                <a:buChar char="-"/>
              </a:pPr>
              <a:endParaRPr lang="en-GB" sz="1100" dirty="0"/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4C809E9B-030F-C24A-8E98-1F02685B3E14}"/>
                </a:ext>
              </a:extLst>
            </p:cNvPr>
            <p:cNvCxnSpPr>
              <a:cxnSpLocks/>
            </p:cNvCxnSpPr>
            <p:nvPr/>
          </p:nvCxnSpPr>
          <p:spPr>
            <a:xfrm>
              <a:off x="478065" y="2389098"/>
              <a:ext cx="186869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2B65C1D-253D-734A-B853-966913E42E98}"/>
              </a:ext>
            </a:extLst>
          </p:cNvPr>
          <p:cNvGrpSpPr/>
          <p:nvPr/>
        </p:nvGrpSpPr>
        <p:grpSpPr>
          <a:xfrm>
            <a:off x="2282625" y="1628011"/>
            <a:ext cx="3131196" cy="4116512"/>
            <a:chOff x="3378566" y="2083037"/>
            <a:chExt cx="3131196" cy="4116512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360999D1-ACB8-9A4F-97EC-A4C62321E246}"/>
                </a:ext>
              </a:extLst>
            </p:cNvPr>
            <p:cNvSpPr txBox="1"/>
            <p:nvPr/>
          </p:nvSpPr>
          <p:spPr>
            <a:xfrm>
              <a:off x="3433307" y="2083037"/>
              <a:ext cx="3076455" cy="4116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HD 3167 c </a:t>
              </a:r>
              <a:r>
                <a:rPr lang="en-GB" sz="1600" dirty="0"/>
                <a:t>	</a:t>
              </a:r>
            </a:p>
            <a:p>
              <a:r>
                <a:rPr lang="en-GB" sz="1050" dirty="0"/>
                <a:t>Vanderburg et al 2016, </a:t>
              </a:r>
            </a:p>
            <a:p>
              <a:r>
                <a:rPr lang="en-GB" sz="1050" dirty="0"/>
                <a:t>Christiansen et al 2017,</a:t>
              </a:r>
            </a:p>
            <a:p>
              <a:r>
                <a:rPr lang="en-GB" sz="1050" dirty="0"/>
                <a:t> Gandolfi et al 2017</a:t>
              </a:r>
            </a:p>
            <a:p>
              <a:endParaRPr lang="en-GB" sz="1100" dirty="0"/>
            </a:p>
            <a:p>
              <a:r>
                <a:rPr lang="en-GB" sz="1400" dirty="0"/>
                <a:t>Star (Gandolfi et al 2017) </a:t>
              </a:r>
            </a:p>
            <a:p>
              <a:pPr marL="171450" indent="-171450">
                <a:buFontTx/>
                <a:buChar char="-"/>
              </a:pPr>
              <a:r>
                <a:rPr lang="en-GB" sz="1200" dirty="0"/>
                <a:t>K0V</a:t>
              </a:r>
            </a:p>
            <a:p>
              <a:pPr marL="171450" indent="-171450">
                <a:buFontTx/>
                <a:buChar char="-"/>
              </a:pPr>
              <a:r>
                <a:rPr lang="en-GB" sz="1200" dirty="0" err="1"/>
                <a:t>R</a:t>
              </a:r>
              <a:r>
                <a:rPr lang="en-GB" sz="1200" baseline="-25000" dirty="0" err="1"/>
                <a:t>s</a:t>
              </a:r>
              <a:r>
                <a:rPr lang="en-GB" sz="1200" baseline="-25000" dirty="0"/>
                <a:t> </a:t>
              </a:r>
              <a:r>
                <a:rPr lang="en-GB" sz="1200" dirty="0"/>
                <a:t>= 0.84 R</a:t>
              </a:r>
              <a:r>
                <a:rPr lang="en-GB" sz="1200" baseline="-25000" dirty="0"/>
                <a:t>⊙</a:t>
              </a:r>
              <a:endParaRPr lang="en-GB" sz="1200" dirty="0"/>
            </a:p>
            <a:p>
              <a:pPr marL="171450" indent="-171450">
                <a:buFontTx/>
                <a:buChar char="-"/>
              </a:pPr>
              <a:r>
                <a:rPr lang="en-GB" sz="1200" dirty="0"/>
                <a:t>M</a:t>
              </a:r>
              <a:r>
                <a:rPr lang="en-GB" sz="1200" baseline="-25000" dirty="0"/>
                <a:t>s</a:t>
              </a:r>
              <a:r>
                <a:rPr lang="en-GB" sz="1200" dirty="0"/>
                <a:t> = 0.88 M</a:t>
              </a:r>
              <a:r>
                <a:rPr lang="en-GB" sz="1200" baseline="-25000" dirty="0"/>
                <a:t>⊙</a:t>
              </a:r>
              <a:endParaRPr lang="en-GB" sz="1200" dirty="0"/>
            </a:p>
            <a:p>
              <a:pPr marL="171450" indent="-171450">
                <a:buFontTx/>
                <a:buChar char="-"/>
              </a:pPr>
              <a:r>
                <a:rPr lang="en-GB" sz="1200" dirty="0" err="1"/>
                <a:t>T</a:t>
              </a:r>
              <a:r>
                <a:rPr lang="en-GB" sz="1200" baseline="-25000" dirty="0" err="1"/>
                <a:t>eff</a:t>
              </a:r>
              <a:r>
                <a:rPr lang="en-GB" sz="1200" dirty="0"/>
                <a:t> = 5286 K</a:t>
              </a:r>
            </a:p>
            <a:p>
              <a:pPr marL="171450" indent="-171450">
                <a:buFontTx/>
                <a:buChar char="-"/>
              </a:pPr>
              <a:endParaRPr lang="en-GB" sz="1400" dirty="0"/>
            </a:p>
            <a:p>
              <a:r>
                <a:rPr lang="en-GB" sz="1400" dirty="0"/>
                <a:t>Parameters (Gandolfi et al 2017)</a:t>
              </a:r>
            </a:p>
            <a:p>
              <a:pPr marL="171450" indent="-171450">
                <a:buFontTx/>
                <a:buChar char="-"/>
              </a:pPr>
              <a:r>
                <a:rPr lang="en-GB" sz="1200" dirty="0">
                  <a:solidFill>
                    <a:srgbClr val="C00000"/>
                  </a:solidFill>
                </a:rPr>
                <a:t>R</a:t>
              </a:r>
              <a:r>
                <a:rPr lang="en-GB" sz="1200" baseline="-25000" dirty="0">
                  <a:solidFill>
                    <a:srgbClr val="C00000"/>
                  </a:solidFill>
                </a:rPr>
                <a:t>P </a:t>
              </a:r>
              <a:r>
                <a:rPr lang="en-GB" sz="1200" dirty="0">
                  <a:solidFill>
                    <a:srgbClr val="C00000"/>
                  </a:solidFill>
                </a:rPr>
                <a:t>= 2.74 R</a:t>
              </a:r>
              <a:r>
                <a:rPr lang="en-GB" sz="1200" baseline="-25000" dirty="0">
                  <a:solidFill>
                    <a:srgbClr val="C00000"/>
                  </a:solidFill>
                </a:rPr>
                <a:t>⊕</a:t>
              </a:r>
              <a:endParaRPr lang="en-GB" sz="1200" dirty="0">
                <a:solidFill>
                  <a:srgbClr val="C00000"/>
                </a:solidFill>
              </a:endParaRPr>
            </a:p>
            <a:p>
              <a:pPr marL="171450" indent="-171450">
                <a:buFontTx/>
                <a:buChar char="-"/>
              </a:pPr>
              <a:r>
                <a:rPr lang="en-GB" sz="1200" dirty="0">
                  <a:solidFill>
                    <a:srgbClr val="C00000"/>
                  </a:solidFill>
                </a:rPr>
                <a:t>M</a:t>
              </a:r>
              <a:r>
                <a:rPr lang="en-GB" sz="1200" baseline="-25000" dirty="0">
                  <a:solidFill>
                    <a:srgbClr val="C00000"/>
                  </a:solidFill>
                </a:rPr>
                <a:t>P</a:t>
              </a:r>
              <a:r>
                <a:rPr lang="en-GB" sz="1200" dirty="0">
                  <a:solidFill>
                    <a:srgbClr val="C00000"/>
                  </a:solidFill>
                </a:rPr>
                <a:t> = 8.33 M</a:t>
              </a:r>
              <a:r>
                <a:rPr lang="en-GB" sz="1200" baseline="-25000" dirty="0">
                  <a:solidFill>
                    <a:srgbClr val="C00000"/>
                  </a:solidFill>
                </a:rPr>
                <a:t>⊕</a:t>
              </a:r>
              <a:endParaRPr lang="en-GB" sz="1200" dirty="0">
                <a:solidFill>
                  <a:srgbClr val="C00000"/>
                </a:solidFill>
              </a:endParaRPr>
            </a:p>
            <a:p>
              <a:pPr marL="171450" indent="-171450">
                <a:buFontTx/>
                <a:buChar char="-"/>
              </a:pPr>
              <a:r>
                <a:rPr lang="en-GB" sz="1200" dirty="0">
                  <a:solidFill>
                    <a:srgbClr val="C00000"/>
                  </a:solidFill>
                </a:rPr>
                <a:t>T</a:t>
              </a:r>
              <a:r>
                <a:rPr lang="en-GB" sz="1200" baseline="-25000" dirty="0">
                  <a:solidFill>
                    <a:srgbClr val="C00000"/>
                  </a:solidFill>
                </a:rPr>
                <a:t>eq</a:t>
              </a:r>
              <a:r>
                <a:rPr lang="en-GB" sz="1200" dirty="0">
                  <a:solidFill>
                    <a:srgbClr val="C00000"/>
                  </a:solidFill>
                </a:rPr>
                <a:t> = 518 K</a:t>
              </a:r>
            </a:p>
            <a:p>
              <a:pPr marL="171450" indent="-171450">
                <a:buFontTx/>
                <a:buChar char="-"/>
              </a:pPr>
              <a:r>
                <a:rPr lang="en-GB" sz="1200" dirty="0">
                  <a:solidFill>
                    <a:srgbClr val="C00000"/>
                  </a:solidFill>
                </a:rPr>
                <a:t>a = 0.18 AU</a:t>
              </a:r>
            </a:p>
            <a:p>
              <a:pPr marL="171450" indent="-171450">
                <a:buFontTx/>
                <a:buChar char="-"/>
              </a:pPr>
              <a:endParaRPr lang="en-GB" sz="1400" dirty="0"/>
            </a:p>
            <a:p>
              <a:r>
                <a:rPr lang="en-GB" sz="1400" dirty="0"/>
                <a:t>System (Gandolfi et al 2017)</a:t>
              </a:r>
            </a:p>
            <a:p>
              <a:pPr marL="171450" indent="-171450">
                <a:buFontTx/>
                <a:buChar char="-"/>
              </a:pPr>
              <a:r>
                <a:rPr lang="en-GB" sz="1200" dirty="0"/>
                <a:t>HD 3167 b 1.57R</a:t>
              </a:r>
              <a:r>
                <a:rPr lang="en-GB" sz="1200" baseline="-25000" dirty="0"/>
                <a:t>⊕</a:t>
              </a:r>
              <a:r>
                <a:rPr lang="en-GB" sz="1200" dirty="0"/>
                <a:t>, 5.69M</a:t>
              </a:r>
              <a:r>
                <a:rPr lang="en-GB" sz="1200" baseline="-25000" dirty="0"/>
                <a:t>⊕</a:t>
              </a:r>
              <a:endParaRPr lang="en-GB" sz="1200" dirty="0"/>
            </a:p>
            <a:p>
              <a:pPr marL="171450" indent="-171450">
                <a:buFontTx/>
                <a:buChar char="-"/>
              </a:pPr>
              <a:r>
                <a:rPr lang="en-GB" sz="1200" dirty="0"/>
                <a:t>HD 3167 d </a:t>
              </a:r>
            </a:p>
            <a:p>
              <a:pPr marL="171450" indent="-171450">
                <a:buFontTx/>
                <a:buChar char="-"/>
              </a:pPr>
              <a:endParaRPr lang="en-GB" sz="1100" dirty="0"/>
            </a:p>
          </p:txBody>
        </p: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EB276D8C-F409-8840-A306-460A3BE9ABD7}"/>
                </a:ext>
              </a:extLst>
            </p:cNvPr>
            <p:cNvCxnSpPr>
              <a:cxnSpLocks/>
            </p:cNvCxnSpPr>
            <p:nvPr/>
          </p:nvCxnSpPr>
          <p:spPr>
            <a:xfrm>
              <a:off x="3378566" y="2389098"/>
              <a:ext cx="186869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5A9F7E59-7B32-1344-8FA4-6ED80F4C30CD}"/>
              </a:ext>
            </a:extLst>
          </p:cNvPr>
          <p:cNvGrpSpPr/>
          <p:nvPr/>
        </p:nvGrpSpPr>
        <p:grpSpPr>
          <a:xfrm>
            <a:off x="0" y="6488668"/>
            <a:ext cx="12192000" cy="369332"/>
            <a:chOff x="0" y="6488668"/>
            <a:chExt cx="12192000" cy="369332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1E75518E-50A3-DE4F-8336-28AACAE7C109}"/>
                </a:ext>
              </a:extLst>
            </p:cNvPr>
            <p:cNvSpPr txBox="1"/>
            <p:nvPr/>
          </p:nvSpPr>
          <p:spPr>
            <a:xfrm>
              <a:off x="0" y="6488668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Amélie </a:t>
              </a:r>
              <a:r>
                <a:rPr lang="fr-FR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Gressier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ea typeface="Baskerville" panose="02020502070401020303" pitchFamily="18" charset="0"/>
                </a:rPr>
                <a:t>WG-ARIEL– 04/02/2021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               	             7	</a:t>
              </a:r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957E9BA6-75EF-114A-9DB0-B2930D5F1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9225" y="6494996"/>
              <a:ext cx="1010916" cy="356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6171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2B385433-1FEA-7742-8765-D40F7A53F400}"/>
              </a:ext>
            </a:extLst>
          </p:cNvPr>
          <p:cNvGrpSpPr/>
          <p:nvPr/>
        </p:nvGrpSpPr>
        <p:grpSpPr>
          <a:xfrm>
            <a:off x="708547" y="1431127"/>
            <a:ext cx="10685417" cy="1015663"/>
            <a:chOff x="1058091" y="1867989"/>
            <a:chExt cx="10685417" cy="1015663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698627F-B733-684F-B2B0-C3E11D990BD0}"/>
                </a:ext>
              </a:extLst>
            </p:cNvPr>
            <p:cNvSpPr txBox="1"/>
            <p:nvPr/>
          </p:nvSpPr>
          <p:spPr>
            <a:xfrm>
              <a:off x="1058091" y="1867989"/>
              <a:ext cx="106854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Planet		ID	PI		Transit used	Instrument</a:t>
              </a:r>
            </a:p>
            <a:p>
              <a:r>
                <a:rPr lang="en-GB" dirty="0"/>
                <a:t>HD 106315 c 	15333	I. Crossfield 	4		HST/WFC3 G141 (</a:t>
              </a:r>
              <a:r>
                <a:rPr lang="fr-FR" dirty="0"/>
                <a:t>1.1-1.7μm) </a:t>
              </a:r>
              <a:endParaRPr lang="en-GB" dirty="0"/>
            </a:p>
            <a:p>
              <a:r>
                <a:rPr lang="en-GB" dirty="0"/>
                <a:t>HD 3167 c 	15333	I. Crossfield	5		HST/WFC3 G141 (</a:t>
              </a:r>
              <a:r>
                <a:rPr lang="fr-FR" dirty="0"/>
                <a:t>1.1-1.7μm) </a:t>
              </a:r>
              <a:endParaRPr lang="en-GB" dirty="0"/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0B01B654-C86A-9545-93B5-E5BA77317AB9}"/>
                </a:ext>
              </a:extLst>
            </p:cNvPr>
            <p:cNvCxnSpPr>
              <a:cxnSpLocks/>
            </p:cNvCxnSpPr>
            <p:nvPr/>
          </p:nvCxnSpPr>
          <p:spPr>
            <a:xfrm>
              <a:off x="1058091" y="2254598"/>
              <a:ext cx="926156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8BA5EEFB-898B-B64A-8DD8-2AA9FADF06A5}"/>
              </a:ext>
            </a:extLst>
          </p:cNvPr>
          <p:cNvSpPr txBox="1"/>
          <p:nvPr/>
        </p:nvSpPr>
        <p:spPr>
          <a:xfrm>
            <a:off x="822960" y="2503683"/>
            <a:ext cx="9366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2 independent studies: </a:t>
            </a:r>
            <a:r>
              <a:rPr lang="en-GB" sz="1400" i="1" dirty="0" err="1"/>
              <a:t>Kreidberg</a:t>
            </a:r>
            <a:r>
              <a:rPr lang="en-GB" sz="1400" i="1" dirty="0"/>
              <a:t> et al 2020 (submitted) and Mikkel-Evans et al 2020 (accepted APJ)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961137B-6495-9744-8F82-AA4F1E107477}"/>
              </a:ext>
            </a:extLst>
          </p:cNvPr>
          <p:cNvSpPr txBox="1"/>
          <p:nvPr/>
        </p:nvSpPr>
        <p:spPr>
          <a:xfrm>
            <a:off x="708547" y="3621999"/>
            <a:ext cx="783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latin typeface="Courier" pitchFamily="2" charset="0"/>
              </a:rPr>
              <a:t>Iraclis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en-GB" dirty="0"/>
              <a:t>publicly available python package (</a:t>
            </a:r>
            <a:r>
              <a:rPr lang="en-GB" dirty="0" err="1"/>
              <a:t>Tsiaras</a:t>
            </a:r>
            <a:r>
              <a:rPr lang="en-GB" dirty="0"/>
              <a:t> et al 2018)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89714FA-8467-BD47-A723-37E4727B304C}"/>
              </a:ext>
            </a:extLst>
          </p:cNvPr>
          <p:cNvSpPr txBox="1"/>
          <p:nvPr/>
        </p:nvSpPr>
        <p:spPr>
          <a:xfrm>
            <a:off x="708547" y="4230798"/>
            <a:ext cx="6466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Data reduction and calibration</a:t>
            </a:r>
          </a:p>
          <a:p>
            <a:pPr marL="285750" indent="-285750">
              <a:buFontTx/>
              <a:buChar char="-"/>
            </a:pPr>
            <a:r>
              <a:rPr lang="en-GB" dirty="0"/>
              <a:t>Light curve extraction</a:t>
            </a:r>
          </a:p>
          <a:p>
            <a:pPr marL="285750" indent="-285750">
              <a:buFontTx/>
              <a:buChar char="-"/>
            </a:pPr>
            <a:r>
              <a:rPr lang="en-GB" dirty="0"/>
              <a:t>Limb-darkening coefficient computation</a:t>
            </a:r>
          </a:p>
          <a:p>
            <a:pPr marL="285750" indent="-285750">
              <a:buFontTx/>
              <a:buChar char="-"/>
            </a:pPr>
            <a:r>
              <a:rPr lang="en-GB" dirty="0"/>
              <a:t>White light curve (WLC) fitting</a:t>
            </a:r>
          </a:p>
          <a:p>
            <a:pPr marL="285750" indent="-285750">
              <a:buFontTx/>
              <a:buChar char="-"/>
            </a:pPr>
            <a:r>
              <a:rPr lang="en-GB" dirty="0"/>
              <a:t>Spectra light curve (SLC) fitting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B7B6037-7FED-724F-9153-E489D71957B9}"/>
              </a:ext>
            </a:extLst>
          </p:cNvPr>
          <p:cNvGrpSpPr/>
          <p:nvPr/>
        </p:nvGrpSpPr>
        <p:grpSpPr>
          <a:xfrm>
            <a:off x="7266101" y="3070967"/>
            <a:ext cx="4444714" cy="3382563"/>
            <a:chOff x="7382435" y="2942382"/>
            <a:chExt cx="4444714" cy="3382563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84635C0-8B47-E844-8555-376587309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2435" y="2942382"/>
              <a:ext cx="4276128" cy="3183549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7926BA2-86A5-294E-B954-66DCAD0453FA}"/>
                </a:ext>
              </a:extLst>
            </p:cNvPr>
            <p:cNvSpPr txBox="1"/>
            <p:nvPr/>
          </p:nvSpPr>
          <p:spPr>
            <a:xfrm>
              <a:off x="7745564" y="6017168"/>
              <a:ext cx="40815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Single extraction aperture for visit 4 of HD 106315 c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09549C1D-C1EE-CD43-9631-30D1BE905AA9}"/>
              </a:ext>
            </a:extLst>
          </p:cNvPr>
          <p:cNvGrpSpPr/>
          <p:nvPr/>
        </p:nvGrpSpPr>
        <p:grpSpPr>
          <a:xfrm>
            <a:off x="291826" y="408356"/>
            <a:ext cx="6385841" cy="861774"/>
            <a:chOff x="354330" y="362309"/>
            <a:chExt cx="6385841" cy="861774"/>
          </a:xfrm>
        </p:grpSpPr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621422F8-B48B-0641-B8EE-E9AC5FAA85E7}"/>
                </a:ext>
              </a:extLst>
            </p:cNvPr>
            <p:cNvSpPr txBox="1"/>
            <p:nvPr/>
          </p:nvSpPr>
          <p:spPr>
            <a:xfrm>
              <a:off x="500332" y="362309"/>
              <a:ext cx="623983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accent1">
                      <a:lumMod val="50000"/>
                    </a:schemeClr>
                  </a:solidFill>
                </a:rPr>
                <a:t>2. Atmospheric characterization</a:t>
              </a:r>
            </a:p>
            <a:p>
              <a:pPr lvl="1"/>
              <a:r>
                <a:rPr lang="en-GB" b="1" dirty="0">
                  <a:solidFill>
                    <a:schemeClr val="accent1">
                      <a:lumMod val="50000"/>
                    </a:schemeClr>
                  </a:solidFill>
                </a:rPr>
                <a:t>2. NIR observations</a:t>
              </a:r>
            </a:p>
          </p:txBody>
        </p: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91ACB9E0-C5E3-BE43-B663-4197C6471270}"/>
                </a:ext>
              </a:extLst>
            </p:cNvPr>
            <p:cNvCxnSpPr>
              <a:cxnSpLocks/>
            </p:cNvCxnSpPr>
            <p:nvPr/>
          </p:nvCxnSpPr>
          <p:spPr>
            <a:xfrm>
              <a:off x="354330" y="1172450"/>
              <a:ext cx="4457700" cy="0"/>
            </a:xfrm>
            <a:prstGeom prst="line">
              <a:avLst/>
            </a:prstGeom>
            <a:ln w="254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D45E46-13DD-024D-863A-13A2F5E4EAFF}"/>
              </a:ext>
            </a:extLst>
          </p:cNvPr>
          <p:cNvGrpSpPr/>
          <p:nvPr/>
        </p:nvGrpSpPr>
        <p:grpSpPr>
          <a:xfrm>
            <a:off x="291826" y="3070967"/>
            <a:ext cx="4457700" cy="400110"/>
            <a:chOff x="291826" y="3070967"/>
            <a:chExt cx="4457700" cy="40011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129FD9-2099-924E-91B8-454518EEADF6}"/>
                </a:ext>
              </a:extLst>
            </p:cNvPr>
            <p:cNvSpPr/>
            <p:nvPr/>
          </p:nvSpPr>
          <p:spPr>
            <a:xfrm>
              <a:off x="500332" y="3070967"/>
              <a:ext cx="39724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/>
              <a:r>
                <a:rPr lang="en-GB" sz="2000" b="1" dirty="0">
                  <a:solidFill>
                    <a:schemeClr val="accent1">
                      <a:lumMod val="50000"/>
                    </a:schemeClr>
                  </a:solidFill>
                </a:rPr>
                <a:t>3. Data analysis with </a:t>
              </a:r>
              <a:r>
                <a:rPr lang="en-GB" sz="2000" b="1" dirty="0" err="1">
                  <a:solidFill>
                    <a:schemeClr val="accent1">
                      <a:lumMod val="50000"/>
                    </a:schemeClr>
                  </a:solidFill>
                  <a:latin typeface="Courier" pitchFamily="2" charset="0"/>
                </a:rPr>
                <a:t>Iraclis</a:t>
              </a:r>
              <a:endParaRPr lang="en-GB" sz="2000" b="1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endParaRPr>
            </a:p>
          </p:txBody>
        </p: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CAC32CBB-6BCC-924A-A12F-875D37E231DB}"/>
                </a:ext>
              </a:extLst>
            </p:cNvPr>
            <p:cNvCxnSpPr>
              <a:cxnSpLocks/>
            </p:cNvCxnSpPr>
            <p:nvPr/>
          </p:nvCxnSpPr>
          <p:spPr>
            <a:xfrm>
              <a:off x="291826" y="3471077"/>
              <a:ext cx="4457700" cy="0"/>
            </a:xfrm>
            <a:prstGeom prst="line">
              <a:avLst/>
            </a:prstGeom>
            <a:ln w="254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43A480B6-8DE9-C24A-B6A8-576EF57DF2EF}"/>
              </a:ext>
            </a:extLst>
          </p:cNvPr>
          <p:cNvGrpSpPr/>
          <p:nvPr/>
        </p:nvGrpSpPr>
        <p:grpSpPr>
          <a:xfrm>
            <a:off x="0" y="6488668"/>
            <a:ext cx="12192000" cy="369332"/>
            <a:chOff x="0" y="6488668"/>
            <a:chExt cx="12192000" cy="369332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DEDFABE0-8BAA-CB4D-88DC-A4688E6FA6D4}"/>
                </a:ext>
              </a:extLst>
            </p:cNvPr>
            <p:cNvSpPr txBox="1"/>
            <p:nvPr/>
          </p:nvSpPr>
          <p:spPr>
            <a:xfrm>
              <a:off x="0" y="6488668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Amélie </a:t>
              </a:r>
              <a:r>
                <a:rPr lang="fr-FR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Gressier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ea typeface="Baskerville" panose="02020502070401020303" pitchFamily="18" charset="0"/>
                </a:rPr>
                <a:t>WG-ARIEL– 04/02/2021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               	             8	</a:t>
              </a: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9A054DB5-CF24-E846-BF50-867064B4F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9225" y="6494996"/>
              <a:ext cx="1010916" cy="356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3301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3B9DDBCB-7ABD-EB45-B5CA-3E983B8C80F4}"/>
              </a:ext>
            </a:extLst>
          </p:cNvPr>
          <p:cNvGrpSpPr/>
          <p:nvPr/>
        </p:nvGrpSpPr>
        <p:grpSpPr>
          <a:xfrm>
            <a:off x="6198021" y="256193"/>
            <a:ext cx="5766168" cy="6049189"/>
            <a:chOff x="5382229" y="242829"/>
            <a:chExt cx="6107007" cy="626142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3AE7CB4-9BF9-CC42-B5F4-CA8D88D23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2074" y="4705614"/>
              <a:ext cx="3097162" cy="1798636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FF3B368B-87A3-F740-AADE-18DFD5B921C3}"/>
                </a:ext>
              </a:extLst>
            </p:cNvPr>
            <p:cNvGrpSpPr/>
            <p:nvPr/>
          </p:nvGrpSpPr>
          <p:grpSpPr>
            <a:xfrm>
              <a:off x="5382229" y="242829"/>
              <a:ext cx="5721196" cy="6255971"/>
              <a:chOff x="5382229" y="242829"/>
              <a:chExt cx="5721196" cy="6255971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85A548B7-0F4F-FF48-B127-8E5F7B58D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90118" y="2378976"/>
                <a:ext cx="2101075" cy="2403284"/>
              </a:xfrm>
              <a:prstGeom prst="rect">
                <a:avLst/>
              </a:prstGeom>
            </p:spPr>
          </p:pic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66AF22B8-2A12-8F4B-92C3-F32F36A736D2}"/>
                  </a:ext>
                </a:extLst>
              </p:cNvPr>
              <p:cNvGrpSpPr/>
              <p:nvPr/>
            </p:nvGrpSpPr>
            <p:grpSpPr>
              <a:xfrm>
                <a:off x="5382229" y="242829"/>
                <a:ext cx="5721196" cy="6255971"/>
                <a:chOff x="5382229" y="242829"/>
                <a:chExt cx="5721196" cy="6255971"/>
              </a:xfrm>
            </p:grpSpPr>
            <p:grpSp>
              <p:nvGrpSpPr>
                <p:cNvPr id="13" name="Groupe 12">
                  <a:extLst>
                    <a:ext uri="{FF2B5EF4-FFF2-40B4-BE49-F238E27FC236}">
                      <a16:creationId xmlns:a16="http://schemas.microsoft.com/office/drawing/2014/main" id="{3F8F2B09-47D6-A849-AC35-858CA3CA12DB}"/>
                    </a:ext>
                  </a:extLst>
                </p:cNvPr>
                <p:cNvGrpSpPr/>
                <p:nvPr/>
              </p:nvGrpSpPr>
              <p:grpSpPr>
                <a:xfrm>
                  <a:off x="5382229" y="242829"/>
                  <a:ext cx="5721196" cy="6255971"/>
                  <a:chOff x="5942668" y="121059"/>
                  <a:chExt cx="5721196" cy="6255971"/>
                </a:xfrm>
              </p:grpSpPr>
              <p:pic>
                <p:nvPicPr>
                  <p:cNvPr id="6" name="Image 5">
                    <a:extLst>
                      <a:ext uri="{FF2B5EF4-FFF2-40B4-BE49-F238E27FC236}">
                        <a16:creationId xmlns:a16="http://schemas.microsoft.com/office/drawing/2014/main" id="{D05CFF1F-FF13-5543-A66D-59817F4CDB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-2612" r="1" b="25768"/>
                  <a:stretch/>
                </p:blipFill>
                <p:spPr>
                  <a:xfrm>
                    <a:off x="5942668" y="121059"/>
                    <a:ext cx="5721196" cy="2136147"/>
                  </a:xfrm>
                  <a:prstGeom prst="rect">
                    <a:avLst/>
                  </a:prstGeom>
                </p:spPr>
              </p:pic>
              <p:pic>
                <p:nvPicPr>
                  <p:cNvPr id="10" name="Image 9">
                    <a:extLst>
                      <a:ext uri="{FF2B5EF4-FFF2-40B4-BE49-F238E27FC236}">
                        <a16:creationId xmlns:a16="http://schemas.microsoft.com/office/drawing/2014/main" id="{2B658E7B-1294-064E-882E-381DC43ED6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1756" r="3300" b="2987"/>
                  <a:stretch/>
                </p:blipFill>
                <p:spPr>
                  <a:xfrm>
                    <a:off x="5942668" y="4583844"/>
                    <a:ext cx="3039018" cy="179318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5" name="Image 14">
                  <a:extLst>
                    <a:ext uri="{FF2B5EF4-FFF2-40B4-BE49-F238E27FC236}">
                      <a16:creationId xmlns:a16="http://schemas.microsoft.com/office/drawing/2014/main" id="{2B254342-270C-0D47-8995-E4583C9354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54339" y="2424819"/>
                  <a:ext cx="2186029" cy="229307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6E94F07-D3E9-5341-ACB7-6036CCF737AF}"/>
              </a:ext>
            </a:extLst>
          </p:cNvPr>
          <p:cNvGrpSpPr/>
          <p:nvPr/>
        </p:nvGrpSpPr>
        <p:grpSpPr>
          <a:xfrm>
            <a:off x="732026" y="5563395"/>
            <a:ext cx="5043662" cy="830997"/>
            <a:chOff x="732026" y="5563395"/>
            <a:chExt cx="5043662" cy="830997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502063C-DC5F-124A-8722-783883519020}"/>
                </a:ext>
              </a:extLst>
            </p:cNvPr>
            <p:cNvSpPr txBox="1"/>
            <p:nvPr/>
          </p:nvSpPr>
          <p:spPr>
            <a:xfrm>
              <a:off x="732026" y="5563395"/>
              <a:ext cx="50436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400" b="1" dirty="0"/>
                <a:t>Visit 1 white-light curve fitting, spectral light curve fitting  and combined transmission spectra for HD 106315 c and HD 3167 c . 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E83990F-8742-A64C-8288-A4DC13E678A4}"/>
                </a:ext>
              </a:extLst>
            </p:cNvPr>
            <p:cNvSpPr txBox="1"/>
            <p:nvPr/>
          </p:nvSpPr>
          <p:spPr>
            <a:xfrm>
              <a:off x="2908868" y="6086615"/>
              <a:ext cx="28637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Adapted from </a:t>
              </a:r>
              <a:r>
                <a:rPr lang="en-GB" sz="1400" dirty="0" err="1"/>
                <a:t>Guilluy</a:t>
              </a:r>
              <a:r>
                <a:rPr lang="en-GB" sz="1400" dirty="0"/>
                <a:t>  et al 2021</a:t>
              </a: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F5CD9E8C-DEDC-FF4D-9312-31431104D3F8}"/>
              </a:ext>
            </a:extLst>
          </p:cNvPr>
          <p:cNvSpPr txBox="1"/>
          <p:nvPr/>
        </p:nvSpPr>
        <p:spPr>
          <a:xfrm>
            <a:off x="500332" y="1497706"/>
            <a:ext cx="5697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latin typeface="Courier" pitchFamily="2" charset="0"/>
              </a:rPr>
              <a:t>Iraclis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en-GB" dirty="0"/>
              <a:t>publicly available python package (</a:t>
            </a:r>
            <a:r>
              <a:rPr lang="en-GB" dirty="0" err="1"/>
              <a:t>Tsiaras</a:t>
            </a:r>
            <a:r>
              <a:rPr lang="en-GB" dirty="0"/>
              <a:t> et al 2018)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CD49B15-251B-4F45-8650-50B1800B104A}"/>
              </a:ext>
            </a:extLst>
          </p:cNvPr>
          <p:cNvSpPr txBox="1"/>
          <p:nvPr/>
        </p:nvSpPr>
        <p:spPr>
          <a:xfrm>
            <a:off x="732026" y="2394269"/>
            <a:ext cx="4682164" cy="2595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White-light curve fitting: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Fitted parameters : T0, R</a:t>
            </a:r>
            <a:r>
              <a:rPr lang="en-GB" sz="1600" baseline="-25000" dirty="0"/>
              <a:t>P</a:t>
            </a:r>
            <a:r>
              <a:rPr lang="en-GB" sz="1600" dirty="0"/>
              <a:t>/</a:t>
            </a:r>
            <a:r>
              <a:rPr lang="en-GB" sz="1600" dirty="0" err="1"/>
              <a:t>R</a:t>
            </a:r>
            <a:r>
              <a:rPr lang="en-GB" sz="1600" baseline="-25000" dirty="0" err="1"/>
              <a:t>s</a:t>
            </a:r>
            <a:endParaRPr lang="en-GB" sz="1600" baseline="-25000" dirty="0"/>
          </a:p>
          <a:p>
            <a:pPr marL="285750" indent="-285750">
              <a:buFontTx/>
              <a:buChar char="-"/>
            </a:pPr>
            <a:r>
              <a:rPr lang="en-GB" sz="1600" dirty="0"/>
              <a:t>Fixed values: P, </a:t>
            </a:r>
            <a:r>
              <a:rPr lang="en-GB" sz="1600" dirty="0" err="1"/>
              <a:t>ω</a:t>
            </a:r>
            <a:r>
              <a:rPr lang="en-GB" sz="1600" dirty="0"/>
              <a:t>, I </a:t>
            </a:r>
            <a:r>
              <a:rPr lang="en-GB" sz="1600" dirty="0" err="1"/>
              <a:t>a/R</a:t>
            </a:r>
            <a:r>
              <a:rPr lang="en-GB" sz="1600" baseline="-25000" dirty="0" err="1"/>
              <a:t>s</a:t>
            </a:r>
            <a:r>
              <a:rPr lang="en-GB" sz="1600" dirty="0"/>
              <a:t> 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Exclude the first orbit of each transit </a:t>
            </a:r>
          </a:p>
          <a:p>
            <a:pPr marL="285750" indent="-285750">
              <a:buFontTx/>
              <a:buChar char="-"/>
            </a:pPr>
            <a:endParaRPr lang="en-GB" sz="1600" dirty="0"/>
          </a:p>
          <a:p>
            <a:r>
              <a:rPr lang="en-GB" dirty="0"/>
              <a:t>2. Spectral light curve fitting: </a:t>
            </a:r>
            <a:r>
              <a:rPr lang="en-GB" sz="1600" dirty="0"/>
              <a:t>R</a:t>
            </a:r>
            <a:r>
              <a:rPr lang="en-GB" sz="1600" baseline="-25000" dirty="0"/>
              <a:t>P</a:t>
            </a:r>
            <a:r>
              <a:rPr lang="en-GB" sz="1600" dirty="0"/>
              <a:t>/</a:t>
            </a:r>
            <a:r>
              <a:rPr lang="en-GB" sz="1600" dirty="0" err="1"/>
              <a:t>R</a:t>
            </a:r>
            <a:r>
              <a:rPr lang="en-GB" sz="1600" baseline="-25000" dirty="0" err="1"/>
              <a:t>s</a:t>
            </a:r>
            <a:r>
              <a:rPr lang="en-GB" sz="1600" baseline="-25000" dirty="0"/>
              <a:t> </a:t>
            </a:r>
            <a:r>
              <a:rPr lang="en-GB" sz="1600" dirty="0"/>
              <a:t> fitted in all the channels using the WLC correction</a:t>
            </a:r>
            <a:endParaRPr lang="en-GB" sz="1600" baseline="-25000" dirty="0"/>
          </a:p>
          <a:p>
            <a:endParaRPr lang="en-GB" sz="1600" baseline="-25000" dirty="0"/>
          </a:p>
          <a:p>
            <a:r>
              <a:rPr lang="en-GB" dirty="0"/>
              <a:t>3. Combining all the visits: transmission spectrum (</a:t>
            </a:r>
            <a:r>
              <a:rPr lang="fr-FR" dirty="0"/>
              <a:t>1.1-1.7μm)</a:t>
            </a:r>
            <a:endParaRPr lang="en-GB" dirty="0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2A4030B-0D51-AB4A-8AAE-AD0B6C769EF7}"/>
              </a:ext>
            </a:extLst>
          </p:cNvPr>
          <p:cNvGrpSpPr/>
          <p:nvPr/>
        </p:nvGrpSpPr>
        <p:grpSpPr>
          <a:xfrm>
            <a:off x="291826" y="408356"/>
            <a:ext cx="6385841" cy="892552"/>
            <a:chOff x="354330" y="362309"/>
            <a:chExt cx="6385841" cy="892552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EABFC4A5-30A3-5747-B83B-F0AD7916D2B0}"/>
                </a:ext>
              </a:extLst>
            </p:cNvPr>
            <p:cNvSpPr txBox="1"/>
            <p:nvPr/>
          </p:nvSpPr>
          <p:spPr>
            <a:xfrm>
              <a:off x="500332" y="362309"/>
              <a:ext cx="623983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accent1">
                      <a:lumMod val="50000"/>
                    </a:schemeClr>
                  </a:solidFill>
                </a:rPr>
                <a:t>2. Atmospheric characterization</a:t>
              </a:r>
            </a:p>
            <a:p>
              <a:pPr lvl="1"/>
              <a:r>
                <a:rPr lang="en-GB" b="1" dirty="0">
                  <a:solidFill>
                    <a:schemeClr val="accent1">
                      <a:lumMod val="50000"/>
                    </a:schemeClr>
                  </a:solidFill>
                </a:rPr>
                <a:t>3. Data analysis with </a:t>
              </a:r>
              <a:r>
                <a:rPr lang="en-GB" b="1" dirty="0" err="1">
                  <a:solidFill>
                    <a:schemeClr val="accent1">
                      <a:lumMod val="50000"/>
                    </a:schemeClr>
                  </a:solidFill>
                  <a:latin typeface="Courier" pitchFamily="2" charset="0"/>
                </a:rPr>
                <a:t>Iraclis</a:t>
              </a:r>
              <a:endParaRPr lang="en-GB" b="1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endParaRPr>
            </a:p>
          </p:txBody>
        </p: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0A8F3630-627C-4A47-B5E3-60861E7F7CDB}"/>
                </a:ext>
              </a:extLst>
            </p:cNvPr>
            <p:cNvCxnSpPr>
              <a:cxnSpLocks/>
            </p:cNvCxnSpPr>
            <p:nvPr/>
          </p:nvCxnSpPr>
          <p:spPr>
            <a:xfrm>
              <a:off x="354330" y="1172450"/>
              <a:ext cx="4457700" cy="0"/>
            </a:xfrm>
            <a:prstGeom prst="line">
              <a:avLst/>
            </a:prstGeom>
            <a:ln w="254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03083BD-913C-8F41-A536-DB32C0A6F978}"/>
              </a:ext>
            </a:extLst>
          </p:cNvPr>
          <p:cNvGrpSpPr/>
          <p:nvPr/>
        </p:nvGrpSpPr>
        <p:grpSpPr>
          <a:xfrm>
            <a:off x="0" y="6488668"/>
            <a:ext cx="12192000" cy="369332"/>
            <a:chOff x="0" y="6488668"/>
            <a:chExt cx="12192000" cy="369332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C1DD187-9E44-5241-9A78-3C657B567C13}"/>
                </a:ext>
              </a:extLst>
            </p:cNvPr>
            <p:cNvSpPr txBox="1"/>
            <p:nvPr/>
          </p:nvSpPr>
          <p:spPr>
            <a:xfrm>
              <a:off x="0" y="6488668"/>
              <a:ext cx="12192000" cy="36933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Amélie </a:t>
              </a:r>
              <a:r>
                <a:rPr lang="fr-FR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Gressier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ea typeface="Baskerville" panose="02020502070401020303" pitchFamily="18" charset="0"/>
                </a:rPr>
                <a:t>WG-ARIEL– 04/02/2021</a:t>
              </a:r>
              <a:r>
                <a:rPr lang="fr-FR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Baskerville" panose="02020502070401020303" pitchFamily="18" charset="0"/>
                </a:rPr>
                <a:t>				               	             9	</a:t>
              </a: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5ED33CF-60E5-3E44-A093-4068E47EA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9225" y="6494996"/>
              <a:ext cx="1010916" cy="356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61317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30895</TotalTime>
  <Words>1465</Words>
  <Application>Microsoft Macintosh PowerPoint</Application>
  <PresentationFormat>Grand écran</PresentationFormat>
  <Paragraphs>253</Paragraphs>
  <Slides>13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Baskerville</vt:lpstr>
      <vt:lpstr>Calibri</vt:lpstr>
      <vt:lpstr>Calibri Light</vt:lpstr>
      <vt:lpstr>Cambria Math</vt:lpstr>
      <vt:lpstr>Courier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344</cp:revision>
  <cp:lastPrinted>2021-01-18T15:57:53Z</cp:lastPrinted>
  <dcterms:created xsi:type="dcterms:W3CDTF">2020-05-08T11:09:36Z</dcterms:created>
  <dcterms:modified xsi:type="dcterms:W3CDTF">2021-02-08T15:41:28Z</dcterms:modified>
</cp:coreProperties>
</file>