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9" r:id="rId3"/>
    <p:sldMasterId id="2147483676" r:id="rId4"/>
  </p:sldMasterIdLst>
  <p:notesMasterIdLst>
    <p:notesMasterId r:id="rId94"/>
  </p:notesMasterIdLst>
  <p:sldIdLst>
    <p:sldId id="328" r:id="rId5"/>
    <p:sldId id="518" r:id="rId6"/>
    <p:sldId id="327" r:id="rId7"/>
    <p:sldId id="369" r:id="rId8"/>
    <p:sldId id="476" r:id="rId9"/>
    <p:sldId id="427" r:id="rId10"/>
    <p:sldId id="498" r:id="rId11"/>
    <p:sldId id="421" r:id="rId12"/>
    <p:sldId id="499" r:id="rId13"/>
    <p:sldId id="501" r:id="rId14"/>
    <p:sldId id="519" r:id="rId15"/>
    <p:sldId id="493" r:id="rId16"/>
    <p:sldId id="470" r:id="rId17"/>
    <p:sldId id="496" r:id="rId18"/>
    <p:sldId id="464" r:id="rId19"/>
    <p:sldId id="495" r:id="rId20"/>
    <p:sldId id="465" r:id="rId21"/>
    <p:sldId id="500" r:id="rId22"/>
    <p:sldId id="508" r:id="rId23"/>
    <p:sldId id="509" r:id="rId24"/>
    <p:sldId id="510" r:id="rId25"/>
    <p:sldId id="511" r:id="rId26"/>
    <p:sldId id="516" r:id="rId27"/>
    <p:sldId id="512" r:id="rId28"/>
    <p:sldId id="497" r:id="rId29"/>
    <p:sldId id="514" r:id="rId30"/>
    <p:sldId id="515" r:id="rId31"/>
    <p:sldId id="513" r:id="rId32"/>
    <p:sldId id="517" r:id="rId33"/>
    <p:sldId id="432" r:id="rId34"/>
    <p:sldId id="433" r:id="rId35"/>
    <p:sldId id="434" r:id="rId36"/>
    <p:sldId id="435" r:id="rId37"/>
    <p:sldId id="436" r:id="rId38"/>
    <p:sldId id="437" r:id="rId39"/>
    <p:sldId id="438" r:id="rId40"/>
    <p:sldId id="439" r:id="rId41"/>
    <p:sldId id="440" r:id="rId42"/>
    <p:sldId id="441" r:id="rId43"/>
    <p:sldId id="442" r:id="rId44"/>
    <p:sldId id="443" r:id="rId45"/>
    <p:sldId id="451" r:id="rId46"/>
    <p:sldId id="445" r:id="rId47"/>
    <p:sldId id="446" r:id="rId48"/>
    <p:sldId id="447" r:id="rId49"/>
    <p:sldId id="453" r:id="rId50"/>
    <p:sldId id="449" r:id="rId51"/>
    <p:sldId id="448" r:id="rId52"/>
    <p:sldId id="450" r:id="rId53"/>
    <p:sldId id="454" r:id="rId54"/>
    <p:sldId id="400" r:id="rId55"/>
    <p:sldId id="422" r:id="rId56"/>
    <p:sldId id="461" r:id="rId57"/>
    <p:sldId id="462" r:id="rId58"/>
    <p:sldId id="490" r:id="rId59"/>
    <p:sldId id="463" r:id="rId60"/>
    <p:sldId id="471" r:id="rId61"/>
    <p:sldId id="472" r:id="rId62"/>
    <p:sldId id="473" r:id="rId63"/>
    <p:sldId id="480" r:id="rId64"/>
    <p:sldId id="474" r:id="rId65"/>
    <p:sldId id="491" r:id="rId66"/>
    <p:sldId id="455" r:id="rId67"/>
    <p:sldId id="494" r:id="rId68"/>
    <p:sldId id="456" r:id="rId69"/>
    <p:sldId id="477" r:id="rId70"/>
    <p:sldId id="478" r:id="rId71"/>
    <p:sldId id="479" r:id="rId72"/>
    <p:sldId id="481" r:id="rId73"/>
    <p:sldId id="457" r:id="rId74"/>
    <p:sldId id="458" r:id="rId75"/>
    <p:sldId id="459" r:id="rId76"/>
    <p:sldId id="492" r:id="rId77"/>
    <p:sldId id="460" r:id="rId78"/>
    <p:sldId id="429" r:id="rId79"/>
    <p:sldId id="486" r:id="rId80"/>
    <p:sldId id="482" r:id="rId81"/>
    <p:sldId id="409" r:id="rId82"/>
    <p:sldId id="428" r:id="rId83"/>
    <p:sldId id="370" r:id="rId84"/>
    <p:sldId id="371" r:id="rId85"/>
    <p:sldId id="373" r:id="rId86"/>
    <p:sldId id="488" r:id="rId87"/>
    <p:sldId id="502" r:id="rId88"/>
    <p:sldId id="503" r:id="rId89"/>
    <p:sldId id="504" r:id="rId90"/>
    <p:sldId id="505" r:id="rId91"/>
    <p:sldId id="506" r:id="rId92"/>
    <p:sldId id="507" r:id="rId93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E6E6E6"/>
    <a:srgbClr val="C4E59F"/>
    <a:srgbClr val="FFCF01"/>
    <a:srgbClr val="008000"/>
    <a:srgbClr val="FF6600"/>
    <a:srgbClr val="FF9933"/>
    <a:srgbClr val="FFAB57"/>
    <a:srgbClr val="FFFF99"/>
    <a:srgbClr val="FFE7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41" autoAdjust="0"/>
    <p:restoredTop sz="94630" autoAdjust="0"/>
  </p:normalViewPr>
  <p:slideViewPr>
    <p:cSldViewPr showGuides="1">
      <p:cViewPr varScale="1">
        <p:scale>
          <a:sx n="100" d="100"/>
          <a:sy n="100" d="100"/>
        </p:scale>
        <p:origin x="278" y="67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presProps" Target="presProps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4E2D96-5966-4347-A299-CF30A735324F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727990-48C6-47F6-8C27-9F69FCFC62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5372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48650">
              <a:defRPr/>
            </a:pPr>
            <a:fld id="{8B957210-7F66-4993-86DA-C4808AC66EF9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448650">
                <a:defRPr/>
              </a:pPr>
              <a:t>1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446137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97301">
              <a:defRPr/>
            </a:pPr>
            <a:fld id="{05604DCD-C511-4B12-9DBB-AC80DD19A492}" type="slidenum">
              <a:rPr lang="en-GB">
                <a:solidFill>
                  <a:prstClr val="black"/>
                </a:solidFill>
                <a:latin typeface="Calibri"/>
              </a:rPr>
              <a:pPr defTabSz="897301">
                <a:defRPr/>
              </a:pPr>
              <a:t>75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90672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5638" y="674688"/>
            <a:ext cx="5397500" cy="3373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97301">
              <a:defRPr/>
            </a:pPr>
            <a:fld id="{8B957210-7F66-4993-86DA-C4808AC66EF9}" type="slidenum">
              <a:rPr lang="en-GB">
                <a:solidFill>
                  <a:prstClr val="black"/>
                </a:solidFill>
                <a:latin typeface="Calibri"/>
              </a:rPr>
              <a:pPr defTabSz="897301">
                <a:defRPr/>
              </a:pPr>
              <a:t>80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31716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5638" y="674688"/>
            <a:ext cx="5397500" cy="3373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97301">
              <a:defRPr/>
            </a:pPr>
            <a:fld id="{8B957210-7F66-4993-86DA-C4808AC66EF9}" type="slidenum">
              <a:rPr lang="en-GB">
                <a:solidFill>
                  <a:prstClr val="black"/>
                </a:solidFill>
                <a:latin typeface="Calibri"/>
              </a:rPr>
              <a:pPr defTabSz="897301">
                <a:defRPr/>
              </a:pPr>
              <a:t>81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26167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97301">
              <a:defRPr/>
            </a:pPr>
            <a:fld id="{05604DCD-C511-4B12-9DBB-AC80DD19A492}" type="slidenum">
              <a:rPr lang="en-GB">
                <a:solidFill>
                  <a:prstClr val="black"/>
                </a:solidFill>
                <a:latin typeface="Calibri"/>
              </a:rPr>
              <a:pPr defTabSz="897301">
                <a:defRPr/>
              </a:pPr>
              <a:t>84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8137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97301">
              <a:defRPr/>
            </a:pPr>
            <a:fld id="{4FD14A73-B9A0-4385-9E9A-34FD13BABFAA}" type="slidenum">
              <a:rPr lang="fr-CH">
                <a:solidFill>
                  <a:prstClr val="black"/>
                </a:solidFill>
                <a:latin typeface="Calibri"/>
              </a:rPr>
              <a:pPr defTabSz="897301">
                <a:defRPr/>
              </a:pPr>
              <a:t>88</a:t>
            </a:fld>
            <a:endParaRPr lang="fr-CH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57789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957210-7F66-4993-86DA-C4808AC66EF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921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97301">
              <a:defRPr/>
            </a:pPr>
            <a:fld id="{05604DCD-C511-4B12-9DBB-AC80DD19A492}" type="slidenum">
              <a:rPr lang="en-GB">
                <a:solidFill>
                  <a:prstClr val="black"/>
                </a:solidFill>
                <a:latin typeface="Calibri"/>
              </a:rPr>
              <a:pPr defTabSz="897301">
                <a:defRPr/>
              </a:pPr>
              <a:t>4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3331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768350"/>
            <a:ext cx="613727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D0EB8-9661-47A6-92CB-8AE15F546C1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0343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97301">
              <a:defRPr/>
            </a:pPr>
            <a:fld id="{05604DCD-C511-4B12-9DBB-AC80DD19A492}" type="slidenum">
              <a:rPr lang="en-GB">
                <a:solidFill>
                  <a:prstClr val="black"/>
                </a:solidFill>
                <a:latin typeface="Calibri"/>
              </a:rPr>
              <a:pPr defTabSz="897301">
                <a:defRPr/>
              </a:pPr>
              <a:t>15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6876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5432" indent="-165432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823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04DCD-C511-4B12-9DBB-AC80DD19A492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823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9963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5513" y="1123950"/>
            <a:ext cx="4857750" cy="3035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97301">
              <a:defRPr/>
            </a:pPr>
            <a:fld id="{EF42175B-8F2A-4632-B91F-E8C1C53FD7C0}" type="slidenum">
              <a:rPr lang="en-GB">
                <a:solidFill>
                  <a:prstClr val="black"/>
                </a:solidFill>
                <a:latin typeface="Calibri"/>
              </a:rPr>
              <a:pPr defTabSz="897301">
                <a:defRPr/>
              </a:pPr>
              <a:t>17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01761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27990-48C6-47F6-8C27-9F69FCFC6244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05158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27990-48C6-47F6-8C27-9F69FCFC6244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53899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8975" y="685800"/>
            <a:ext cx="5486400" cy="34305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436A42-879C-43C1-BC97-764A03B9F965}" type="slidenum">
              <a:rPr lang="en-GB" smtClean="0">
                <a:solidFill>
                  <a:prstClr val="black"/>
                </a:solidFill>
              </a:rPr>
              <a:pPr/>
              <a:t>47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188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78BEB-78A7-472C-9301-00E4B512DF12}" type="datetime1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status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049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02DE-0880-455A-BDC6-D55CCEBBBCF0}" type="datetime1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status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9359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C5B01-9745-478B-A648-D9BF7472393D}" type="datetime1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status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10744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941B9-F0F8-41E4-8D7B-010D5DD6B4B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20/01/2021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status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673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6DA4F-A205-4E4E-A80F-029F74D1656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20/01/2021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status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488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887794" y="92178"/>
            <a:ext cx="6837106" cy="61745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0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9580" y="912236"/>
            <a:ext cx="8275320" cy="4204229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437626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887794" y="92178"/>
            <a:ext cx="6837106" cy="61745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0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9580" y="912236"/>
            <a:ext cx="8275320" cy="4204229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784" y="145042"/>
            <a:ext cx="1620000" cy="56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3886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5301983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A9271-D7E7-421A-84DC-843723CFA8D7}" type="datetime1">
              <a:rPr lang="en-GB" smtClean="0">
                <a:solidFill>
                  <a:srgbClr val="0055A0">
                    <a:tint val="75000"/>
                  </a:srgbClr>
                </a:solidFill>
              </a:rPr>
              <a:t>20/01/2021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5296960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Alain Blondel  FCC status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7" y="5296960"/>
            <a:ext cx="501424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4810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41EDB-D5B2-4E19-8905-74562521D0E5}" type="datetime1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Alain Blondel  FCC status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1BFFD-6ACE-4186-BB5D-92E7BB2BB7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11369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5918-0142-43E9-BD88-A6634F27533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20/01/2021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210300" y="5296982"/>
            <a:ext cx="2133600" cy="304271"/>
          </a:xfrm>
        </p:spPr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078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D6828-077F-42DB-947B-7CA4D73BC6E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20/01/2021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EE4CBECB-E6B9-4CF2-ABF0-89C6B79D862F}" type="slidenum">
              <a:rPr lang="en-GB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7778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4411C-D6BC-4A37-8E39-B5692B5E98F4}" type="datetime1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status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25332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4DA53-6844-41DF-9C96-89A0239B7D49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20/01/2021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EE4CBECB-E6B9-4CF2-ABF0-89C6B79D862F}" type="slidenum">
              <a:rPr lang="en-GB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03521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2784F-9CC9-49E3-94FA-00D775CE45A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20/01/2021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939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67BB-8F41-45C8-9690-2904EC75FC8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20/01/2021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EE4CBECB-E6B9-4CF2-ABF0-89C6B79D862F}" type="slidenum">
              <a:rPr lang="en-GB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87861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6858000" cy="63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889000"/>
            <a:ext cx="6858000" cy="4318000"/>
          </a:xfrm>
        </p:spPr>
        <p:txBody>
          <a:bodyPr/>
          <a:lstStyle>
            <a:lvl3pPr>
              <a:buClr>
                <a:schemeClr val="accent4">
                  <a:lumMod val="20000"/>
                  <a:lumOff val="80000"/>
                </a:schemeClr>
              </a:buClr>
              <a:buSzPct val="25000"/>
              <a:buFont typeface="Wingdings" pitchFamily="2" charset="2"/>
              <a:buChar char="q"/>
              <a:defRPr sz="20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3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xfrm>
            <a:off x="762000" y="5270500"/>
            <a:ext cx="6248400" cy="3016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00" b="1" smtClean="0">
                <a:solidFill>
                  <a:prstClr val="black"/>
                </a:solidFill>
                <a:latin typeface="Times New Roman" pitchFamily="18" charset="0"/>
              </a:rPr>
              <a:t>Alain Blondel  FCC status</a:t>
            </a:r>
            <a:endParaRPr lang="en-US" sz="14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52400" y="5270500"/>
            <a:ext cx="53340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C9121-044D-47E8-87E9-7D343DF06EE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5166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595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172B4-9511-4E1D-AB26-610421FEC9A6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20/01/2021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210300" y="5296982"/>
            <a:ext cx="2133600" cy="304271"/>
          </a:xfrm>
        </p:spPr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027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99879-0845-4B01-B5F5-FBA9DA7FE663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20/01/2021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EE4CBECB-E6B9-4CF2-ABF0-89C6B79D862F}" type="slidenum">
              <a:rPr lang="en-GB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19557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AE06B-7DDF-4744-A357-D78038582183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20/01/2021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EE4CBECB-E6B9-4CF2-ABF0-89C6B79D862F}" type="slidenum">
              <a:rPr lang="en-GB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49341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DA226-F41C-405D-8C0F-7D560B73E253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20/01/2021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76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00A29-84A3-4F4E-B56D-FE6DC5133D4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20/01/2021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EE4CBECB-E6B9-4CF2-ABF0-89C6B79D862F}" type="slidenum">
              <a:rPr lang="en-GB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5605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67CD5-9A27-43F3-9650-6EA1E8324ABF}" type="datetime1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status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04208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6858000" cy="63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889000"/>
            <a:ext cx="6858000" cy="4318000"/>
          </a:xfrm>
        </p:spPr>
        <p:txBody>
          <a:bodyPr/>
          <a:lstStyle>
            <a:lvl3pPr>
              <a:buClr>
                <a:schemeClr val="accent4">
                  <a:lumMod val="20000"/>
                  <a:lumOff val="80000"/>
                </a:schemeClr>
              </a:buClr>
              <a:buSzPct val="25000"/>
              <a:buFont typeface="Wingdings" pitchFamily="2" charset="2"/>
              <a:buChar char="q"/>
              <a:defRPr sz="20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3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xfrm>
            <a:off x="762000" y="5270500"/>
            <a:ext cx="6248400" cy="3016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smtClean="0">
                <a:solidFill>
                  <a:prstClr val="black"/>
                </a:solidFill>
                <a:latin typeface="Times New Roman" pitchFamily="18" charset="0"/>
              </a:rPr>
              <a:t>Alain Blondel  FCC status</a:t>
            </a:r>
            <a:endParaRPr lang="en-US" sz="14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52400" y="5270500"/>
            <a:ext cx="53340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C9121-044D-47E8-87E9-7D343DF06EE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522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B197F-CF50-4E2F-9BE0-FA05262F09D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20/01/2021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71800" y="5317774"/>
            <a:ext cx="3464024" cy="304271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b="1" smtClean="0">
                <a:solidFill>
                  <a:prstClr val="black">
                    <a:tint val="75000"/>
                  </a:prstClr>
                </a:solidFill>
                <a:latin typeface="Times New Roman" pitchFamily="18" charset="0"/>
              </a:rPr>
              <a:t>Alain Blondel  FCC status</a:t>
            </a:r>
            <a:endParaRPr lang="fr-CH" sz="1400" b="1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2292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689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56B74-8E63-493F-8A8E-84ACF51D0E57}" type="datetime1">
              <a:rPr lang="en-GB" smtClean="0"/>
              <a:t>20/01/2021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status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4041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0DCC2-7B49-49B2-A03A-C436899D1146}" type="datetime1">
              <a:rPr lang="en-GB" smtClean="0"/>
              <a:t>20/01/2021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status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8041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B59AB-B5B8-4EC5-976B-6327BAB9E39F}" type="datetime1">
              <a:rPr lang="en-GB" smtClean="0"/>
              <a:t>20/01/2021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status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426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7DAAB-53DF-44A5-8C2D-4EABECD31F75}" type="datetime1">
              <a:rPr lang="en-GB" smtClean="0"/>
              <a:t>20/01/2021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status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917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937EF-683F-41C3-9D65-EBB80AB32C6A}" type="datetime1">
              <a:rPr lang="en-GB" smtClean="0"/>
              <a:t>20/01/2021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status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955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E8139-ABE2-4F3D-8BC1-9AEF80F7B328}" type="datetime1">
              <a:rPr lang="en-GB" smtClean="0"/>
              <a:t>20/01/2021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status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0599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1FD335-2C28-44AE-BDD2-28FB7AC3393B}" type="datetime1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Alain Blondel  FCC status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4C473A-E14C-4812-A0D4-922FFA49B4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9886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F149D00-C2D4-4C1B-A2F8-AE06B4EC95D5}" type="datetime1">
              <a:rPr lang="en-GB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20/01/2021</a:t>
            </a:fld>
            <a:endParaRPr lang="fr-CH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71800" y="5317774"/>
            <a:ext cx="3464024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Alain Blondel  FCC status</a:t>
            </a:r>
            <a:endParaRPr lang="fr-CH" b="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F28A6E5-1451-4611-9B85-9117163DB886}" type="slidenum">
              <a:rPr lang="fr-CH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fr-CH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1"/>
            <a:ext cx="1228277" cy="55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824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91" r:id="rId5"/>
    <p:sldLayoutId id="2147483694" r:id="rId6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5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82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88043AE-BBEE-4F0D-AFBA-A5365B966767}" type="datetime1">
              <a:rPr lang="en-GB" b="1" smtClean="0">
                <a:solidFill>
                  <a:prstClr val="black">
                    <a:tint val="75000"/>
                  </a:prstClr>
                </a:solidFill>
                <a:latin typeface="Times New Roman" pitchFamily="18" charset="0"/>
              </a:rPr>
              <a:t>20/01/2021</a:t>
            </a:fld>
            <a:endParaRPr lang="fr-CH" b="1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62675" y="5312857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17" descr="unigelogo"/>
          <p:cNvPicPr>
            <a:picLocks noChangeAspect="1" noChangeArrowheads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6940" y="5109128"/>
            <a:ext cx="727075" cy="60589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 userDrawn="1"/>
        </p:nvSpPr>
        <p:spPr>
          <a:xfrm>
            <a:off x="2733165" y="5401010"/>
            <a:ext cx="25490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400" b="1" dirty="0" smtClean="0">
                <a:solidFill>
                  <a:prstClr val="black"/>
                </a:solidFill>
                <a:latin typeface="Times New Roman" pitchFamily="18" charset="0"/>
              </a:rPr>
              <a:t>Alain Blondel Future </a:t>
            </a:r>
            <a:r>
              <a:rPr lang="fr-CH" sz="1400" b="1" dirty="0" err="1" smtClean="0">
                <a:solidFill>
                  <a:prstClr val="black"/>
                </a:solidFill>
                <a:latin typeface="Times New Roman" pitchFamily="18" charset="0"/>
              </a:rPr>
              <a:t>Colliders</a:t>
            </a:r>
            <a:endParaRPr lang="en-US" sz="14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772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92" r:id="rId7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5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82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A47F5A4-BD14-4754-B557-E450BD0C7868}" type="datetime1">
              <a:rPr lang="en-GB" b="1" smtClean="0">
                <a:solidFill>
                  <a:prstClr val="black">
                    <a:tint val="75000"/>
                  </a:prstClr>
                </a:solidFill>
                <a:latin typeface="Times New Roman" pitchFamily="18" charset="0"/>
              </a:rPr>
              <a:t>20/01/2021</a:t>
            </a:fld>
            <a:endParaRPr lang="fr-CH" b="1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62675" y="5312857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17" descr="unigelogo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6940" y="5109128"/>
            <a:ext cx="727075" cy="60589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733165" y="5401010"/>
            <a:ext cx="25490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400" b="1" dirty="0" smtClean="0">
                <a:solidFill>
                  <a:prstClr val="black"/>
                </a:solidFill>
                <a:latin typeface="Times New Roman" pitchFamily="18" charset="0"/>
              </a:rPr>
              <a:t>Alain Blondel Future </a:t>
            </a:r>
            <a:r>
              <a:rPr lang="fr-CH" sz="1400" b="1" dirty="0" err="1" smtClean="0">
                <a:solidFill>
                  <a:prstClr val="black"/>
                </a:solidFill>
                <a:latin typeface="Times New Roman" pitchFamily="18" charset="0"/>
              </a:rPr>
              <a:t>Colliders</a:t>
            </a:r>
            <a:endParaRPr lang="en-US" sz="14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112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em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hyperlink" Target="http://cern.ch/fcc" TargetMode="External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4.png"/><Relationship Id="rId5" Type="http://schemas.openxmlformats.org/officeDocument/2006/relationships/image" Target="../media/image26.png"/><Relationship Id="rId4" Type="http://schemas.openxmlformats.org/officeDocument/2006/relationships/image" Target="../media/image9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emf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cern.ch/event/957057/" TargetMode="Externa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fcc-ee.web.cern.ch/" TargetMode="Externa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indico.cern.ch/event/932973/" TargetMode="External"/><Relationship Id="rId3" Type="http://schemas.openxmlformats.org/officeDocument/2006/relationships/hyperlink" Target="https://arxiv.org/abs/1906.02693v1" TargetMode="External"/><Relationship Id="rId7" Type="http://schemas.openxmlformats.org/officeDocument/2006/relationships/hyperlink" Target="https://indico.cern.ch/event/838435/" TargetMode="External"/><Relationship Id="rId2" Type="http://schemas.openxmlformats.org/officeDocument/2006/relationships/hyperlink" Target="http://fcc-cdr.web.cern.ch/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indico.cern.ch/event/789349/" TargetMode="External"/><Relationship Id="rId5" Type="http://schemas.openxmlformats.org/officeDocument/2006/relationships/hyperlink" Target="https://indico.cern.ch/event/951830/" TargetMode="External"/><Relationship Id="rId4" Type="http://schemas.openxmlformats.org/officeDocument/2006/relationships/hyperlink" Target="https://arxiv.org/abs/1912.11871v2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8.wmf"/><Relationship Id="rId4" Type="http://schemas.openxmlformats.org/officeDocument/2006/relationships/image" Target="../media/image5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em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7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1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08.wmf"/><Relationship Id="rId4" Type="http://schemas.openxmlformats.org/officeDocument/2006/relationships/image" Target="../media/image107.w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rc 9"/>
          <p:cNvSpPr/>
          <p:nvPr/>
        </p:nvSpPr>
        <p:spPr>
          <a:xfrm>
            <a:off x="437602" y="3412158"/>
            <a:ext cx="4522848" cy="1131910"/>
          </a:xfrm>
          <a:prstGeom prst="arc">
            <a:avLst>
              <a:gd name="adj1" fmla="val 11568746"/>
              <a:gd name="adj2" fmla="val 488561"/>
            </a:avLst>
          </a:prstGeom>
          <a:noFill/>
          <a:ln w="38100" cap="flat" cmpd="sng" algn="ctr">
            <a:solidFill>
              <a:schemeClr val="bg1"/>
            </a:solidFill>
            <a:prstDash val="solid"/>
          </a:ln>
          <a:effectLst/>
        </p:spPr>
        <p:txBody>
          <a:bodyPr lIns="71323" tIns="35662" rIns="71323" bIns="35662" rtlCol="0" anchor="ctr"/>
          <a:lstStyle/>
          <a:p>
            <a:pPr algn="ctr" defTabSz="71323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200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70619" y="5481514"/>
            <a:ext cx="1303011" cy="241298"/>
          </a:xfrm>
          <a:prstGeom prst="rect">
            <a:avLst/>
          </a:prstGeom>
          <a:noFill/>
        </p:spPr>
        <p:txBody>
          <a:bodyPr wrap="none" lIns="71323" tIns="35662" rIns="71323" bIns="35662" rtlCol="0">
            <a:spAutoFit/>
          </a:bodyPr>
          <a:lstStyle/>
          <a:p>
            <a:pPr defTabSz="356616">
              <a:defRPr/>
            </a:pPr>
            <a:r>
              <a:rPr lang="en-US" sz="1100" dirty="0">
                <a:solidFill>
                  <a:prstClr val="black"/>
                </a:solidFill>
                <a:latin typeface="Calibri" panose="020F0502020204030204"/>
              </a:rPr>
              <a:t>photo: J. Wenninger</a:t>
            </a:r>
            <a:endParaRPr lang="en-GB" sz="1100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-679783" y="-22820"/>
            <a:ext cx="12744445" cy="5832648"/>
            <a:chOff x="786608" y="-54911"/>
            <a:chExt cx="12644785" cy="691744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34218" y="-54911"/>
              <a:ext cx="9171384" cy="6917447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3187800" y="4113292"/>
              <a:ext cx="2884972" cy="617406"/>
            </a:xfrm>
            <a:prstGeom prst="ellipse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71323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2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6072772" y="4196756"/>
              <a:ext cx="381668" cy="107375"/>
            </a:xfrm>
            <a:prstGeom prst="ellipse">
              <a:avLst/>
            </a:prstGeom>
            <a:noFill/>
            <a:ln w="28575" cap="flat" cmpd="sng" algn="ctr">
              <a:solidFill>
                <a:srgbClr val="33FF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71323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2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endParaRPr>
            </a:p>
          </p:txBody>
        </p:sp>
        <p:sp>
          <p:nvSpPr>
            <p:cNvPr id="23" name="Arc 22"/>
            <p:cNvSpPr/>
            <p:nvPr/>
          </p:nvSpPr>
          <p:spPr>
            <a:xfrm>
              <a:off x="3352800" y="2763308"/>
              <a:ext cx="10078593" cy="1638687"/>
            </a:xfrm>
            <a:prstGeom prst="arc">
              <a:avLst>
                <a:gd name="adj1" fmla="val 776254"/>
                <a:gd name="adj2" fmla="val 11036784"/>
              </a:avLst>
            </a:prstGeom>
            <a:ln w="28575" cap="rnd" cmpd="sng">
              <a:solidFill>
                <a:srgbClr val="FFFF00"/>
              </a:solidFill>
              <a:prstDash val="sysDash"/>
              <a:headEnd type="none"/>
              <a:tailEnd type="none"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35661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endParaRPr>
            </a:p>
          </p:txBody>
        </p:sp>
        <p:sp>
          <p:nvSpPr>
            <p:cNvPr id="25" name="Arc 24"/>
            <p:cNvSpPr/>
            <p:nvPr/>
          </p:nvSpPr>
          <p:spPr>
            <a:xfrm rot="10800000">
              <a:off x="786608" y="4073016"/>
              <a:ext cx="5667832" cy="1362322"/>
            </a:xfrm>
            <a:prstGeom prst="arc">
              <a:avLst>
                <a:gd name="adj1" fmla="val 413169"/>
                <a:gd name="adj2" fmla="val 11745777"/>
              </a:avLst>
            </a:prstGeom>
            <a:ln w="28575" cap="rnd" cmpd="sng">
              <a:solidFill>
                <a:srgbClr val="FF9933"/>
              </a:solidFill>
              <a:prstDash val="sysDash"/>
              <a:headEnd type="none"/>
              <a:tailEnd type="none"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35661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238" y="4704539"/>
            <a:ext cx="1163387" cy="54060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0" name="Rectangle 29"/>
          <p:cNvSpPr/>
          <p:nvPr/>
        </p:nvSpPr>
        <p:spPr>
          <a:xfrm>
            <a:off x="4608370" y="4987530"/>
            <a:ext cx="1623418" cy="318242"/>
          </a:xfrm>
          <a:prstGeom prst="rect">
            <a:avLst/>
          </a:prstGeom>
          <a:solidFill>
            <a:schemeClr val="bg1"/>
          </a:solidFill>
        </p:spPr>
        <p:txBody>
          <a:bodyPr wrap="none" lIns="71323" tIns="35662" rIns="71323" bIns="35662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713232">
              <a:defRPr/>
            </a:pPr>
            <a:r>
              <a:rPr lang="en-GB" sz="1600" u="sng" dirty="0">
                <a:solidFill>
                  <a:prstClr val="white"/>
                </a:solidFill>
                <a:latin typeface="Calibri" panose="020F0502020204030204"/>
                <a:ea typeface="Calibri"/>
                <a:cs typeface="Times New Roman"/>
                <a:hlinkClick r:id="rId5"/>
              </a:rPr>
              <a:t>http://cern.ch/fcc</a:t>
            </a:r>
            <a:endParaRPr lang="en-GB" sz="16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750061" y="3865612"/>
            <a:ext cx="658787" cy="364408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 defTabSz="713232">
              <a:defRPr/>
            </a:pPr>
            <a:r>
              <a:rPr lang="de-DE" sz="1900" dirty="0">
                <a:solidFill>
                  <a:srgbClr val="FFFF00"/>
                </a:solidFill>
                <a:latin typeface="Arial"/>
              </a:rPr>
              <a:t>FCC</a:t>
            </a:r>
            <a:endParaRPr lang="en-GB" sz="1900" dirty="0">
              <a:solidFill>
                <a:srgbClr val="FFFF00"/>
              </a:solidFill>
              <a:latin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023743" y="3408957"/>
            <a:ext cx="488637" cy="364408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 defTabSz="713232">
              <a:defRPr/>
            </a:pPr>
            <a:r>
              <a:rPr lang="de-DE" sz="1900" dirty="0">
                <a:solidFill>
                  <a:srgbClr val="00B050"/>
                </a:solidFill>
                <a:latin typeface="Arial"/>
              </a:rPr>
              <a:t>PS</a:t>
            </a:r>
            <a:endParaRPr lang="en-GB" sz="1900" dirty="0">
              <a:solidFill>
                <a:srgbClr val="00B050"/>
              </a:solidFill>
              <a:latin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025307" y="3951539"/>
            <a:ext cx="665678" cy="364408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 defTabSz="713232">
              <a:defRPr/>
            </a:pPr>
            <a:r>
              <a:rPr lang="de-DE" sz="1900" dirty="0">
                <a:solidFill>
                  <a:srgbClr val="00B0F0"/>
                </a:solidFill>
                <a:latin typeface="Arial"/>
              </a:rPr>
              <a:t>SPS</a:t>
            </a:r>
            <a:endParaRPr lang="en-GB" sz="1900" dirty="0">
              <a:solidFill>
                <a:srgbClr val="00B0F0"/>
              </a:solidFill>
              <a:latin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6952" y="3118123"/>
            <a:ext cx="691477" cy="364408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 defTabSz="713232">
              <a:defRPr/>
            </a:pPr>
            <a:r>
              <a:rPr lang="de-DE" sz="1900" dirty="0">
                <a:solidFill>
                  <a:prstClr val="white"/>
                </a:solidFill>
                <a:latin typeface="Arial"/>
              </a:rPr>
              <a:t>LHC</a:t>
            </a:r>
            <a:endParaRPr lang="en-GB" sz="1900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8271" y="4657700"/>
            <a:ext cx="765430" cy="59763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8" name="TextBox 37"/>
          <p:cNvSpPr txBox="1"/>
          <p:nvPr/>
        </p:nvSpPr>
        <p:spPr>
          <a:xfrm>
            <a:off x="7373638" y="5481514"/>
            <a:ext cx="1303011" cy="241298"/>
          </a:xfrm>
          <a:prstGeom prst="rect">
            <a:avLst/>
          </a:prstGeom>
          <a:noFill/>
        </p:spPr>
        <p:txBody>
          <a:bodyPr wrap="none" lIns="71323" tIns="35662" rIns="71323" bIns="35662" rtlCol="0">
            <a:spAutoFit/>
          </a:bodyPr>
          <a:lstStyle/>
          <a:p>
            <a:pPr defTabSz="356616">
              <a:defRPr/>
            </a:pPr>
            <a:r>
              <a:rPr lang="en-US" sz="1100" dirty="0">
                <a:solidFill>
                  <a:prstClr val="black"/>
                </a:solidFill>
                <a:latin typeface="Calibri" panose="020F0502020204030204"/>
              </a:rPr>
              <a:t>photo: J. Wenninger</a:t>
            </a:r>
            <a:endParaRPr lang="en-GB" sz="11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41763" y="3513140"/>
            <a:ext cx="1216328" cy="364408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 defTabSz="713232">
              <a:defRPr/>
            </a:pPr>
            <a:r>
              <a:rPr lang="de-DE" sz="1900" dirty="0" smtClean="0">
                <a:solidFill>
                  <a:srgbClr val="FFFF00"/>
                </a:solidFill>
                <a:latin typeface="Arial"/>
              </a:rPr>
              <a:t>HL-LHC</a:t>
            </a:r>
            <a:endParaRPr lang="en-GB" sz="1900" dirty="0">
              <a:solidFill>
                <a:srgbClr val="FFFF00"/>
              </a:solidFill>
              <a:latin typeface="Arial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06952" y="5217641"/>
            <a:ext cx="6858000" cy="410575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defTabSz="713232">
              <a:defRPr/>
            </a:pPr>
            <a:r>
              <a:rPr lang="en-US" sz="1100" i="1" kern="0" dirty="0">
                <a:solidFill>
                  <a:srgbClr val="0000CC"/>
                </a:solidFill>
                <a:latin typeface="Calibri" panose="020F0502020204030204"/>
              </a:rPr>
              <a:t>Work supported by the </a:t>
            </a:r>
            <a:r>
              <a:rPr lang="en-US" sz="1100" b="1" i="1" kern="0" dirty="0">
                <a:solidFill>
                  <a:srgbClr val="0000CC"/>
                </a:solidFill>
                <a:latin typeface="Calibri" panose="020F0502020204030204"/>
              </a:rPr>
              <a:t>European Commission </a:t>
            </a:r>
            <a:r>
              <a:rPr lang="en-US" sz="1100" i="1" kern="0" dirty="0">
                <a:solidFill>
                  <a:srgbClr val="0000CC"/>
                </a:solidFill>
                <a:latin typeface="Calibri" panose="020F0502020204030204"/>
              </a:rPr>
              <a:t>under </a:t>
            </a:r>
            <a:r>
              <a:rPr lang="en-GB" sz="1100" i="1" kern="0" dirty="0">
                <a:solidFill>
                  <a:srgbClr val="0000CC"/>
                </a:solidFill>
                <a:latin typeface="Calibri" panose="020F0502020204030204"/>
              </a:rPr>
              <a:t>the </a:t>
            </a:r>
            <a:r>
              <a:rPr lang="en-GB" sz="1100" b="1" i="1" kern="0" dirty="0">
                <a:solidFill>
                  <a:srgbClr val="0000CC"/>
                </a:solidFill>
                <a:latin typeface="Calibri" panose="020F0502020204030204"/>
              </a:rPr>
              <a:t>HORIZON 2020 projects </a:t>
            </a:r>
            <a:r>
              <a:rPr lang="en-GB" sz="1100" b="1" i="1" kern="0" dirty="0" err="1">
                <a:solidFill>
                  <a:srgbClr val="0000CC"/>
                </a:solidFill>
                <a:latin typeface="Calibri" panose="020F0502020204030204"/>
              </a:rPr>
              <a:t>EuroCirCol</a:t>
            </a:r>
            <a:r>
              <a:rPr lang="en-GB" sz="1100" i="1" kern="0" dirty="0">
                <a:solidFill>
                  <a:srgbClr val="0000CC"/>
                </a:solidFill>
                <a:latin typeface="Calibri" panose="020F0502020204030204"/>
              </a:rPr>
              <a:t>, grant agreement 654305; </a:t>
            </a:r>
            <a:r>
              <a:rPr lang="en-GB" sz="1100" b="1" i="1" kern="0" dirty="0" err="1">
                <a:solidFill>
                  <a:srgbClr val="0000CC"/>
                </a:solidFill>
                <a:latin typeface="Calibri" panose="020F0502020204030204"/>
              </a:rPr>
              <a:t>EASITrain</a:t>
            </a:r>
            <a:r>
              <a:rPr lang="en-GB" sz="1100" b="1" i="1" kern="0" dirty="0">
                <a:solidFill>
                  <a:srgbClr val="0000CC"/>
                </a:solidFill>
                <a:latin typeface="Calibri" panose="020F0502020204030204"/>
              </a:rPr>
              <a:t>, </a:t>
            </a:r>
            <a:r>
              <a:rPr lang="en-GB" sz="1100" i="1" kern="0" dirty="0">
                <a:solidFill>
                  <a:srgbClr val="0000CC"/>
                </a:solidFill>
                <a:latin typeface="Calibri" panose="020F0502020204030204"/>
              </a:rPr>
              <a:t>grant agreement no. 764879; </a:t>
            </a:r>
            <a:r>
              <a:rPr lang="en-GB" sz="1100" b="1" i="1" kern="0" dirty="0">
                <a:solidFill>
                  <a:srgbClr val="0000CC"/>
                </a:solidFill>
                <a:latin typeface="Calibri" panose="020F0502020204030204"/>
              </a:rPr>
              <a:t>ARIES</a:t>
            </a:r>
            <a:r>
              <a:rPr lang="en-GB" sz="1100" i="1" kern="0" dirty="0">
                <a:solidFill>
                  <a:srgbClr val="0000CC"/>
                </a:solidFill>
                <a:latin typeface="Calibri" panose="020F0502020204030204"/>
              </a:rPr>
              <a:t>, grant agreement 730871; and </a:t>
            </a:r>
            <a:r>
              <a:rPr lang="en-GB" sz="1100" b="1" i="1" kern="0" dirty="0">
                <a:solidFill>
                  <a:srgbClr val="0000CC"/>
                </a:solidFill>
                <a:latin typeface="Calibri" panose="020F0502020204030204"/>
              </a:rPr>
              <a:t>E-JADE,</a:t>
            </a:r>
            <a:r>
              <a:rPr lang="en-GB" sz="1100" i="1" kern="0" dirty="0">
                <a:solidFill>
                  <a:srgbClr val="0000CC"/>
                </a:solidFill>
                <a:latin typeface="Calibri" panose="020F0502020204030204"/>
              </a:rPr>
              <a:t> contract no. 645479</a:t>
            </a:r>
          </a:p>
        </p:txBody>
      </p:sp>
      <p:pic>
        <p:nvPicPr>
          <p:cNvPr id="41" name="Picture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3434" y="5165510"/>
            <a:ext cx="2110524" cy="36602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8091" y="4711280"/>
            <a:ext cx="976644" cy="522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768" y="4734741"/>
            <a:ext cx="690152" cy="4990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6896" y="4622982"/>
            <a:ext cx="364599" cy="61078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67544" y="49188"/>
            <a:ext cx="8353480" cy="687574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/>
            <a:r>
              <a:rPr lang="fr-CH" sz="4000" b="1" dirty="0" err="1">
                <a:solidFill>
                  <a:srgbClr val="FFFF00"/>
                </a:solidFill>
              </a:rPr>
              <a:t>Status</a:t>
            </a:r>
            <a:r>
              <a:rPr lang="fr-CH" sz="4000" b="1" dirty="0"/>
              <a:t> </a:t>
            </a:r>
            <a:r>
              <a:rPr lang="fr-CH" sz="4000" b="1" dirty="0">
                <a:solidFill>
                  <a:srgbClr val="FFFF00"/>
                </a:solidFill>
              </a:rPr>
              <a:t>of the FCC </a:t>
            </a:r>
            <a:r>
              <a:rPr lang="fr-CH" sz="4000" b="1" dirty="0" err="1">
                <a:solidFill>
                  <a:srgbClr val="FFFF00"/>
                </a:solidFill>
              </a:rPr>
              <a:t>project</a:t>
            </a:r>
            <a:endParaRPr lang="de-DE" sz="3700" b="1" dirty="0">
              <a:solidFill>
                <a:srgbClr val="FFFF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CA924-7C97-45CB-986F-9653445A938B}" type="datetime1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status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1</a:t>
            </a:fld>
            <a:endParaRPr lang="en-GB"/>
          </a:p>
        </p:txBody>
      </p:sp>
      <p:sp>
        <p:nvSpPr>
          <p:cNvPr id="35" name="TextBox 34"/>
          <p:cNvSpPr txBox="1"/>
          <p:nvPr/>
        </p:nvSpPr>
        <p:spPr>
          <a:xfrm>
            <a:off x="0" y="62525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400" i="1" dirty="0" smtClean="0"/>
              <a:t>(in 15 minutes)</a:t>
            </a:r>
            <a:endParaRPr lang="en-US" sz="2400" b="1" i="1" dirty="0" smtClean="0"/>
          </a:p>
        </p:txBody>
      </p:sp>
      <p:sp>
        <p:nvSpPr>
          <p:cNvPr id="36" name="TextBox 35"/>
          <p:cNvSpPr txBox="1"/>
          <p:nvPr/>
        </p:nvSpPr>
        <p:spPr>
          <a:xfrm>
            <a:off x="2915816" y="1129308"/>
            <a:ext cx="33600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b="1" dirty="0" smtClean="0"/>
              <a:t>Alain BLONDEL</a:t>
            </a:r>
          </a:p>
          <a:p>
            <a:pPr algn="ctr"/>
            <a:r>
              <a:rPr lang="fr-CH" dirty="0" smtClean="0"/>
              <a:t>LPNHE-Paris Sorbonne and UNIGE</a:t>
            </a:r>
            <a:endParaRPr lang="en-GB" dirty="0"/>
          </a:p>
        </p:txBody>
      </p:sp>
      <p:sp>
        <p:nvSpPr>
          <p:cNvPr id="43" name="TextBox 42"/>
          <p:cNvSpPr txBox="1"/>
          <p:nvPr/>
        </p:nvSpPr>
        <p:spPr>
          <a:xfrm>
            <a:off x="2339752" y="1849388"/>
            <a:ext cx="4784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err="1"/>
              <a:t>W</a:t>
            </a:r>
            <a:r>
              <a:rPr lang="fr-CH" b="1" dirty="0" err="1" smtClean="0"/>
              <a:t>ith</a:t>
            </a:r>
            <a:r>
              <a:rPr lang="fr-CH" b="1" dirty="0" smtClean="0"/>
              <a:t> </a:t>
            </a:r>
            <a:r>
              <a:rPr lang="fr-CH" b="1" dirty="0" err="1" smtClean="0"/>
              <a:t>many</a:t>
            </a:r>
            <a:r>
              <a:rPr lang="fr-CH" b="1" dirty="0" smtClean="0"/>
              <a:t> </a:t>
            </a:r>
            <a:r>
              <a:rPr lang="fr-CH" b="1" dirty="0" err="1" smtClean="0"/>
              <a:t>thanks</a:t>
            </a:r>
            <a:r>
              <a:rPr lang="fr-CH" b="1" dirty="0" smtClean="0"/>
              <a:t> to all in the FCC collaboration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31345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E0A93-4FE1-4774-A30E-CB67570E79D7}" type="datetime1">
              <a:rPr lang="en-GB" smtClean="0"/>
              <a:t>20/01/2021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Alain Blondel  FCC status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10</a:t>
            </a:fld>
            <a:endParaRPr lang="en-GB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40"/>
          <a:stretch/>
        </p:blipFill>
        <p:spPr bwMode="auto">
          <a:xfrm>
            <a:off x="4499992" y="580492"/>
            <a:ext cx="4606996" cy="2259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16016" y="2797495"/>
            <a:ext cx="4458721" cy="28623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dirty="0" smtClean="0"/>
              <a:t>-^- EFT D6 </a:t>
            </a:r>
            <a:r>
              <a:rPr lang="fr-CH" dirty="0" err="1" smtClean="0"/>
              <a:t>operators</a:t>
            </a:r>
            <a:r>
              <a:rPr lang="fr-CH" dirty="0" smtClean="0"/>
              <a:t> (</a:t>
            </a:r>
            <a:r>
              <a:rPr lang="fr-CH" dirty="0" err="1" smtClean="0"/>
              <a:t>some</a:t>
            </a:r>
            <a:r>
              <a:rPr lang="fr-CH" dirty="0" smtClean="0"/>
              <a:t> </a:t>
            </a:r>
            <a:r>
              <a:rPr lang="fr-CH" dirty="0" err="1" smtClean="0"/>
              <a:t>assumptions</a:t>
            </a:r>
            <a:r>
              <a:rPr lang="fr-CH" dirty="0" smtClean="0"/>
              <a:t>) </a:t>
            </a:r>
          </a:p>
          <a:p>
            <a:r>
              <a:rPr lang="fr-CH" b="1" i="1" dirty="0" smtClean="0">
                <a:solidFill>
                  <a:srgbClr val="FF0000"/>
                </a:solidFill>
              </a:rPr>
              <a:t>-^- </a:t>
            </a:r>
            <a:r>
              <a:rPr lang="fr-CH" b="1" i="1" dirty="0" err="1" smtClean="0">
                <a:solidFill>
                  <a:srgbClr val="FF0000"/>
                </a:solidFill>
              </a:rPr>
              <a:t>Higgs</a:t>
            </a:r>
            <a:r>
              <a:rPr lang="fr-CH" b="1" i="1" dirty="0" smtClean="0">
                <a:solidFill>
                  <a:srgbClr val="FF0000"/>
                </a:solidFill>
              </a:rPr>
              <a:t> and </a:t>
            </a:r>
            <a:r>
              <a:rPr lang="fr-CH" b="1" i="1" dirty="0" err="1" smtClean="0">
                <a:solidFill>
                  <a:srgbClr val="FF0000"/>
                </a:solidFill>
              </a:rPr>
              <a:t>EWPOs</a:t>
            </a:r>
            <a:r>
              <a:rPr lang="fr-CH" b="1" i="1" dirty="0" smtClean="0">
                <a:solidFill>
                  <a:srgbClr val="FF0000"/>
                </a:solidFill>
              </a:rPr>
              <a:t> are </a:t>
            </a:r>
            <a:r>
              <a:rPr lang="fr-CH" b="1" i="1" dirty="0" err="1" smtClean="0">
                <a:solidFill>
                  <a:srgbClr val="FF0000"/>
                </a:solidFill>
              </a:rPr>
              <a:t>complementary</a:t>
            </a:r>
            <a:endParaRPr lang="fr-CH" b="1" i="1" dirty="0" smtClean="0">
              <a:solidFill>
                <a:srgbClr val="FF0000"/>
              </a:solidFill>
            </a:endParaRPr>
          </a:p>
          <a:p>
            <a:r>
              <a:rPr lang="fr-CH" dirty="0" smtClean="0"/>
              <a:t>-^- top quark mass and </a:t>
            </a:r>
            <a:r>
              <a:rPr lang="fr-CH" dirty="0" err="1" smtClean="0"/>
              <a:t>couplings</a:t>
            </a:r>
            <a:r>
              <a:rPr lang="fr-CH" dirty="0" smtClean="0"/>
              <a:t> essential! </a:t>
            </a:r>
            <a:endParaRPr lang="fr-CH" dirty="0"/>
          </a:p>
          <a:p>
            <a:r>
              <a:rPr lang="fr-CH" dirty="0" smtClean="0"/>
              <a:t>(the 100km </a:t>
            </a:r>
            <a:r>
              <a:rPr lang="fr-CH" dirty="0" err="1" smtClean="0"/>
              <a:t>circumference</a:t>
            </a:r>
            <a:r>
              <a:rPr lang="fr-CH" dirty="0" smtClean="0"/>
              <a:t> </a:t>
            </a:r>
            <a:r>
              <a:rPr lang="fr-CH" dirty="0" err="1" smtClean="0"/>
              <a:t>is</a:t>
            </a:r>
            <a:r>
              <a:rPr lang="fr-CH" dirty="0" smtClean="0"/>
              <a:t> optimal for </a:t>
            </a:r>
            <a:r>
              <a:rPr lang="fr-CH" dirty="0" err="1" smtClean="0"/>
              <a:t>this</a:t>
            </a:r>
            <a:r>
              <a:rPr lang="fr-CH" dirty="0" smtClean="0"/>
              <a:t>)</a:t>
            </a:r>
            <a:endParaRPr lang="fr-CH" sz="1200" dirty="0" smtClean="0"/>
          </a:p>
          <a:p>
            <a:r>
              <a:rPr lang="fr-CH" dirty="0"/>
              <a:t>&lt;-- </a:t>
            </a:r>
            <a:r>
              <a:rPr lang="fr-CH" dirty="0" err="1" smtClean="0"/>
              <a:t>systematics</a:t>
            </a:r>
            <a:r>
              <a:rPr lang="fr-CH" dirty="0" smtClean="0"/>
              <a:t> </a:t>
            </a:r>
            <a:r>
              <a:rPr lang="fr-CH" dirty="0"/>
              <a:t>are </a:t>
            </a:r>
            <a:r>
              <a:rPr lang="fr-CH" dirty="0" err="1"/>
              <a:t>preliminary</a:t>
            </a:r>
            <a:r>
              <a:rPr lang="fr-CH" dirty="0"/>
              <a:t> </a:t>
            </a:r>
          </a:p>
          <a:p>
            <a:r>
              <a:rPr lang="fr-CH" dirty="0" smtClean="0"/>
              <a:t>    (</a:t>
            </a:r>
            <a:r>
              <a:rPr lang="fr-CH" dirty="0" err="1" smtClean="0"/>
              <a:t>aim</a:t>
            </a:r>
            <a:r>
              <a:rPr lang="fr-CH" dirty="0" smtClean="0"/>
              <a:t> at </a:t>
            </a:r>
            <a:r>
              <a:rPr lang="fr-CH" dirty="0" err="1" smtClean="0"/>
              <a:t>reducing</a:t>
            </a:r>
            <a:r>
              <a:rPr lang="fr-CH" dirty="0" smtClean="0"/>
              <a:t> to </a:t>
            </a:r>
            <a:r>
              <a:rPr lang="fr-CH" dirty="0" err="1" smtClean="0"/>
              <a:t>systematics</a:t>
            </a:r>
            <a:r>
              <a:rPr lang="fr-CH" dirty="0" smtClean="0"/>
              <a:t>) </a:t>
            </a:r>
            <a:endParaRPr lang="fr-CH" dirty="0"/>
          </a:p>
          <a:p>
            <a:r>
              <a:rPr lang="fr-CH" dirty="0">
                <a:sym typeface="Wingdings" panose="05000000000000000000" pitchFamily="2" charset="2"/>
              </a:rPr>
              <a:t>&lt;-- </a:t>
            </a:r>
            <a:r>
              <a:rPr lang="fr-CH" dirty="0" smtClean="0">
                <a:sym typeface="Wingdings" panose="05000000000000000000" pitchFamily="2" charset="2"/>
              </a:rPr>
              <a:t>tau, b, </a:t>
            </a:r>
            <a:r>
              <a:rPr lang="fr-CH" dirty="0">
                <a:sym typeface="Wingdings" panose="05000000000000000000" pitchFamily="2" charset="2"/>
              </a:rPr>
              <a:t>and c observables </a:t>
            </a:r>
            <a:r>
              <a:rPr lang="fr-CH" dirty="0" err="1">
                <a:sym typeface="Wingdings" panose="05000000000000000000" pitchFamily="2" charset="2"/>
              </a:rPr>
              <a:t>still</a:t>
            </a:r>
            <a:r>
              <a:rPr lang="fr-CH" dirty="0">
                <a:sym typeface="Wingdings" panose="05000000000000000000" pitchFamily="2" charset="2"/>
              </a:rPr>
              <a:t> to </a:t>
            </a:r>
            <a:r>
              <a:rPr lang="fr-CH" dirty="0" err="1">
                <a:sym typeface="Wingdings" panose="05000000000000000000" pitchFamily="2" charset="2"/>
              </a:rPr>
              <a:t>be</a:t>
            </a:r>
            <a:r>
              <a:rPr lang="fr-CH" dirty="0">
                <a:sym typeface="Wingdings" panose="05000000000000000000" pitchFamily="2" charset="2"/>
              </a:rPr>
              <a:t> </a:t>
            </a:r>
            <a:r>
              <a:rPr lang="fr-CH" dirty="0" err="1">
                <a:sym typeface="Wingdings" panose="05000000000000000000" pitchFamily="2" charset="2"/>
              </a:rPr>
              <a:t>added</a:t>
            </a:r>
            <a:endParaRPr lang="fr-CH" dirty="0">
              <a:sym typeface="Wingdings" panose="05000000000000000000" pitchFamily="2" charset="2"/>
            </a:endParaRPr>
          </a:p>
          <a:p>
            <a:r>
              <a:rPr lang="fr-CH" dirty="0">
                <a:sym typeface="Wingdings" panose="05000000000000000000" pitchFamily="2" charset="2"/>
              </a:rPr>
              <a:t>&lt;-- </a:t>
            </a:r>
            <a:r>
              <a:rPr lang="fr-CH" dirty="0" err="1" smtClean="0">
                <a:sym typeface="Wingdings" panose="05000000000000000000" pitchFamily="2" charset="2"/>
              </a:rPr>
              <a:t>complemented</a:t>
            </a:r>
            <a:r>
              <a:rPr lang="fr-CH" dirty="0" smtClean="0">
                <a:sym typeface="Wingdings" panose="05000000000000000000" pitchFamily="2" charset="2"/>
              </a:rPr>
              <a:t> by </a:t>
            </a:r>
            <a:r>
              <a:rPr lang="fr-CH" dirty="0">
                <a:sym typeface="Wingdings" panose="05000000000000000000" pitchFamily="2" charset="2"/>
              </a:rPr>
              <a:t>high </a:t>
            </a:r>
            <a:r>
              <a:rPr lang="fr-CH" dirty="0" err="1">
                <a:sym typeface="Wingdings" panose="05000000000000000000" pitchFamily="2" charset="2"/>
              </a:rPr>
              <a:t>energy</a:t>
            </a:r>
            <a:r>
              <a:rPr lang="fr-CH" dirty="0">
                <a:sym typeface="Wingdings" panose="05000000000000000000" pitchFamily="2" charset="2"/>
              </a:rPr>
              <a:t> </a:t>
            </a:r>
            <a:r>
              <a:rPr lang="fr-CH" dirty="0" smtClean="0">
                <a:sym typeface="Wingdings" panose="05000000000000000000" pitchFamily="2" charset="2"/>
              </a:rPr>
              <a:t>FCC-</a:t>
            </a:r>
            <a:r>
              <a:rPr lang="fr-CH" dirty="0" err="1" smtClean="0">
                <a:sym typeface="Wingdings" panose="05000000000000000000" pitchFamily="2" charset="2"/>
              </a:rPr>
              <a:t>hh</a:t>
            </a:r>
            <a:r>
              <a:rPr lang="fr-CH" dirty="0" smtClean="0">
                <a:sym typeface="Wingdings" panose="05000000000000000000" pitchFamily="2" charset="2"/>
              </a:rPr>
              <a:t> </a:t>
            </a:r>
            <a:endParaRPr lang="fr-CH" dirty="0" smtClean="0"/>
          </a:p>
          <a:p>
            <a:r>
              <a:rPr lang="fr-CH" b="1" i="1" dirty="0" smtClean="0"/>
              <a:t>Theory </a:t>
            </a:r>
            <a:r>
              <a:rPr lang="fr-CH" b="1" i="1" dirty="0" err="1"/>
              <a:t>work</a:t>
            </a:r>
            <a:r>
              <a:rPr lang="fr-CH" b="1" i="1" dirty="0"/>
              <a:t> </a:t>
            </a:r>
            <a:r>
              <a:rPr lang="fr-CH" b="1" i="1" dirty="0" err="1"/>
              <a:t>is</a:t>
            </a:r>
            <a:r>
              <a:rPr lang="fr-CH" b="1" i="1" dirty="0"/>
              <a:t> </a:t>
            </a:r>
            <a:r>
              <a:rPr lang="fr-CH" b="1" i="1" dirty="0" err="1"/>
              <a:t>critical</a:t>
            </a:r>
            <a:r>
              <a:rPr lang="fr-CH" b="1" i="1" dirty="0"/>
              <a:t> and </a:t>
            </a:r>
            <a:r>
              <a:rPr lang="fr-CH" b="1" i="1" dirty="0" err="1" smtClean="0"/>
              <a:t>initiated</a:t>
            </a:r>
            <a:r>
              <a:rPr lang="fr-CH" dirty="0" smtClean="0"/>
              <a:t> </a:t>
            </a:r>
            <a:r>
              <a:rPr lang="en-GB" sz="1200" i="1" dirty="0"/>
              <a:t>1809.01830</a:t>
            </a:r>
          </a:p>
          <a:p>
            <a:r>
              <a:rPr lang="fr-CH" dirty="0" smtClean="0"/>
              <a:t> </a:t>
            </a:r>
            <a:r>
              <a:rPr lang="fr-CH" b="1" i="1" dirty="0"/>
              <a:t>D</a:t>
            </a:r>
            <a:r>
              <a:rPr lang="fr-CH" b="1" i="1" dirty="0" smtClean="0"/>
              <a:t>esign detectors to match </a:t>
            </a:r>
            <a:r>
              <a:rPr lang="fr-CH" b="1" i="1" dirty="0" err="1" smtClean="0"/>
              <a:t>syst</a:t>
            </a:r>
            <a:r>
              <a:rPr lang="fr-CH" b="1" i="1" dirty="0" smtClean="0"/>
              <a:t> to stat </a:t>
            </a:r>
            <a:r>
              <a:rPr lang="fr-CH" b="1" i="1" dirty="0" err="1" smtClean="0"/>
              <a:t>errors</a:t>
            </a:r>
            <a:endParaRPr lang="fr-CH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4667612" y="3313"/>
            <a:ext cx="4455188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CH" b="1" dirty="0" err="1" smtClean="0"/>
              <a:t>Precision</a:t>
            </a:r>
            <a:r>
              <a:rPr lang="fr-CH" b="1" dirty="0" smtClean="0"/>
              <a:t> EW </a:t>
            </a:r>
            <a:r>
              <a:rPr lang="fr-CH" b="1" dirty="0" err="1" smtClean="0"/>
              <a:t>measurements</a:t>
            </a:r>
            <a:r>
              <a:rPr lang="fr-CH" b="1" dirty="0" smtClean="0"/>
              <a:t>: </a:t>
            </a:r>
          </a:p>
          <a:p>
            <a:r>
              <a:rPr lang="fr-CH" b="1" dirty="0" smtClean="0"/>
              <a:t>                               </a:t>
            </a:r>
            <a:r>
              <a:rPr lang="fr-CH" b="1" dirty="0" err="1" smtClean="0"/>
              <a:t>is</a:t>
            </a:r>
            <a:r>
              <a:rPr lang="fr-CH" b="1" dirty="0" smtClean="0"/>
              <a:t> the SM </a:t>
            </a:r>
            <a:r>
              <a:rPr lang="fr-CH" b="1" dirty="0" err="1" smtClean="0"/>
              <a:t>complete</a:t>
            </a:r>
            <a:r>
              <a:rPr lang="fr-CH" b="1" dirty="0" smtClean="0"/>
              <a:t>?</a:t>
            </a:r>
            <a:endParaRPr lang="en-GB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1236"/>
            <a:ext cx="4644008" cy="516209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67744" y="2770683"/>
            <a:ext cx="576064" cy="461665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67744" y="337220"/>
            <a:ext cx="504056" cy="5377780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wrap="square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71800" y="337220"/>
            <a:ext cx="432048" cy="5377780"/>
          </a:xfrm>
          <a:prstGeom prst="rect">
            <a:avLst/>
          </a:prstGeom>
          <a:ln w="38100">
            <a:solidFill>
              <a:srgbClr val="00B050"/>
            </a:solidFill>
          </a:ln>
        </p:spPr>
        <p:txBody>
          <a:bodyPr wrap="square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5576" y="-20847"/>
            <a:ext cx="1944763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The opportunities 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839985" y="-22820"/>
            <a:ext cx="1587999" cy="369332"/>
          </a:xfrm>
          <a:prstGeom prst="rect">
            <a:avLst/>
          </a:prstGeom>
          <a:solidFill>
            <a:srgbClr val="C4E59F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The challenges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1813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6DA4F-A205-4E4E-A80F-029F74D1656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20/01/2021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status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635" y="0"/>
            <a:ext cx="646273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11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BEDB2-DDE9-45D6-AE06-4EB67139671C}" type="datetime1">
              <a:rPr lang="en-GB" smtClean="0"/>
              <a:t>20/01/2021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status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12</a:t>
            </a:fld>
            <a:endParaRPr lang="en-GB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0665" y="1"/>
            <a:ext cx="3091263" cy="239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18505" y="2471433"/>
            <a:ext cx="3133916" cy="2546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62001" y="2343664"/>
                <a:ext cx="4456504" cy="2631490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CH" sz="1500" b="1" u="sng" dirty="0"/>
                  <a:t>FCC-</a:t>
                </a:r>
                <a:r>
                  <a:rPr lang="fr-CH" sz="1500" b="1" u="sng" dirty="0" err="1"/>
                  <a:t>ee</a:t>
                </a:r>
                <a:r>
                  <a:rPr lang="fr-CH" sz="1500" b="1" dirty="0">
                    <a:solidFill>
                      <a:schemeClr val="tx2">
                        <a:lumMod val="75000"/>
                      </a:schemeClr>
                    </a:solidFill>
                  </a:rPr>
                  <a:t> </a:t>
                </a:r>
              </a:p>
              <a:p>
                <a:r>
                  <a:rPr lang="fr-CH" sz="1500" b="1" dirty="0">
                    <a:solidFill>
                      <a:schemeClr val="tx2">
                        <a:lumMod val="75000"/>
                      </a:schemeClr>
                    </a:solidFill>
                  </a:rPr>
                  <a:t>-- EWPO, G</a:t>
                </a:r>
                <a:r>
                  <a:rPr lang="fr-CH" sz="1500" b="1" baseline="-25000" dirty="0">
                    <a:solidFill>
                      <a:schemeClr val="tx2">
                        <a:lumMod val="75000"/>
                      </a:schemeClr>
                    </a:solidFill>
                  </a:rPr>
                  <a:t>F</a:t>
                </a:r>
                <a:r>
                  <a:rPr lang="fr-CH" sz="1500" b="1" dirty="0">
                    <a:solidFill>
                      <a:schemeClr val="tx2">
                        <a:lumMod val="75000"/>
                      </a:schemeClr>
                    </a:solidFill>
                  </a:rPr>
                  <a:t>, </a:t>
                </a:r>
                <a:r>
                  <a:rPr lang="fr-CH" sz="1500" b="1" dirty="0">
                    <a:solidFill>
                      <a:srgbClr val="FF0000"/>
                    </a:solidFill>
                    <a:sym typeface="Symbol"/>
                  </a:rPr>
                  <a:t></a:t>
                </a:r>
                <a:r>
                  <a:rPr lang="fr-CH" sz="1500" b="1" dirty="0">
                    <a:solidFill>
                      <a:schemeClr val="tx2">
                        <a:lumMod val="75000"/>
                      </a:schemeClr>
                    </a:solidFill>
                  </a:rPr>
                  <a:t> , </a:t>
                </a:r>
                <a:r>
                  <a:rPr lang="fr-CH" sz="1500" b="1" dirty="0" err="1">
                    <a:solidFill>
                      <a:schemeClr val="tx2">
                        <a:lumMod val="75000"/>
                      </a:schemeClr>
                    </a:solidFill>
                  </a:rPr>
                  <a:t>N</a:t>
                </a:r>
                <a:r>
                  <a:rPr lang="fr-CH" sz="1500" b="1" baseline="-25000" dirty="0" err="1">
                    <a:solidFill>
                      <a:schemeClr val="tx2">
                        <a:lumMod val="75000"/>
                      </a:schemeClr>
                    </a:solidFill>
                  </a:rPr>
                  <a:t>v</a:t>
                </a:r>
                <a:r>
                  <a:rPr lang="fr-CH" sz="1500" b="1" dirty="0">
                    <a:solidFill>
                      <a:schemeClr val="tx2">
                        <a:lumMod val="75000"/>
                      </a:schemeClr>
                    </a:solidFill>
                  </a:rPr>
                  <a:t>: </a:t>
                </a:r>
                <a:r>
                  <a:rPr lang="fr-CH" sz="1500" b="1" dirty="0" err="1">
                    <a:solidFill>
                      <a:schemeClr val="tx2">
                        <a:lumMod val="75000"/>
                      </a:schemeClr>
                    </a:solidFill>
                  </a:rPr>
                  <a:t>sensitivity</a:t>
                </a:r>
                <a:r>
                  <a:rPr lang="fr-CH" sz="1500" b="1" dirty="0">
                    <a:solidFill>
                      <a:schemeClr val="tx2">
                        <a:lumMod val="75000"/>
                      </a:schemeClr>
                    </a:solidFill>
                  </a:rPr>
                  <a:t> 10</a:t>
                </a:r>
                <a:r>
                  <a:rPr lang="fr-CH" sz="1500" b="1" baseline="30000" dirty="0">
                    <a:solidFill>
                      <a:schemeClr val="tx2">
                        <a:lumMod val="75000"/>
                      </a:schemeClr>
                    </a:solidFill>
                  </a:rPr>
                  <a:t>-5</a:t>
                </a:r>
                <a:r>
                  <a:rPr lang="fr-CH" sz="1500" b="1" dirty="0">
                    <a:solidFill>
                      <a:schemeClr val="tx2">
                        <a:lumMod val="75000"/>
                      </a:schemeClr>
                    </a:solidFill>
                  </a:rPr>
                  <a:t> up to v. high Masses</a:t>
                </a:r>
              </a:p>
              <a:p>
                <a:r>
                  <a:rPr lang="fr-CH" sz="1500" b="1" dirty="0">
                    <a:solidFill>
                      <a:schemeClr val="tx2">
                        <a:lumMod val="75000"/>
                      </a:schemeClr>
                    </a:solidFill>
                  </a:rPr>
                  <a:t>-- high </a:t>
                </a:r>
                <a:r>
                  <a:rPr lang="fr-CH" sz="1500" b="1" dirty="0" err="1">
                    <a:solidFill>
                      <a:schemeClr val="tx2">
                        <a:lumMod val="75000"/>
                      </a:schemeClr>
                    </a:solidFill>
                  </a:rPr>
                  <a:t>sensitivity</a:t>
                </a:r>
                <a:r>
                  <a:rPr lang="fr-CH" sz="1500" b="1" dirty="0">
                    <a:solidFill>
                      <a:schemeClr val="tx2">
                        <a:lumMod val="75000"/>
                      </a:schemeClr>
                    </a:solidFill>
                  </a:rPr>
                  <a:t> to single N</a:t>
                </a:r>
                <a:r>
                  <a:rPr lang="fr-CH" sz="1500" b="1" dirty="0">
                    <a:solidFill>
                      <a:schemeClr val="tx2">
                        <a:lumMod val="75000"/>
                      </a:schemeClr>
                    </a:solidFill>
                    <a:sym typeface="Wingdings" panose="05000000000000000000" pitchFamily="2" charset="2"/>
                  </a:rPr>
                  <a:t>( </a:t>
                </a:r>
                <a14:m>
                  <m:oMath xmlns:m="http://schemas.openxmlformats.org/officeDocument/2006/math">
                    <m:r>
                      <a:rPr lang="fr-CH" sz="1500" i="1">
                        <a:latin typeface="Cambria Math"/>
                        <a:ea typeface="Cambria Math"/>
                      </a:rPr>
                      <m:t>𝑙</m:t>
                    </m:r>
                    <m:r>
                      <a:rPr lang="fr-CH" sz="1500" i="1" baseline="-25000">
                        <a:latin typeface="Cambria Math"/>
                        <a:ea typeface="Cambria Math"/>
                      </a:rPr>
                      <m:t>2</m:t>
                    </m:r>
                  </m:oMath>
                </a14:m>
                <a:r>
                  <a:rPr lang="fr-CH" sz="1500" b="1" baseline="30000" dirty="0">
                    <a:solidFill>
                      <a:srgbClr val="0070C0"/>
                    </a:solidFill>
                    <a:sym typeface="Symbol"/>
                  </a:rPr>
                  <a:t></a:t>
                </a:r>
                <a:r>
                  <a:rPr lang="fr-CH" sz="1500" b="1" baseline="30000" dirty="0">
                    <a:solidFill>
                      <a:srgbClr val="FF0000"/>
                    </a:solidFill>
                    <a:sym typeface="Symbol"/>
                  </a:rPr>
                  <a:t> </a:t>
                </a:r>
                <a:r>
                  <a:rPr lang="fr-CH" sz="1500" b="1" dirty="0">
                    <a:solidFill>
                      <a:schemeClr val="tx2">
                        <a:lumMod val="75000"/>
                      </a:schemeClr>
                    </a:solidFill>
                    <a:sym typeface="Symbol"/>
                  </a:rPr>
                  <a:t>W)</a:t>
                </a:r>
                <a:r>
                  <a:rPr lang="fr-CH" sz="1500" b="1" dirty="0">
                    <a:solidFill>
                      <a:schemeClr val="tx2">
                        <a:lumMod val="75000"/>
                      </a:schemeClr>
                    </a:solidFill>
                  </a:rPr>
                  <a:t> in Z </a:t>
                </a:r>
                <a:r>
                  <a:rPr lang="fr-CH" sz="1500" b="1" dirty="0" err="1">
                    <a:solidFill>
                      <a:schemeClr val="tx2">
                        <a:lumMod val="75000"/>
                      </a:schemeClr>
                    </a:solidFill>
                  </a:rPr>
                  <a:t>decay</a:t>
                </a:r>
                <a:endParaRPr lang="fr-CH" sz="1500" b="1" dirty="0">
                  <a:solidFill>
                    <a:schemeClr val="tx2">
                      <a:lumMod val="75000"/>
                    </a:schemeClr>
                  </a:solidFill>
                </a:endParaRPr>
              </a:p>
              <a:p>
                <a:r>
                  <a:rPr lang="fr-CH" sz="1500" b="1" u="sng" dirty="0"/>
                  <a:t>FCC-</a:t>
                </a:r>
                <a:r>
                  <a:rPr lang="fr-CH" sz="1500" b="1" u="sng" dirty="0" err="1"/>
                  <a:t>hh</a:t>
                </a:r>
                <a:endParaRPr lang="fr-CH" sz="1500" b="1" u="sng" dirty="0"/>
              </a:p>
              <a:p>
                <a:r>
                  <a:rPr lang="fr-CH" sz="1500" b="1" dirty="0">
                    <a:solidFill>
                      <a:schemeClr val="tx2">
                        <a:lumMod val="75000"/>
                      </a:schemeClr>
                    </a:solidFill>
                  </a:rPr>
                  <a:t>-- production in W-&gt; </a:t>
                </a:r>
                <a14:m>
                  <m:oMath xmlns:m="http://schemas.openxmlformats.org/officeDocument/2006/math">
                    <m:r>
                      <a:rPr lang="fr-CH" sz="1500" i="1">
                        <a:latin typeface="Cambria Math"/>
                        <a:ea typeface="Cambria Math"/>
                      </a:rPr>
                      <m:t>𝑙</m:t>
                    </m:r>
                    <m:r>
                      <a:rPr lang="fr-CH" sz="1500" i="1" baseline="-25000">
                        <a:latin typeface="Cambria Math"/>
                        <a:ea typeface="Cambria Math"/>
                      </a:rPr>
                      <m:t>1</m:t>
                    </m:r>
                  </m:oMath>
                </a14:m>
                <a:r>
                  <a:rPr lang="fr-CH" sz="1500" b="1" baseline="30000" dirty="0">
                    <a:solidFill>
                      <a:srgbClr val="FF0000"/>
                    </a:solidFill>
                    <a:sym typeface="Symbol"/>
                  </a:rPr>
                  <a:t></a:t>
                </a:r>
                <a:r>
                  <a:rPr lang="fr-CH" sz="1500" b="1" dirty="0">
                    <a:solidFill>
                      <a:schemeClr val="tx2">
                        <a:lumMod val="75000"/>
                      </a:schemeClr>
                    </a:solidFill>
                  </a:rPr>
                  <a:t> + N</a:t>
                </a:r>
                <a:r>
                  <a:rPr lang="fr-CH" sz="1500" b="1" dirty="0">
                    <a:solidFill>
                      <a:schemeClr val="tx2">
                        <a:lumMod val="75000"/>
                      </a:schemeClr>
                    </a:solidFill>
                    <a:sym typeface="Wingdings" panose="05000000000000000000" pitchFamily="2" charset="2"/>
                  </a:rPr>
                  <a:t>( </a:t>
                </a:r>
                <a14:m>
                  <m:oMath xmlns:m="http://schemas.openxmlformats.org/officeDocument/2006/math">
                    <m:r>
                      <a:rPr lang="fr-CH" sz="1500" i="1">
                        <a:latin typeface="Cambria Math"/>
                        <a:ea typeface="Cambria Math"/>
                      </a:rPr>
                      <m:t>𝑙</m:t>
                    </m:r>
                    <m:r>
                      <a:rPr lang="fr-CH" sz="1500" i="1" baseline="-25000">
                        <a:latin typeface="Cambria Math"/>
                        <a:ea typeface="Cambria Math"/>
                      </a:rPr>
                      <m:t>2</m:t>
                    </m:r>
                  </m:oMath>
                </a14:m>
                <a:r>
                  <a:rPr lang="fr-CH" sz="1500" b="1" baseline="30000" dirty="0">
                    <a:solidFill>
                      <a:srgbClr val="0070C0"/>
                    </a:solidFill>
                    <a:sym typeface="Symbol"/>
                  </a:rPr>
                  <a:t></a:t>
                </a:r>
                <a:r>
                  <a:rPr lang="fr-CH" sz="1500" b="1" baseline="30000" dirty="0">
                    <a:solidFill>
                      <a:srgbClr val="FF0000"/>
                    </a:solidFill>
                    <a:sym typeface="Symbol"/>
                  </a:rPr>
                  <a:t> </a:t>
                </a:r>
                <a:r>
                  <a:rPr lang="fr-CH" sz="1500" b="1" dirty="0">
                    <a:solidFill>
                      <a:schemeClr val="tx2">
                        <a:lumMod val="75000"/>
                      </a:schemeClr>
                    </a:solidFill>
                    <a:sym typeface="Symbol"/>
                  </a:rPr>
                  <a:t>W) </a:t>
                </a:r>
                <a:r>
                  <a:rPr lang="fr-CH" sz="1500" b="1" dirty="0">
                    <a:solidFill>
                      <a:schemeClr val="tx2">
                        <a:lumMod val="75000"/>
                      </a:schemeClr>
                    </a:solidFill>
                    <a:sym typeface="Wingdings" panose="05000000000000000000" pitchFamily="2" charset="2"/>
                  </a:rPr>
                  <a:t>   (LNV+LFV)</a:t>
                </a:r>
                <a:endParaRPr lang="fr-CH" sz="1500" b="1" dirty="0">
                  <a:solidFill>
                    <a:schemeClr val="tx2">
                      <a:lumMod val="75000"/>
                    </a:schemeClr>
                  </a:solidFill>
                </a:endParaRPr>
              </a:p>
              <a:p>
                <a:r>
                  <a:rPr lang="fr-CH" sz="1500" b="1" dirty="0" err="1">
                    <a:solidFill>
                      <a:schemeClr val="tx2">
                        <a:lumMod val="75000"/>
                      </a:schemeClr>
                    </a:solidFill>
                  </a:rPr>
                  <a:t>with</a:t>
                </a:r>
                <a:r>
                  <a:rPr lang="fr-CH" sz="1500" b="1" dirty="0">
                    <a:solidFill>
                      <a:schemeClr val="tx2">
                        <a:lumMod val="75000"/>
                      </a:schemeClr>
                    </a:solidFill>
                  </a:rPr>
                  <a:t> initial and final  lepton charge and </a:t>
                </a:r>
                <a:r>
                  <a:rPr lang="fr-CH" sz="1500" b="1" dirty="0" err="1">
                    <a:solidFill>
                      <a:schemeClr val="tx2">
                        <a:lumMod val="75000"/>
                      </a:schemeClr>
                    </a:solidFill>
                  </a:rPr>
                  <a:t>flavour</a:t>
                </a:r>
                <a:endParaRPr lang="fr-CH" sz="1500" b="1" dirty="0">
                  <a:solidFill>
                    <a:schemeClr val="tx2">
                      <a:lumMod val="75000"/>
                    </a:schemeClr>
                  </a:solidFill>
                </a:endParaRPr>
              </a:p>
              <a:p>
                <a:r>
                  <a:rPr lang="fr-CH" sz="1500" b="1" u="sng" dirty="0"/>
                  <a:t>FCC e-p</a:t>
                </a:r>
              </a:p>
              <a:p>
                <a:r>
                  <a:rPr lang="fr-CH" sz="1500" b="1" dirty="0">
                    <a:solidFill>
                      <a:schemeClr val="tx2">
                        <a:lumMod val="75000"/>
                      </a:schemeClr>
                    </a:solidFill>
                  </a:rPr>
                  <a:t>-- production in CC e</a:t>
                </a:r>
                <a:r>
                  <a:rPr lang="fr-CH" sz="1500" b="1" baseline="30000" dirty="0">
                    <a:solidFill>
                      <a:srgbClr val="FF0000"/>
                    </a:solidFill>
                    <a:sym typeface="Symbol"/>
                  </a:rPr>
                  <a:t></a:t>
                </a:r>
                <a:r>
                  <a:rPr lang="fr-CH" sz="1500" b="1" dirty="0">
                    <a:solidFill>
                      <a:schemeClr val="tx2">
                        <a:lumMod val="75000"/>
                      </a:schemeClr>
                    </a:solidFill>
                  </a:rPr>
                  <a:t> p </a:t>
                </a:r>
                <a:r>
                  <a:rPr lang="fr-CH" sz="1500" b="1" dirty="0">
                    <a:solidFill>
                      <a:schemeClr val="tx2">
                        <a:lumMod val="75000"/>
                      </a:schemeClr>
                    </a:solidFill>
                    <a:sym typeface="Wingdings" panose="05000000000000000000" pitchFamily="2" charset="2"/>
                  </a:rPr>
                  <a:t> X N( </a:t>
                </a:r>
                <a14:m>
                  <m:oMath xmlns:m="http://schemas.openxmlformats.org/officeDocument/2006/math">
                    <m:r>
                      <a:rPr lang="fr-CH" sz="1500" i="1">
                        <a:latin typeface="Cambria Math"/>
                        <a:ea typeface="Cambria Math"/>
                      </a:rPr>
                      <m:t>𝑙</m:t>
                    </m:r>
                  </m:oMath>
                </a14:m>
                <a:r>
                  <a:rPr lang="fr-CH" sz="1500" b="1" baseline="30000" dirty="0">
                    <a:solidFill>
                      <a:srgbClr val="0070C0"/>
                    </a:solidFill>
                    <a:sym typeface="Symbol"/>
                  </a:rPr>
                  <a:t></a:t>
                </a:r>
                <a:r>
                  <a:rPr lang="fr-CH" sz="1500" b="1" dirty="0">
                    <a:solidFill>
                      <a:schemeClr val="tx2">
                        <a:lumMod val="75000"/>
                      </a:schemeClr>
                    </a:solidFill>
                    <a:sym typeface="Symbol"/>
                  </a:rPr>
                  <a:t>W) high </a:t>
                </a:r>
                <a:r>
                  <a:rPr lang="fr-CH" sz="1500" b="1" dirty="0" smtClean="0">
                    <a:solidFill>
                      <a:schemeClr val="tx2">
                        <a:lumMod val="75000"/>
                      </a:schemeClr>
                    </a:solidFill>
                    <a:sym typeface="Symbol"/>
                  </a:rPr>
                  <a:t>mass</a:t>
                </a:r>
                <a:endParaRPr lang="fr-CH" sz="1500" b="1" u="sng" dirty="0">
                  <a:sym typeface="Symbol"/>
                </a:endParaRPr>
              </a:p>
              <a:p>
                <a:r>
                  <a:rPr lang="fr-CH" sz="1500" b="1" u="sng" dirty="0" err="1">
                    <a:sym typeface="Symbol"/>
                  </a:rPr>
                  <a:t>ee-hh</a:t>
                </a:r>
                <a:r>
                  <a:rPr lang="fr-CH" sz="1500" b="1" u="sng" dirty="0">
                    <a:sym typeface="Symbol"/>
                  </a:rPr>
                  <a:t>/</a:t>
                </a:r>
                <a:r>
                  <a:rPr lang="fr-CH" sz="1500" b="1" u="sng" dirty="0" err="1">
                    <a:sym typeface="Symbol"/>
                  </a:rPr>
                  <a:t>ep</a:t>
                </a:r>
                <a:r>
                  <a:rPr lang="fr-CH" sz="1500" b="1" u="sng" dirty="0">
                    <a:sym typeface="Symbol"/>
                  </a:rPr>
                  <a:t> </a:t>
                </a:r>
                <a:r>
                  <a:rPr lang="fr-CH" sz="1500" b="1" u="sng" dirty="0" err="1">
                    <a:sym typeface="Symbol"/>
                  </a:rPr>
                  <a:t>complementarity</a:t>
                </a:r>
                <a:r>
                  <a:rPr lang="fr-CH" sz="1500" b="1" u="sng" dirty="0">
                    <a:sym typeface="Symbol"/>
                  </a:rPr>
                  <a:t>: </a:t>
                </a:r>
              </a:p>
              <a:p>
                <a:r>
                  <a:rPr lang="fr-CH" sz="1500" b="1" dirty="0">
                    <a:solidFill>
                      <a:schemeClr val="tx2">
                        <a:lumMod val="75000"/>
                      </a:schemeClr>
                    </a:solidFill>
                    <a:sym typeface="Symbol"/>
                  </a:rPr>
                  <a:t>indirect/direct </a:t>
                </a:r>
                <a:r>
                  <a:rPr lang="fr-CH" sz="1500" b="1" dirty="0" err="1">
                    <a:solidFill>
                      <a:schemeClr val="tx2">
                        <a:lumMod val="75000"/>
                      </a:schemeClr>
                    </a:solidFill>
                    <a:sym typeface="Symbol"/>
                  </a:rPr>
                  <a:t>discovery</a:t>
                </a:r>
                <a:r>
                  <a:rPr lang="fr-CH" sz="1500" b="1" dirty="0">
                    <a:solidFill>
                      <a:schemeClr val="tx2">
                        <a:lumMod val="75000"/>
                      </a:schemeClr>
                    </a:solidFill>
                    <a:sym typeface="Symbol"/>
                  </a:rPr>
                  <a:t>  + </a:t>
                </a:r>
                <a:r>
                  <a:rPr lang="fr-CH" sz="1500" b="1" dirty="0" err="1">
                    <a:solidFill>
                      <a:schemeClr val="tx2">
                        <a:lumMod val="75000"/>
                      </a:schemeClr>
                    </a:solidFill>
                    <a:sym typeface="Symbol"/>
                  </a:rPr>
                  <a:t>studies</a:t>
                </a:r>
                <a:r>
                  <a:rPr lang="fr-CH" sz="1500" b="1" dirty="0">
                    <a:solidFill>
                      <a:schemeClr val="tx2">
                        <a:lumMod val="75000"/>
                      </a:schemeClr>
                    </a:solidFill>
                    <a:sym typeface="Symbol"/>
                  </a:rPr>
                  <a:t> of FNV and LFV!</a:t>
                </a:r>
                <a:endParaRPr lang="en-GB" sz="1500" b="1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1" y="2343664"/>
                <a:ext cx="4456504" cy="2631490"/>
              </a:xfrm>
              <a:prstGeom prst="rect">
                <a:avLst/>
              </a:prstGeom>
              <a:blipFill>
                <a:blip r:embed="rId4"/>
                <a:stretch>
                  <a:fillRect l="-547" t="-463" b="-16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2049" y="1057300"/>
            <a:ext cx="3077478" cy="145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449741" y="1640421"/>
            <a:ext cx="3289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(*)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65274" y="1158986"/>
            <a:ext cx="258404" cy="271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167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+</a:t>
            </a:r>
            <a:endParaRPr lang="fr-CH" sz="15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39341" y="1666811"/>
            <a:ext cx="237566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333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-</a:t>
            </a:r>
            <a:endParaRPr lang="fr-CH" sz="15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825348" y="1162703"/>
                <a:ext cx="633187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sz="1500" dirty="0">
                    <a:ea typeface="Cambria Math"/>
                  </a:rPr>
                  <a:t>or</a:t>
                </a:r>
                <a14:m>
                  <m:oMath xmlns:m="http://schemas.openxmlformats.org/officeDocument/2006/math">
                    <m:r>
                      <a:rPr lang="fr-CH" sz="1500" i="1">
                        <a:latin typeface="Cambria Math"/>
                        <a:ea typeface="Cambria Math"/>
                      </a:rPr>
                      <m:t> </m:t>
                    </m:r>
                    <m:r>
                      <a:rPr lang="fr-CH" sz="1500" i="1">
                        <a:latin typeface="Cambria Math"/>
                        <a:ea typeface="Cambria Math"/>
                      </a:rPr>
                      <m:t>𝑙</m:t>
                    </m:r>
                  </m:oMath>
                </a14:m>
                <a:r>
                  <a:rPr lang="fr-CH" sz="1500" b="1" baseline="30000" dirty="0">
                    <a:solidFill>
                      <a:srgbClr val="FF0000"/>
                    </a:solidFill>
                    <a:sym typeface="Symbol"/>
                  </a:rPr>
                  <a:t></a:t>
                </a:r>
                <a:r>
                  <a:rPr lang="fr-CH" sz="1500" dirty="0">
                    <a:sym typeface="Symbol"/>
                  </a:rPr>
                  <a:t></a:t>
                </a:r>
                <a:endParaRPr lang="en-GB" sz="1500" baseline="30000" dirty="0"/>
              </a:p>
              <a:p>
                <a:endParaRPr lang="en-GB" sz="15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5348" y="1162703"/>
                <a:ext cx="633187" cy="553998"/>
              </a:xfrm>
              <a:prstGeom prst="rect">
                <a:avLst/>
              </a:prstGeom>
              <a:blipFill>
                <a:blip r:embed="rId6"/>
                <a:stretch>
                  <a:fillRect l="-3846" t="-3297" r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92147" y="90387"/>
            <a:ext cx="1860207" cy="1163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845850" y="723393"/>
            <a:ext cx="86107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500" dirty="0"/>
              <a:t>FCC-</a:t>
            </a:r>
            <a:r>
              <a:rPr lang="fr-CH" sz="1500" dirty="0" err="1"/>
              <a:t>ee</a:t>
            </a:r>
            <a:r>
              <a:rPr lang="fr-CH" sz="1500" dirty="0"/>
              <a:t> Z</a:t>
            </a:r>
            <a:endParaRPr lang="en-GB" sz="1500" dirty="0"/>
          </a:p>
        </p:txBody>
      </p:sp>
      <p:sp>
        <p:nvSpPr>
          <p:cNvPr id="17" name="TextBox 16"/>
          <p:cNvSpPr txBox="1"/>
          <p:nvPr/>
        </p:nvSpPr>
        <p:spPr>
          <a:xfrm>
            <a:off x="4872035" y="1783768"/>
            <a:ext cx="73763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500" dirty="0"/>
              <a:t>FCC-</a:t>
            </a:r>
            <a:r>
              <a:rPr lang="fr-CH" sz="1500" dirty="0" err="1"/>
              <a:t>hh</a:t>
            </a:r>
            <a:endParaRPr lang="en-GB" sz="1500" dirty="0"/>
          </a:p>
        </p:txBody>
      </p:sp>
      <p:sp>
        <p:nvSpPr>
          <p:cNvPr id="18" name="TextBox 17"/>
          <p:cNvSpPr txBox="1"/>
          <p:nvPr/>
        </p:nvSpPr>
        <p:spPr>
          <a:xfrm>
            <a:off x="791580" y="5153046"/>
            <a:ext cx="8028892" cy="5025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333" i="1" dirty="0"/>
              <a:t>Massive neutrino mechanisms for generating the matter-antimatter asymmetry in the Universe should be a central consideration in the selection and design of future colliders. </a:t>
            </a:r>
            <a:r>
              <a:rPr lang="en-GB" sz="1333" i="1" dirty="0">
                <a:solidFill>
                  <a:srgbClr val="008000"/>
                </a:solidFill>
              </a:rPr>
              <a:t>(neutrino town meeting report to ESPP)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271967" y="37188"/>
            <a:ext cx="1928541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sz="2000" b="1" dirty="0"/>
              <a:t>Heavy neutrinos</a:t>
            </a:r>
            <a:endParaRPr lang="en-GB" sz="2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575197" y="3745357"/>
            <a:ext cx="968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500" i="1" dirty="0" err="1">
                <a:solidFill>
                  <a:schemeClr val="accent6">
                    <a:lumMod val="75000"/>
                  </a:schemeClr>
                </a:solidFill>
              </a:rPr>
              <a:t>Detached</a:t>
            </a:r>
            <a:r>
              <a:rPr lang="fr-CH" sz="1500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r>
              <a:rPr lang="fr-CH" sz="1500" i="1" dirty="0" err="1">
                <a:solidFill>
                  <a:schemeClr val="accent6">
                    <a:lumMod val="75000"/>
                  </a:schemeClr>
                </a:solidFill>
              </a:rPr>
              <a:t>vertices</a:t>
            </a:r>
            <a:endParaRPr lang="en-GB" sz="15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530787" y="3337553"/>
            <a:ext cx="1788908" cy="0"/>
          </a:xfrm>
          <a:prstGeom prst="line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own Arrow 21"/>
          <p:cNvSpPr/>
          <p:nvPr/>
        </p:nvSpPr>
        <p:spPr>
          <a:xfrm>
            <a:off x="1751687" y="2343665"/>
            <a:ext cx="300033" cy="2738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00"/>
          </a:p>
        </p:txBody>
      </p:sp>
      <p:sp>
        <p:nvSpPr>
          <p:cNvPr id="23" name="TextBox 22"/>
          <p:cNvSpPr txBox="1"/>
          <p:nvPr/>
        </p:nvSpPr>
        <p:spPr>
          <a:xfrm>
            <a:off x="820665" y="2035888"/>
            <a:ext cx="2777427" cy="3231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1500" dirty="0"/>
              <a:t>tau life-time and </a:t>
            </a:r>
            <a:r>
              <a:rPr lang="fr-CH" sz="1500" dirty="0" err="1"/>
              <a:t>branching</a:t>
            </a:r>
            <a:r>
              <a:rPr lang="fr-CH" sz="1500" dirty="0"/>
              <a:t> ratios</a:t>
            </a:r>
            <a:endParaRPr lang="en-GB" sz="1500" dirty="0"/>
          </a:p>
        </p:txBody>
      </p:sp>
    </p:spTree>
    <p:extLst>
      <p:ext uri="{BB962C8B-B14F-4D97-AF65-F5344CB8AC3E}">
        <p14:creationId xmlns:p14="http://schemas.microsoft.com/office/powerpoint/2010/main" val="341614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97"/>
          <a:stretch/>
        </p:blipFill>
        <p:spPr bwMode="auto">
          <a:xfrm>
            <a:off x="0" y="985292"/>
            <a:ext cx="9324528" cy="400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4" t="26411" r="15930" b="7078"/>
          <a:stretch/>
        </p:blipFill>
        <p:spPr bwMode="auto">
          <a:xfrm>
            <a:off x="18256" y="841276"/>
            <a:ext cx="9108504" cy="4157069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2048" y="2065412"/>
            <a:ext cx="82809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“Europe, together with its international partners, should investigate the technical and financial feasibility of a future hadron collider at CERN with a centre-of-mass energy of at least 100 </a:t>
            </a:r>
            <a:r>
              <a:rPr lang="en-GB" b="1" dirty="0" err="1" smtClean="0"/>
              <a:t>TeV</a:t>
            </a:r>
            <a:r>
              <a:rPr lang="en-GB" b="1" dirty="0" smtClean="0"/>
              <a:t>, and </a:t>
            </a:r>
            <a:r>
              <a:rPr lang="en-GB" b="1" dirty="0"/>
              <a:t>with an electron-positron Higgs and electroweak factory as a possible first stage. Such a feasibility study of the colliders and related infrastructure should be established as a global endeavour and be completed on the timescale of the next Strategy update.”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1318981" y="49188"/>
            <a:ext cx="6565387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3200" b="1" dirty="0" smtClean="0"/>
              <a:t>Our </a:t>
            </a:r>
            <a:r>
              <a:rPr lang="fr-CH" sz="3200" b="1" dirty="0" err="1" smtClean="0"/>
              <a:t>marching</a:t>
            </a:r>
            <a:r>
              <a:rPr lang="fr-CH" sz="3200" b="1" dirty="0" smtClean="0"/>
              <a:t> </a:t>
            </a:r>
            <a:r>
              <a:rPr lang="fr-CH" sz="3200" b="1" dirty="0" err="1" smtClean="0"/>
              <a:t>orders</a:t>
            </a:r>
            <a:r>
              <a:rPr lang="fr-CH" sz="3200" b="1" dirty="0" smtClean="0"/>
              <a:t> </a:t>
            </a:r>
            <a:r>
              <a:rPr lang="fr-CH" sz="3200" b="1" dirty="0" err="1" smtClean="0"/>
              <a:t>from</a:t>
            </a:r>
            <a:r>
              <a:rPr lang="fr-CH" sz="3200" b="1" dirty="0" smtClean="0"/>
              <a:t> ESPP 2020:</a:t>
            </a:r>
            <a:endParaRPr lang="en-GB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-48937" y="4585692"/>
            <a:ext cx="9359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 smtClean="0"/>
              <a:t>Every</a:t>
            </a:r>
            <a:r>
              <a:rPr lang="fr-CH" dirty="0" smtClean="0"/>
              <a:t> </a:t>
            </a:r>
            <a:r>
              <a:rPr lang="fr-CH" dirty="0" err="1" smtClean="0"/>
              <a:t>word</a:t>
            </a:r>
            <a:r>
              <a:rPr lang="fr-CH" dirty="0" smtClean="0"/>
              <a:t> and </a:t>
            </a:r>
            <a:r>
              <a:rPr lang="fr-CH" dirty="0" err="1" smtClean="0"/>
              <a:t>character</a:t>
            </a:r>
            <a:r>
              <a:rPr lang="fr-CH" dirty="0" smtClean="0"/>
              <a:t> </a:t>
            </a:r>
            <a:r>
              <a:rPr lang="fr-CH" dirty="0" err="1" smtClean="0"/>
              <a:t>counts</a:t>
            </a:r>
            <a:r>
              <a:rPr lang="fr-CH" dirty="0" smtClean="0"/>
              <a:t>: </a:t>
            </a:r>
            <a:r>
              <a:rPr lang="fr-CH" dirty="0" err="1" smtClean="0"/>
              <a:t>feasibility</a:t>
            </a:r>
            <a:r>
              <a:rPr lang="fr-CH" dirty="0" smtClean="0"/>
              <a:t> of the </a:t>
            </a:r>
            <a:r>
              <a:rPr lang="fr-CH" dirty="0" err="1" smtClean="0"/>
              <a:t>colliders</a:t>
            </a:r>
            <a:r>
              <a:rPr lang="fr-CH" dirty="0" smtClean="0"/>
              <a:t> (</a:t>
            </a:r>
            <a:r>
              <a:rPr lang="fr-CH" dirty="0" err="1" smtClean="0"/>
              <a:t>ee</a:t>
            </a:r>
            <a:r>
              <a:rPr lang="fr-CH" dirty="0" smtClean="0"/>
              <a:t> and </a:t>
            </a:r>
            <a:r>
              <a:rPr lang="fr-CH" dirty="0" err="1" smtClean="0"/>
              <a:t>hh</a:t>
            </a:r>
            <a:r>
              <a:rPr lang="fr-CH" dirty="0" smtClean="0"/>
              <a:t>) and </a:t>
            </a:r>
            <a:r>
              <a:rPr lang="fr-CH" dirty="0" err="1" smtClean="0"/>
              <a:t>related</a:t>
            </a:r>
            <a:r>
              <a:rPr lang="fr-CH" dirty="0" smtClean="0"/>
              <a:t> infrastructure.</a:t>
            </a:r>
          </a:p>
          <a:p>
            <a:r>
              <a:rPr lang="fr-CH" dirty="0" smtClean="0"/>
              <a:t>-- </a:t>
            </a:r>
            <a:r>
              <a:rPr lang="en-GB" b="1" dirty="0"/>
              <a:t>FCC is the highest priority for Europe and its international </a:t>
            </a:r>
            <a:r>
              <a:rPr lang="en-GB" b="1" dirty="0" smtClean="0"/>
              <a:t>partners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A3DFF-2714-4560-B0AF-B661A55B6573}" type="datetime1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Alain Blondel  FCC status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48264" y="5410729"/>
            <a:ext cx="2133600" cy="304271"/>
          </a:xfrm>
        </p:spPr>
        <p:txBody>
          <a:bodyPr/>
          <a:lstStyle/>
          <a:p>
            <a:fld id="{39C1BFFD-6ACE-4186-BB5D-92E7BB2BB754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966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2FA81-3951-433C-BE40-C202C7379A1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20/01/2021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status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75656" y="49188"/>
            <a:ext cx="6332567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FR" b="1" dirty="0" err="1"/>
              <a:t>M</a:t>
            </a:r>
            <a:r>
              <a:rPr lang="fr-FR" b="1" dirty="0" err="1" smtClean="0"/>
              <a:t>oving</a:t>
            </a:r>
            <a:r>
              <a:rPr lang="fr-FR" b="1" dirty="0" smtClean="0"/>
              <a:t> </a:t>
            </a:r>
            <a:r>
              <a:rPr lang="fr-FR" b="1" dirty="0" err="1" smtClean="0"/>
              <a:t>Forward</a:t>
            </a:r>
            <a:r>
              <a:rPr lang="fr-FR" b="1" dirty="0" smtClean="0"/>
              <a:t>: FCC </a:t>
            </a:r>
            <a:r>
              <a:rPr lang="fr-FR" b="1" dirty="0" err="1" smtClean="0"/>
              <a:t>study</a:t>
            </a:r>
            <a:r>
              <a:rPr lang="fr-FR" b="1" dirty="0" smtClean="0"/>
              <a:t> in 2020-2026 </a:t>
            </a:r>
            <a:r>
              <a:rPr lang="fr-FR" b="1" dirty="0" err="1" smtClean="0"/>
              <a:t>towards</a:t>
            </a:r>
            <a:r>
              <a:rPr lang="fr-FR" b="1" dirty="0" smtClean="0"/>
              <a:t> ESPP 2025-27 </a:t>
            </a:r>
            <a:endParaRPr lang="fr-FR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81236"/>
            <a:ext cx="7704856" cy="51323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79634" y="409228"/>
            <a:ext cx="1722074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Fabiola </a:t>
            </a:r>
            <a:r>
              <a:rPr lang="fr-FR" dirty="0" err="1" smtClean="0"/>
              <a:t>Gianotti</a:t>
            </a:r>
            <a:endParaRPr lang="fr-FR" dirty="0" smtClean="0"/>
          </a:p>
          <a:p>
            <a:r>
              <a:rPr lang="fr-FR" dirty="0"/>
              <a:t>  </a:t>
            </a:r>
            <a:r>
              <a:rPr lang="fr-FR" dirty="0" smtClean="0"/>
              <a:t>FCC workshop</a:t>
            </a:r>
          </a:p>
          <a:p>
            <a:r>
              <a:rPr lang="fr-FR" dirty="0"/>
              <a:t> </a:t>
            </a:r>
            <a:r>
              <a:rPr lang="fr-FR" dirty="0" smtClean="0"/>
              <a:t>   </a:t>
            </a:r>
            <a:r>
              <a:rPr lang="fr-FR" dirty="0" err="1" smtClean="0"/>
              <a:t>Nov</a:t>
            </a:r>
            <a:r>
              <a:rPr lang="fr-FR" dirty="0" smtClean="0"/>
              <a:t> 2020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 rot="21063536">
            <a:off x="1559135" y="2773203"/>
            <a:ext cx="6378825" cy="646331"/>
          </a:xfrm>
          <a:prstGeom prst="rect">
            <a:avLst/>
          </a:prstGeom>
          <a:solidFill>
            <a:srgbClr val="FFFF00"/>
          </a:solidFill>
          <a:ln w="60325" cmpd="thickThin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latin typeface="ArialMT"/>
              </a:rPr>
              <a:t>Note: there is no future for CERN if the current </a:t>
            </a:r>
            <a:r>
              <a:rPr lang="en-US" dirty="0" err="1">
                <a:latin typeface="ArialMT"/>
              </a:rPr>
              <a:t>programme</a:t>
            </a:r>
            <a:r>
              <a:rPr lang="en-US" dirty="0">
                <a:latin typeface="ArialMT"/>
              </a:rPr>
              <a:t>, in </a:t>
            </a:r>
            <a:r>
              <a:rPr lang="en-US" dirty="0" smtClean="0">
                <a:latin typeface="ArialMT"/>
              </a:rPr>
              <a:t>particular  LHC </a:t>
            </a:r>
            <a:r>
              <a:rPr lang="en-US" dirty="0">
                <a:latin typeface="ArialMT"/>
              </a:rPr>
              <a:t>and HL-LHC, is not successful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6372199" y="1633364"/>
            <a:ext cx="918937" cy="914400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fr-FR" sz="24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17199" y="1561356"/>
            <a:ext cx="2630848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MOU </a:t>
            </a:r>
            <a:r>
              <a:rPr lang="fr-FR" dirty="0" err="1" smtClean="0"/>
              <a:t>with</a:t>
            </a:r>
            <a:r>
              <a:rPr lang="fr-FR" dirty="0" smtClean="0"/>
              <a:t> DOE </a:t>
            </a:r>
            <a:r>
              <a:rPr lang="fr-FR" dirty="0" err="1" smtClean="0"/>
              <a:t>dec</a:t>
            </a:r>
            <a:r>
              <a:rPr lang="fr-FR" dirty="0" smtClean="0"/>
              <a:t>. 2020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8930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840093"/>
          </a:xfrm>
          <a:prstGeom prst="rect">
            <a:avLst/>
          </a:prstGeom>
          <a:solidFill>
            <a:srgbClr val="0C377B"/>
          </a:solidFill>
        </p:spPr>
        <p:txBody>
          <a:bodyPr lIns="71323" tIns="0" rIns="71323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13232">
              <a:defRPr/>
            </a:pPr>
            <a:r>
              <a:rPr lang="en-US" sz="2800" kern="0" dirty="0">
                <a:latin typeface="Arial"/>
              </a:rPr>
              <a:t>           FCC implementation - footprint baseline</a:t>
            </a:r>
          </a:p>
        </p:txBody>
      </p:sp>
      <p:pic>
        <p:nvPicPr>
          <p:cNvPr id="10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64" y="70736"/>
            <a:ext cx="1525351" cy="70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70"/>
          <a:stretch/>
        </p:blipFill>
        <p:spPr>
          <a:xfrm>
            <a:off x="53664" y="847553"/>
            <a:ext cx="6462552" cy="249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9503" y="3397561"/>
            <a:ext cx="6789188" cy="2334178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marL="267462" indent="-267462" defTabSz="713232">
              <a:buFont typeface="Arial" panose="020B0604020202020204" pitchFamily="34" charset="0"/>
              <a:buChar char="•"/>
              <a:defRPr/>
            </a:pPr>
            <a:r>
              <a:rPr lang="en-GB" sz="1900" b="1" dirty="0">
                <a:solidFill>
                  <a:srgbClr val="0C377B"/>
                </a:solidFill>
                <a:latin typeface="Arial"/>
              </a:rPr>
              <a:t>Present baseline position was established considering:</a:t>
            </a:r>
          </a:p>
          <a:p>
            <a:pPr marL="222885" indent="-222885" defTabSz="713232"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rgbClr val="0C377B"/>
                </a:solidFill>
                <a:latin typeface="Arial"/>
              </a:rPr>
              <a:t>l</a:t>
            </a:r>
            <a:r>
              <a:rPr lang="en-GB" sz="1600" dirty="0" err="1">
                <a:solidFill>
                  <a:srgbClr val="0C377B"/>
                </a:solidFill>
                <a:latin typeface="Arial"/>
              </a:rPr>
              <a:t>owest</a:t>
            </a:r>
            <a:r>
              <a:rPr lang="en-GB" sz="1600" dirty="0">
                <a:solidFill>
                  <a:srgbClr val="0C377B"/>
                </a:solidFill>
                <a:latin typeface="Arial"/>
              </a:rPr>
              <a:t> risk for construction, f</a:t>
            </a:r>
            <a:r>
              <a:rPr lang="en-GB" sz="1600" dirty="0" err="1">
                <a:solidFill>
                  <a:srgbClr val="0C377B"/>
                </a:solidFill>
                <a:latin typeface="Arial"/>
              </a:rPr>
              <a:t>astest</a:t>
            </a:r>
            <a:r>
              <a:rPr lang="en-GB" sz="1600" dirty="0">
                <a:solidFill>
                  <a:srgbClr val="0C377B"/>
                </a:solidFill>
                <a:latin typeface="Arial"/>
              </a:rPr>
              <a:t> and cheapest construction </a:t>
            </a:r>
          </a:p>
          <a:p>
            <a:pPr marL="222885" indent="-222885" defTabSz="713232"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rgbClr val="0C377B"/>
                </a:solidFill>
                <a:latin typeface="Arial"/>
              </a:rPr>
              <a:t>f</a:t>
            </a:r>
            <a:r>
              <a:rPr lang="en-GB" sz="1600" dirty="0" err="1">
                <a:solidFill>
                  <a:srgbClr val="0C377B"/>
                </a:solidFill>
                <a:latin typeface="Arial"/>
              </a:rPr>
              <a:t>easible</a:t>
            </a:r>
            <a:r>
              <a:rPr lang="en-GB" sz="1600" dirty="0">
                <a:solidFill>
                  <a:srgbClr val="0C377B"/>
                </a:solidFill>
                <a:latin typeface="Arial"/>
              </a:rPr>
              <a:t> positions for large span caverns (most challenging structures)</a:t>
            </a:r>
          </a:p>
          <a:p>
            <a:pPr marL="222885" indent="-222885" defTabSz="713232">
              <a:buFont typeface="Arial" panose="020B0604020202020204" pitchFamily="34" charset="0"/>
              <a:buChar char="•"/>
              <a:defRPr/>
            </a:pPr>
            <a:endParaRPr lang="en-GB" sz="1600" dirty="0">
              <a:solidFill>
                <a:srgbClr val="0C377B"/>
              </a:solidFill>
              <a:latin typeface="Arial"/>
            </a:endParaRPr>
          </a:p>
          <a:p>
            <a:pPr marL="267462" indent="-267462" defTabSz="713232"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rgbClr val="FF0000"/>
                </a:solidFill>
                <a:latin typeface="Arial"/>
              </a:rPr>
              <a:t>More than 75% tunnel in France, 8 (9) / 12 access points in France.</a:t>
            </a:r>
          </a:p>
          <a:p>
            <a:pPr marL="267462" indent="-267462" defTabSz="713232">
              <a:buFont typeface="Arial" panose="020B0604020202020204" pitchFamily="34" charset="0"/>
              <a:buChar char="•"/>
              <a:defRPr/>
            </a:pPr>
            <a:r>
              <a:rPr lang="en-GB" sz="1600" b="1" dirty="0">
                <a:solidFill>
                  <a:srgbClr val="0C377B"/>
                </a:solidFill>
                <a:latin typeface="Arial"/>
              </a:rPr>
              <a:t>next </a:t>
            </a:r>
            <a:r>
              <a:rPr lang="en-GB" sz="1600" b="1" dirty="0" smtClean="0">
                <a:solidFill>
                  <a:srgbClr val="0C377B"/>
                </a:solidFill>
                <a:latin typeface="Arial"/>
              </a:rPr>
              <a:t>step  </a:t>
            </a:r>
            <a:r>
              <a:rPr lang="en-GB" sz="1600" b="1" dirty="0">
                <a:solidFill>
                  <a:srgbClr val="0C377B"/>
                </a:solidFill>
                <a:latin typeface="Arial"/>
              </a:rPr>
              <a:t>review of surface site locations and machine layout</a:t>
            </a:r>
          </a:p>
          <a:p>
            <a:pPr marL="267462" indent="-267462" defTabSz="713232">
              <a:buFont typeface="Arial" panose="020B0604020202020204" pitchFamily="34" charset="0"/>
              <a:buChar char="•"/>
              <a:defRPr/>
            </a:pPr>
            <a:endParaRPr lang="en-GB" sz="1600" b="1" dirty="0">
              <a:solidFill>
                <a:srgbClr val="0C377B"/>
              </a:solidFill>
              <a:latin typeface="Arial"/>
            </a:endParaRPr>
          </a:p>
          <a:p>
            <a:pPr marL="267462" indent="-267462" defTabSz="713232">
              <a:buFont typeface="Arial" panose="020B0604020202020204" pitchFamily="34" charset="0"/>
              <a:buChar char="•"/>
              <a:defRPr/>
            </a:pPr>
            <a:endParaRPr lang="en-GB" sz="1600" dirty="0">
              <a:solidFill>
                <a:srgbClr val="0C377B"/>
              </a:solidFill>
              <a:latin typeface="Arial"/>
            </a:endParaRPr>
          </a:p>
        </p:txBody>
      </p:sp>
      <p:pic>
        <p:nvPicPr>
          <p:cNvPr id="1026" name="Picture 1" descr="image003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01878" y="844925"/>
            <a:ext cx="2224327" cy="2372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2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4259" y="3217540"/>
            <a:ext cx="2263181" cy="2511120"/>
          </a:xfrm>
          <a:prstGeom prst="rect">
            <a:avLst/>
          </a:prstGeom>
          <a:ln>
            <a:noFill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D29EB-2CC3-44DB-B983-5695DA547BD9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20/01/2021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status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82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FFE917C8-82FD-4684-8602-4E0B147314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547" y="1201316"/>
            <a:ext cx="4262114" cy="3960440"/>
          </a:xfrm>
          <a:prstGeom prst="rect">
            <a:avLst/>
          </a:prstGeom>
        </p:spPr>
      </p:pic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C9C457AB-9CB4-4A1E-B836-55BF2D55D427}"/>
              </a:ext>
            </a:extLst>
          </p:cNvPr>
          <p:cNvSpPr txBox="1">
            <a:spLocks/>
          </p:cNvSpPr>
          <p:nvPr/>
        </p:nvSpPr>
        <p:spPr>
          <a:xfrm>
            <a:off x="35497" y="1075302"/>
            <a:ext cx="4752527" cy="3834426"/>
          </a:xfrm>
          <a:prstGeom prst="rect">
            <a:avLst/>
          </a:prstGeom>
        </p:spPr>
        <p:txBody>
          <a:bodyPr>
            <a:noAutofit/>
          </a:bodyPr>
          <a:lstStyle>
            <a:lvl1pPr marL="370332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8942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9531" indent="-257175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8987" indent="-257175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7869" indent="-257175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75588" indent="-13716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40180" indent="-13716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4772" indent="-13716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48790" indent="-13716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3" indent="-214313"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GB" sz="1400" b="1" dirty="0"/>
              <a:t>An overall layout and placement optimisation process across both host states that follows the "avoid-reduce-compensate" directive according to European and French regulatory frameworks.</a:t>
            </a:r>
          </a:p>
          <a:p>
            <a:pPr marL="214313" indent="-214313"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GB" sz="1400" b="1" dirty="0"/>
              <a:t>Process integrates a diverse set of requirements and constraints, such as</a:t>
            </a:r>
          </a:p>
          <a:p>
            <a:pPr marL="686813" lvl="1" indent="-214313"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GB" sz="1400" b="1" dirty="0"/>
              <a:t>performance for the scientific research to be competitive at international scale</a:t>
            </a:r>
          </a:p>
          <a:p>
            <a:pPr marL="686813" lvl="1" indent="-214313"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GB" sz="1400" b="1" dirty="0"/>
              <a:t>civil engineering technical feasibility and subsurface constraints</a:t>
            </a:r>
          </a:p>
          <a:p>
            <a:pPr marL="686813" lvl="1" indent="-214313"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GB" sz="1400" b="1" dirty="0"/>
              <a:t>territorial constraints at surface and subsurface</a:t>
            </a:r>
          </a:p>
          <a:p>
            <a:pPr marL="686813" lvl="1" indent="-214313"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GB" sz="1400" b="1" dirty="0"/>
              <a:t>nature, accessibility, technical infrastructure and resource needs and constraints</a:t>
            </a:r>
          </a:p>
          <a:p>
            <a:pPr marL="686813" lvl="1" indent="-214313"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GB" sz="1400" b="1" dirty="0"/>
              <a:t>economic factors including the development of benefits for and synergies with the regional developments</a:t>
            </a:r>
          </a:p>
          <a:p>
            <a:pPr marL="214313" indent="-214313"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CH" sz="1400" b="1" dirty="0"/>
              <a:t>Work takes place as a collaborative effort by technical experts at CERN, consultancy companies and government notified bodies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8F7C7F7-822E-42EF-9516-5953EC9C78C9}"/>
              </a:ext>
            </a:extLst>
          </p:cNvPr>
          <p:cNvSpPr txBox="1">
            <a:spLocks/>
          </p:cNvSpPr>
          <p:nvPr/>
        </p:nvSpPr>
        <p:spPr>
          <a:xfrm>
            <a:off x="1331640" y="0"/>
            <a:ext cx="7668344" cy="756084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en-GB" sz="2700" kern="0" dirty="0">
                <a:latin typeface="Arial"/>
              </a:rPr>
              <a:t>    Collider placement optimisation</a:t>
            </a:r>
            <a:endParaRPr lang="en-US" sz="1200" kern="0" dirty="0">
              <a:latin typeface="Arial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113A78B-34A0-4C48-9A96-930A1CBE1077}" type="datetime1">
              <a:rPr lang="en-GB" smtClean="0">
                <a:solidFill>
                  <a:srgbClr val="0055A0">
                    <a:tint val="75000"/>
                  </a:srgbClr>
                </a:solidFill>
              </a:rPr>
              <a:t>20/01/2021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Alain Blondel  FCC status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16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17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8988" y="859391"/>
            <a:ext cx="4823531" cy="4218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0" y="230"/>
            <a:ext cx="9144000" cy="840093"/>
          </a:xfrm>
          <a:prstGeom prst="rect">
            <a:avLst/>
          </a:prstGeom>
          <a:solidFill>
            <a:srgbClr val="0C377B"/>
          </a:solidFill>
        </p:spPr>
        <p:txBody>
          <a:bodyPr lIns="71323" tIns="0" rIns="71323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13232">
              <a:defRPr/>
            </a:pPr>
            <a:r>
              <a:rPr lang="en-US" sz="2800" kern="0" dirty="0">
                <a:latin typeface="Arial"/>
              </a:rPr>
              <a:t> Civil Engineering studies</a:t>
            </a:r>
          </a:p>
        </p:txBody>
      </p:sp>
      <p:pic>
        <p:nvPicPr>
          <p:cNvPr id="12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64" y="70736"/>
            <a:ext cx="1525351" cy="70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Up-Down Arrow 12"/>
          <p:cNvSpPr/>
          <p:nvPr/>
        </p:nvSpPr>
        <p:spPr>
          <a:xfrm>
            <a:off x="737574" y="2437453"/>
            <a:ext cx="486054" cy="1440160"/>
          </a:xfrm>
          <a:prstGeom prst="up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 defTabSz="713232">
              <a:defRPr/>
            </a:pPr>
            <a:r>
              <a:rPr lang="en-US" sz="500" dirty="0">
                <a:solidFill>
                  <a:srgbClr val="FFFFFF"/>
                </a:solidFill>
                <a:latin typeface="Arial"/>
              </a:rPr>
              <a:t>4.5yrs</a:t>
            </a:r>
            <a:endParaRPr lang="en-GB" sz="7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" name="Up-Down Arrow 13"/>
          <p:cNvSpPr/>
          <p:nvPr/>
        </p:nvSpPr>
        <p:spPr>
          <a:xfrm>
            <a:off x="2573778" y="2377448"/>
            <a:ext cx="525312" cy="2160239"/>
          </a:xfrm>
          <a:prstGeom prst="up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 defTabSz="713232">
              <a:defRPr/>
            </a:pPr>
            <a:r>
              <a:rPr lang="en-US" sz="700" dirty="0">
                <a:solidFill>
                  <a:srgbClr val="FFFFFF"/>
                </a:solidFill>
                <a:latin typeface="Arial"/>
              </a:rPr>
              <a:t>6.5yrs</a:t>
            </a:r>
            <a:endParaRPr lang="en-GB" sz="7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74078" y="3871321"/>
            <a:ext cx="3618402" cy="1303127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marL="267462" indent="-267462" defTabSz="713232">
              <a:buFont typeface="Arial" panose="020B0604020202020204" pitchFamily="34" charset="0"/>
              <a:buChar char="•"/>
              <a:defRPr/>
            </a:pPr>
            <a:r>
              <a:rPr lang="de-DE" sz="1600" b="1" dirty="0">
                <a:solidFill>
                  <a:srgbClr val="0C377B"/>
                </a:solidFill>
                <a:latin typeface="Arial"/>
              </a:rPr>
              <a:t>Total construction duration 7 years</a:t>
            </a:r>
          </a:p>
          <a:p>
            <a:pPr marL="267462" indent="-267462" defTabSz="713232">
              <a:buFont typeface="Arial" panose="020B0604020202020204" pitchFamily="34" charset="0"/>
              <a:buChar char="•"/>
              <a:defRPr/>
            </a:pPr>
            <a:r>
              <a:rPr lang="de-DE" sz="1600" b="1" dirty="0">
                <a:solidFill>
                  <a:srgbClr val="0C377B"/>
                </a:solidFill>
                <a:latin typeface="Arial"/>
              </a:rPr>
              <a:t>First sectors ready after 4.5 years</a:t>
            </a:r>
          </a:p>
          <a:p>
            <a:pPr marL="356616" lvl="1" defTabSz="713232">
              <a:defRPr/>
            </a:pPr>
            <a:endParaRPr lang="de-DE" sz="1600" dirty="0">
              <a:solidFill>
                <a:srgbClr val="0C377B"/>
              </a:solidFill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6524" y="1117307"/>
            <a:ext cx="3951980" cy="2436396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F3DDD-E251-4994-ACE1-6BCFF3B34E8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20/01/2021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status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14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9E68-C66E-4BAB-AE84-F70D888CC3D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20/01/2021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status</a:t>
            </a:r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121" y="21676"/>
            <a:ext cx="9180512" cy="485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79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97241-4C71-47BB-8AD9-BF5390A05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793" y="337220"/>
            <a:ext cx="9041464" cy="994172"/>
          </a:xfrm>
        </p:spPr>
        <p:txBody>
          <a:bodyPr>
            <a:noAutofit/>
          </a:bodyPr>
          <a:lstStyle/>
          <a:p>
            <a:r>
              <a:rPr lang="en-US" sz="2400" dirty="0">
                <a:latin typeface="+mn-lt"/>
              </a:rPr>
              <a:t>FCC-</a:t>
            </a:r>
            <a:r>
              <a:rPr lang="en-US" sz="2400" dirty="0" err="1">
                <a:latin typeface="+mn-lt"/>
              </a:rPr>
              <a:t>ee</a:t>
            </a:r>
            <a:r>
              <a:rPr lang="en-GB" sz="2400" dirty="0">
                <a:latin typeface="+mn-lt"/>
                <a:cs typeface="Mangal" panose="02040503050203030202" pitchFamily="18" charset="0"/>
              </a:rPr>
              <a:t> i</a:t>
            </a:r>
            <a:r>
              <a:rPr lang="en-GB" sz="2400" dirty="0">
                <a:latin typeface="+mn-lt"/>
                <a:ea typeface="Calibri" panose="020F0502020204030204" pitchFamily="34" charset="0"/>
                <a:cs typeface="Mangal" panose="02040503050203030202" pitchFamily="18" charset="0"/>
              </a:rPr>
              <a:t>ssues requiring further studies (Z, W, H factory</a:t>
            </a:r>
            <a:r>
              <a:rPr lang="en-GB" sz="2400" dirty="0" smtClean="0">
                <a:latin typeface="+mn-lt"/>
                <a:ea typeface="Calibri" panose="020F0502020204030204" pitchFamily="34" charset="0"/>
                <a:cs typeface="Mangal" panose="02040503050203030202" pitchFamily="18" charset="0"/>
              </a:rPr>
              <a:t>)</a:t>
            </a:r>
            <a:endParaRPr lang="en-GB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F8DF32-EB65-4EE0-8F14-6AD113126C26}"/>
              </a:ext>
            </a:extLst>
          </p:cNvPr>
          <p:cNvSpPr/>
          <p:nvPr/>
        </p:nvSpPr>
        <p:spPr>
          <a:xfrm>
            <a:off x="122761" y="1074812"/>
            <a:ext cx="9041464" cy="4591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defTabSz="685800"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  <a:tabLst>
                <a:tab pos="2228850" algn="ctr"/>
                <a:tab pos="4457700" algn="r"/>
              </a:tabLst>
              <a:defRPr/>
            </a:pPr>
            <a:r>
              <a:rPr lang="en-GB" dirty="0">
                <a:ea typeface="Calibri" panose="020F0502020204030204" pitchFamily="34" charset="0"/>
                <a:cs typeface="Mangal" panose="02040503050203030202" pitchFamily="18" charset="0"/>
              </a:rPr>
              <a:t>Design for </a:t>
            </a:r>
            <a:r>
              <a:rPr lang="en-GB" b="1" dirty="0">
                <a:solidFill>
                  <a:srgbClr val="0070C0"/>
                </a:solidFill>
                <a:ea typeface="Calibri" panose="020F0502020204030204" pitchFamily="34" charset="0"/>
                <a:cs typeface="Mangal" panose="02040503050203030202" pitchFamily="18" charset="0"/>
              </a:rPr>
              <a:t>maximum energy efficiency. </a:t>
            </a:r>
          </a:p>
          <a:p>
            <a:pPr marL="257175" indent="-257175"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  <a:tabLst>
                <a:tab pos="2228850" algn="ctr"/>
                <a:tab pos="4457700" algn="r"/>
              </a:tabLst>
            </a:pPr>
            <a:r>
              <a:rPr lang="en-GB" dirty="0">
                <a:ea typeface="Calibri" panose="020F0502020204030204" pitchFamily="34" charset="0"/>
                <a:cs typeface="Mangal" panose="02040503050203030202" pitchFamily="18" charset="0"/>
              </a:rPr>
              <a:t>	</a:t>
            </a:r>
            <a:r>
              <a:rPr lang="en-GB" b="1" dirty="0">
                <a:solidFill>
                  <a:srgbClr val="0070C0"/>
                </a:solidFill>
                <a:ea typeface="Calibri" panose="020F0502020204030204" pitchFamily="34" charset="0"/>
                <a:cs typeface="Mangal" panose="02040503050203030202" pitchFamily="18" charset="0"/>
              </a:rPr>
              <a:t>Attainable vertical emittance</a:t>
            </a:r>
            <a:r>
              <a:rPr lang="en-GB" dirty="0">
                <a:ea typeface="Calibri" panose="020F0502020204030204" pitchFamily="34" charset="0"/>
                <a:cs typeface="Mangal" panose="02040503050203030202" pitchFamily="18" charset="0"/>
              </a:rPr>
              <a:t> in presence of various errors and with colliding beams, and further luminosity optimization.  </a:t>
            </a:r>
            <a:r>
              <a:rPr lang="en-GB" b="1" dirty="0">
                <a:solidFill>
                  <a:srgbClr val="0070C0"/>
                </a:solidFill>
                <a:ea typeface="Calibri" panose="020F0502020204030204" pitchFamily="34" charset="0"/>
                <a:cs typeface="Mangal" panose="02040503050203030202" pitchFamily="18" charset="0"/>
              </a:rPr>
              <a:t>Alignment tolerances </a:t>
            </a:r>
            <a:r>
              <a:rPr lang="en-GB" dirty="0">
                <a:ea typeface="Calibri" panose="020F0502020204030204" pitchFamily="34" charset="0"/>
                <a:cs typeface="Mangal" panose="02040503050203030202" pitchFamily="18" charset="0"/>
              </a:rPr>
              <a:t>and alignment system.</a:t>
            </a:r>
          </a:p>
          <a:p>
            <a:pPr marL="257175" indent="-257175"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  <a:tabLst>
                <a:tab pos="2228850" algn="ctr"/>
                <a:tab pos="4457700" algn="r"/>
              </a:tabLst>
            </a:pPr>
            <a:r>
              <a:rPr lang="en-GB" dirty="0">
                <a:ea typeface="Calibri" panose="020F0502020204030204" pitchFamily="34" charset="0"/>
                <a:cs typeface="Mangal" panose="02040503050203030202" pitchFamily="18" charset="0"/>
              </a:rPr>
              <a:t>	Complete </a:t>
            </a:r>
            <a:r>
              <a:rPr lang="en-GB" b="1" dirty="0">
                <a:solidFill>
                  <a:srgbClr val="0070C0"/>
                </a:solidFill>
                <a:ea typeface="Calibri" panose="020F0502020204030204" pitchFamily="34" charset="0"/>
                <a:cs typeface="Mangal" panose="02040503050203030202" pitchFamily="18" charset="0"/>
              </a:rPr>
              <a:t>impedance model</a:t>
            </a:r>
            <a:r>
              <a:rPr lang="en-GB" dirty="0">
                <a:ea typeface="Calibri" panose="020F0502020204030204" pitchFamily="34" charset="0"/>
                <a:cs typeface="Mangal" panose="02040503050203030202" pitchFamily="18" charset="0"/>
              </a:rPr>
              <a:t>, with an evaluation of transverse </a:t>
            </a:r>
            <a:r>
              <a:rPr lang="en-GB" dirty="0" err="1">
                <a:ea typeface="Calibri" panose="020F0502020204030204" pitchFamily="34" charset="0"/>
                <a:cs typeface="Mangal" panose="02040503050203030202" pitchFamily="18" charset="0"/>
              </a:rPr>
              <a:t>multibunch</a:t>
            </a:r>
            <a:r>
              <a:rPr lang="en-GB" dirty="0">
                <a:ea typeface="Calibri" panose="020F0502020204030204" pitchFamily="34" charset="0"/>
                <a:cs typeface="Mangal" panose="02040503050203030202" pitchFamily="18" charset="0"/>
              </a:rPr>
              <a:t> resistive-wall instability and single-bunch longitudinal microwave instability. 	</a:t>
            </a:r>
            <a:r>
              <a:rPr lang="en-GB" b="1" dirty="0">
                <a:solidFill>
                  <a:srgbClr val="0070C0"/>
                </a:solidFill>
                <a:ea typeface="Calibri" panose="020F0502020204030204" pitchFamily="34" charset="0"/>
                <a:cs typeface="Mangal" panose="02040503050203030202" pitchFamily="18" charset="0"/>
              </a:rPr>
              <a:t>Ion and electron-cloud instabilities</a:t>
            </a:r>
            <a:r>
              <a:rPr lang="en-GB" dirty="0">
                <a:ea typeface="Calibri" panose="020F0502020204030204" pitchFamily="34" charset="0"/>
                <a:cs typeface="Mangal" panose="02040503050203030202" pitchFamily="18" charset="0"/>
              </a:rPr>
              <a:t> with mitigation measures. Design and performance of a </a:t>
            </a:r>
            <a:r>
              <a:rPr lang="en-GB" b="1" dirty="0">
                <a:solidFill>
                  <a:srgbClr val="0070C0"/>
                </a:solidFill>
                <a:ea typeface="Calibri" panose="020F0502020204030204" pitchFamily="34" charset="0"/>
                <a:cs typeface="Mangal" panose="02040503050203030202" pitchFamily="18" charset="0"/>
              </a:rPr>
              <a:t>bunch-by-bunch feedback system. Interplay of impedance and beam-beam effects</a:t>
            </a:r>
            <a:r>
              <a:rPr lang="en-GB" dirty="0">
                <a:ea typeface="Calibri" panose="020F0502020204030204" pitchFamily="34" charset="0"/>
                <a:cs typeface="Mangal" panose="02040503050203030202" pitchFamily="18" charset="0"/>
              </a:rPr>
              <a:t>.</a:t>
            </a:r>
          </a:p>
          <a:p>
            <a:pPr marL="257175" indent="-257175"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  <a:tabLst>
                <a:tab pos="2228850" algn="ctr"/>
                <a:tab pos="4457700" algn="r"/>
              </a:tabLst>
            </a:pPr>
            <a:r>
              <a:rPr lang="en-GB" dirty="0">
                <a:ea typeface="Calibri" panose="020F0502020204030204" pitchFamily="34" charset="0"/>
                <a:cs typeface="Mangal" panose="02040503050203030202" pitchFamily="18" charset="0"/>
              </a:rPr>
              <a:t>	</a:t>
            </a:r>
            <a:r>
              <a:rPr lang="en-GB" b="1" dirty="0">
                <a:solidFill>
                  <a:srgbClr val="0070C0"/>
                </a:solidFill>
                <a:ea typeface="Calibri" panose="020F0502020204030204" pitchFamily="34" charset="0"/>
                <a:cs typeface="Mangal" panose="02040503050203030202" pitchFamily="18" charset="0"/>
              </a:rPr>
              <a:t>Finalisation &amp; completion of beam optics</a:t>
            </a:r>
            <a:r>
              <a:rPr lang="en-GB" dirty="0">
                <a:ea typeface="Calibri" panose="020F0502020204030204" pitchFamily="34" charset="0"/>
                <a:cs typeface="Mangal" panose="02040503050203030202" pitchFamily="18" charset="0"/>
              </a:rPr>
              <a:t>, incl. collimation, tuning flexibility, injection &amp; extraction systems. Design for </a:t>
            </a:r>
            <a:r>
              <a:rPr lang="en-GB" b="1" dirty="0">
                <a:solidFill>
                  <a:srgbClr val="0070C0"/>
                </a:solidFill>
                <a:ea typeface="Calibri" panose="020F0502020204030204" pitchFamily="34" charset="0"/>
                <a:cs typeface="Mangal" panose="02040503050203030202" pitchFamily="18" charset="0"/>
              </a:rPr>
              <a:t>different # of collision points</a:t>
            </a:r>
            <a:r>
              <a:rPr lang="en-GB" dirty="0">
                <a:ea typeface="Calibri" panose="020F0502020204030204" pitchFamily="34" charset="0"/>
                <a:cs typeface="Mangal" panose="02040503050203030202" pitchFamily="18" charset="0"/>
              </a:rPr>
              <a:t>. </a:t>
            </a:r>
            <a:r>
              <a:rPr lang="en-GB" b="1" dirty="0">
                <a:solidFill>
                  <a:srgbClr val="0070C0"/>
                </a:solidFill>
                <a:ea typeface="Calibri" panose="020F0502020204030204" pitchFamily="34" charset="0"/>
                <a:cs typeface="Mangal" panose="02040503050203030202" pitchFamily="18" charset="0"/>
              </a:rPr>
              <a:t>Dynamic aperture optimizing.</a:t>
            </a:r>
            <a:endParaRPr lang="en-GB" dirty="0"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257175" indent="-257175"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  <a:tabLst>
                <a:tab pos="2228850" algn="ctr"/>
                <a:tab pos="4457700" algn="r"/>
              </a:tabLst>
            </a:pPr>
            <a:r>
              <a:rPr lang="en-GB" b="1" dirty="0">
                <a:solidFill>
                  <a:srgbClr val="0070C0"/>
                </a:solidFill>
                <a:ea typeface="Calibri" panose="020F0502020204030204" pitchFamily="34" charset="0"/>
                <a:cs typeface="Mangal" panose="02040503050203030202" pitchFamily="18" charset="0"/>
              </a:rPr>
              <a:t>Software tool for </a:t>
            </a:r>
            <a:r>
              <a:rPr lang="en-GB" b="1" dirty="0" err="1">
                <a:solidFill>
                  <a:srgbClr val="0070C0"/>
                </a:solidFill>
                <a:ea typeface="Calibri" panose="020F0502020204030204" pitchFamily="34" charset="0"/>
                <a:cs typeface="Mangal" panose="02040503050203030202" pitchFamily="18" charset="0"/>
              </a:rPr>
              <a:t>e</a:t>
            </a:r>
            <a:r>
              <a:rPr lang="en-GB" b="1" baseline="30000" dirty="0" err="1">
                <a:solidFill>
                  <a:srgbClr val="0070C0"/>
                </a:solidFill>
                <a:ea typeface="Calibri" panose="020F0502020204030204" pitchFamily="34" charset="0"/>
                <a:cs typeface="Mangal" panose="02040503050203030202" pitchFamily="18" charset="0"/>
              </a:rPr>
              <a:t>+</a:t>
            </a:r>
            <a:r>
              <a:rPr lang="en-GB" b="1" dirty="0" err="1">
                <a:solidFill>
                  <a:srgbClr val="0070C0"/>
                </a:solidFill>
                <a:ea typeface="Calibri" panose="020F0502020204030204" pitchFamily="34" charset="0"/>
                <a:cs typeface="Mangal" panose="02040503050203030202" pitchFamily="18" charset="0"/>
              </a:rPr>
              <a:t>e</a:t>
            </a:r>
            <a:r>
              <a:rPr lang="en-GB" b="1" baseline="30000" dirty="0">
                <a:solidFill>
                  <a:srgbClr val="0070C0"/>
                </a:solidFill>
                <a:ea typeface="Calibri" panose="020F0502020204030204" pitchFamily="34" charset="0"/>
                <a:cs typeface="Mangal" panose="02040503050203030202" pitchFamily="18" charset="0"/>
              </a:rPr>
              <a:t>-</a:t>
            </a:r>
            <a:r>
              <a:rPr lang="en-GB" b="1" dirty="0">
                <a:solidFill>
                  <a:srgbClr val="0070C0"/>
                </a:solidFill>
                <a:ea typeface="Calibri" panose="020F0502020204030204" pitchFamily="34" charset="0"/>
                <a:cs typeface="Mangal" panose="02040503050203030202" pitchFamily="18" charset="0"/>
              </a:rPr>
              <a:t> optics </a:t>
            </a:r>
            <a:r>
              <a:rPr lang="en-GB" dirty="0">
                <a:ea typeface="Calibri" panose="020F0502020204030204" pitchFamily="34" charset="0"/>
                <a:cs typeface="Mangal" panose="02040503050203030202" pitchFamily="18" charset="0"/>
              </a:rPr>
              <a:t>with IR crossing angle, </a:t>
            </a:r>
            <a:r>
              <a:rPr lang="en-GB" b="1" dirty="0">
                <a:solidFill>
                  <a:srgbClr val="0070C0"/>
                </a:solidFill>
                <a:ea typeface="Calibri" panose="020F0502020204030204" pitchFamily="34" charset="0"/>
                <a:cs typeface="Mangal" panose="02040503050203030202" pitchFamily="18" charset="0"/>
              </a:rPr>
              <a:t>SR, beam-beam </a:t>
            </a:r>
            <a:r>
              <a:rPr lang="en-GB" dirty="0">
                <a:ea typeface="Calibri" panose="020F0502020204030204" pitchFamily="34" charset="0"/>
                <a:cs typeface="Mangal" panose="02040503050203030202" pitchFamily="18" charset="0"/>
              </a:rPr>
              <a:t>&amp; </a:t>
            </a:r>
            <a:r>
              <a:rPr lang="en-GB" b="1" dirty="0" err="1">
                <a:solidFill>
                  <a:srgbClr val="0070C0"/>
                </a:solidFill>
                <a:ea typeface="Calibri" panose="020F0502020204030204" pitchFamily="34" charset="0"/>
                <a:cs typeface="Mangal" panose="02040503050203030202" pitchFamily="18" charset="0"/>
              </a:rPr>
              <a:t>beamstrahlung</a:t>
            </a:r>
            <a:r>
              <a:rPr lang="en-GB" b="1" dirty="0">
                <a:solidFill>
                  <a:srgbClr val="0070C0"/>
                </a:solidFill>
                <a:ea typeface="Calibri" panose="020F0502020204030204" pitchFamily="34" charset="0"/>
                <a:cs typeface="Mangal" panose="02040503050203030202" pitchFamily="18" charset="0"/>
              </a:rPr>
              <a:t>.</a:t>
            </a:r>
          </a:p>
          <a:p>
            <a:pPr marL="257175" indent="-257175"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  <a:tabLst>
                <a:tab pos="2228850" algn="ctr"/>
                <a:tab pos="4457700" algn="r"/>
              </a:tabLst>
            </a:pPr>
            <a:r>
              <a:rPr lang="en-GB" b="1" dirty="0">
                <a:solidFill>
                  <a:srgbClr val="0070C0"/>
                </a:solidFill>
                <a:ea typeface="Calibri" panose="020F0502020204030204" pitchFamily="34" charset="0"/>
                <a:cs typeface="Mangal" panose="02040503050203030202" pitchFamily="18" charset="0"/>
              </a:rPr>
              <a:t>Collimation system ;  collimation / masking and machine protection strategy. </a:t>
            </a:r>
          </a:p>
          <a:p>
            <a:pPr marL="257175" indent="-257175"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  <a:tabLst>
                <a:tab pos="2228850" algn="ctr"/>
                <a:tab pos="4457700" algn="r"/>
              </a:tabLst>
            </a:pPr>
            <a:r>
              <a:rPr lang="en-GB" b="1" dirty="0">
                <a:solidFill>
                  <a:srgbClr val="0070C0"/>
                </a:solidFill>
                <a:ea typeface="Calibri" panose="020F0502020204030204" pitchFamily="34" charset="0"/>
                <a:cs typeface="Mangal" panose="02040503050203030202" pitchFamily="18" charset="0"/>
              </a:rPr>
              <a:t>Specification of beam instrumentation and required measurement precision/accuracy.</a:t>
            </a:r>
          </a:p>
          <a:p>
            <a:pPr marL="257175" indent="-257175" algn="just"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  <a:tabLst>
                <a:tab pos="2228850" algn="ctr"/>
                <a:tab pos="4457700" algn="r"/>
              </a:tabLst>
            </a:pPr>
            <a:r>
              <a:rPr lang="en-GB" b="1" dirty="0">
                <a:solidFill>
                  <a:srgbClr val="0070C0"/>
                </a:solidFill>
                <a:ea typeface="Calibri" panose="020F0502020204030204" pitchFamily="34" charset="0"/>
                <a:cs typeface="Mangal" panose="02040503050203030202" pitchFamily="18" charset="0"/>
              </a:rPr>
              <a:t>Optimization of the injector complex </a:t>
            </a:r>
            <a:r>
              <a:rPr lang="en-GB" dirty="0">
                <a:ea typeface="Calibri" panose="020F0502020204030204" pitchFamily="34" charset="0"/>
                <a:cs typeface="Mangal" panose="02040503050203030202" pitchFamily="18" charset="0"/>
              </a:rPr>
              <a:t>(higher-energy </a:t>
            </a:r>
            <a:r>
              <a:rPr lang="en-GB" dirty="0" err="1">
                <a:ea typeface="Calibri" panose="020F0502020204030204" pitchFamily="34" charset="0"/>
                <a:cs typeface="Mangal" panose="02040503050203030202" pitchFamily="18" charset="0"/>
              </a:rPr>
              <a:t>linac</a:t>
            </a:r>
            <a:r>
              <a:rPr lang="en-GB" dirty="0">
                <a:ea typeface="Calibri" panose="020F0502020204030204" pitchFamily="34" charset="0"/>
                <a:cs typeface="Mangal" panose="02040503050203030202" pitchFamily="18" charset="0"/>
              </a:rPr>
              <a:t> versus pre-booster, </a:t>
            </a:r>
            <a:r>
              <a:rPr lang="en-GB" dirty="0" err="1">
                <a:ea typeface="Calibri" panose="020F0502020204030204" pitchFamily="34" charset="0"/>
                <a:cs typeface="Mangal" panose="02040503050203030202" pitchFamily="18" charset="0"/>
              </a:rPr>
              <a:t>linac</a:t>
            </a:r>
            <a:r>
              <a:rPr lang="en-GB" dirty="0">
                <a:ea typeface="Calibri" panose="020F0502020204030204" pitchFamily="34" charset="0"/>
                <a:cs typeface="Mangal" panose="02040503050203030202" pitchFamily="18" charset="0"/>
              </a:rPr>
              <a:t> pulse)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636419-7292-4C91-A264-B7F41DE0B2D8}"/>
              </a:ext>
            </a:extLst>
          </p:cNvPr>
          <p:cNvSpPr/>
          <p:nvPr/>
        </p:nvSpPr>
        <p:spPr>
          <a:xfrm>
            <a:off x="61801" y="4910526"/>
            <a:ext cx="8754539" cy="4064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" name="TextBox 4"/>
          <p:cNvSpPr txBox="1"/>
          <p:nvPr/>
        </p:nvSpPr>
        <p:spPr>
          <a:xfrm>
            <a:off x="2483768" y="49188"/>
            <a:ext cx="3500125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2800" b="1" dirty="0" smtClean="0"/>
              <a:t>Accelerator questions 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80336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6DA4F-A205-4E4E-A80F-029F74D1656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20/01/2021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status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635" y="0"/>
            <a:ext cx="646273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74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97241-4C71-47BB-8AD9-BF5390A05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542" y="711200"/>
            <a:ext cx="9041464" cy="994172"/>
          </a:xfrm>
        </p:spPr>
        <p:txBody>
          <a:bodyPr>
            <a:noAutofit/>
          </a:bodyPr>
          <a:lstStyle/>
          <a:p>
            <a:r>
              <a:rPr lang="en-US" sz="2400" dirty="0">
                <a:latin typeface="+mn-lt"/>
              </a:rPr>
              <a:t>FCC-</a:t>
            </a:r>
            <a:r>
              <a:rPr lang="en-US" sz="2400" dirty="0" err="1">
                <a:latin typeface="+mn-lt"/>
              </a:rPr>
              <a:t>ee</a:t>
            </a:r>
            <a:r>
              <a:rPr lang="en-GB" sz="2400" dirty="0">
                <a:latin typeface="+mn-lt"/>
                <a:cs typeface="Mangal" panose="02040503050203030202" pitchFamily="18" charset="0"/>
              </a:rPr>
              <a:t> i</a:t>
            </a:r>
            <a:r>
              <a:rPr lang="en-GB" sz="2400" dirty="0">
                <a:latin typeface="+mn-lt"/>
                <a:ea typeface="Calibri" panose="020F0502020204030204" pitchFamily="34" charset="0"/>
                <a:cs typeface="Mangal" panose="02040503050203030202" pitchFamily="18" charset="0"/>
              </a:rPr>
              <a:t>ssues requiring further studies (top factory)</a:t>
            </a:r>
            <a:r>
              <a:rPr lang="en-GB" sz="27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/>
            </a:r>
            <a:br>
              <a:rPr lang="en-GB" sz="27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</a:br>
            <a:endParaRPr lang="en-GB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F8DF32-EB65-4EE0-8F14-6AD113126C26}"/>
              </a:ext>
            </a:extLst>
          </p:cNvPr>
          <p:cNvSpPr/>
          <p:nvPr/>
        </p:nvSpPr>
        <p:spPr>
          <a:xfrm>
            <a:off x="122761" y="1311237"/>
            <a:ext cx="8898478" cy="5290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  <a:tabLst>
                <a:tab pos="2228850" algn="ctr"/>
                <a:tab pos="4457700" algn="r"/>
              </a:tabLst>
            </a:pPr>
            <a:r>
              <a:rPr lang="en-GB" dirty="0">
                <a:solidFill>
                  <a:prstClr val="black"/>
                </a:solidFill>
                <a:ea typeface="Calibri" panose="020F0502020204030204" pitchFamily="34" charset="0"/>
                <a:cs typeface="Mangal" panose="02040503050203030202" pitchFamily="18" charset="0"/>
              </a:rPr>
              <a:t>	</a:t>
            </a:r>
            <a:r>
              <a:rPr lang="en-GB" b="1" dirty="0">
                <a:solidFill>
                  <a:srgbClr val="0070C0"/>
                </a:solidFill>
                <a:ea typeface="Calibri" panose="020F0502020204030204" pitchFamily="34" charset="0"/>
                <a:cs typeface="Mangal" panose="02040503050203030202" pitchFamily="18" charset="0"/>
              </a:rPr>
              <a:t>Interaction region optimization and shielding of the hard synchrotron radiation </a:t>
            </a:r>
            <a:r>
              <a:rPr lang="en-GB" dirty="0">
                <a:solidFill>
                  <a:prstClr val="black"/>
                </a:solidFill>
                <a:ea typeface="Calibri" panose="020F0502020204030204" pitchFamily="34" charset="0"/>
                <a:cs typeface="Mangal" panose="02040503050203030202" pitchFamily="18" charset="0"/>
              </a:rPr>
              <a:t>including radiation from the final quadrupoles.</a:t>
            </a:r>
          </a:p>
          <a:p>
            <a:pPr marL="257175" indent="-257175"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  <a:tabLst>
                <a:tab pos="2228850" algn="ctr"/>
                <a:tab pos="4457700" algn="r"/>
              </a:tabLst>
            </a:pPr>
            <a:r>
              <a:rPr lang="en-GB" b="1" dirty="0">
                <a:solidFill>
                  <a:srgbClr val="0070C0"/>
                </a:solidFill>
                <a:ea typeface="Calibri" panose="020F0502020204030204" pitchFamily="34" charset="0"/>
                <a:cs typeface="Mangal" panose="02040503050203030202" pitchFamily="18" charset="0"/>
              </a:rPr>
              <a:t>Beam-tail collimation </a:t>
            </a:r>
            <a:r>
              <a:rPr lang="en-GB" dirty="0">
                <a:ea typeface="Calibri" panose="020F0502020204030204" pitchFamily="34" charset="0"/>
                <a:cs typeface="Mangal" panose="02040503050203030202" pitchFamily="18" charset="0"/>
              </a:rPr>
              <a:t>for background control.  </a:t>
            </a:r>
          </a:p>
          <a:p>
            <a:pPr marL="257175" indent="-257175"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  <a:tabLst>
                <a:tab pos="2228850" algn="ctr"/>
                <a:tab pos="4457700" algn="r"/>
              </a:tabLst>
            </a:pPr>
            <a:r>
              <a:rPr lang="en-GB" dirty="0">
                <a:solidFill>
                  <a:prstClr val="black"/>
                </a:solidFill>
                <a:ea typeface="Calibri" panose="020F0502020204030204" pitchFamily="34" charset="0"/>
                <a:cs typeface="Mangal" panose="02040503050203030202" pitchFamily="18" charset="0"/>
              </a:rPr>
              <a:t>	Further </a:t>
            </a:r>
            <a:r>
              <a:rPr lang="en-GB" b="1" dirty="0">
                <a:solidFill>
                  <a:srgbClr val="0070C0"/>
                </a:solidFill>
                <a:ea typeface="Calibri" panose="020F0502020204030204" pitchFamily="34" charset="0"/>
                <a:cs typeface="Mangal" panose="02040503050203030202" pitchFamily="18" charset="0"/>
              </a:rPr>
              <a:t>off-momentum dynamic aperture optimisation </a:t>
            </a:r>
            <a:r>
              <a:rPr lang="en-GB" dirty="0">
                <a:solidFill>
                  <a:prstClr val="black"/>
                </a:solidFill>
                <a:ea typeface="Calibri" panose="020F0502020204030204" pitchFamily="34" charset="0"/>
                <a:cs typeface="Mangal" panose="02040503050203030202" pitchFamily="18" charset="0"/>
              </a:rPr>
              <a:t>to maximize </a:t>
            </a:r>
            <a:r>
              <a:rPr lang="en-GB" dirty="0" err="1">
                <a:solidFill>
                  <a:prstClr val="black"/>
                </a:solidFill>
                <a:ea typeface="Calibri" panose="020F0502020204030204" pitchFamily="34" charset="0"/>
                <a:cs typeface="Mangal" panose="02040503050203030202" pitchFamily="18" charset="0"/>
              </a:rPr>
              <a:t>beamstrahlung</a:t>
            </a:r>
            <a:r>
              <a:rPr lang="en-GB" dirty="0">
                <a:solidFill>
                  <a:prstClr val="black"/>
                </a:solidFill>
                <a:ea typeface="Calibri" panose="020F0502020204030204" pitchFamily="34" charset="0"/>
                <a:cs typeface="Mangal" panose="02040503050203030202" pitchFamily="18" charset="0"/>
              </a:rPr>
              <a:t> lifetime.</a:t>
            </a:r>
          </a:p>
          <a:p>
            <a:pPr marL="257175" indent="-257175"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  <a:tabLst>
                <a:tab pos="2228850" algn="ctr"/>
                <a:tab pos="4457700" algn="r"/>
              </a:tabLst>
            </a:pPr>
            <a:r>
              <a:rPr lang="en-GB" dirty="0">
                <a:solidFill>
                  <a:prstClr val="black"/>
                </a:solidFill>
                <a:ea typeface="Calibri" panose="020F0502020204030204" pitchFamily="34" charset="0"/>
                <a:cs typeface="Mangal" panose="02040503050203030202" pitchFamily="18" charset="0"/>
              </a:rPr>
              <a:t>	</a:t>
            </a:r>
            <a:r>
              <a:rPr lang="en-GB" b="1" dirty="0">
                <a:solidFill>
                  <a:srgbClr val="0070C0"/>
                </a:solidFill>
                <a:ea typeface="Calibri" panose="020F0502020204030204" pitchFamily="34" charset="0"/>
                <a:cs typeface="Mangal" panose="02040503050203030202" pitchFamily="18" charset="0"/>
              </a:rPr>
              <a:t>Operational scenarios supporting higher luminosity and shorter beam lifetimes </a:t>
            </a:r>
            <a:r>
              <a:rPr lang="en-GB" dirty="0">
                <a:solidFill>
                  <a:prstClr val="black"/>
                </a:solidFill>
                <a:ea typeface="Calibri" panose="020F0502020204030204" pitchFamily="34" charset="0"/>
                <a:cs typeface="Mangal" panose="02040503050203030202" pitchFamily="18" charset="0"/>
              </a:rPr>
              <a:t>with more frequent injections. </a:t>
            </a:r>
          </a:p>
          <a:p>
            <a:pPr marL="257175" indent="-257175"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  <a:tabLst>
                <a:tab pos="2228850" algn="ctr"/>
                <a:tab pos="4457700" algn="r"/>
              </a:tabLst>
            </a:pPr>
            <a:r>
              <a:rPr lang="en-GB" b="1" dirty="0">
                <a:solidFill>
                  <a:srgbClr val="0070C0"/>
                </a:solidFill>
                <a:ea typeface="Calibri" panose="020F0502020204030204" pitchFamily="34" charset="0"/>
                <a:cs typeface="Mangal" panose="02040503050203030202" pitchFamily="18" charset="0"/>
              </a:rPr>
              <a:t>Single-bunch beam instabilities with highest bunch charge.</a:t>
            </a:r>
          </a:p>
          <a:p>
            <a:pPr marL="257175" indent="-257175"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  <a:tabLst>
                <a:tab pos="2228850" algn="ctr"/>
                <a:tab pos="4457700" algn="r"/>
              </a:tabLst>
            </a:pPr>
            <a:r>
              <a:rPr lang="en-GB" b="1" dirty="0">
                <a:solidFill>
                  <a:srgbClr val="0070C0"/>
                </a:solidFill>
                <a:ea typeface="Calibri" panose="020F0502020204030204" pitchFamily="34" charset="0"/>
                <a:cs typeface="Mangal" panose="02040503050203030202" pitchFamily="18" charset="0"/>
              </a:rPr>
              <a:t>	RF system changes for collider and booster, with associated modified optics configuration. </a:t>
            </a:r>
          </a:p>
          <a:p>
            <a:pPr marL="257175" indent="-257175"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  <a:tabLst>
                <a:tab pos="2228850" algn="ctr"/>
                <a:tab pos="4457700" algn="r"/>
              </a:tabLst>
            </a:pPr>
            <a:r>
              <a:rPr lang="en-GB" dirty="0">
                <a:solidFill>
                  <a:prstClr val="black"/>
                </a:solidFill>
                <a:ea typeface="Calibri" panose="020F0502020204030204" pitchFamily="34" charset="0"/>
                <a:cs typeface="Mangal" panose="02040503050203030202" pitchFamily="18" charset="0"/>
              </a:rPr>
              <a:t>Maximum </a:t>
            </a:r>
            <a:r>
              <a:rPr lang="en-GB" b="1" dirty="0">
                <a:solidFill>
                  <a:srgbClr val="0070C0"/>
                </a:solidFill>
                <a:ea typeface="Calibri" panose="020F0502020204030204" pitchFamily="34" charset="0"/>
                <a:cs typeface="Mangal" panose="02040503050203030202" pitchFamily="18" charset="0"/>
              </a:rPr>
              <a:t>energy efficiency.</a:t>
            </a:r>
          </a:p>
          <a:p>
            <a:pPr marL="257175" indent="-257175"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  <a:tabLst>
                <a:tab pos="2228850" algn="ctr"/>
                <a:tab pos="4457700" algn="r"/>
              </a:tabLst>
            </a:pPr>
            <a:r>
              <a:rPr lang="en-GB" b="1" dirty="0">
                <a:solidFill>
                  <a:srgbClr val="0070C0"/>
                </a:solidFill>
                <a:ea typeface="Calibri" panose="020F0502020204030204" pitchFamily="34" charset="0"/>
                <a:cs typeface="Mangal" panose="02040503050203030202" pitchFamily="18" charset="0"/>
              </a:rPr>
              <a:t>Machine protection and radioprotection</a:t>
            </a:r>
            <a:r>
              <a:rPr lang="en-GB" dirty="0">
                <a:solidFill>
                  <a:prstClr val="black"/>
                </a:solidFill>
                <a:ea typeface="Calibri" panose="020F0502020204030204" pitchFamily="34" charset="0"/>
                <a:cs typeface="Mangal" panose="02040503050203030202" pitchFamily="18" charset="0"/>
              </a:rPr>
              <a:t>.</a:t>
            </a:r>
          </a:p>
          <a:p>
            <a:pPr marL="257175" indent="-257175" algn="just" defTabSz="685800"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  <a:tabLst>
                <a:tab pos="2228850" algn="ctr"/>
                <a:tab pos="4457700" algn="r"/>
              </a:tabLst>
              <a:defRPr/>
            </a:pPr>
            <a:endParaRPr lang="en-GB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257175" indent="-257175" algn="just" defTabSz="685800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  <a:tabLst>
                <a:tab pos="2228850" algn="ctr"/>
                <a:tab pos="4457700" algn="r"/>
              </a:tabLst>
              <a:defRPr/>
            </a:pPr>
            <a:endParaRPr lang="en-GB" sz="24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Mangal" panose="02040503050203030202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83768" y="49188"/>
            <a:ext cx="3500125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2800" b="1" dirty="0" smtClean="0"/>
              <a:t>Accelerator questions 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424533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97241-4C71-47BB-8AD9-BF5390A05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37220"/>
            <a:ext cx="9041464" cy="994172"/>
          </a:xfrm>
        </p:spPr>
        <p:txBody>
          <a:bodyPr>
            <a:noAutofit/>
          </a:bodyPr>
          <a:lstStyle/>
          <a:p>
            <a:r>
              <a:rPr lang="en-US" sz="2400" dirty="0">
                <a:latin typeface="+mn-lt"/>
              </a:rPr>
              <a:t>FCC-</a:t>
            </a:r>
            <a:r>
              <a:rPr lang="en-US" sz="2400" dirty="0" err="1">
                <a:latin typeface="+mn-lt"/>
              </a:rPr>
              <a:t>ee</a:t>
            </a:r>
            <a:r>
              <a:rPr lang="en-GB" sz="2400" dirty="0">
                <a:latin typeface="+mn-lt"/>
                <a:cs typeface="Mangal" panose="02040503050203030202" pitchFamily="18" charset="0"/>
              </a:rPr>
              <a:t> i</a:t>
            </a:r>
            <a:r>
              <a:rPr lang="en-GB" sz="2400" dirty="0">
                <a:latin typeface="+mn-lt"/>
                <a:ea typeface="Calibri" panose="020F0502020204030204" pitchFamily="34" charset="0"/>
                <a:cs typeface="Mangal" panose="02040503050203030202" pitchFamily="18" charset="0"/>
              </a:rPr>
              <a:t>ssues requiring further studies (energy calibration)</a:t>
            </a:r>
            <a:endParaRPr lang="en-GB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F8DF32-EB65-4EE0-8F14-6AD113126C26}"/>
              </a:ext>
            </a:extLst>
          </p:cNvPr>
          <p:cNvSpPr/>
          <p:nvPr/>
        </p:nvSpPr>
        <p:spPr>
          <a:xfrm>
            <a:off x="122761" y="1157736"/>
            <a:ext cx="8898478" cy="5588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  <a:tabLst>
                <a:tab pos="2228850" algn="ctr"/>
                <a:tab pos="4457700" algn="r"/>
              </a:tabLst>
            </a:pPr>
            <a:r>
              <a:rPr lang="en-GB" dirty="0">
                <a:latin typeface="Calibri" panose="020F0502020204030204"/>
                <a:ea typeface="Calibri" panose="020F0502020204030204" pitchFamily="34" charset="0"/>
                <a:cs typeface="Mangal" panose="02040503050203030202" pitchFamily="18" charset="0"/>
              </a:rPr>
              <a:t>Develop &amp; integrate </a:t>
            </a:r>
            <a:r>
              <a:rPr lang="en-GB" b="1" dirty="0">
                <a:solidFill>
                  <a:srgbClr val="0070C0"/>
                </a:solidFill>
                <a:ea typeface="Calibri" panose="020F0502020204030204" pitchFamily="34" charset="0"/>
                <a:cs typeface="Mangal" panose="02040503050203030202" pitchFamily="18" charset="0"/>
              </a:rPr>
              <a:t>tools for simulating orbit + optics correction processes plus simultaneous optimization of luminosity and polarization</a:t>
            </a:r>
            <a:r>
              <a:rPr lang="en-GB" dirty="0">
                <a:ea typeface="Calibri" panose="020F0502020204030204" pitchFamily="34" charset="0"/>
                <a:cs typeface="Mangal" panose="02040503050203030202" pitchFamily="18" charset="0"/>
              </a:rPr>
              <a:t>, including spin matching. Essential for confirming feasibility and operability of proposed data taking scheme. </a:t>
            </a:r>
          </a:p>
          <a:p>
            <a:pPr marL="257175" indent="-257175"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  <a:tabLst>
                <a:tab pos="2228850" algn="ctr"/>
                <a:tab pos="4457700" algn="r"/>
              </a:tabLst>
            </a:pPr>
            <a:r>
              <a:rPr lang="en-GB" dirty="0">
                <a:ea typeface="Calibri" panose="020F0502020204030204" pitchFamily="34" charset="0"/>
                <a:cs typeface="Mangal" panose="02040503050203030202" pitchFamily="18" charset="0"/>
              </a:rPr>
              <a:t>	Design of </a:t>
            </a:r>
            <a:r>
              <a:rPr lang="en-GB" b="1" dirty="0">
                <a:solidFill>
                  <a:srgbClr val="0070C0"/>
                </a:solidFill>
                <a:ea typeface="Calibri" panose="020F0502020204030204" pitchFamily="34" charset="0"/>
                <a:cs typeface="Mangal" panose="02040503050203030202" pitchFamily="18" charset="0"/>
              </a:rPr>
              <a:t>diagnostics allowing control of beam-beam offsets and measurement of IP residual dispersion</a:t>
            </a:r>
            <a:r>
              <a:rPr lang="en-GB" dirty="0">
                <a:ea typeface="Calibri" panose="020F0502020204030204" pitchFamily="34" charset="0"/>
                <a:cs typeface="Mangal" panose="02040503050203030202" pitchFamily="18" charset="0"/>
              </a:rPr>
              <a:t>. This diagnostics will help reduce centre-of-mass energy shifts; it should also benefit luminosity optimization.</a:t>
            </a:r>
          </a:p>
          <a:p>
            <a:pPr marL="257175" indent="-257175"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  <a:tabLst>
                <a:tab pos="2228850" algn="ctr"/>
                <a:tab pos="4457700" algn="r"/>
              </a:tabLst>
            </a:pPr>
            <a:r>
              <a:rPr lang="en-GB" b="1" dirty="0">
                <a:solidFill>
                  <a:srgbClr val="0070C0"/>
                </a:solidFill>
                <a:ea typeface="Calibri" panose="020F0502020204030204" pitchFamily="34" charset="0"/>
                <a:cs typeface="Mangal" panose="02040503050203030202" pitchFamily="18" charset="0"/>
              </a:rPr>
              <a:t>Explore resonant depolarization proces</a:t>
            </a:r>
            <a:r>
              <a:rPr lang="en-GB" dirty="0">
                <a:ea typeface="Calibri" panose="020F0502020204030204" pitchFamily="34" charset="0"/>
                <a:cs typeface="Mangal" panose="02040503050203030202" pitchFamily="18" charset="0"/>
              </a:rPr>
              <a:t>s and its sensitivity to energy spread and synchrotron tune to optimize procedures and machine settings.</a:t>
            </a:r>
          </a:p>
          <a:p>
            <a:pPr marL="257175" indent="-257175"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  <a:tabLst>
                <a:tab pos="2228850" algn="ctr"/>
                <a:tab pos="4457700" algn="r"/>
              </a:tabLst>
            </a:pPr>
            <a:r>
              <a:rPr lang="en-GB" dirty="0">
                <a:ea typeface="Calibri" panose="020F0502020204030204" pitchFamily="34" charset="0"/>
                <a:cs typeface="Mangal" panose="02040503050203030202" pitchFamily="18" charset="0"/>
              </a:rPr>
              <a:t>	</a:t>
            </a:r>
            <a:r>
              <a:rPr lang="en-GB" b="1" dirty="0">
                <a:solidFill>
                  <a:srgbClr val="0070C0"/>
                </a:solidFill>
                <a:ea typeface="Calibri" panose="020F0502020204030204" pitchFamily="34" charset="0"/>
                <a:cs typeface="Mangal" panose="02040503050203030202" pitchFamily="18" charset="0"/>
              </a:rPr>
              <a:t>Detailed design of polarisation wigglers </a:t>
            </a:r>
            <a:r>
              <a:rPr lang="en-GB" dirty="0">
                <a:ea typeface="Calibri" panose="020F0502020204030204" pitchFamily="34" charset="0"/>
                <a:cs typeface="Mangal" panose="02040503050203030202" pitchFamily="18" charset="0"/>
              </a:rPr>
              <a:t>including proper management of the radiation.</a:t>
            </a:r>
          </a:p>
          <a:p>
            <a:pPr marL="257175" indent="-257175"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  <a:tabLst>
                <a:tab pos="2228850" algn="ctr"/>
                <a:tab pos="4457700" algn="r"/>
              </a:tabLst>
            </a:pPr>
            <a:r>
              <a:rPr lang="en-GB" dirty="0">
                <a:ea typeface="Calibri" panose="020F0502020204030204" pitchFamily="34" charset="0"/>
                <a:cs typeface="Mangal" panose="02040503050203030202" pitchFamily="18" charset="0"/>
              </a:rPr>
              <a:t>	Scrutinize and integrate the </a:t>
            </a:r>
            <a:r>
              <a:rPr lang="en-GB" b="1" dirty="0">
                <a:solidFill>
                  <a:srgbClr val="0070C0"/>
                </a:solidFill>
                <a:ea typeface="Calibri" panose="020F0502020204030204" pitchFamily="34" charset="0"/>
                <a:cs typeface="Mangal" panose="02040503050203030202" pitchFamily="18" charset="0"/>
              </a:rPr>
              <a:t>polarimeter design</a:t>
            </a:r>
            <a:r>
              <a:rPr lang="en-GB" dirty="0">
                <a:ea typeface="Calibri" panose="020F0502020204030204" pitchFamily="34" charset="0"/>
                <a:cs typeface="Mangal" panose="02040503050203030202" pitchFamily="18" charset="0"/>
              </a:rPr>
              <a:t>. Explore its use for </a:t>
            </a:r>
            <a:r>
              <a:rPr lang="en-GB" b="1" dirty="0">
                <a:solidFill>
                  <a:srgbClr val="0070C0"/>
                </a:solidFill>
                <a:ea typeface="Calibri" panose="020F0502020204030204" pitchFamily="34" charset="0"/>
                <a:cs typeface="Mangal" panose="02040503050203030202" pitchFamily="18" charset="0"/>
              </a:rPr>
              <a:t>Compton-backscattering based measurements</a:t>
            </a:r>
            <a:r>
              <a:rPr lang="en-GB" dirty="0">
                <a:ea typeface="Calibri" panose="020F0502020204030204" pitchFamily="34" charset="0"/>
                <a:cs typeface="Mangal" panose="02040503050203030202" pitchFamily="18" charset="0"/>
              </a:rPr>
              <a:t> precision &amp; stability of momentum measurement.     </a:t>
            </a:r>
          </a:p>
          <a:p>
            <a:pPr marL="257175" indent="-257175"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  <a:tabLst>
                <a:tab pos="2228850" algn="ctr"/>
                <a:tab pos="4457700" algn="r"/>
              </a:tabLst>
            </a:pPr>
            <a:r>
              <a:rPr lang="en-GB" dirty="0">
                <a:ea typeface="Calibri" panose="020F0502020204030204" pitchFamily="34" charset="0"/>
                <a:cs typeface="Mangal" panose="02040503050203030202" pitchFamily="18" charset="0"/>
              </a:rPr>
              <a:t>Thoroughly assess and possible further reduce </a:t>
            </a:r>
            <a:r>
              <a:rPr lang="en-GB" b="1" dirty="0">
                <a:solidFill>
                  <a:srgbClr val="0070C0"/>
                </a:solidFill>
                <a:ea typeface="Calibri" panose="020F0502020204030204" pitchFamily="34" charset="0"/>
                <a:cs typeface="Mangal" panose="02040503050203030202" pitchFamily="18" charset="0"/>
              </a:rPr>
              <a:t>energy-point-to-energy-point systematic uncertainties.</a:t>
            </a:r>
            <a:r>
              <a:rPr lang="en-GB" dirty="0">
                <a:ea typeface="Calibri" panose="020F0502020204030204" pitchFamily="34" charset="0"/>
                <a:cs typeface="Mangal" panose="02040503050203030202" pitchFamily="18" charset="0"/>
              </a:rPr>
              <a:t> This involves, amongst others, development of energy model and thorough design of monitoring devices.</a:t>
            </a:r>
          </a:p>
          <a:p>
            <a:pPr marL="257175" indent="-257175" algn="just" defTabSz="685800"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  <a:tabLst>
                <a:tab pos="2228850" algn="ctr"/>
                <a:tab pos="4457700" algn="r"/>
              </a:tabLst>
              <a:defRPr/>
            </a:pPr>
            <a:endParaRPr lang="en-GB" dirty="0">
              <a:latin typeface="Calibri" panose="020F0502020204030204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257175" indent="-257175" algn="just" defTabSz="685800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  <a:tabLst>
                <a:tab pos="2228850" algn="ctr"/>
                <a:tab pos="4457700" algn="r"/>
              </a:tabLst>
              <a:defRPr/>
            </a:pPr>
            <a:endParaRPr lang="en-GB" sz="2400" dirty="0">
              <a:latin typeface="Calibri" panose="020F0502020204030204"/>
              <a:ea typeface="Calibri" panose="020F0502020204030204" pitchFamily="34" charset="0"/>
              <a:cs typeface="Mangal" panose="02040503050203030202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83768" y="49188"/>
            <a:ext cx="3500125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2800" b="1" dirty="0" smtClean="0"/>
              <a:t>Accelerator questions 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419151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63A8ECE5-9F1C-4D37-A0C9-C3C1FB81D0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74845"/>
            <a:ext cx="3636896" cy="1982655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E947A746-9312-4675-999F-3718005658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13284"/>
            <a:ext cx="3938276" cy="17389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9A25DC6-0C71-47C2-8909-6BC393E727A2}"/>
              </a:ext>
            </a:extLst>
          </p:cNvPr>
          <p:cNvSpPr txBox="1">
            <a:spLocks/>
          </p:cNvSpPr>
          <p:nvPr/>
        </p:nvSpPr>
        <p:spPr>
          <a:xfrm>
            <a:off x="277864" y="351160"/>
            <a:ext cx="9184447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en-US" sz="2700" dirty="0">
                <a:solidFill>
                  <a:sysClr val="windowText" lastClr="000000"/>
                </a:solidFill>
                <a:latin typeface="Calibri Light" panose="020F0302020204030204"/>
              </a:rPr>
              <a:t> </a:t>
            </a:r>
            <a:r>
              <a:rPr lang="en-US" sz="2700" dirty="0" err="1">
                <a:solidFill>
                  <a:sysClr val="windowText" lastClr="000000"/>
                </a:solidFill>
                <a:latin typeface="Calibri Light" panose="020F0302020204030204"/>
              </a:rPr>
              <a:t>monochromatization</a:t>
            </a:r>
            <a:r>
              <a:rPr lang="en-US" sz="2700" dirty="0">
                <a:solidFill>
                  <a:sysClr val="windowText" lastClr="000000"/>
                </a:solidFill>
                <a:latin typeface="Calibri Light" panose="020F0302020204030204"/>
              </a:rPr>
              <a:t> scenarios for </a:t>
            </a:r>
            <a:r>
              <a:rPr lang="en-US" sz="2700" i="1" dirty="0">
                <a:solidFill>
                  <a:sysClr val="windowText" lastClr="000000"/>
                </a:solidFill>
                <a:latin typeface="Calibri Light" panose="020F0302020204030204"/>
              </a:rPr>
              <a:t>s</a:t>
            </a:r>
            <a:r>
              <a:rPr lang="en-US" sz="2700" dirty="0">
                <a:solidFill>
                  <a:sysClr val="windowText" lastClr="000000"/>
                </a:solidFill>
                <a:latin typeface="Calibri Light" panose="020F0302020204030204"/>
              </a:rPr>
              <a:t>-</a:t>
            </a:r>
            <a:r>
              <a:rPr lang="en-US" sz="2700" dirty="0" err="1">
                <a:solidFill>
                  <a:sysClr val="windowText" lastClr="000000"/>
                </a:solidFill>
                <a:latin typeface="Calibri Light" panose="020F0302020204030204"/>
              </a:rPr>
              <a:t>channe</a:t>
            </a:r>
            <a:r>
              <a:rPr lang="en-US" sz="2700" dirty="0">
                <a:solidFill>
                  <a:sysClr val="windowText" lastClr="000000"/>
                </a:solidFill>
                <a:latin typeface="Calibri Light" panose="020F0302020204030204"/>
              </a:rPr>
              <a:t>l H production</a:t>
            </a:r>
            <a:endParaRPr lang="en-GB" sz="2700" dirty="0">
              <a:solidFill>
                <a:sysClr val="windowText" lastClr="000000"/>
              </a:solidFill>
              <a:latin typeface="Calibri Light" panose="020F0302020204030204"/>
            </a:endParaRPr>
          </a:p>
        </p:txBody>
      </p:sp>
      <p:pic>
        <p:nvPicPr>
          <p:cNvPr id="9" name="Picture 8" descr="Chart, histogram&#10;&#10;Description automatically generated">
            <a:extLst>
              <a:ext uri="{FF2B5EF4-FFF2-40B4-BE49-F238E27FC236}">
                <a16:creationId xmlns:a16="http://schemas.microsoft.com/office/drawing/2014/main" id="{F7C79DEE-935F-4585-A318-901CE470F4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501"/>
            <a:ext cx="2988444" cy="2468714"/>
          </a:xfrm>
          <a:prstGeom prst="rect">
            <a:avLst/>
          </a:prstGeom>
        </p:spPr>
      </p:pic>
      <p:pic>
        <p:nvPicPr>
          <p:cNvPr id="11" name="Picture 10" descr="Chart, histogram&#10;&#10;Description automatically generated">
            <a:extLst>
              <a:ext uri="{FF2B5EF4-FFF2-40B4-BE49-F238E27FC236}">
                <a16:creationId xmlns:a16="http://schemas.microsoft.com/office/drawing/2014/main" id="{27FA0F12-A2A6-4367-8023-7A89C22C61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867" y="2823127"/>
            <a:ext cx="2988443" cy="24687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556F2FA-8F99-4474-901C-E7AEE7520FAB}"/>
                  </a:ext>
                </a:extLst>
              </p:cNvPr>
              <p:cNvSpPr/>
              <p:nvPr/>
            </p:nvSpPr>
            <p:spPr>
              <a:xfrm>
                <a:off x="3224610" y="2920648"/>
                <a:ext cx="2694780" cy="19620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1350" dirty="0">
                    <a:solidFill>
                      <a:srgbClr val="0070C0"/>
                    </a:solidFill>
                  </a:rPr>
                  <a:t>for either m-c scenario:</a:t>
                </a:r>
              </a:p>
              <a:p>
                <a:r>
                  <a:rPr lang="en-GB" sz="1350" i="1" dirty="0">
                    <a:solidFill>
                      <a:srgbClr val="0070C0"/>
                    </a:solidFill>
                  </a:rPr>
                  <a:t>L</a:t>
                </a:r>
                <a:r>
                  <a:rPr lang="en-GB" sz="1350" dirty="0">
                    <a:solidFill>
                      <a:srgbClr val="0070C0"/>
                    </a:solidFill>
                  </a:rPr>
                  <a:t>=2.5 × 10</a:t>
                </a:r>
                <a:r>
                  <a:rPr lang="en-GB" sz="1350" baseline="30000" dirty="0">
                    <a:solidFill>
                      <a:srgbClr val="0070C0"/>
                    </a:solidFill>
                  </a:rPr>
                  <a:t>35</a:t>
                </a:r>
                <a:r>
                  <a:rPr lang="en-GB" sz="1350" dirty="0">
                    <a:solidFill>
                      <a:srgbClr val="0070C0"/>
                    </a:solidFill>
                  </a:rPr>
                  <a:t> cm</a:t>
                </a:r>
                <a:r>
                  <a:rPr lang="en-GB" sz="1350" baseline="30000" dirty="0">
                    <a:solidFill>
                      <a:srgbClr val="0070C0"/>
                    </a:solidFill>
                  </a:rPr>
                  <a:t>−2 </a:t>
                </a:r>
                <a:r>
                  <a:rPr lang="en-GB" sz="1350" dirty="0">
                    <a:solidFill>
                      <a:srgbClr val="0070C0"/>
                    </a:solidFill>
                  </a:rPr>
                  <a:t>s</a:t>
                </a:r>
                <a:r>
                  <a:rPr lang="en-GB" sz="1350" baseline="30000" dirty="0">
                    <a:solidFill>
                      <a:srgbClr val="0070C0"/>
                    </a:solidFill>
                  </a:rPr>
                  <a:t>−1 </a:t>
                </a:r>
              </a:p>
              <a:p>
                <a:r>
                  <a:rPr lang="en-GB" sz="1350" dirty="0">
                    <a:solidFill>
                      <a:srgbClr val="0070C0"/>
                    </a:solidFill>
                  </a:rPr>
                  <a:t>w. </a:t>
                </a:r>
                <a:r>
                  <a:rPr lang="en-GB" sz="1350" dirty="0" err="1">
                    <a:solidFill>
                      <a:srgbClr val="0070C0"/>
                    </a:solidFill>
                  </a:rPr>
                  <a:t>σ</a:t>
                </a:r>
                <a:r>
                  <a:rPr lang="en-GB" sz="1350" baseline="-25000" dirty="0" err="1">
                    <a:solidFill>
                      <a:srgbClr val="0070C0"/>
                    </a:solidFill>
                  </a:rPr>
                  <a:t>W</a:t>
                </a:r>
                <a:r>
                  <a:rPr lang="en-GB" sz="1350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135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sz="1350" dirty="0">
                    <a:solidFill>
                      <a:srgbClr val="0070C0"/>
                    </a:solidFill>
                  </a:rPr>
                  <a:t>13 MeV</a:t>
                </a:r>
                <a:endParaRPr lang="en-GB" sz="1350" dirty="0"/>
              </a:p>
              <a:p>
                <a:r>
                  <a:rPr lang="en-GB" sz="1350" dirty="0" err="1">
                    <a:solidFill>
                      <a:srgbClr val="FF0000"/>
                    </a:solidFill>
                  </a:rPr>
                  <a:t>cf</a:t>
                </a:r>
                <a:r>
                  <a:rPr lang="en-GB" sz="1350" dirty="0">
                    <a:solidFill>
                      <a:srgbClr val="FF0000"/>
                    </a:solidFill>
                  </a:rPr>
                  <a:t>: w/o </a:t>
                </a:r>
                <a:r>
                  <a:rPr lang="en-GB" sz="1350" dirty="0" err="1">
                    <a:solidFill>
                      <a:srgbClr val="FF0000"/>
                    </a:solidFill>
                  </a:rPr>
                  <a:t>monochromatization</a:t>
                </a:r>
                <a:r>
                  <a:rPr lang="en-GB" sz="1350" dirty="0">
                    <a:solidFill>
                      <a:srgbClr val="FF0000"/>
                    </a:solidFill>
                  </a:rPr>
                  <a:t>: </a:t>
                </a:r>
              </a:p>
              <a:p>
                <a:r>
                  <a:rPr lang="en-GB" sz="1350" i="1" dirty="0">
                    <a:solidFill>
                      <a:srgbClr val="FF0000"/>
                    </a:solidFill>
                  </a:rPr>
                  <a:t>L</a:t>
                </a:r>
                <a:r>
                  <a:rPr lang="en-GB" sz="1350" dirty="0">
                    <a:solidFill>
                      <a:srgbClr val="FF0000"/>
                    </a:solidFill>
                  </a:rPr>
                  <a:t>= 8 ×10</a:t>
                </a:r>
                <a:r>
                  <a:rPr lang="en-GB" sz="1350" baseline="30000" dirty="0">
                    <a:solidFill>
                      <a:srgbClr val="FF0000"/>
                    </a:solidFill>
                  </a:rPr>
                  <a:t>35 </a:t>
                </a:r>
                <a:r>
                  <a:rPr lang="en-GB" sz="1350" dirty="0">
                    <a:solidFill>
                      <a:srgbClr val="FF0000"/>
                    </a:solidFill>
                  </a:rPr>
                  <a:t>cm</a:t>
                </a:r>
                <a:r>
                  <a:rPr lang="en-GB" sz="1350" baseline="30000" dirty="0">
                    <a:solidFill>
                      <a:srgbClr val="FF0000"/>
                    </a:solidFill>
                  </a:rPr>
                  <a:t>−2</a:t>
                </a:r>
                <a:r>
                  <a:rPr lang="en-GB" sz="1350" dirty="0">
                    <a:solidFill>
                      <a:srgbClr val="FF0000"/>
                    </a:solidFill>
                  </a:rPr>
                  <a:t>s</a:t>
                </a:r>
                <a:r>
                  <a:rPr lang="en-GB" sz="1350" baseline="30000" dirty="0">
                    <a:solidFill>
                      <a:srgbClr val="FF0000"/>
                    </a:solidFill>
                  </a:rPr>
                  <a:t>−1 </a:t>
                </a:r>
                <a:r>
                  <a:rPr lang="en-GB" sz="1350" dirty="0">
                    <a:solidFill>
                      <a:srgbClr val="FF0000"/>
                    </a:solidFill>
                  </a:rPr>
                  <a:t>w. </a:t>
                </a:r>
                <a:r>
                  <a:rPr lang="en-GB" sz="1350" dirty="0" err="1">
                    <a:solidFill>
                      <a:srgbClr val="FF0000"/>
                    </a:solidFill>
                  </a:rPr>
                  <a:t>σ</a:t>
                </a:r>
                <a:r>
                  <a:rPr lang="en-GB" sz="1350" baseline="-25000" dirty="0" err="1">
                    <a:solidFill>
                      <a:srgbClr val="FF0000"/>
                    </a:solidFill>
                  </a:rPr>
                  <a:t>W</a:t>
                </a:r>
                <a:r>
                  <a:rPr lang="en-GB" sz="1350" dirty="0">
                    <a:solidFill>
                      <a:srgbClr val="FF0000"/>
                    </a:solidFill>
                  </a:rPr>
                  <a:t> ≈ 115 MeV</a:t>
                </a:r>
                <a:endParaRPr lang="en-GB" sz="1350" dirty="0"/>
              </a:p>
              <a:p>
                <a:r>
                  <a:rPr lang="en-GB" sz="1350" dirty="0"/>
                  <a:t>narrow width of Higgs Γ</a:t>
                </a:r>
                <a:r>
                  <a:rPr lang="en-GB" sz="1350" baseline="-25000" dirty="0"/>
                  <a:t>H</a:t>
                </a:r>
                <a:r>
                  <a:rPr lang="en-GB" sz="1350" dirty="0"/>
                  <a:t> ≈ 4.2 MeV </a:t>
                </a:r>
                <a:r>
                  <a:rPr lang="en-GB" sz="135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→</a:t>
                </a:r>
                <a:r>
                  <a:rPr lang="en-GB" sz="1350" dirty="0"/>
                  <a:t> </a:t>
                </a:r>
                <a:r>
                  <a:rPr lang="en-GB" sz="1350" dirty="0" err="1"/>
                  <a:t>monochromatization</a:t>
                </a:r>
                <a:r>
                  <a:rPr lang="en-GB" sz="1350" dirty="0"/>
                  <a:t> yields 3x more Higgs bosons + improved signal / background</a:t>
                </a: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556F2FA-8F99-4474-901C-E7AEE7520F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4610" y="2920648"/>
                <a:ext cx="2694780" cy="1962076"/>
              </a:xfrm>
              <a:prstGeom prst="rect">
                <a:avLst/>
              </a:prstGeom>
              <a:blipFill>
                <a:blip r:embed="rId6"/>
                <a:stretch>
                  <a:fillRect l="-679" t="-311" b="-217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512327CD-95D9-4D23-984F-42AC80BFEB14}"/>
              </a:ext>
            </a:extLst>
          </p:cNvPr>
          <p:cNvSpPr txBox="1"/>
          <p:nvPr/>
        </p:nvSpPr>
        <p:spPr>
          <a:xfrm>
            <a:off x="1394461" y="979933"/>
            <a:ext cx="15368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with crab cavities</a:t>
            </a:r>
            <a:endParaRPr lang="en-GB" sz="15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A6EA9E-21CB-4D0B-B567-F693BCEF645D}"/>
              </a:ext>
            </a:extLst>
          </p:cNvPr>
          <p:cNvSpPr txBox="1"/>
          <p:nvPr/>
        </p:nvSpPr>
        <p:spPr>
          <a:xfrm>
            <a:off x="7284721" y="2046867"/>
            <a:ext cx="149829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w/o crab cavities</a:t>
            </a:r>
            <a:endParaRPr lang="en-GB" sz="15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B91A75-4836-496A-92B7-73A569FF8BD7}"/>
              </a:ext>
            </a:extLst>
          </p:cNvPr>
          <p:cNvSpPr txBox="1"/>
          <p:nvPr/>
        </p:nvSpPr>
        <p:spPr>
          <a:xfrm>
            <a:off x="3297093" y="4979966"/>
            <a:ext cx="2075889" cy="3231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>
              <a:tabLst>
                <a:tab pos="1282304" algn="l"/>
              </a:tabLst>
            </a:pPr>
            <a:r>
              <a:rPr lang="en-US" sz="1500" b="1" dirty="0"/>
              <a:t>M.A. Valdivia, </a:t>
            </a:r>
            <a:r>
              <a:rPr lang="en-US" sz="1500" dirty="0"/>
              <a:t>F.Z., 2020</a:t>
            </a:r>
            <a:endParaRPr lang="en-GB" sz="12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466733C-7BD2-41FE-BEDC-55666BE5D8B8}"/>
              </a:ext>
            </a:extLst>
          </p:cNvPr>
          <p:cNvSpPr/>
          <p:nvPr/>
        </p:nvSpPr>
        <p:spPr>
          <a:xfrm>
            <a:off x="7277471" y="2306821"/>
            <a:ext cx="1740839" cy="57708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GB" sz="1050" dirty="0">
                <a:solidFill>
                  <a:srgbClr val="555555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A. Bogomyagkov, E. Levichev</a:t>
            </a:r>
          </a:p>
          <a:p>
            <a:r>
              <a:rPr lang="en-GB" sz="1050" dirty="0">
                <a:solidFill>
                  <a:srgbClr val="555555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PRAB </a:t>
            </a:r>
            <a:r>
              <a:rPr lang="en-GB" sz="1050" b="1" dirty="0">
                <a:solidFill>
                  <a:srgbClr val="555555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r>
              <a:rPr lang="en-GB" sz="1050" dirty="0">
                <a:solidFill>
                  <a:srgbClr val="555555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, 051001 (2017)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83768" y="49188"/>
            <a:ext cx="3500125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2800" b="1" dirty="0" smtClean="0"/>
              <a:t>Accelerator questions 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11298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6DA4F-A205-4E4E-A80F-029F74D1656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20/01/2021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status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4" y="0"/>
            <a:ext cx="8945403" cy="50257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596336" y="3577580"/>
            <a:ext cx="1296144" cy="288032"/>
          </a:xfrm>
          <a:prstGeom prst="ellipse">
            <a:avLst/>
          </a:prstGeom>
          <a:ln w="3810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fr-FR" sz="2400" dirty="0" smtClean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587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0C78DC-815D-447A-B31E-C4E380B8C504}"/>
              </a:ext>
            </a:extLst>
          </p:cNvPr>
          <p:cNvSpPr txBox="1"/>
          <p:nvPr/>
        </p:nvSpPr>
        <p:spPr>
          <a:xfrm>
            <a:off x="838201" y="447372"/>
            <a:ext cx="3858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question of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superperiodicity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endParaRPr lang="en-GB" sz="2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DFA888C-866E-440C-9D48-B61AEE0FC0A3}"/>
              </a:ext>
            </a:extLst>
          </p:cNvPr>
          <p:cNvSpPr>
            <a:spLocks noChangeAspect="1"/>
          </p:cNvSpPr>
          <p:nvPr/>
        </p:nvSpPr>
        <p:spPr>
          <a:xfrm>
            <a:off x="554980" y="1466174"/>
            <a:ext cx="2387600" cy="2387600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SP=1</a:t>
            </a:r>
            <a:endParaRPr lang="en-GB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FCC6637-022B-49FD-92AF-7090D5376E8C}"/>
              </a:ext>
            </a:extLst>
          </p:cNvPr>
          <p:cNvSpPr txBox="1"/>
          <p:nvPr/>
        </p:nvSpPr>
        <p:spPr>
          <a:xfrm>
            <a:off x="1570747" y="1165592"/>
            <a:ext cx="34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A</a:t>
            </a:r>
            <a:endParaRPr lang="en-GB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1AA1EC0-ECAA-49E5-9A84-C965A76D7806}"/>
              </a:ext>
            </a:extLst>
          </p:cNvPr>
          <p:cNvSpPr txBox="1"/>
          <p:nvPr/>
        </p:nvSpPr>
        <p:spPr>
          <a:xfrm>
            <a:off x="1672313" y="3843825"/>
            <a:ext cx="34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G</a:t>
            </a:r>
            <a:endParaRPr lang="en-GB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1841BEE-3230-4D82-93BF-DA110C9E9361}"/>
              </a:ext>
            </a:extLst>
          </p:cNvPr>
          <p:cNvSpPr txBox="1"/>
          <p:nvPr/>
        </p:nvSpPr>
        <p:spPr>
          <a:xfrm>
            <a:off x="2117236" y="1212312"/>
            <a:ext cx="34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</a:t>
            </a:r>
            <a:endParaRPr lang="en-GB" b="1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873640D-9496-4B66-9627-225DAE761EB2}"/>
              </a:ext>
            </a:extLst>
          </p:cNvPr>
          <p:cNvSpPr txBox="1"/>
          <p:nvPr/>
        </p:nvSpPr>
        <p:spPr>
          <a:xfrm>
            <a:off x="1007113" y="1304696"/>
            <a:ext cx="34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</a:t>
            </a:r>
            <a:endParaRPr lang="en-GB" b="1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20D27EAE-4195-456A-AD84-8252E4EEB531}"/>
              </a:ext>
            </a:extLst>
          </p:cNvPr>
          <p:cNvSpPr>
            <a:spLocks noChangeAspect="1"/>
          </p:cNvSpPr>
          <p:nvPr/>
        </p:nvSpPr>
        <p:spPr>
          <a:xfrm>
            <a:off x="3299890" y="1429017"/>
            <a:ext cx="2387600" cy="2387600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4CB3B49-7397-4C6C-9C87-9BD5C3E6AA57}"/>
              </a:ext>
            </a:extLst>
          </p:cNvPr>
          <p:cNvSpPr txBox="1"/>
          <p:nvPr/>
        </p:nvSpPr>
        <p:spPr>
          <a:xfrm>
            <a:off x="4375335" y="1128434"/>
            <a:ext cx="34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A</a:t>
            </a:r>
            <a:endParaRPr lang="en-GB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711AE79-5ECE-43DC-8664-1576A37A1C29}"/>
              </a:ext>
            </a:extLst>
          </p:cNvPr>
          <p:cNvSpPr txBox="1"/>
          <p:nvPr/>
        </p:nvSpPr>
        <p:spPr>
          <a:xfrm>
            <a:off x="4476901" y="3806666"/>
            <a:ext cx="34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G</a:t>
            </a:r>
            <a:endParaRPr lang="en-GB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8FD9226-1C32-4BF4-A6F9-DF37C0D0DB7A}"/>
              </a:ext>
            </a:extLst>
          </p:cNvPr>
          <p:cNvSpPr txBox="1"/>
          <p:nvPr/>
        </p:nvSpPr>
        <p:spPr>
          <a:xfrm>
            <a:off x="4921824" y="1175153"/>
            <a:ext cx="34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</a:t>
            </a:r>
            <a:endParaRPr lang="en-GB" b="1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0B80718-E986-4F36-AAC7-12A086BB77F1}"/>
              </a:ext>
            </a:extLst>
          </p:cNvPr>
          <p:cNvSpPr txBox="1"/>
          <p:nvPr/>
        </p:nvSpPr>
        <p:spPr>
          <a:xfrm>
            <a:off x="3885850" y="3724232"/>
            <a:ext cx="34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</a:t>
            </a:r>
            <a:endParaRPr lang="en-GB" b="1" dirty="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32435677-466D-4684-BE4E-1F300CEE0096}"/>
              </a:ext>
            </a:extLst>
          </p:cNvPr>
          <p:cNvSpPr>
            <a:spLocks noChangeAspect="1"/>
          </p:cNvSpPr>
          <p:nvPr/>
        </p:nvSpPr>
        <p:spPr>
          <a:xfrm>
            <a:off x="6199689" y="1419067"/>
            <a:ext cx="2387600" cy="2387600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552762E-D590-4832-830E-160A6313884C}"/>
              </a:ext>
            </a:extLst>
          </p:cNvPr>
          <p:cNvSpPr txBox="1"/>
          <p:nvPr/>
        </p:nvSpPr>
        <p:spPr>
          <a:xfrm>
            <a:off x="7275134" y="1118483"/>
            <a:ext cx="34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A</a:t>
            </a:r>
            <a:endParaRPr lang="en-GB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906112F-EC06-4DCD-86C8-F3165864B3B2}"/>
              </a:ext>
            </a:extLst>
          </p:cNvPr>
          <p:cNvSpPr txBox="1"/>
          <p:nvPr/>
        </p:nvSpPr>
        <p:spPr>
          <a:xfrm>
            <a:off x="7376701" y="3796716"/>
            <a:ext cx="34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G</a:t>
            </a:r>
            <a:endParaRPr lang="en-GB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69C5306-789D-4219-9A7E-F6D4C711428B}"/>
              </a:ext>
            </a:extLst>
          </p:cNvPr>
          <p:cNvSpPr txBox="1"/>
          <p:nvPr/>
        </p:nvSpPr>
        <p:spPr>
          <a:xfrm>
            <a:off x="8304223" y="2486851"/>
            <a:ext cx="34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</a:t>
            </a:r>
            <a:endParaRPr lang="en-GB" b="1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435DD84-3F26-4233-A5E9-B3AB2729D09C}"/>
              </a:ext>
            </a:extLst>
          </p:cNvPr>
          <p:cNvSpPr txBox="1"/>
          <p:nvPr/>
        </p:nvSpPr>
        <p:spPr>
          <a:xfrm>
            <a:off x="6328449" y="2486850"/>
            <a:ext cx="34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</a:t>
            </a:r>
            <a:endParaRPr lang="en-GB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E0D8DBD-21BE-4DCF-801D-AEF9585A991E}"/>
                  </a:ext>
                </a:extLst>
              </p:cNvPr>
              <p:cNvSpPr txBox="1"/>
              <p:nvPr/>
            </p:nvSpPr>
            <p:spPr>
              <a:xfrm>
                <a:off x="641537" y="4378837"/>
                <a:ext cx="1898533" cy="3486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sSub>
                        <m:sSubPr>
                          <m:ctrlPr>
                            <a:rPr lang="en-US" sz="21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1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1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1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sSub>
                        <m:sSubPr>
                          <m:ctrlPr>
                            <a:rPr lang="en-US" sz="21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1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21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1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GB" sz="21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E0D8DBD-21BE-4DCF-801D-AEF9585A99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537" y="4378837"/>
                <a:ext cx="1898533" cy="348622"/>
              </a:xfrm>
              <a:prstGeom prst="rect">
                <a:avLst/>
              </a:prstGeom>
              <a:blipFill>
                <a:blip r:embed="rId2"/>
                <a:stretch>
                  <a:fillRect l="-1603" r="-2885" b="-2241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91E707D3-A24F-432C-9719-523BC341301A}"/>
                  </a:ext>
                </a:extLst>
              </p:cNvPr>
              <p:cNvSpPr txBox="1"/>
              <p:nvPr/>
            </p:nvSpPr>
            <p:spPr>
              <a:xfrm>
                <a:off x="3468077" y="4343430"/>
                <a:ext cx="2047612" cy="3486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sSub>
                        <m:sSubPr>
                          <m:ctrlPr>
                            <a:rPr lang="en-US" sz="21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1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1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1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sSub>
                        <m:sSubPr>
                          <m:ctrlPr>
                            <a:rPr lang="en-US" sz="21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1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21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sz="21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GB" sz="21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91E707D3-A24F-432C-9719-523BC34130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8077" y="4343430"/>
                <a:ext cx="2047612" cy="348622"/>
              </a:xfrm>
              <a:prstGeom prst="rect">
                <a:avLst/>
              </a:prstGeom>
              <a:blipFill>
                <a:blip r:embed="rId3"/>
                <a:stretch>
                  <a:fillRect l="-1488" r="-3869" b="-2456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A7087870-078A-498F-97FE-B585763BE8A8}"/>
                  </a:ext>
                </a:extLst>
              </p:cNvPr>
              <p:cNvSpPr txBox="1"/>
              <p:nvPr/>
            </p:nvSpPr>
            <p:spPr>
              <a:xfrm>
                <a:off x="6293337" y="4284619"/>
                <a:ext cx="2047612" cy="3486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sSub>
                        <m:sSubPr>
                          <m:ctrlPr>
                            <a:rPr lang="en-US" sz="21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1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1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1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sSub>
                        <m:sSubPr>
                          <m:ctrlPr>
                            <a:rPr lang="en-US" sz="21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1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21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=4</m:t>
                      </m:r>
                      <m:r>
                        <a:rPr lang="en-US" sz="21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GB" sz="21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A7087870-078A-498F-97FE-B585763BE8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3337" y="4284619"/>
                <a:ext cx="2047612" cy="348622"/>
              </a:xfrm>
              <a:prstGeom prst="rect">
                <a:avLst/>
              </a:prstGeom>
              <a:blipFill>
                <a:blip r:embed="rId4"/>
                <a:stretch>
                  <a:fillRect l="-1488" r="-3869" b="-2456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491E8EB1-FAB4-48CA-8DEC-52A8E5D0D1EC}"/>
              </a:ext>
            </a:extLst>
          </p:cNvPr>
          <p:cNvSpPr txBox="1"/>
          <p:nvPr/>
        </p:nvSpPr>
        <p:spPr>
          <a:xfrm>
            <a:off x="1404849" y="2384838"/>
            <a:ext cx="803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SP=1</a:t>
            </a:r>
            <a:endParaRPr lang="en-GB" sz="2400" b="1" dirty="0">
              <a:solidFill>
                <a:srgbClr val="0070C0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51ECAA2-B636-4EAA-B8C1-9AAC42F63853}"/>
              </a:ext>
            </a:extLst>
          </p:cNvPr>
          <p:cNvSpPr txBox="1"/>
          <p:nvPr/>
        </p:nvSpPr>
        <p:spPr>
          <a:xfrm>
            <a:off x="4139692" y="2384837"/>
            <a:ext cx="803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SP=2</a:t>
            </a:r>
            <a:endParaRPr lang="en-GB" sz="2400" b="1" dirty="0">
              <a:solidFill>
                <a:srgbClr val="0070C0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4939A2C-B097-47BD-A42A-188795A54942}"/>
              </a:ext>
            </a:extLst>
          </p:cNvPr>
          <p:cNvSpPr txBox="1"/>
          <p:nvPr/>
        </p:nvSpPr>
        <p:spPr>
          <a:xfrm>
            <a:off x="7034364" y="2394518"/>
            <a:ext cx="803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SP=4</a:t>
            </a:r>
            <a:endParaRPr lang="en-GB" sz="2400" b="1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D3A8A3-4A9B-49BB-B5E8-CB793EE3A2C4}"/>
              </a:ext>
            </a:extLst>
          </p:cNvPr>
          <p:cNvSpPr txBox="1"/>
          <p:nvPr/>
        </p:nvSpPr>
        <p:spPr>
          <a:xfrm>
            <a:off x="943216" y="4939956"/>
            <a:ext cx="700922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srgbClr val="0070C0"/>
                </a:solidFill>
              </a:rPr>
              <a:t>resonance condition for lattice errors (DA) and for beam-beam</a:t>
            </a:r>
            <a:endParaRPr lang="en-GB" sz="2100" dirty="0">
              <a:solidFill>
                <a:srgbClr val="0070C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C88F25B-2910-41DB-9FE8-916999805F26}"/>
              </a:ext>
            </a:extLst>
          </p:cNvPr>
          <p:cNvSpPr/>
          <p:nvPr/>
        </p:nvSpPr>
        <p:spPr>
          <a:xfrm>
            <a:off x="5441404" y="532170"/>
            <a:ext cx="18848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example 4 IPs</a:t>
            </a:r>
            <a:endParaRPr lang="en-GB" sz="1350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4B6FDAA-F3BC-493F-9876-F7135DC454A0}"/>
              </a:ext>
            </a:extLst>
          </p:cNvPr>
          <p:cNvSpPr txBox="1"/>
          <p:nvPr/>
        </p:nvSpPr>
        <p:spPr>
          <a:xfrm>
            <a:off x="7865563" y="578335"/>
            <a:ext cx="87556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>
              <a:tabLst>
                <a:tab pos="1282304" algn="l"/>
              </a:tabLst>
            </a:pPr>
            <a:r>
              <a:rPr lang="en-US" b="1" dirty="0"/>
              <a:t>K. Oide</a:t>
            </a:r>
            <a:endParaRPr lang="en-GB" sz="135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A5E37E8-76CD-4F33-B6CF-71169EA74944}"/>
              </a:ext>
            </a:extLst>
          </p:cNvPr>
          <p:cNvSpPr txBox="1"/>
          <p:nvPr/>
        </p:nvSpPr>
        <p:spPr>
          <a:xfrm>
            <a:off x="7562067" y="301336"/>
            <a:ext cx="14372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important for </a:t>
            </a:r>
            <a:r>
              <a:rPr lang="en-US" sz="1350" dirty="0" err="1"/>
              <a:t>e</a:t>
            </a:r>
            <a:r>
              <a:rPr lang="en-US" sz="1350" baseline="30000" dirty="0" err="1"/>
              <a:t>+</a:t>
            </a:r>
            <a:r>
              <a:rPr lang="en-US" sz="1350" dirty="0" err="1"/>
              <a:t>e</a:t>
            </a:r>
            <a:r>
              <a:rPr lang="en-US" sz="1350" baseline="30000" dirty="0"/>
              <a:t>-</a:t>
            </a:r>
            <a:endParaRPr lang="en-GB" sz="1350" baseline="30000" dirty="0"/>
          </a:p>
        </p:txBody>
      </p:sp>
      <p:sp>
        <p:nvSpPr>
          <p:cNvPr id="28" name="TextBox 27"/>
          <p:cNvSpPr txBox="1"/>
          <p:nvPr/>
        </p:nvSpPr>
        <p:spPr>
          <a:xfrm>
            <a:off x="1907704" y="0"/>
            <a:ext cx="6110904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2800" b="1" dirty="0" smtClean="0"/>
              <a:t>Accelerator questions  (4IPcompatible?)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99258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F1969-54FB-412F-92EF-093D58C95CA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20/01/2021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status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5656" y="49188"/>
            <a:ext cx="7169078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FR" b="1" dirty="0" err="1"/>
              <a:t>M</a:t>
            </a:r>
            <a:r>
              <a:rPr lang="fr-FR" b="1" dirty="0" err="1" smtClean="0"/>
              <a:t>oving</a:t>
            </a:r>
            <a:r>
              <a:rPr lang="fr-FR" b="1" dirty="0" smtClean="0"/>
              <a:t> </a:t>
            </a:r>
            <a:r>
              <a:rPr lang="fr-FR" b="1" dirty="0" err="1" smtClean="0"/>
              <a:t>Forward</a:t>
            </a:r>
            <a:r>
              <a:rPr lang="fr-FR" b="1" dirty="0" smtClean="0"/>
              <a:t>: FCC </a:t>
            </a:r>
            <a:r>
              <a:rPr lang="fr-FR" b="1" dirty="0" err="1" smtClean="0"/>
              <a:t>study</a:t>
            </a:r>
            <a:r>
              <a:rPr lang="fr-FR" b="1" dirty="0" smtClean="0"/>
              <a:t> plans for 2020-2026 </a:t>
            </a:r>
            <a:r>
              <a:rPr lang="fr-FR" b="1" dirty="0" err="1"/>
              <a:t>T</a:t>
            </a:r>
            <a:r>
              <a:rPr lang="fr-FR" b="1" dirty="0" err="1" smtClean="0"/>
              <a:t>owards</a:t>
            </a:r>
            <a:r>
              <a:rPr lang="fr-FR" b="1" dirty="0" smtClean="0"/>
              <a:t> ESPP 2025-27 </a:t>
            </a:r>
            <a:endParaRPr lang="fr-FR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691680" y="4009628"/>
            <a:ext cx="2651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Full plan in </a:t>
            </a:r>
            <a:r>
              <a:rPr lang="fr-FR" b="1" dirty="0" err="1" smtClean="0"/>
              <a:t>preparation</a:t>
            </a:r>
            <a:r>
              <a:rPr lang="fr-FR" b="1" dirty="0" smtClean="0"/>
              <a:t>....</a:t>
            </a:r>
            <a:endParaRPr lang="fr-FR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625252"/>
            <a:ext cx="7711239" cy="3299254"/>
          </a:xfrm>
          <a:prstGeom prst="rect">
            <a:avLst/>
          </a:prstGeom>
        </p:spPr>
      </p:pic>
      <p:sp>
        <p:nvSpPr>
          <p:cNvPr id="9" name="Bent Arrow 8"/>
          <p:cNvSpPr/>
          <p:nvPr/>
        </p:nvSpPr>
        <p:spPr>
          <a:xfrm>
            <a:off x="323528" y="697260"/>
            <a:ext cx="1008112" cy="3888432"/>
          </a:xfrm>
          <a:prstGeom prst="bentArrow">
            <a:avLst>
              <a:gd name="adj1" fmla="val 10678"/>
              <a:gd name="adj2" fmla="val 25000"/>
              <a:gd name="adj3" fmla="val 28580"/>
              <a:gd name="adj4" fmla="val 43750"/>
            </a:avLst>
          </a:prstGeom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fr-FR" sz="24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3528" y="4369668"/>
            <a:ext cx="8260338" cy="120032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Essential </a:t>
            </a:r>
            <a:r>
              <a:rPr lang="fr-FR" dirty="0" err="1" smtClean="0"/>
              <a:t>element</a:t>
            </a:r>
            <a:r>
              <a:rPr lang="fr-FR" dirty="0" smtClean="0"/>
              <a:t> of PE&amp;D (</a:t>
            </a:r>
            <a:r>
              <a:rPr lang="fr-FR" dirty="0" err="1" smtClean="0"/>
              <a:t>Physics</a:t>
            </a:r>
            <a:r>
              <a:rPr lang="fr-FR" dirty="0" smtClean="0"/>
              <a:t> </a:t>
            </a:r>
            <a:r>
              <a:rPr lang="fr-FR" dirty="0" err="1" smtClean="0"/>
              <a:t>Experiment</a:t>
            </a:r>
            <a:r>
              <a:rPr lang="fr-FR" dirty="0" smtClean="0"/>
              <a:t> and Detectors): </a:t>
            </a:r>
            <a:r>
              <a:rPr lang="fr-FR" b="1" dirty="0" err="1" smtClean="0"/>
              <a:t>Community</a:t>
            </a:r>
            <a:r>
              <a:rPr lang="fr-FR" b="1" dirty="0" smtClean="0"/>
              <a:t> building!  </a:t>
            </a:r>
          </a:p>
          <a:p>
            <a:r>
              <a:rPr lang="fr-FR" dirty="0" err="1" smtClean="0"/>
              <a:t>Installed</a:t>
            </a:r>
            <a:r>
              <a:rPr lang="fr-FR" dirty="0" smtClean="0"/>
              <a:t> a group of FCC national contacts (Chairs Greg </a:t>
            </a:r>
            <a:r>
              <a:rPr lang="fr-FR" dirty="0" err="1"/>
              <a:t>B</a:t>
            </a:r>
            <a:r>
              <a:rPr lang="fr-FR" dirty="0" err="1" smtClean="0"/>
              <a:t>ernardi</a:t>
            </a:r>
            <a:r>
              <a:rPr lang="fr-FR" dirty="0" smtClean="0"/>
              <a:t> and Tadeusz </a:t>
            </a:r>
            <a:r>
              <a:rPr lang="fr-FR" dirty="0" err="1" smtClean="0"/>
              <a:t>Lesiak</a:t>
            </a:r>
            <a:r>
              <a:rPr lang="fr-FR" dirty="0" smtClean="0"/>
              <a:t>)  </a:t>
            </a:r>
          </a:p>
          <a:p>
            <a:r>
              <a:rPr lang="fr-FR" dirty="0"/>
              <a:t> </a:t>
            </a:r>
            <a:r>
              <a:rPr lang="fr-FR" dirty="0" smtClean="0"/>
              <a:t>              </a:t>
            </a:r>
            <a:r>
              <a:rPr lang="en-CH" dirty="0" smtClean="0">
                <a:sym typeface="Wingdings" panose="05000000000000000000" pitchFamily="2" charset="2"/>
              </a:rPr>
              <a:t>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fr-FR" dirty="0" smtClean="0"/>
              <a:t>contact, participation, MOU and plan of </a:t>
            </a:r>
            <a:r>
              <a:rPr lang="fr-FR" dirty="0" err="1" smtClean="0"/>
              <a:t>work</a:t>
            </a:r>
            <a:r>
              <a:rPr lang="fr-FR" dirty="0" smtClean="0"/>
              <a:t> (addendum)   </a:t>
            </a:r>
          </a:p>
          <a:p>
            <a:r>
              <a:rPr lang="fr-FR" b="1" dirty="0" err="1" smtClean="0"/>
              <a:t>Aim</a:t>
            </a:r>
            <a:r>
              <a:rPr lang="fr-FR" b="1" dirty="0"/>
              <a:t> </a:t>
            </a:r>
            <a:r>
              <a:rPr lang="fr-FR" b="1" dirty="0" smtClean="0"/>
              <a:t>of PE&amp;D:  CDR+ in 2024 and proto collaboration </a:t>
            </a:r>
            <a:r>
              <a:rPr lang="fr-FR" b="1" dirty="0" err="1" smtClean="0"/>
              <a:t>EOIs</a:t>
            </a:r>
            <a:r>
              <a:rPr lang="fr-FR" b="1" dirty="0" smtClean="0"/>
              <a:t> for </a:t>
            </a:r>
            <a:r>
              <a:rPr lang="fr-FR" b="1" dirty="0" err="1" smtClean="0"/>
              <a:t>next</a:t>
            </a:r>
            <a:r>
              <a:rPr lang="fr-FR" b="1" dirty="0" smtClean="0"/>
              <a:t> ESPP</a:t>
            </a:r>
            <a:r>
              <a:rPr lang="fr-FR" dirty="0" smtClean="0"/>
              <a:t>  </a:t>
            </a:r>
            <a:endParaRPr lang="fr-FR" dirty="0"/>
          </a:p>
        </p:txBody>
      </p:sp>
      <p:sp>
        <p:nvSpPr>
          <p:cNvPr id="11" name="TextBox 10"/>
          <p:cNvSpPr txBox="1"/>
          <p:nvPr/>
        </p:nvSpPr>
        <p:spPr>
          <a:xfrm>
            <a:off x="6156176" y="3937620"/>
            <a:ext cx="2541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solidFill>
                  <a:srgbClr val="92D050"/>
                </a:solidFill>
              </a:rPr>
              <a:t>M</a:t>
            </a:r>
            <a:r>
              <a:rPr lang="fr-FR" i="1" dirty="0" smtClean="0">
                <a:solidFill>
                  <a:srgbClr val="92D050"/>
                </a:solidFill>
              </a:rPr>
              <a:t>ike </a:t>
            </a:r>
            <a:r>
              <a:rPr lang="fr-FR" i="1" dirty="0" err="1" smtClean="0">
                <a:solidFill>
                  <a:srgbClr val="92D050"/>
                </a:solidFill>
              </a:rPr>
              <a:t>Lamont</a:t>
            </a:r>
            <a:r>
              <a:rPr lang="fr-FR" i="1" dirty="0" smtClean="0">
                <a:solidFill>
                  <a:srgbClr val="92D050"/>
                </a:solidFill>
              </a:rPr>
              <a:t> 2021-01-18</a:t>
            </a:r>
            <a:endParaRPr lang="fr-FR" i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53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1600" y="0"/>
            <a:ext cx="68404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FCC PE&amp;D </a:t>
            </a:r>
          </a:p>
          <a:p>
            <a:pPr algn="ctr"/>
            <a:r>
              <a:rPr lang="en-US" sz="2400" b="1" dirty="0"/>
              <a:t>Bottom-up actions to widen the community support</a:t>
            </a:r>
          </a:p>
          <a:p>
            <a:pPr algn="ctr"/>
            <a:endParaRPr lang="en-US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971600" y="913284"/>
            <a:ext cx="78488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"The greatest remaining challenge is the creation of a world-wide consortium of scientific contributors who reliably commit resources to the development and preparation of the FCC-</a:t>
            </a:r>
            <a:r>
              <a:rPr lang="en-US" sz="2000" b="1" dirty="0" err="1"/>
              <a:t>ee</a:t>
            </a:r>
            <a:r>
              <a:rPr lang="en-US" sz="2000" b="1" dirty="0"/>
              <a:t> science project from 2020 onwards" </a:t>
            </a:r>
            <a:r>
              <a:rPr lang="en-US" sz="2000" b="1" dirty="0" smtClean="0"/>
              <a:t> </a:t>
            </a:r>
            <a:r>
              <a:rPr lang="en-US" sz="2000" i="1" dirty="0" smtClean="0"/>
              <a:t>(</a:t>
            </a:r>
            <a:r>
              <a:rPr lang="en-US" sz="2000" i="1" dirty="0"/>
              <a:t>from FCC ‘lepton collider’ submission to ESPP)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2353444"/>
            <a:ext cx="931030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000" b="1" dirty="0" smtClean="0"/>
              <a:t>Restart study from </a:t>
            </a:r>
            <a:r>
              <a:rPr lang="en-US" sz="2000" b="1" dirty="0"/>
              <a:t>S</a:t>
            </a:r>
            <a:r>
              <a:rPr lang="en-US" sz="2000" b="1" dirty="0" smtClean="0"/>
              <a:t>oftware + Physics </a:t>
            </a:r>
            <a:r>
              <a:rPr lang="en-US" sz="2000" b="1" smtClean="0"/>
              <a:t>and </a:t>
            </a:r>
            <a:r>
              <a:rPr lang="en-US" sz="2000" b="1" smtClean="0"/>
              <a:t>Performance</a:t>
            </a:r>
            <a:r>
              <a:rPr lang="en-CH" sz="2000" b="1" i="1" smtClean="0">
                <a:solidFill>
                  <a:srgbClr val="92D050"/>
                </a:solidFill>
                <a:sym typeface="Wingdings" panose="05000000000000000000" pitchFamily="2" charset="2"/>
              </a:rPr>
              <a:t></a:t>
            </a:r>
            <a:r>
              <a:rPr lang="en-US" sz="2000" b="1" i="1" dirty="0" smtClean="0">
                <a:solidFill>
                  <a:srgbClr val="92D050"/>
                </a:solidFill>
                <a:sym typeface="Wingdings" panose="05000000000000000000" pitchFamily="2" charset="2"/>
              </a:rPr>
              <a:t> </a:t>
            </a:r>
            <a:r>
              <a:rPr lang="en-US" sz="2000" b="1" i="1" dirty="0" smtClean="0">
                <a:solidFill>
                  <a:srgbClr val="92D050"/>
                </a:solidFill>
                <a:sym typeface="Wingdings" panose="05000000000000000000" pitchFamily="2" charset="2"/>
              </a:rPr>
              <a:t>Clément, </a:t>
            </a:r>
            <a:r>
              <a:rPr lang="en-US" sz="2000" b="1" i="1" dirty="0" smtClean="0">
                <a:solidFill>
                  <a:srgbClr val="92D050"/>
                </a:solidFill>
                <a:sym typeface="Wingdings" panose="05000000000000000000" pitchFamily="2" charset="2"/>
              </a:rPr>
              <a:t>Emmanuel </a:t>
            </a:r>
            <a:endParaRPr lang="en-US" sz="2000" b="1" i="1" dirty="0" smtClean="0">
              <a:solidFill>
                <a:srgbClr val="92D050"/>
              </a:solidFill>
              <a:sym typeface="Wingdings" panose="05000000000000000000" pitchFamily="2" charset="2"/>
            </a:endParaRPr>
          </a:p>
          <a:p>
            <a:pPr marL="457200" indent="-457200">
              <a:buFontTx/>
              <a:buAutoNum type="arabicPeriod"/>
            </a:pPr>
            <a:r>
              <a:rPr lang="en-US" sz="2000" b="1" dirty="0" smtClean="0"/>
              <a:t>CERN </a:t>
            </a:r>
            <a:r>
              <a:rPr lang="en-US" sz="2000" b="1" dirty="0"/>
              <a:t>will put in place dedicated effort in experimental and theoretical </a:t>
            </a:r>
            <a:r>
              <a:rPr lang="en-US" sz="2000" b="1" dirty="0" smtClean="0"/>
              <a:t>physics</a:t>
            </a:r>
          </a:p>
          <a:p>
            <a:pPr marL="457200" indent="-457200">
              <a:buFontTx/>
              <a:buAutoNum type="arabicPeriod"/>
            </a:pPr>
            <a:r>
              <a:rPr lang="en-US" sz="2000" b="1" dirty="0" smtClean="0"/>
              <a:t>Input  to ECFA detector R&amp;D road map </a:t>
            </a:r>
            <a:r>
              <a:rPr lang="en-US" sz="2000" dirty="0">
                <a:hlinkClick r:id="rId2"/>
              </a:rPr>
              <a:t>https://indico.cern.ch/event/957057/</a:t>
            </a:r>
            <a:r>
              <a:rPr lang="en-US" sz="2000" dirty="0"/>
              <a:t> </a:t>
            </a:r>
            <a:endParaRPr lang="en-US" sz="2000" dirty="0" smtClean="0"/>
          </a:p>
          <a:p>
            <a:r>
              <a:rPr lang="en-US" sz="2000" b="1" dirty="0"/>
              <a:t> </a:t>
            </a:r>
            <a:r>
              <a:rPr lang="en-US" sz="2000" b="1" dirty="0" smtClean="0"/>
              <a:t>        mandate includes </a:t>
            </a:r>
            <a:r>
              <a:rPr lang="en-US" sz="2000" dirty="0" smtClean="0"/>
              <a:t>Z </a:t>
            </a:r>
            <a:r>
              <a:rPr lang="en-US" sz="2000" dirty="0"/>
              <a:t>factory FCC-</a:t>
            </a:r>
            <a:r>
              <a:rPr lang="en-US" sz="2000" dirty="0" err="1"/>
              <a:t>ee</a:t>
            </a:r>
            <a:r>
              <a:rPr lang="en-US" sz="2000" dirty="0"/>
              <a:t> has original (and new) requirements  </a:t>
            </a:r>
            <a:endParaRPr lang="en-US" sz="2000" dirty="0" smtClean="0"/>
          </a:p>
          <a:p>
            <a:r>
              <a:rPr lang="en-US" sz="2000" dirty="0" smtClean="0"/>
              <a:t>       "</a:t>
            </a:r>
            <a:r>
              <a:rPr lang="en-US" sz="2000" dirty="0"/>
              <a:t>3. Technology developments needed for detectors at </a:t>
            </a:r>
            <a:r>
              <a:rPr lang="en-US" sz="2000" dirty="0" err="1"/>
              <a:t>e+e</a:t>
            </a:r>
            <a:r>
              <a:rPr lang="en-US" sz="2000" dirty="0"/>
              <a:t>- EW-Higgs-Top  factories </a:t>
            </a:r>
            <a:endParaRPr lang="en-US" sz="2000" dirty="0" smtClean="0"/>
          </a:p>
          <a:p>
            <a:r>
              <a:rPr lang="en-US" sz="2000" dirty="0" smtClean="0"/>
              <a:t>           including(..) </a:t>
            </a:r>
            <a:r>
              <a:rPr lang="en-US" sz="2000" dirty="0"/>
              <a:t>91.2 GeV of up to 5×10</a:t>
            </a:r>
            <a:r>
              <a:rPr lang="en-US" sz="2000" baseline="30000" dirty="0"/>
              <a:t>^36</a:t>
            </a:r>
            <a:r>
              <a:rPr lang="en-US" sz="2000" dirty="0"/>
              <a:t> cm-2s-1." </a:t>
            </a:r>
            <a:endParaRPr lang="en-US" sz="2000" dirty="0" smtClean="0"/>
          </a:p>
          <a:p>
            <a:r>
              <a:rPr lang="en-US" sz="2000" b="1" dirty="0" smtClean="0"/>
              <a:t>4. Building </a:t>
            </a:r>
            <a:r>
              <a:rPr lang="en-US" sz="2000" b="1" dirty="0"/>
              <a:t>a network of national contacts in Europe and international </a:t>
            </a:r>
            <a:r>
              <a:rPr lang="en-US" sz="2000" b="1" dirty="0" smtClean="0"/>
              <a:t>partners</a:t>
            </a:r>
            <a:endParaRPr lang="en-US" sz="2000" dirty="0" smtClean="0"/>
          </a:p>
          <a:p>
            <a:r>
              <a:rPr lang="en-US" sz="2000" b="1" dirty="0" smtClean="0"/>
              <a:t>5. Participation to ECFA Physics Experiments and Detectors at ‘</a:t>
            </a:r>
            <a:r>
              <a:rPr lang="en-US" sz="2000" b="1" dirty="0" err="1" smtClean="0"/>
              <a:t>e+e</a:t>
            </a:r>
            <a:r>
              <a:rPr lang="en-US" sz="2000" b="1" dirty="0" smtClean="0"/>
              <a:t>- Higgs factories’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89853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6DA4F-A205-4E4E-A80F-029F74D1656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20/01/2021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status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813182"/>
            <a:ext cx="7416824" cy="49018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79634" y="409228"/>
            <a:ext cx="1722074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Fabiola </a:t>
            </a:r>
            <a:r>
              <a:rPr lang="fr-FR" dirty="0" err="1" smtClean="0"/>
              <a:t>Gianotti</a:t>
            </a:r>
            <a:endParaRPr lang="fr-FR" dirty="0" smtClean="0"/>
          </a:p>
          <a:p>
            <a:r>
              <a:rPr lang="fr-FR" dirty="0"/>
              <a:t>  </a:t>
            </a:r>
            <a:r>
              <a:rPr lang="fr-FR" dirty="0" smtClean="0"/>
              <a:t>FCC workshop</a:t>
            </a:r>
          </a:p>
          <a:p>
            <a:r>
              <a:rPr lang="fr-FR" dirty="0"/>
              <a:t> </a:t>
            </a:r>
            <a:r>
              <a:rPr lang="fr-FR" dirty="0" smtClean="0"/>
              <a:t>   </a:t>
            </a:r>
            <a:r>
              <a:rPr lang="fr-FR" dirty="0" err="1" smtClean="0"/>
              <a:t>Nov</a:t>
            </a:r>
            <a:r>
              <a:rPr lang="fr-FR" dirty="0" smtClean="0"/>
              <a:t> 2020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539552" y="841276"/>
            <a:ext cx="6912768" cy="1080120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fr-FR" sz="24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5576" y="1489348"/>
            <a:ext cx="6048672" cy="288032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fr-FR" sz="2400" dirty="0" smtClean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185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6DA4F-A205-4E4E-A80F-029F74D1656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20/01/2021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status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75856" y="121196"/>
            <a:ext cx="2460930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3600" b="1" dirty="0" smtClean="0"/>
              <a:t>Conclusions</a:t>
            </a:r>
            <a:endParaRPr lang="fr-FR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95536" y="985292"/>
            <a:ext cx="8628388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fr-FR" b="1" dirty="0"/>
              <a:t>F</a:t>
            </a:r>
            <a:r>
              <a:rPr lang="fr-FR" b="1" dirty="0" smtClean="0"/>
              <a:t>or more </a:t>
            </a:r>
            <a:r>
              <a:rPr lang="fr-FR" b="1" dirty="0" err="1" smtClean="0"/>
              <a:t>complete</a:t>
            </a:r>
            <a:r>
              <a:rPr lang="fr-FR" b="1" dirty="0"/>
              <a:t> </a:t>
            </a:r>
            <a:r>
              <a:rPr lang="fr-FR" b="1" dirty="0" smtClean="0"/>
              <a:t>info and </a:t>
            </a:r>
            <a:r>
              <a:rPr lang="fr-FR" b="1" dirty="0" err="1" smtClean="0"/>
              <a:t>monthly</a:t>
            </a:r>
            <a:r>
              <a:rPr lang="fr-FR" b="1" dirty="0" smtClean="0"/>
              <a:t>  news</a:t>
            </a:r>
          </a:p>
          <a:p>
            <a:r>
              <a:rPr lang="fr-FR" b="1" dirty="0" smtClean="0"/>
              <a:t>            </a:t>
            </a:r>
            <a:r>
              <a:rPr lang="en-CH" b="1" dirty="0" smtClean="0">
                <a:sym typeface="Wingdings" panose="05000000000000000000" pitchFamily="2" charset="2"/>
              </a:rPr>
              <a:t></a:t>
            </a:r>
            <a:r>
              <a:rPr lang="en-US" b="1" dirty="0" smtClean="0">
                <a:sym typeface="Wingdings" panose="05000000000000000000" pitchFamily="2" charset="2"/>
              </a:rPr>
              <a:t> register to FCC-</a:t>
            </a:r>
            <a:r>
              <a:rPr lang="en-US" b="1" dirty="0" err="1" smtClean="0">
                <a:sym typeface="Wingdings" panose="05000000000000000000" pitchFamily="2" charset="2"/>
              </a:rPr>
              <a:t>ee</a:t>
            </a:r>
            <a:r>
              <a:rPr lang="en-US" b="1" dirty="0" smtClean="0">
                <a:sym typeface="Wingdings" panose="05000000000000000000" pitchFamily="2" charset="2"/>
              </a:rPr>
              <a:t> </a:t>
            </a:r>
            <a:r>
              <a:rPr lang="en-US" b="1" dirty="0">
                <a:sym typeface="Wingdings" panose="05000000000000000000" pitchFamily="2" charset="2"/>
              </a:rPr>
              <a:t>design study </a:t>
            </a:r>
            <a:r>
              <a:rPr lang="en-US" b="1" dirty="0">
                <a:sym typeface="Wingdings" panose="05000000000000000000" pitchFamily="2" charset="2"/>
                <a:hlinkClick r:id="rId2"/>
              </a:rPr>
              <a:t>https://fcc-ee.web.cern.ch</a:t>
            </a:r>
            <a:r>
              <a:rPr lang="en-US" b="1" dirty="0" smtClean="0">
                <a:sym typeface="Wingdings" panose="05000000000000000000" pitchFamily="2" charset="2"/>
                <a:hlinkClick r:id="rId2"/>
              </a:rPr>
              <a:t>/</a:t>
            </a:r>
            <a:r>
              <a:rPr lang="en-US" b="1" dirty="0" smtClean="0">
                <a:sym typeface="Wingdings" panose="05000000000000000000" pitchFamily="2" charset="2"/>
              </a:rPr>
              <a:t>  (Contact/Join us) </a:t>
            </a:r>
            <a:endParaRPr lang="fr-FR" b="1" dirty="0" smtClean="0"/>
          </a:p>
          <a:p>
            <a:endParaRPr lang="fr-FR" b="1" dirty="0"/>
          </a:p>
          <a:p>
            <a:r>
              <a:rPr lang="fr-FR" b="1" dirty="0" smtClean="0"/>
              <a:t>2. The conclusions of the ESPP are </a:t>
            </a:r>
            <a:r>
              <a:rPr lang="fr-FR" b="1" dirty="0" err="1" smtClean="0"/>
              <a:t>now</a:t>
            </a:r>
            <a:r>
              <a:rPr lang="fr-FR" b="1" dirty="0" smtClean="0"/>
              <a:t> </a:t>
            </a:r>
            <a:r>
              <a:rPr lang="fr-FR" b="1" dirty="0" err="1" smtClean="0"/>
              <a:t>being</a:t>
            </a:r>
            <a:r>
              <a:rPr lang="fr-FR" b="1" dirty="0" smtClean="0"/>
              <a:t> </a:t>
            </a:r>
            <a:r>
              <a:rPr lang="fr-FR" b="1" dirty="0" err="1" smtClean="0"/>
              <a:t>implemented</a:t>
            </a:r>
            <a:r>
              <a:rPr lang="fr-FR" b="1" dirty="0" smtClean="0"/>
              <a:t> at CERN (MTP)</a:t>
            </a:r>
          </a:p>
          <a:p>
            <a:r>
              <a:rPr lang="fr-FR" b="1" dirty="0" smtClean="0"/>
              <a:t>  -- large support for </a:t>
            </a:r>
            <a:r>
              <a:rPr lang="fr-FR" b="1" dirty="0" err="1" smtClean="0"/>
              <a:t>Magnet</a:t>
            </a:r>
            <a:r>
              <a:rPr lang="fr-FR" b="1" dirty="0" smtClean="0"/>
              <a:t> R&amp;D (</a:t>
            </a:r>
            <a:r>
              <a:rPr lang="fr-FR" b="1" dirty="0" err="1" smtClean="0"/>
              <a:t>this</a:t>
            </a:r>
            <a:r>
              <a:rPr lang="fr-FR" b="1" dirty="0" smtClean="0"/>
              <a:t> </a:t>
            </a:r>
            <a:r>
              <a:rPr lang="fr-FR" b="1" dirty="0" err="1" smtClean="0"/>
              <a:t>is</a:t>
            </a:r>
            <a:r>
              <a:rPr lang="fr-FR" b="1" dirty="0" smtClean="0"/>
              <a:t> for FCC-</a:t>
            </a:r>
            <a:r>
              <a:rPr lang="fr-FR" b="1" dirty="0" err="1" smtClean="0"/>
              <a:t>hh</a:t>
            </a:r>
            <a:r>
              <a:rPr lang="fr-FR" b="1" dirty="0" smtClean="0"/>
              <a:t>) </a:t>
            </a:r>
          </a:p>
          <a:p>
            <a:r>
              <a:rPr lang="fr-FR" b="1" dirty="0"/>
              <a:t> </a:t>
            </a:r>
            <a:r>
              <a:rPr lang="fr-FR" b="1" dirty="0" smtClean="0"/>
              <a:t> -- </a:t>
            </a:r>
            <a:r>
              <a:rPr lang="fr-FR" b="1" dirty="0" err="1" smtClean="0"/>
              <a:t>similar</a:t>
            </a:r>
            <a:r>
              <a:rPr lang="fr-FR" b="1" dirty="0" smtClean="0"/>
              <a:t> support for FCC </a:t>
            </a:r>
            <a:r>
              <a:rPr lang="fr-FR" b="1" dirty="0" err="1" smtClean="0"/>
              <a:t>study</a:t>
            </a:r>
            <a:r>
              <a:rPr lang="fr-FR" b="1" dirty="0" smtClean="0"/>
              <a:t> (</a:t>
            </a:r>
            <a:r>
              <a:rPr lang="fr-FR" b="1" dirty="0" err="1" smtClean="0"/>
              <a:t>implementation</a:t>
            </a:r>
            <a:r>
              <a:rPr lang="fr-FR" b="1" dirty="0" smtClean="0"/>
              <a:t>, </a:t>
            </a:r>
            <a:r>
              <a:rPr lang="fr-FR" b="1" dirty="0" err="1" smtClean="0"/>
              <a:t>e+e</a:t>
            </a:r>
            <a:r>
              <a:rPr lang="fr-FR" b="1" dirty="0" smtClean="0"/>
              <a:t>- </a:t>
            </a:r>
            <a:r>
              <a:rPr lang="fr-FR" b="1" dirty="0" err="1" smtClean="0"/>
              <a:t>accelerator</a:t>
            </a:r>
            <a:r>
              <a:rPr lang="fr-FR" b="1" dirty="0" smtClean="0"/>
              <a:t> </a:t>
            </a:r>
            <a:r>
              <a:rPr lang="fr-FR" b="1" dirty="0" err="1" smtClean="0"/>
              <a:t>readiness</a:t>
            </a:r>
            <a:r>
              <a:rPr lang="fr-FR" b="1" dirty="0" smtClean="0"/>
              <a:t>)</a:t>
            </a:r>
          </a:p>
          <a:p>
            <a:r>
              <a:rPr lang="fr-FR" b="1" dirty="0"/>
              <a:t> </a:t>
            </a:r>
            <a:r>
              <a:rPr lang="fr-FR" b="1" dirty="0" smtClean="0"/>
              <a:t> -- support for detector R&amp;D (</a:t>
            </a:r>
            <a:r>
              <a:rPr lang="fr-FR" b="1" dirty="0" err="1" smtClean="0"/>
              <a:t>Includes</a:t>
            </a:r>
            <a:r>
              <a:rPr lang="fr-FR" b="1" dirty="0" smtClean="0"/>
              <a:t> </a:t>
            </a:r>
            <a:r>
              <a:rPr lang="fr-FR" b="1" dirty="0" err="1" smtClean="0"/>
              <a:t>Higgs</a:t>
            </a:r>
            <a:r>
              <a:rPr lang="fr-FR" b="1" dirty="0" smtClean="0"/>
              <a:t> </a:t>
            </a:r>
            <a:r>
              <a:rPr lang="fr-FR" b="1" dirty="0" err="1" smtClean="0"/>
              <a:t>factory</a:t>
            </a:r>
            <a:endParaRPr lang="fr-FR" b="1" dirty="0" smtClean="0"/>
          </a:p>
          <a:p>
            <a:r>
              <a:rPr lang="fr-FR" b="1" dirty="0"/>
              <a:t> </a:t>
            </a:r>
            <a:r>
              <a:rPr lang="fr-FR" b="1" dirty="0" smtClean="0"/>
              <a:t> -- support for </a:t>
            </a:r>
            <a:r>
              <a:rPr lang="fr-FR" b="1" dirty="0" err="1" smtClean="0"/>
              <a:t>Physics</a:t>
            </a:r>
            <a:r>
              <a:rPr lang="fr-FR" b="1" dirty="0" smtClean="0"/>
              <a:t> </a:t>
            </a:r>
            <a:r>
              <a:rPr lang="fr-FR" b="1" dirty="0" err="1" smtClean="0"/>
              <a:t>studies</a:t>
            </a:r>
            <a:r>
              <a:rPr lang="fr-FR" b="1" dirty="0" smtClean="0"/>
              <a:t> (EP + TH)</a:t>
            </a:r>
          </a:p>
          <a:p>
            <a:endParaRPr lang="fr-FR" b="1" dirty="0" smtClean="0"/>
          </a:p>
          <a:p>
            <a:r>
              <a:rPr lang="fr-FR" b="1" dirty="0" smtClean="0"/>
              <a:t>3. The </a:t>
            </a:r>
            <a:r>
              <a:rPr lang="fr-FR" b="1" dirty="0" err="1" smtClean="0"/>
              <a:t>studies</a:t>
            </a:r>
            <a:r>
              <a:rPr lang="fr-FR" b="1" dirty="0" smtClean="0"/>
              <a:t> must </a:t>
            </a:r>
            <a:r>
              <a:rPr lang="fr-FR" b="1" dirty="0" err="1" smtClean="0"/>
              <a:t>co-exist</a:t>
            </a:r>
            <a:r>
              <a:rPr lang="fr-FR" b="1" dirty="0" smtClean="0"/>
              <a:t> </a:t>
            </a:r>
            <a:r>
              <a:rPr lang="fr-FR" b="1" dirty="0" err="1" smtClean="0"/>
              <a:t>with</a:t>
            </a:r>
            <a:r>
              <a:rPr lang="fr-FR" b="1" dirty="0" smtClean="0"/>
              <a:t> HL-LHC and </a:t>
            </a:r>
            <a:r>
              <a:rPr lang="fr-FR" b="1" dirty="0" err="1" smtClean="0"/>
              <a:t>other</a:t>
            </a:r>
            <a:r>
              <a:rPr lang="fr-FR" b="1" dirty="0" smtClean="0"/>
              <a:t> </a:t>
            </a:r>
            <a:r>
              <a:rPr lang="fr-FR" b="1" dirty="0" err="1" smtClean="0"/>
              <a:t>physics</a:t>
            </a:r>
            <a:r>
              <a:rPr lang="fr-FR" b="1" dirty="0" smtClean="0"/>
              <a:t> </a:t>
            </a:r>
            <a:r>
              <a:rPr lang="fr-FR" b="1" dirty="0" err="1" smtClean="0"/>
              <a:t>which</a:t>
            </a:r>
            <a:r>
              <a:rPr lang="fr-FR" b="1" dirty="0" smtClean="0"/>
              <a:t> must </a:t>
            </a:r>
            <a:r>
              <a:rPr lang="fr-FR" b="1" dirty="0" err="1" smtClean="0"/>
              <a:t>be</a:t>
            </a:r>
            <a:r>
              <a:rPr lang="fr-FR" b="1" dirty="0" smtClean="0"/>
              <a:t> a </a:t>
            </a:r>
            <a:r>
              <a:rPr lang="fr-FR" b="1" dirty="0" err="1" smtClean="0"/>
              <a:t>success</a:t>
            </a:r>
            <a:r>
              <a:rPr lang="fr-FR" b="1" dirty="0" smtClean="0"/>
              <a:t>! </a:t>
            </a:r>
          </a:p>
          <a:p>
            <a:r>
              <a:rPr lang="fr-FR" b="1" dirty="0"/>
              <a:t> </a:t>
            </a:r>
            <a:r>
              <a:rPr lang="fr-FR" b="1" dirty="0" smtClean="0"/>
              <a:t>       -- the </a:t>
            </a:r>
            <a:r>
              <a:rPr lang="fr-FR" b="1" dirty="0" err="1" smtClean="0"/>
              <a:t>studies</a:t>
            </a:r>
            <a:r>
              <a:rPr lang="fr-FR" b="1" dirty="0" smtClean="0"/>
              <a:t> are </a:t>
            </a:r>
            <a:r>
              <a:rPr lang="fr-FR" b="1" dirty="0" err="1" smtClean="0"/>
              <a:t>very</a:t>
            </a:r>
            <a:r>
              <a:rPr lang="fr-FR" b="1" dirty="0" smtClean="0"/>
              <a:t> </a:t>
            </a:r>
            <a:r>
              <a:rPr lang="fr-FR" b="1" dirty="0" err="1" smtClean="0"/>
              <a:t>challenging</a:t>
            </a:r>
            <a:r>
              <a:rPr lang="fr-FR" b="1" dirty="0" smtClean="0"/>
              <a:t> and </a:t>
            </a:r>
            <a:r>
              <a:rPr lang="fr-FR" b="1" dirty="0" err="1" smtClean="0"/>
              <a:t>stimulating</a:t>
            </a:r>
            <a:r>
              <a:rPr lang="fr-FR" b="1" dirty="0" smtClean="0"/>
              <a:t>, </a:t>
            </a:r>
            <a:br>
              <a:rPr lang="fr-FR" b="1" dirty="0" smtClean="0"/>
            </a:br>
            <a:r>
              <a:rPr lang="fr-FR" b="1" dirty="0" smtClean="0"/>
              <a:t>           </a:t>
            </a:r>
            <a:r>
              <a:rPr lang="fr-FR" b="1" dirty="0" err="1" smtClean="0"/>
              <a:t>provide</a:t>
            </a:r>
            <a:r>
              <a:rPr lang="fr-FR" b="1" dirty="0" smtClean="0"/>
              <a:t> </a:t>
            </a:r>
            <a:r>
              <a:rPr lang="fr-FR" b="1" dirty="0" err="1" smtClean="0"/>
              <a:t>opportunities</a:t>
            </a:r>
            <a:r>
              <a:rPr lang="fr-FR" b="1" dirty="0" smtClean="0"/>
              <a:t> for few-</a:t>
            </a:r>
            <a:r>
              <a:rPr lang="fr-FR" b="1" dirty="0" err="1" smtClean="0"/>
              <a:t>author</a:t>
            </a:r>
            <a:r>
              <a:rPr lang="fr-FR" b="1" dirty="0" smtClean="0"/>
              <a:t> publications etc... </a:t>
            </a:r>
            <a:br>
              <a:rPr lang="fr-FR" b="1" dirty="0" smtClean="0"/>
            </a:br>
            <a:r>
              <a:rPr lang="fr-FR" b="1" dirty="0" smtClean="0"/>
              <a:t>                      </a:t>
            </a:r>
            <a:r>
              <a:rPr lang="en-CH" b="1" dirty="0" smtClean="0">
                <a:sym typeface="Wingdings" panose="05000000000000000000" pitchFamily="2" charset="2"/>
              </a:rPr>
              <a:t></a:t>
            </a:r>
            <a:r>
              <a:rPr lang="en-US" b="1" dirty="0" smtClean="0">
                <a:sym typeface="Wingdings" panose="05000000000000000000" pitchFamily="2" charset="2"/>
              </a:rPr>
              <a:t> </a:t>
            </a:r>
            <a:r>
              <a:rPr lang="fr-FR" b="1" dirty="0" err="1" smtClean="0"/>
              <a:t>enrich</a:t>
            </a:r>
            <a:r>
              <a:rPr lang="fr-FR" b="1" dirty="0" smtClean="0"/>
              <a:t> </a:t>
            </a:r>
            <a:r>
              <a:rPr lang="fr-FR" b="1" dirty="0" err="1" smtClean="0"/>
              <a:t>work</a:t>
            </a:r>
            <a:r>
              <a:rPr lang="fr-FR" b="1" dirty="0" smtClean="0"/>
              <a:t> on </a:t>
            </a:r>
            <a:r>
              <a:rPr lang="fr-FR" b="1" dirty="0" err="1" smtClean="0"/>
              <a:t>existing</a:t>
            </a:r>
            <a:r>
              <a:rPr lang="fr-FR" b="1" dirty="0" smtClean="0"/>
              <a:t> </a:t>
            </a:r>
            <a:r>
              <a:rPr lang="fr-FR" b="1" dirty="0" err="1" smtClean="0"/>
              <a:t>experiment</a:t>
            </a:r>
            <a:r>
              <a:rPr lang="fr-FR" b="1" dirty="0" smtClean="0"/>
              <a:t>, </a:t>
            </a:r>
            <a:r>
              <a:rPr lang="fr-FR" b="1" dirty="0" err="1" smtClean="0"/>
              <a:t>ideas</a:t>
            </a:r>
            <a:r>
              <a:rPr lang="fr-FR" b="1" dirty="0" smtClean="0"/>
              <a:t> etc.. </a:t>
            </a:r>
            <a:br>
              <a:rPr lang="fr-FR" b="1" dirty="0" smtClean="0"/>
            </a:br>
            <a:r>
              <a:rPr lang="fr-FR" b="1" dirty="0" smtClean="0"/>
              <a:t>       -- the </a:t>
            </a:r>
            <a:r>
              <a:rPr lang="fr-FR" b="1" dirty="0" err="1" smtClean="0"/>
              <a:t>fact</a:t>
            </a:r>
            <a:r>
              <a:rPr lang="fr-FR" b="1" dirty="0" smtClean="0"/>
              <a:t> </a:t>
            </a:r>
            <a:r>
              <a:rPr lang="fr-FR" b="1" dirty="0" err="1" smtClean="0"/>
              <a:t>that</a:t>
            </a:r>
            <a:r>
              <a:rPr lang="fr-FR" b="1" dirty="0" smtClean="0"/>
              <a:t> CERN has a future </a:t>
            </a:r>
            <a:r>
              <a:rPr lang="fr-FR" b="1" dirty="0" err="1" smtClean="0"/>
              <a:t>is</a:t>
            </a:r>
            <a:r>
              <a:rPr lang="fr-FR" b="1" dirty="0" smtClean="0"/>
              <a:t> essential for the </a:t>
            </a:r>
            <a:r>
              <a:rPr lang="fr-FR" b="1" dirty="0" err="1" smtClean="0"/>
              <a:t>success</a:t>
            </a:r>
            <a:r>
              <a:rPr lang="fr-FR" b="1" dirty="0" smtClean="0"/>
              <a:t> of the </a:t>
            </a:r>
            <a:r>
              <a:rPr lang="fr-FR" b="1" dirty="0" err="1" smtClean="0"/>
              <a:t>present</a:t>
            </a:r>
            <a:r>
              <a:rPr lang="fr-FR" b="1" dirty="0" smtClean="0"/>
              <a:t> program. </a:t>
            </a:r>
          </a:p>
          <a:p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6584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C31EA-31FB-4BB6-89F5-76D8E837442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20/01/2021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status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79912" y="2209428"/>
            <a:ext cx="1594732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sz="3600" b="1" dirty="0" smtClean="0"/>
              <a:t>SPARES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303757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03648" y="0"/>
            <a:ext cx="7740352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H" sz="3200" b="1" dirty="0" smtClean="0"/>
              <a:t>CDR + Documentation</a:t>
            </a:r>
            <a:endParaRPr lang="en-GB" sz="3200" b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F8AF-4B30-461F-908C-208EC49D09C0}" type="datetime1">
              <a:rPr lang="en-GB" smtClean="0"/>
              <a:t>20/01/2021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status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3</a:t>
            </a:fld>
            <a:endParaRPr lang="en-GB"/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47328" y="553244"/>
            <a:ext cx="9096672" cy="5161756"/>
          </a:xfrm>
          <a:prstGeom prst="rect">
            <a:avLst/>
          </a:prstGeom>
          <a:solidFill>
            <a:schemeClr val="bg2"/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buClr>
                <a:srgbClr val="0C377B"/>
              </a:buClr>
            </a:pPr>
            <a:r>
              <a:rPr lang="en-US" sz="2800" b="1" dirty="0" smtClean="0">
                <a:solidFill>
                  <a:srgbClr val="0000FF"/>
                </a:solidFill>
              </a:rPr>
              <a:t>FCC-Conceptual Design Reports:</a:t>
            </a:r>
          </a:p>
          <a:p>
            <a:pPr lvl="1">
              <a:spcBef>
                <a:spcPts val="12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sz="2000" b="1" dirty="0" smtClean="0"/>
              <a:t>Vol 1 – Physics  </a:t>
            </a:r>
            <a:br>
              <a:rPr lang="en-US" sz="2000" b="1" dirty="0" smtClean="0"/>
            </a:br>
            <a:r>
              <a:rPr lang="en-US" sz="2000" b="1" dirty="0" smtClean="0"/>
              <a:t>Vol 2 – FCC-</a:t>
            </a:r>
            <a:r>
              <a:rPr lang="en-US" sz="2000" b="1" dirty="0" err="1" smtClean="0"/>
              <a:t>ee</a:t>
            </a:r>
            <a:r>
              <a:rPr lang="en-US" sz="2000" b="1" dirty="0" smtClean="0"/>
              <a:t>,    </a:t>
            </a:r>
            <a:br>
              <a:rPr lang="en-US" sz="2000" b="1" dirty="0" smtClean="0"/>
            </a:br>
            <a:r>
              <a:rPr lang="en-US" sz="2000" b="1" dirty="0" smtClean="0"/>
              <a:t>Vol 3 – FCC-</a:t>
            </a:r>
            <a:r>
              <a:rPr lang="en-US" sz="2000" b="1" dirty="0" err="1" smtClean="0"/>
              <a:t>hh</a:t>
            </a:r>
            <a:r>
              <a:rPr lang="en-US" sz="2000" b="1" dirty="0" smtClean="0"/>
              <a:t>,    </a:t>
            </a:r>
            <a:br>
              <a:rPr lang="en-US" sz="2000" b="1" dirty="0" smtClean="0"/>
            </a:br>
            <a:r>
              <a:rPr lang="en-US" sz="2000" b="1" dirty="0" smtClean="0"/>
              <a:t>Vol 4 – HE-LHC </a:t>
            </a:r>
            <a:br>
              <a:rPr lang="en-US" sz="2000" b="1" dirty="0" smtClean="0"/>
            </a:br>
            <a:r>
              <a:rPr lang="en-US" sz="2000" b="1" dirty="0" smtClean="0"/>
              <a:t>1338 authors</a:t>
            </a:r>
          </a:p>
          <a:p>
            <a:pPr lvl="1">
              <a:spcBef>
                <a:spcPts val="12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GB" sz="2000" dirty="0" smtClean="0"/>
              <a:t>Preprints since 15 January 2019 on </a:t>
            </a:r>
            <a:r>
              <a:rPr lang="en-GB" sz="2000" dirty="0" smtClean="0">
                <a:hlinkClick r:id="rId2"/>
              </a:rPr>
              <a:t>http://fcc-cdr.web.cern.ch/</a:t>
            </a:r>
            <a:r>
              <a:rPr lang="en-GB" sz="2000" dirty="0" smtClean="0"/>
              <a:t> and INSPIRE</a:t>
            </a:r>
          </a:p>
          <a:p>
            <a:pPr lvl="1">
              <a:spcBef>
                <a:spcPts val="12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sz="2000" b="1" dirty="0" smtClean="0"/>
              <a:t>CDRs published in</a:t>
            </a:r>
            <a:r>
              <a:rPr lang="en-US" sz="2400" b="1" dirty="0" smtClean="0"/>
              <a:t> </a:t>
            </a:r>
            <a:r>
              <a:rPr lang="fr-FR" sz="1600" b="1" spc="-1" dirty="0" err="1" smtClean="0">
                <a:uFill>
                  <a:solidFill>
                    <a:srgbClr val="FFFFFF"/>
                  </a:solidFill>
                </a:uFill>
                <a:latin typeface="Tahoma"/>
              </a:rPr>
              <a:t>European</a:t>
            </a:r>
            <a:r>
              <a:rPr lang="fr-FR" sz="1600" b="1" spc="-1" dirty="0" smtClean="0">
                <a:uFill>
                  <a:solidFill>
                    <a:srgbClr val="FFFFFF"/>
                  </a:solidFill>
                </a:uFill>
                <a:latin typeface="Tahoma"/>
              </a:rPr>
              <a:t> Physical Journal C (Vol 1) and ST (Vol 2 – 4)</a:t>
            </a:r>
            <a:endParaRPr lang="en-GB" sz="2400" dirty="0" smtClean="0"/>
          </a:p>
          <a:p>
            <a:pPr lvl="1" indent="-342900">
              <a:spcBef>
                <a:spcPts val="12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sz="2000" b="1" dirty="0" smtClean="0"/>
              <a:t>ESPP summaries: FCC-integral, FCC-</a:t>
            </a:r>
            <a:r>
              <a:rPr lang="en-US" sz="2000" b="1" dirty="0" err="1" smtClean="0"/>
              <a:t>ee</a:t>
            </a:r>
            <a:r>
              <a:rPr lang="en-US" sz="2000" b="1" dirty="0" smtClean="0"/>
              <a:t>, FCC-</a:t>
            </a:r>
            <a:r>
              <a:rPr lang="en-US" sz="2000" b="1" dirty="0" err="1" smtClean="0"/>
              <a:t>hh</a:t>
            </a:r>
            <a:r>
              <a:rPr lang="en-US" sz="2000" b="1" dirty="0" smtClean="0"/>
              <a:t>, HE-LHC   </a:t>
            </a:r>
            <a:r>
              <a:rPr lang="en-GB" sz="1600" dirty="0" smtClean="0"/>
              <a:t> </a:t>
            </a:r>
            <a:r>
              <a:rPr lang="en-GB" sz="1600" dirty="0" smtClean="0">
                <a:hlinkClick r:id="rId2"/>
              </a:rPr>
              <a:t>http://fcc-cdr.web.cern.ch/</a:t>
            </a:r>
            <a:r>
              <a:rPr lang="en-GB" sz="1600" dirty="0" smtClean="0"/>
              <a:t>   </a:t>
            </a:r>
          </a:p>
          <a:p>
            <a:pPr lvl="1">
              <a:spcBef>
                <a:spcPts val="12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fr-CH" sz="2000" dirty="0" smtClean="0"/>
              <a:t>FCC-</a:t>
            </a:r>
            <a:r>
              <a:rPr lang="fr-CH" sz="2000" dirty="0" err="1" smtClean="0"/>
              <a:t>ee</a:t>
            </a:r>
            <a:r>
              <a:rPr lang="fr-CH" sz="2000" dirty="0" smtClean="0"/>
              <a:t> «</a:t>
            </a:r>
            <a:r>
              <a:rPr lang="fr-CH" sz="2000" dirty="0" err="1" smtClean="0"/>
              <a:t>Your</a:t>
            </a:r>
            <a:r>
              <a:rPr lang="fr-CH" sz="2000" dirty="0" smtClean="0"/>
              <a:t> questions </a:t>
            </a:r>
            <a:r>
              <a:rPr lang="fr-CH" sz="2000" dirty="0" err="1" smtClean="0"/>
              <a:t>answered</a:t>
            </a:r>
            <a:r>
              <a:rPr lang="fr-CH" sz="2000" dirty="0" smtClean="0"/>
              <a:t>» </a:t>
            </a:r>
            <a:r>
              <a:rPr lang="en-US" sz="1800" dirty="0">
                <a:hlinkClick r:id="rId3"/>
              </a:rPr>
              <a:t>https://arxiv.org/abs/1906.02693v1</a:t>
            </a:r>
            <a:r>
              <a:rPr lang="en-US" sz="1800" dirty="0"/>
              <a:t> </a:t>
            </a:r>
            <a:endParaRPr lang="en-US" sz="1800" dirty="0" smtClean="0"/>
          </a:p>
          <a:p>
            <a:pPr lvl="1">
              <a:spcBef>
                <a:spcPts val="12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sz="2000" dirty="0" smtClean="0"/>
              <a:t>“Circular vs </a:t>
            </a:r>
            <a:r>
              <a:rPr lang="en-US" sz="2000" dirty="0"/>
              <a:t>l</a:t>
            </a:r>
            <a:r>
              <a:rPr lang="en-US" sz="2000" dirty="0" smtClean="0"/>
              <a:t>inear, another story of complementarity”  </a:t>
            </a:r>
            <a:r>
              <a:rPr lang="en-US" sz="1800" dirty="0" smtClean="0">
                <a:hlinkClick r:id="rId4"/>
              </a:rPr>
              <a:t>arXiv:1912.11871v2</a:t>
            </a:r>
            <a:endParaRPr lang="en-US" sz="1800" dirty="0" smtClean="0"/>
          </a:p>
          <a:p>
            <a:pPr lvl="1">
              <a:spcBef>
                <a:spcPts val="12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sz="2000" dirty="0" smtClean="0"/>
              <a:t>LOIs to Snowmass, </a:t>
            </a:r>
            <a:r>
              <a:rPr lang="en-US" sz="2000" b="1" u="sng" dirty="0" smtClean="0"/>
              <a:t>challenges</a:t>
            </a:r>
            <a:r>
              <a:rPr lang="en-US" sz="2000" dirty="0" smtClean="0"/>
              <a:t>: </a:t>
            </a:r>
            <a:r>
              <a:rPr lang="en-US" sz="1800" dirty="0">
                <a:hlinkClick r:id="rId5"/>
              </a:rPr>
              <a:t>https://indico.cern.ch/event/951830</a:t>
            </a:r>
            <a:r>
              <a:rPr lang="en-US" sz="1800" dirty="0" smtClean="0">
                <a:hlinkClick r:id="rId5"/>
              </a:rPr>
              <a:t>/</a:t>
            </a:r>
            <a:endParaRPr lang="en-US" sz="1800" dirty="0" smtClean="0"/>
          </a:p>
          <a:p>
            <a:pPr lvl="1">
              <a:spcBef>
                <a:spcPts val="12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457200" lvl="1" indent="0">
              <a:spcBef>
                <a:spcPts val="1200"/>
              </a:spcBef>
              <a:buClr>
                <a:srgbClr val="0C377B"/>
              </a:buClr>
              <a:buNone/>
            </a:pPr>
            <a:endParaRPr lang="en-US" sz="2000" b="1" dirty="0"/>
          </a:p>
          <a:p>
            <a:pPr lvl="1">
              <a:spcBef>
                <a:spcPts val="12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endParaRPr lang="en-US" sz="2000" b="1" dirty="0" smtClean="0"/>
          </a:p>
          <a:p>
            <a:pPr lvl="1">
              <a:spcBef>
                <a:spcPts val="12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lvl="1">
              <a:spcBef>
                <a:spcPts val="12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627784" y="1129308"/>
            <a:ext cx="6484083" cy="1477328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CH" dirty="0" smtClean="0"/>
              <a:t>A public </a:t>
            </a:r>
            <a:r>
              <a:rPr lang="fr-CH" dirty="0" err="1" smtClean="0"/>
              <a:t>presentation</a:t>
            </a:r>
            <a:r>
              <a:rPr lang="fr-CH" dirty="0" smtClean="0"/>
              <a:t> of the CDR </a:t>
            </a:r>
            <a:r>
              <a:rPr lang="fr-CH" dirty="0" err="1" smtClean="0"/>
              <a:t>was</a:t>
            </a:r>
            <a:r>
              <a:rPr lang="fr-CH" dirty="0" smtClean="0"/>
              <a:t> </a:t>
            </a:r>
            <a:r>
              <a:rPr lang="fr-CH" dirty="0" err="1" smtClean="0"/>
              <a:t>given</a:t>
            </a:r>
            <a:r>
              <a:rPr lang="fr-CH" dirty="0" smtClean="0"/>
              <a:t> on 4-5 March</a:t>
            </a:r>
          </a:p>
          <a:p>
            <a:r>
              <a:rPr lang="fr-CH" dirty="0"/>
              <a:t>at CERN </a:t>
            </a:r>
            <a:r>
              <a:rPr lang="fr-CH" sz="1400" dirty="0">
                <a:hlinkClick r:id="rId6"/>
              </a:rPr>
              <a:t>https://indico.cern.ch/event/789349</a:t>
            </a:r>
            <a:r>
              <a:rPr lang="fr-CH" sz="1400" dirty="0" smtClean="0">
                <a:hlinkClick r:id="rId6"/>
              </a:rPr>
              <a:t>/</a:t>
            </a:r>
            <a:r>
              <a:rPr lang="fr-CH" sz="1400" dirty="0" smtClean="0"/>
              <a:t> </a:t>
            </a:r>
            <a:endParaRPr lang="fr-CH" dirty="0" smtClean="0"/>
          </a:p>
          <a:p>
            <a:r>
              <a:rPr lang="fr-CH" b="1" dirty="0" smtClean="0">
                <a:sym typeface="Wingdings" panose="05000000000000000000" pitchFamily="2" charset="2"/>
              </a:rPr>
              <a:t>+ FCC Phys. Workshop Jan 20  </a:t>
            </a:r>
            <a:r>
              <a:rPr lang="fr-CH" sz="1400" b="1" dirty="0">
                <a:sym typeface="Wingdings" panose="05000000000000000000" pitchFamily="2" charset="2"/>
                <a:hlinkClick r:id="rId7"/>
              </a:rPr>
              <a:t>https://indico.cern.ch/event/838435</a:t>
            </a:r>
            <a:r>
              <a:rPr lang="fr-CH" sz="1400" b="1" dirty="0" smtClean="0">
                <a:sym typeface="Wingdings" panose="05000000000000000000" pitchFamily="2" charset="2"/>
                <a:hlinkClick r:id="rId7"/>
              </a:rPr>
              <a:t>/</a:t>
            </a:r>
            <a:r>
              <a:rPr lang="fr-CH" sz="1400" b="1" dirty="0" smtClean="0">
                <a:sym typeface="Wingdings" panose="05000000000000000000" pitchFamily="2" charset="2"/>
              </a:rPr>
              <a:t> </a:t>
            </a:r>
            <a:endParaRPr lang="fr-CH" sz="1600" b="1" dirty="0">
              <a:sym typeface="Wingdings" panose="05000000000000000000" pitchFamily="2" charset="2"/>
            </a:endParaRPr>
          </a:p>
          <a:p>
            <a:r>
              <a:rPr lang="fr-CH" b="1" dirty="0" smtClean="0">
                <a:sym typeface="Wingdings" panose="05000000000000000000" pitchFamily="2" charset="2"/>
              </a:rPr>
              <a:t>   FCC </a:t>
            </a:r>
            <a:r>
              <a:rPr lang="fr-CH" b="1" dirty="0" err="1" smtClean="0">
                <a:sym typeface="Wingdings" panose="05000000000000000000" pitchFamily="2" charset="2"/>
              </a:rPr>
              <a:t>Phys</a:t>
            </a:r>
            <a:r>
              <a:rPr lang="fr-CH" b="1" dirty="0" smtClean="0">
                <a:sym typeface="Wingdings" panose="05000000000000000000" pitchFamily="2" charset="2"/>
              </a:rPr>
              <a:t> workshop </a:t>
            </a:r>
            <a:r>
              <a:rPr lang="fr-CH" b="1" dirty="0" err="1" smtClean="0">
                <a:sym typeface="Wingdings" panose="05000000000000000000" pitchFamily="2" charset="2"/>
              </a:rPr>
              <a:t>Nov</a:t>
            </a:r>
            <a:r>
              <a:rPr lang="fr-CH" b="1" dirty="0" smtClean="0">
                <a:sym typeface="Wingdings" panose="05000000000000000000" pitchFamily="2" charset="2"/>
              </a:rPr>
              <a:t> 9-13 2020 </a:t>
            </a:r>
            <a:r>
              <a:rPr lang="fr-CH" sz="1400" b="1" dirty="0" smtClean="0">
                <a:sym typeface="Wingdings" panose="05000000000000000000" pitchFamily="2" charset="2"/>
                <a:hlinkClick r:id="rId8"/>
              </a:rPr>
              <a:t>https</a:t>
            </a:r>
            <a:r>
              <a:rPr lang="fr-CH" sz="1400" b="1" dirty="0">
                <a:sym typeface="Wingdings" panose="05000000000000000000" pitchFamily="2" charset="2"/>
                <a:hlinkClick r:id="rId8"/>
              </a:rPr>
              <a:t>://indico.cern.ch/event/932973</a:t>
            </a:r>
            <a:r>
              <a:rPr lang="fr-CH" sz="1400" b="1" dirty="0" smtClean="0">
                <a:sym typeface="Wingdings" panose="05000000000000000000" pitchFamily="2" charset="2"/>
                <a:hlinkClick r:id="rId8"/>
              </a:rPr>
              <a:t>/</a:t>
            </a:r>
            <a:r>
              <a:rPr lang="fr-CH" sz="1400" b="1" dirty="0" smtClean="0">
                <a:sym typeface="Wingdings" panose="05000000000000000000" pitchFamily="2" charset="2"/>
              </a:rPr>
              <a:t> </a:t>
            </a:r>
            <a:endParaRPr lang="fr-CH" b="1" dirty="0" smtClean="0">
              <a:sym typeface="Wingdings" panose="05000000000000000000" pitchFamily="2" charset="2"/>
            </a:endParaRPr>
          </a:p>
          <a:p>
            <a:r>
              <a:rPr lang="fr-CH" b="1" dirty="0" smtClean="0">
                <a:sym typeface="Wingdings" panose="05000000000000000000" pitchFamily="2" charset="2"/>
              </a:rPr>
              <a:t> </a:t>
            </a:r>
            <a:r>
              <a:rPr lang="fr-CH" b="1" dirty="0" err="1" smtClean="0">
                <a:sym typeface="Wingdings" panose="05000000000000000000" pitchFamily="2" charset="2"/>
              </a:rPr>
              <a:t>many</a:t>
            </a:r>
            <a:r>
              <a:rPr lang="fr-CH" b="1" dirty="0" smtClean="0">
                <a:sym typeface="Wingdings" panose="05000000000000000000" pitchFamily="2" charset="2"/>
              </a:rPr>
              <a:t> </a:t>
            </a:r>
            <a:r>
              <a:rPr lang="fr-CH" b="1" dirty="0" err="1" smtClean="0">
                <a:sym typeface="Wingdings" panose="05000000000000000000" pitchFamily="2" charset="2"/>
              </a:rPr>
              <a:t>further</a:t>
            </a:r>
            <a:r>
              <a:rPr lang="fr-CH" b="1" dirty="0" smtClean="0">
                <a:sym typeface="Wingdings" panose="05000000000000000000" pitchFamily="2" charset="2"/>
              </a:rPr>
              <a:t> </a:t>
            </a:r>
            <a:r>
              <a:rPr lang="fr-CH" b="1" dirty="0" err="1" smtClean="0">
                <a:sym typeface="Wingdings" panose="05000000000000000000" pitchFamily="2" charset="2"/>
              </a:rPr>
              <a:t>details</a:t>
            </a:r>
            <a:r>
              <a:rPr lang="fr-CH" b="1" dirty="0" smtClean="0">
                <a:sym typeface="Wingdings" panose="05000000000000000000" pitchFamily="2" charset="2"/>
              </a:rPr>
              <a:t> </a:t>
            </a:r>
            <a:r>
              <a:rPr lang="fr-CH" b="1" dirty="0" err="1" smtClean="0">
                <a:sym typeface="Wingdings" panose="05000000000000000000" pitchFamily="2" charset="2"/>
              </a:rPr>
              <a:t>can</a:t>
            </a:r>
            <a:r>
              <a:rPr lang="fr-CH" b="1" dirty="0" smtClean="0">
                <a:sym typeface="Wingdings" panose="05000000000000000000" pitchFamily="2" charset="2"/>
              </a:rPr>
              <a:t> </a:t>
            </a:r>
            <a:r>
              <a:rPr lang="fr-CH" b="1" dirty="0" err="1" smtClean="0">
                <a:sym typeface="Wingdings" panose="05000000000000000000" pitchFamily="2" charset="2"/>
              </a:rPr>
              <a:t>be</a:t>
            </a:r>
            <a:r>
              <a:rPr lang="fr-CH" b="1" dirty="0" smtClean="0">
                <a:sym typeface="Wingdings" panose="05000000000000000000" pitchFamily="2" charset="2"/>
              </a:rPr>
              <a:t> </a:t>
            </a:r>
            <a:r>
              <a:rPr lang="fr-CH" b="1" dirty="0" err="1" smtClean="0">
                <a:sym typeface="Wingdings" panose="05000000000000000000" pitchFamily="2" charset="2"/>
              </a:rPr>
              <a:t>found</a:t>
            </a:r>
            <a:r>
              <a:rPr lang="fr-CH" b="1" dirty="0" smtClean="0">
                <a:sym typeface="Wingdings" panose="05000000000000000000" pitchFamily="2" charset="2"/>
              </a:rPr>
              <a:t> </a:t>
            </a:r>
            <a:r>
              <a:rPr lang="fr-CH" b="1" dirty="0" err="1" smtClean="0">
                <a:sym typeface="Wingdings" panose="05000000000000000000" pitchFamily="2" charset="2"/>
              </a:rPr>
              <a:t>there</a:t>
            </a:r>
            <a:r>
              <a:rPr lang="fr-CH" b="1" dirty="0" smtClean="0">
                <a:sym typeface="Wingdings" panose="05000000000000000000" pitchFamily="2" charset="2"/>
              </a:rPr>
              <a:t>!</a:t>
            </a:r>
            <a:endParaRPr lang="en-GB" b="1" dirty="0"/>
          </a:p>
        </p:txBody>
      </p:sp>
      <p:sp>
        <p:nvSpPr>
          <p:cNvPr id="8" name="Explosion 2 7"/>
          <p:cNvSpPr/>
          <p:nvPr/>
        </p:nvSpPr>
        <p:spPr>
          <a:xfrm>
            <a:off x="8686800" y="2065412"/>
            <a:ext cx="277688" cy="144016"/>
          </a:xfrm>
          <a:prstGeom prst="irregularSeal2">
            <a:avLst/>
          </a:prstGeom>
        </p:spPr>
        <p:txBody>
          <a:bodyPr wrap="square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341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3F40-11A8-4DCD-803B-C468C902D249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20/01/2021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status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75656" y="1624072"/>
            <a:ext cx="6377323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CHALLENGE 1 : why do we need a new accelerator after the LHC?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6580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02F1B-94D4-4E6B-B4F5-767F63A87E10}" type="datetime1">
              <a:rPr lang="en-GB" smtClean="0"/>
              <a:t>20/01/2021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status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31</a:t>
            </a:fld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611560" y="1345332"/>
            <a:ext cx="7530413" cy="400110"/>
          </a:xfrm>
          <a:prstGeom prst="rect">
            <a:avLst/>
          </a:prstGeom>
          <a:solidFill>
            <a:srgbClr val="FFFF00"/>
          </a:solidFill>
          <a:ln w="38100" cmpd="thinThick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dirty="0"/>
              <a:t>Particle physics has arrived at an important moment of its history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4596" y="2137420"/>
            <a:ext cx="716369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expression ‘Standard Model’ appeared in 1976 after the discoveries of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-- neutrino Neutral currents (Z boson exchange) in 1973 and</a:t>
            </a:r>
          </a:p>
          <a:p>
            <a:r>
              <a:rPr lang="en-US" dirty="0" smtClean="0"/>
              <a:t>-- Charmed particles (BNL, SLAC) in 1974-76  </a:t>
            </a:r>
          </a:p>
          <a:p>
            <a:endParaRPr lang="en-US" dirty="0"/>
          </a:p>
          <a:p>
            <a:r>
              <a:rPr lang="en-US" dirty="0" smtClean="0"/>
              <a:t>since then we have been discovering all the particles that have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electric charge </a:t>
            </a:r>
            <a:r>
              <a:rPr lang="en-US" dirty="0" smtClean="0"/>
              <a:t>or  </a:t>
            </a:r>
            <a:r>
              <a:rPr lang="en-US" b="1" dirty="0" smtClean="0">
                <a:solidFill>
                  <a:srgbClr val="00B050"/>
                </a:solidFill>
              </a:rPr>
              <a:t>Q</a:t>
            </a:r>
            <a:r>
              <a:rPr lang="en-US" b="1" dirty="0" smtClean="0">
                <a:solidFill>
                  <a:srgbClr val="FFC000"/>
                </a:solidFill>
              </a:rPr>
              <a:t>C</a:t>
            </a:r>
            <a:r>
              <a:rPr lang="en-US" b="1" dirty="0" smtClean="0">
                <a:solidFill>
                  <a:srgbClr val="0070C0"/>
                </a:solidFill>
              </a:rPr>
              <a:t>D</a:t>
            </a:r>
            <a:r>
              <a:rPr lang="en-US" b="1" dirty="0" smtClean="0"/>
              <a:t> charge</a:t>
            </a:r>
            <a:r>
              <a:rPr lang="en-US" dirty="0" smtClean="0"/>
              <a:t>, or </a:t>
            </a:r>
            <a:r>
              <a:rPr lang="en-US" b="1" dirty="0"/>
              <a:t>w</a:t>
            </a:r>
            <a:r>
              <a:rPr lang="en-US" b="1" dirty="0" smtClean="0"/>
              <a:t>eak isospin </a:t>
            </a:r>
            <a:r>
              <a:rPr lang="en-US" dirty="0" smtClean="0"/>
              <a:t>(SM couplings)  </a:t>
            </a:r>
          </a:p>
          <a:p>
            <a:r>
              <a:rPr lang="en-US" b="1" u="sng" dirty="0" smtClean="0"/>
              <a:t>by increasing accelerator energies. </a:t>
            </a:r>
            <a:endParaRPr lang="en-US" b="1" u="sng" dirty="0"/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70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969" y="1285768"/>
            <a:ext cx="4056063" cy="399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83772" y="11721"/>
            <a:ext cx="7543800" cy="116935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H" sz="2333" dirty="0"/>
              <a:t>1989-1999: top mass </a:t>
            </a:r>
            <a:r>
              <a:rPr lang="fr-CH" sz="2333" dirty="0" err="1"/>
              <a:t>predicted</a:t>
            </a:r>
            <a:r>
              <a:rPr lang="fr-CH" sz="2333" dirty="0"/>
              <a:t> (LEP, </a:t>
            </a:r>
            <a:r>
              <a:rPr lang="fr-CH" sz="2333" dirty="0" err="1"/>
              <a:t>mostly</a:t>
            </a:r>
            <a:r>
              <a:rPr lang="fr-CH" sz="2333" dirty="0"/>
              <a:t> Z </a:t>
            </a:r>
            <a:r>
              <a:rPr lang="fr-CH" sz="2333" dirty="0" err="1"/>
              <a:t>mass&amp;width</a:t>
            </a:r>
            <a:r>
              <a:rPr lang="fr-CH" sz="2333" dirty="0"/>
              <a:t>) </a:t>
            </a:r>
          </a:p>
          <a:p>
            <a:r>
              <a:rPr lang="fr-CH" sz="2333" dirty="0"/>
              <a:t>                     top quark </a:t>
            </a:r>
            <a:r>
              <a:rPr lang="fr-CH" sz="2333" dirty="0" err="1"/>
              <a:t>discovered</a:t>
            </a:r>
            <a:r>
              <a:rPr lang="fr-CH" sz="2333" dirty="0"/>
              <a:t> (</a:t>
            </a:r>
            <a:r>
              <a:rPr lang="fr-CH" sz="2333" dirty="0" err="1"/>
              <a:t>Tevatron</a:t>
            </a:r>
            <a:r>
              <a:rPr lang="fr-CH" sz="2333" dirty="0"/>
              <a:t>)</a:t>
            </a:r>
          </a:p>
          <a:p>
            <a:r>
              <a:rPr lang="fr-CH" sz="2333" dirty="0"/>
              <a:t>                     t’Hooft and </a:t>
            </a:r>
            <a:r>
              <a:rPr lang="fr-CH" sz="2333" dirty="0" err="1"/>
              <a:t>Veltman</a:t>
            </a:r>
            <a:r>
              <a:rPr lang="fr-CH" sz="2333" dirty="0"/>
              <a:t> </a:t>
            </a:r>
            <a:r>
              <a:rPr lang="fr-CH" sz="2333" dirty="0" err="1"/>
              <a:t>get</a:t>
            </a:r>
            <a:r>
              <a:rPr lang="fr-CH" sz="2333" dirty="0"/>
              <a:t> Nobel </a:t>
            </a:r>
            <a:r>
              <a:rPr lang="fr-CH" sz="2333" dirty="0" err="1"/>
              <a:t>Prize</a:t>
            </a:r>
            <a:r>
              <a:rPr lang="fr-CH" sz="2333" dirty="0"/>
              <a:t> 1999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17172" y="5018334"/>
            <a:ext cx="6351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000" dirty="0"/>
              <a:t>(c) </a:t>
            </a:r>
            <a:r>
              <a:rPr lang="fr-CH" sz="1000" dirty="0" err="1"/>
              <a:t>Sfyrla</a:t>
            </a:r>
            <a:endParaRPr lang="fr-CH" sz="3000" dirty="0"/>
          </a:p>
          <a:p>
            <a:r>
              <a:rPr lang="fr-CH" sz="3000" dirty="0"/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4F930-A3E2-461C-BE37-6B98A9F1953E}" type="datetime1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status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889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726" y="1334294"/>
            <a:ext cx="4159250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40227" y="2856"/>
            <a:ext cx="7509172" cy="116935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1667" dirty="0"/>
              <a:t>1997-2013  </a:t>
            </a:r>
            <a:r>
              <a:rPr lang="fr-CH" sz="2333" dirty="0" err="1"/>
              <a:t>Higgs</a:t>
            </a:r>
            <a:r>
              <a:rPr lang="fr-CH" sz="2333" dirty="0"/>
              <a:t> boson mass </a:t>
            </a:r>
            <a:r>
              <a:rPr lang="fr-CH" sz="2333" dirty="0" err="1"/>
              <a:t>cornered</a:t>
            </a:r>
            <a:r>
              <a:rPr lang="fr-CH" sz="2333" dirty="0"/>
              <a:t> </a:t>
            </a:r>
            <a:r>
              <a:rPr lang="fr-CH" sz="1667" dirty="0"/>
              <a:t>(LEP H, M</a:t>
            </a:r>
            <a:r>
              <a:rPr lang="fr-CH" sz="1667" baseline="-25000" dirty="0"/>
              <a:t>Z</a:t>
            </a:r>
            <a:r>
              <a:rPr lang="fr-CH" sz="1667" dirty="0"/>
              <a:t> </a:t>
            </a:r>
            <a:r>
              <a:rPr lang="fr-CH" sz="1667" dirty="0" err="1"/>
              <a:t>etc</a:t>
            </a:r>
            <a:r>
              <a:rPr lang="fr-CH" sz="1667" dirty="0"/>
              <a:t> +</a:t>
            </a:r>
            <a:r>
              <a:rPr lang="fr-CH" sz="1667" dirty="0" err="1"/>
              <a:t>Tevatron</a:t>
            </a:r>
            <a:r>
              <a:rPr lang="fr-CH" sz="1667" dirty="0"/>
              <a:t> m</a:t>
            </a:r>
            <a:r>
              <a:rPr lang="fr-CH" sz="1667" baseline="-25000" dirty="0"/>
              <a:t>t</a:t>
            </a:r>
            <a:r>
              <a:rPr lang="fr-CH" sz="1667" dirty="0"/>
              <a:t> , M</a:t>
            </a:r>
            <a:r>
              <a:rPr lang="fr-CH" sz="1667" baseline="-25000" dirty="0"/>
              <a:t>W</a:t>
            </a:r>
            <a:r>
              <a:rPr lang="fr-CH" sz="1667" dirty="0"/>
              <a:t>)</a:t>
            </a:r>
          </a:p>
          <a:p>
            <a:r>
              <a:rPr lang="fr-CH" sz="1667" dirty="0"/>
              <a:t>                      </a:t>
            </a:r>
            <a:r>
              <a:rPr lang="fr-CH" sz="2333" dirty="0" err="1"/>
              <a:t>Higgs</a:t>
            </a:r>
            <a:r>
              <a:rPr lang="fr-CH" sz="2333" dirty="0"/>
              <a:t> Boson </a:t>
            </a:r>
            <a:r>
              <a:rPr lang="fr-CH" sz="2333" dirty="0" err="1"/>
              <a:t>discovered</a:t>
            </a:r>
            <a:r>
              <a:rPr lang="fr-CH" sz="2333" dirty="0"/>
              <a:t> (LHC)</a:t>
            </a:r>
          </a:p>
          <a:p>
            <a:r>
              <a:rPr lang="fr-CH" sz="2333" dirty="0"/>
              <a:t>                </a:t>
            </a:r>
            <a:r>
              <a:rPr lang="fr-CH" sz="2333" dirty="0" err="1"/>
              <a:t>Englert</a:t>
            </a:r>
            <a:r>
              <a:rPr lang="fr-CH" sz="2333" dirty="0"/>
              <a:t> and </a:t>
            </a:r>
            <a:r>
              <a:rPr lang="fr-CH" sz="2333" dirty="0" err="1"/>
              <a:t>Higgs</a:t>
            </a:r>
            <a:r>
              <a:rPr lang="fr-CH" sz="2333" dirty="0"/>
              <a:t> </a:t>
            </a:r>
            <a:r>
              <a:rPr lang="fr-CH" sz="2333" dirty="0" err="1"/>
              <a:t>get</a:t>
            </a:r>
            <a:r>
              <a:rPr lang="fr-CH" sz="2333" dirty="0"/>
              <a:t> Nobel </a:t>
            </a:r>
            <a:r>
              <a:rPr lang="fr-CH" sz="2333" dirty="0" err="1"/>
              <a:t>Prize</a:t>
            </a:r>
            <a:r>
              <a:rPr lang="fr-CH" sz="2333" dirty="0"/>
              <a:t> 2013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17172" y="5018334"/>
            <a:ext cx="6351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000" dirty="0"/>
              <a:t>(c) </a:t>
            </a:r>
            <a:r>
              <a:rPr lang="fr-CH" sz="1000" dirty="0" err="1"/>
              <a:t>Sfyrla</a:t>
            </a:r>
            <a:endParaRPr lang="fr-CH" sz="3000" dirty="0"/>
          </a:p>
          <a:p>
            <a:r>
              <a:rPr lang="fr-CH" sz="3000"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93304" y="4281735"/>
            <a:ext cx="1962525" cy="86196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sz="1667" b="1" dirty="0"/>
              <a:t>IT LOOKS LIKE THE </a:t>
            </a:r>
          </a:p>
          <a:p>
            <a:r>
              <a:rPr lang="fr-CH" sz="1667" b="1" dirty="0"/>
              <a:t>STANDARD MODEL  </a:t>
            </a:r>
          </a:p>
          <a:p>
            <a:r>
              <a:rPr lang="fr-CH" sz="1667" b="1" dirty="0"/>
              <a:t>IS COMPLETE.....</a:t>
            </a:r>
            <a:endParaRPr lang="en-US" sz="1667" b="1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D0E06-0E42-405A-80DE-437492964236}" type="datetime1">
              <a:rPr lang="en-GB" smtClean="0"/>
              <a:t>20/01/2021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status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33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-30832" y="3727737"/>
            <a:ext cx="2310056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1500" dirty="0"/>
              <a:t>NB in </a:t>
            </a:r>
            <a:r>
              <a:rPr lang="fr-CH" sz="1500" dirty="0" err="1"/>
              <a:t>fact</a:t>
            </a:r>
            <a:r>
              <a:rPr lang="fr-CH" sz="1500" dirty="0"/>
              <a:t> </a:t>
            </a:r>
            <a:r>
              <a:rPr lang="fr-CH" sz="1500" dirty="0" err="1"/>
              <a:t>we</a:t>
            </a:r>
            <a:r>
              <a:rPr lang="fr-CH" sz="1500" dirty="0"/>
              <a:t> know </a:t>
            </a:r>
            <a:r>
              <a:rPr lang="fr-CH" sz="1500" dirty="0" err="1"/>
              <a:t>from</a:t>
            </a:r>
            <a:r>
              <a:rPr lang="fr-CH" sz="1500" dirty="0"/>
              <a:t> </a:t>
            </a:r>
            <a:endParaRPr lang="fr-CH" sz="1500" dirty="0" smtClean="0"/>
          </a:p>
          <a:p>
            <a:r>
              <a:rPr lang="fr-CH" sz="1500" dirty="0" smtClean="0"/>
              <a:t>oscillations </a:t>
            </a:r>
            <a:r>
              <a:rPr lang="fr-CH" sz="1500" dirty="0"/>
              <a:t>and </a:t>
            </a:r>
            <a:r>
              <a:rPr lang="fr-CH" sz="1500" dirty="0" err="1"/>
              <a:t>cosmology</a:t>
            </a:r>
            <a:r>
              <a:rPr lang="fr-CH" sz="1500" dirty="0"/>
              <a:t> </a:t>
            </a:r>
          </a:p>
          <a:p>
            <a:r>
              <a:rPr lang="fr-CH" sz="1500" dirty="0" err="1"/>
              <a:t>that</a:t>
            </a:r>
            <a:r>
              <a:rPr lang="fr-CH" sz="1500" dirty="0"/>
              <a:t>  all 3 neutrino masses </a:t>
            </a:r>
            <a:endParaRPr lang="fr-CH" sz="1500" dirty="0" smtClean="0"/>
          </a:p>
          <a:p>
            <a:r>
              <a:rPr lang="fr-CH" sz="1500" dirty="0" smtClean="0"/>
              <a:t>are </a:t>
            </a:r>
            <a:r>
              <a:rPr lang="fr-CH" sz="1500" dirty="0" err="1"/>
              <a:t>less</a:t>
            </a:r>
            <a:r>
              <a:rPr lang="fr-CH" sz="1500" dirty="0"/>
              <a:t> </a:t>
            </a:r>
            <a:r>
              <a:rPr lang="fr-CH" sz="1500" dirty="0" err="1"/>
              <a:t>than</a:t>
            </a:r>
            <a:r>
              <a:rPr lang="fr-CH" sz="1500" dirty="0"/>
              <a:t> ~0.1 eV</a:t>
            </a:r>
            <a:endParaRPr lang="en-GB" sz="1500" dirty="0"/>
          </a:p>
        </p:txBody>
      </p:sp>
    </p:spTree>
    <p:extLst>
      <p:ext uri="{BB962C8B-B14F-4D97-AF65-F5344CB8AC3E}">
        <p14:creationId xmlns:p14="http://schemas.microsoft.com/office/powerpoint/2010/main" val="137839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4"/>
            <a:ext cx="7620000" cy="5714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91647" y="0"/>
            <a:ext cx="5127357" cy="60523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H" sz="3333" b="1" dirty="0" smtClean="0">
                <a:solidFill>
                  <a:srgbClr val="FFFF00"/>
                </a:solidFill>
                <a:latin typeface="+mj-lt"/>
              </a:rPr>
              <a:t>EIGHT YEARS </a:t>
            </a:r>
            <a:r>
              <a:rPr lang="fr-CH" sz="3333" b="1" dirty="0">
                <a:solidFill>
                  <a:srgbClr val="FFFF00"/>
                </a:solidFill>
                <a:latin typeface="+mj-lt"/>
              </a:rPr>
              <a:t>AGO ALREADY</a:t>
            </a:r>
            <a:endParaRPr lang="en-US" sz="3333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73113-8C67-4CC9-ACDC-51C33417585A}" type="datetime1">
              <a:rPr lang="en-GB" smtClean="0"/>
              <a:t>20/01/2021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status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393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97394"/>
            <a:ext cx="3398158" cy="3287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91580" y="94817"/>
            <a:ext cx="7690119" cy="163160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667" b="1" dirty="0">
                <a:solidFill>
                  <a:prstClr val="black"/>
                </a:solidFill>
              </a:rPr>
              <a:t>The Standard Model </a:t>
            </a:r>
            <a:r>
              <a:rPr lang="fr-CH" sz="1667" b="1" dirty="0" err="1">
                <a:solidFill>
                  <a:prstClr val="black"/>
                </a:solidFill>
              </a:rPr>
              <a:t>is</a:t>
            </a:r>
            <a:r>
              <a:rPr lang="fr-CH" sz="1667" b="1" dirty="0">
                <a:solidFill>
                  <a:prstClr val="black"/>
                </a:solidFill>
              </a:rPr>
              <a:t> a </a:t>
            </a:r>
            <a:r>
              <a:rPr lang="fr-CH" sz="1667" b="1" dirty="0" err="1">
                <a:solidFill>
                  <a:prstClr val="black"/>
                </a:solidFill>
              </a:rPr>
              <a:t>very</a:t>
            </a:r>
            <a:r>
              <a:rPr lang="fr-CH" sz="1667" b="1" dirty="0">
                <a:solidFill>
                  <a:prstClr val="black"/>
                </a:solidFill>
              </a:rPr>
              <a:t> consistent and </a:t>
            </a:r>
            <a:r>
              <a:rPr lang="fr-CH" sz="1667" b="1" dirty="0" err="1">
                <a:solidFill>
                  <a:prstClr val="black"/>
                </a:solidFill>
              </a:rPr>
              <a:t>complete</a:t>
            </a:r>
            <a:r>
              <a:rPr lang="fr-CH" sz="1667" b="1" dirty="0">
                <a:solidFill>
                  <a:prstClr val="black"/>
                </a:solidFill>
              </a:rPr>
              <a:t> </a:t>
            </a:r>
            <a:r>
              <a:rPr lang="fr-CH" sz="1667" b="1" dirty="0" err="1">
                <a:solidFill>
                  <a:prstClr val="black"/>
                </a:solidFill>
              </a:rPr>
              <a:t>theory</a:t>
            </a:r>
            <a:r>
              <a:rPr lang="fr-CH" sz="1667" b="1" dirty="0">
                <a:solidFill>
                  <a:prstClr val="black"/>
                </a:solidFill>
              </a:rPr>
              <a:t>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667" b="1" dirty="0">
                <a:solidFill>
                  <a:prstClr val="black"/>
                </a:solidFill>
              </a:rPr>
              <a:t>It </a:t>
            </a:r>
            <a:r>
              <a:rPr lang="fr-CH" sz="1667" b="1" dirty="0" err="1">
                <a:solidFill>
                  <a:prstClr val="black"/>
                </a:solidFill>
              </a:rPr>
              <a:t>explains</a:t>
            </a:r>
            <a:r>
              <a:rPr lang="fr-CH" sz="1667" b="1" dirty="0">
                <a:solidFill>
                  <a:prstClr val="black"/>
                </a:solidFill>
              </a:rPr>
              <a:t> all </a:t>
            </a:r>
            <a:r>
              <a:rPr lang="fr-CH" sz="1667" b="1" dirty="0" err="1">
                <a:solidFill>
                  <a:prstClr val="black"/>
                </a:solidFill>
              </a:rPr>
              <a:t>known</a:t>
            </a:r>
            <a:r>
              <a:rPr lang="fr-CH" sz="1667" b="1" dirty="0">
                <a:solidFill>
                  <a:prstClr val="black"/>
                </a:solidFill>
              </a:rPr>
              <a:t> </a:t>
            </a:r>
            <a:r>
              <a:rPr lang="fr-CH" sz="1667" b="1" dirty="0" err="1">
                <a:solidFill>
                  <a:prstClr val="black"/>
                </a:solidFill>
              </a:rPr>
              <a:t>collider</a:t>
            </a:r>
            <a:r>
              <a:rPr lang="fr-CH" sz="1667" b="1" dirty="0">
                <a:solidFill>
                  <a:prstClr val="black"/>
                </a:solidFill>
              </a:rPr>
              <a:t> </a:t>
            </a:r>
            <a:r>
              <a:rPr lang="fr-CH" sz="1667" b="1" dirty="0" err="1">
                <a:solidFill>
                  <a:prstClr val="black"/>
                </a:solidFill>
              </a:rPr>
              <a:t>phenomena</a:t>
            </a:r>
            <a:r>
              <a:rPr lang="fr-CH" sz="1667" b="1" dirty="0">
                <a:solidFill>
                  <a:prstClr val="black"/>
                </a:solidFill>
              </a:rPr>
              <a:t> and </a:t>
            </a:r>
            <a:r>
              <a:rPr lang="fr-CH" sz="1667" b="1" dirty="0" err="1">
                <a:solidFill>
                  <a:prstClr val="black"/>
                </a:solidFill>
              </a:rPr>
              <a:t>almost</a:t>
            </a:r>
            <a:r>
              <a:rPr lang="fr-CH" sz="1667" b="1" dirty="0">
                <a:solidFill>
                  <a:prstClr val="black"/>
                </a:solidFill>
              </a:rPr>
              <a:t> all </a:t>
            </a:r>
            <a:r>
              <a:rPr lang="fr-CH" sz="1667" b="1" dirty="0" err="1">
                <a:solidFill>
                  <a:prstClr val="black"/>
                </a:solidFill>
              </a:rPr>
              <a:t>particle</a:t>
            </a:r>
            <a:r>
              <a:rPr lang="fr-CH" sz="1667" b="1" dirty="0">
                <a:solidFill>
                  <a:prstClr val="black"/>
                </a:solidFill>
              </a:rPr>
              <a:t> </a:t>
            </a:r>
            <a:r>
              <a:rPr lang="fr-CH" sz="1667" b="1" dirty="0" err="1">
                <a:solidFill>
                  <a:prstClr val="black"/>
                </a:solidFill>
              </a:rPr>
              <a:t>physics</a:t>
            </a:r>
            <a:r>
              <a:rPr lang="fr-CH" sz="1667" b="1" dirty="0">
                <a:solidFill>
                  <a:prstClr val="black"/>
                </a:solidFill>
              </a:rPr>
              <a:t> (</a:t>
            </a:r>
            <a:r>
              <a:rPr lang="fr-CH" sz="1667" b="1" dirty="0" err="1">
                <a:solidFill>
                  <a:prstClr val="black"/>
                </a:solidFill>
              </a:rPr>
              <a:t>except</a:t>
            </a:r>
            <a:r>
              <a:rPr lang="fr-CH" sz="1667" b="1" dirty="0">
                <a:solidFill>
                  <a:prstClr val="black"/>
                </a:solidFill>
              </a:rPr>
              <a:t> </a:t>
            </a:r>
            <a:r>
              <a:rPr lang="fr-CH" sz="1667" b="1" dirty="0">
                <a:solidFill>
                  <a:prstClr val="black"/>
                </a:solidFill>
                <a:sym typeface="Symbol"/>
              </a:rPr>
              <a:t>’s) </a:t>
            </a:r>
            <a:r>
              <a:rPr lang="fr-CH" sz="1667" b="1" dirty="0">
                <a:solidFill>
                  <a:prstClr val="black"/>
                </a:solidFill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667" b="1" dirty="0">
                <a:solidFill>
                  <a:prstClr val="black"/>
                </a:solidFill>
              </a:rPr>
              <a:t>          – </a:t>
            </a:r>
            <a:r>
              <a:rPr lang="fr-CH" sz="1667" b="1" dirty="0" err="1">
                <a:solidFill>
                  <a:prstClr val="black"/>
                </a:solidFill>
              </a:rPr>
              <a:t>this</a:t>
            </a:r>
            <a:r>
              <a:rPr lang="fr-CH" sz="1667" b="1" dirty="0">
                <a:solidFill>
                  <a:prstClr val="black"/>
                </a:solidFill>
              </a:rPr>
              <a:t> </a:t>
            </a:r>
            <a:r>
              <a:rPr lang="fr-CH" sz="1667" b="1" dirty="0" err="1">
                <a:solidFill>
                  <a:prstClr val="black"/>
                </a:solidFill>
              </a:rPr>
              <a:t>was</a:t>
            </a:r>
            <a:r>
              <a:rPr lang="fr-CH" sz="1667" b="1" dirty="0">
                <a:solidFill>
                  <a:prstClr val="black"/>
                </a:solidFill>
              </a:rPr>
              <a:t> </a:t>
            </a:r>
            <a:r>
              <a:rPr lang="fr-CH" sz="1667" b="1" dirty="0" err="1">
                <a:solidFill>
                  <a:prstClr val="black"/>
                </a:solidFill>
              </a:rPr>
              <a:t>beautifully</a:t>
            </a:r>
            <a:r>
              <a:rPr lang="fr-CH" sz="1667" b="1" dirty="0">
                <a:solidFill>
                  <a:prstClr val="black"/>
                </a:solidFill>
              </a:rPr>
              <a:t> </a:t>
            </a:r>
            <a:r>
              <a:rPr lang="fr-CH" sz="1667" b="1" dirty="0" err="1">
                <a:solidFill>
                  <a:prstClr val="black"/>
                </a:solidFill>
              </a:rPr>
              <a:t>verified</a:t>
            </a:r>
            <a:r>
              <a:rPr lang="fr-CH" sz="1667" b="1" dirty="0">
                <a:solidFill>
                  <a:prstClr val="black"/>
                </a:solidFill>
              </a:rPr>
              <a:t> at LEP, SLC, </a:t>
            </a:r>
            <a:r>
              <a:rPr lang="fr-CH" sz="1667" b="1" dirty="0" err="1">
                <a:solidFill>
                  <a:prstClr val="black"/>
                </a:solidFill>
              </a:rPr>
              <a:t>Tevatron</a:t>
            </a:r>
            <a:r>
              <a:rPr lang="fr-CH" sz="1667" b="1" dirty="0">
                <a:solidFill>
                  <a:prstClr val="black"/>
                </a:solidFill>
              </a:rPr>
              <a:t> and the LHC.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667" b="1" dirty="0">
                <a:solidFill>
                  <a:prstClr val="black"/>
                </a:solidFill>
              </a:rPr>
              <a:t>          -- the EWPO radiative corrections </a:t>
            </a:r>
            <a:r>
              <a:rPr lang="fr-CH" sz="1667" b="1" dirty="0" err="1">
                <a:solidFill>
                  <a:prstClr val="black"/>
                </a:solidFill>
              </a:rPr>
              <a:t>predicted</a:t>
            </a:r>
            <a:r>
              <a:rPr lang="fr-CH" sz="1667" b="1" dirty="0">
                <a:solidFill>
                  <a:prstClr val="black"/>
                </a:solidFill>
              </a:rPr>
              <a:t> top and </a:t>
            </a:r>
            <a:r>
              <a:rPr lang="fr-CH" sz="1667" b="1" dirty="0" err="1">
                <a:solidFill>
                  <a:prstClr val="black"/>
                </a:solidFill>
              </a:rPr>
              <a:t>Higgs</a:t>
            </a:r>
            <a:r>
              <a:rPr lang="fr-CH" sz="1667" b="1" dirty="0">
                <a:solidFill>
                  <a:prstClr val="black"/>
                </a:solidFill>
              </a:rPr>
              <a:t> masses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667" b="1" dirty="0">
                <a:solidFill>
                  <a:prstClr val="black"/>
                </a:solidFill>
              </a:rPr>
              <a:t>                              </a:t>
            </a:r>
            <a:r>
              <a:rPr lang="fr-CH" sz="1667" b="1" dirty="0" err="1">
                <a:solidFill>
                  <a:prstClr val="black"/>
                </a:solidFill>
              </a:rPr>
              <a:t>assuming</a:t>
            </a:r>
            <a:r>
              <a:rPr lang="fr-CH" sz="1667" b="1" dirty="0">
                <a:solidFill>
                  <a:prstClr val="black"/>
                </a:solidFill>
              </a:rPr>
              <a:t> SM </a:t>
            </a:r>
            <a:r>
              <a:rPr lang="fr-CH" sz="1667" b="1" i="1" dirty="0">
                <a:solidFill>
                  <a:prstClr val="black"/>
                </a:solidFill>
              </a:rPr>
              <a:t>and </a:t>
            </a:r>
            <a:r>
              <a:rPr lang="fr-CH" sz="1667" b="1" i="1" dirty="0" err="1">
                <a:solidFill>
                  <a:prstClr val="black"/>
                </a:solidFill>
              </a:rPr>
              <a:t>nothing</a:t>
            </a:r>
            <a:r>
              <a:rPr lang="fr-CH" sz="1667" b="1" i="1" dirty="0">
                <a:solidFill>
                  <a:prstClr val="black"/>
                </a:solidFill>
              </a:rPr>
              <a:t> </a:t>
            </a:r>
            <a:r>
              <a:rPr lang="fr-CH" sz="1667" b="1" i="1" dirty="0" err="1">
                <a:solidFill>
                  <a:prstClr val="black"/>
                </a:solidFill>
              </a:rPr>
              <a:t>else</a:t>
            </a:r>
            <a:r>
              <a:rPr lang="fr-CH" sz="1667" b="1" i="1" dirty="0">
                <a:solidFill>
                  <a:prstClr val="black"/>
                </a:solidFill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667" b="1" dirty="0" err="1">
                <a:solidFill>
                  <a:prstClr val="black"/>
                </a:solidFill>
              </a:rPr>
              <a:t>we</a:t>
            </a:r>
            <a:r>
              <a:rPr lang="fr-CH" sz="1667" b="1" dirty="0">
                <a:solidFill>
                  <a:prstClr val="black"/>
                </a:solidFill>
              </a:rPr>
              <a:t> </a:t>
            </a:r>
            <a:r>
              <a:rPr lang="fr-CH" sz="1667" b="1" dirty="0" err="1">
                <a:solidFill>
                  <a:prstClr val="black"/>
                </a:solidFill>
              </a:rPr>
              <a:t>can</a:t>
            </a:r>
            <a:r>
              <a:rPr lang="fr-CH" sz="1667" b="1" dirty="0">
                <a:solidFill>
                  <a:prstClr val="black"/>
                </a:solidFill>
              </a:rPr>
              <a:t> </a:t>
            </a:r>
            <a:r>
              <a:rPr lang="fr-CH" sz="1667" b="1" dirty="0" err="1">
                <a:solidFill>
                  <a:prstClr val="black"/>
                </a:solidFill>
              </a:rPr>
              <a:t>even</a:t>
            </a:r>
            <a:r>
              <a:rPr lang="fr-CH" sz="1667" b="1" dirty="0">
                <a:solidFill>
                  <a:prstClr val="black"/>
                </a:solidFill>
              </a:rPr>
              <a:t> </a:t>
            </a:r>
            <a:r>
              <a:rPr lang="fr-CH" sz="1667" b="1" dirty="0" err="1">
                <a:solidFill>
                  <a:prstClr val="black"/>
                </a:solidFill>
              </a:rPr>
              <a:t>extrapolate</a:t>
            </a:r>
            <a:r>
              <a:rPr lang="fr-CH" sz="1667" b="1" dirty="0">
                <a:solidFill>
                  <a:prstClr val="black"/>
                </a:solidFill>
              </a:rPr>
              <a:t> the Standard Model all the </a:t>
            </a:r>
            <a:r>
              <a:rPr lang="fr-CH" sz="1667" b="1" dirty="0" err="1">
                <a:solidFill>
                  <a:prstClr val="black"/>
                </a:solidFill>
              </a:rPr>
              <a:t>way</a:t>
            </a:r>
            <a:r>
              <a:rPr lang="fr-CH" sz="1667" b="1" dirty="0">
                <a:solidFill>
                  <a:prstClr val="black"/>
                </a:solidFill>
              </a:rPr>
              <a:t> to the </a:t>
            </a:r>
            <a:r>
              <a:rPr lang="fr-CH" sz="1667" b="1" dirty="0" err="1">
                <a:solidFill>
                  <a:prstClr val="black"/>
                </a:solidFill>
              </a:rPr>
              <a:t>the</a:t>
            </a:r>
            <a:r>
              <a:rPr lang="fr-CH" sz="1667" b="1" dirty="0">
                <a:solidFill>
                  <a:prstClr val="black"/>
                </a:solidFill>
              </a:rPr>
              <a:t> </a:t>
            </a:r>
            <a:r>
              <a:rPr lang="fr-CH" sz="1667" b="1" dirty="0" err="1">
                <a:solidFill>
                  <a:prstClr val="black"/>
                </a:solidFill>
              </a:rPr>
              <a:t>Plank</a:t>
            </a:r>
            <a:r>
              <a:rPr lang="fr-CH" sz="1667" b="1" dirty="0">
                <a:solidFill>
                  <a:prstClr val="black"/>
                </a:solidFill>
              </a:rPr>
              <a:t> </a:t>
            </a:r>
            <a:r>
              <a:rPr lang="fr-CH" sz="1667" b="1" dirty="0" err="1">
                <a:solidFill>
                  <a:prstClr val="black"/>
                </a:solidFill>
              </a:rPr>
              <a:t>scale</a:t>
            </a:r>
            <a:r>
              <a:rPr lang="fr-CH" sz="1667" b="1" dirty="0">
                <a:solidFill>
                  <a:prstClr val="black"/>
                </a:solidFill>
              </a:rPr>
              <a:t> :</a:t>
            </a:r>
            <a:endParaRPr lang="en-GB" sz="1667" b="1" dirty="0">
              <a:solidFill>
                <a:prstClr val="black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4" y="1710644"/>
            <a:ext cx="3288803" cy="2951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6514078" y="2224041"/>
            <a:ext cx="1306233" cy="708465"/>
            <a:chOff x="6902492" y="2668849"/>
            <a:chExt cx="1567479" cy="850158"/>
          </a:xfrm>
        </p:grpSpPr>
        <p:sp>
          <p:nvSpPr>
            <p:cNvPr id="5" name="Oval 4"/>
            <p:cNvSpPr/>
            <p:nvPr/>
          </p:nvSpPr>
          <p:spPr>
            <a:xfrm>
              <a:off x="6902492" y="3501007"/>
              <a:ext cx="36000" cy="18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500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H="1">
              <a:off x="6938492" y="3068959"/>
              <a:ext cx="360040" cy="43204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7279184" y="2668849"/>
              <a:ext cx="1190787" cy="41865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fr-CH" sz="1667" dirty="0"/>
                <a:t>FCC 2048</a:t>
              </a:r>
              <a:endParaRPr lang="en-GB" sz="1667" dirty="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37E8-8A6A-4AAC-B779-3CD9466C4006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20/01/2021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status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66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18868" y="928378"/>
            <a:ext cx="220124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000" dirty="0"/>
              <a:t>Is </a:t>
            </a:r>
            <a:r>
              <a:rPr lang="fr-CH" sz="3000" dirty="0" err="1"/>
              <a:t>it</a:t>
            </a:r>
            <a:r>
              <a:rPr lang="fr-CH" sz="3000" dirty="0"/>
              <a:t> the end?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2" y="1716769"/>
            <a:ext cx="3398158" cy="3287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2890E-C460-49F6-9E51-2723C42DCF96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20/01/2021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62000" y="0"/>
            <a:ext cx="7620000" cy="4377950"/>
            <a:chOff x="0" y="0"/>
            <a:chExt cx="9144000" cy="525354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5253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890075" y="3239146"/>
              <a:ext cx="4618494" cy="23247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322728" y="3788689"/>
            <a:ext cx="4498544" cy="1227420"/>
            <a:chOff x="1937288" y="4819969"/>
            <a:chExt cx="5398253" cy="1472904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3441" y="4873648"/>
              <a:ext cx="5372100" cy="1419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</p:pic>
        <p:sp>
          <p:nvSpPr>
            <p:cNvPr id="7" name="Rectangle 6"/>
            <p:cNvSpPr/>
            <p:nvPr/>
          </p:nvSpPr>
          <p:spPr>
            <a:xfrm>
              <a:off x="1937288" y="4819969"/>
              <a:ext cx="2913681" cy="2944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status</a:t>
            </a:r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36</a:t>
            </a:fld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6072167" y="5137753"/>
            <a:ext cx="2247731" cy="55399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3000" b="1" dirty="0">
                <a:solidFill>
                  <a:prstClr val="black"/>
                </a:solidFill>
              </a:rPr>
              <a:t>Is </a:t>
            </a:r>
            <a:r>
              <a:rPr lang="fr-CH" sz="3000" b="1" dirty="0" err="1">
                <a:solidFill>
                  <a:prstClr val="black"/>
                </a:solidFill>
              </a:rPr>
              <a:t>it</a:t>
            </a:r>
            <a:r>
              <a:rPr lang="fr-CH" sz="3000" b="1" dirty="0">
                <a:solidFill>
                  <a:prstClr val="black"/>
                </a:solidFill>
              </a:rPr>
              <a:t> the end?</a:t>
            </a:r>
          </a:p>
        </p:txBody>
      </p:sp>
    </p:spTree>
    <p:extLst>
      <p:ext uri="{BB962C8B-B14F-4D97-AF65-F5344CB8AC3E}">
        <p14:creationId xmlns:p14="http://schemas.microsoft.com/office/powerpoint/2010/main" val="392399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7653" y="753719"/>
            <a:ext cx="210833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3000" b="1" dirty="0" err="1">
                <a:solidFill>
                  <a:prstClr val="black"/>
                </a:solidFill>
              </a:rPr>
              <a:t>Dark</a:t>
            </a:r>
            <a:r>
              <a:rPr lang="fr-CH" sz="3000" b="1" dirty="0">
                <a:solidFill>
                  <a:prstClr val="black"/>
                </a:solidFill>
              </a:rPr>
              <a:t> </a:t>
            </a:r>
            <a:r>
              <a:rPr lang="fr-CH" sz="3000" b="1" dirty="0" err="1">
                <a:solidFill>
                  <a:prstClr val="black"/>
                </a:solidFill>
              </a:rPr>
              <a:t>matter</a:t>
            </a:r>
            <a:endParaRPr lang="fr-CH" sz="3000" b="1" dirty="0">
              <a:solidFill>
                <a:prstClr val="black"/>
              </a:solidFill>
            </a:endParaRPr>
          </a:p>
        </p:txBody>
      </p:sp>
      <p:pic>
        <p:nvPicPr>
          <p:cNvPr id="3" name="Picture 2" descr="http://apod.cidehom.com/pix/2002/021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7730" y="538609"/>
            <a:ext cx="2633173" cy="181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0129" y="34804"/>
            <a:ext cx="2942167" cy="197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911594" y="2683568"/>
            <a:ext cx="43047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3000" b="1" dirty="0" err="1">
                <a:solidFill>
                  <a:prstClr val="black"/>
                </a:solidFill>
              </a:rPr>
              <a:t>Were</a:t>
            </a:r>
            <a:r>
              <a:rPr lang="fr-CH" sz="3000" b="1" dirty="0">
                <a:solidFill>
                  <a:prstClr val="black"/>
                </a:solidFill>
              </a:rPr>
              <a:t> </a:t>
            </a:r>
            <a:r>
              <a:rPr lang="fr-CH" sz="3000" b="1" dirty="0" err="1">
                <a:solidFill>
                  <a:prstClr val="black"/>
                </a:solidFill>
              </a:rPr>
              <a:t>is</a:t>
            </a:r>
            <a:r>
              <a:rPr lang="fr-CH" sz="3000" b="1" dirty="0">
                <a:solidFill>
                  <a:prstClr val="black"/>
                </a:solidFill>
              </a:rPr>
              <a:t> </a:t>
            </a:r>
            <a:r>
              <a:rPr lang="fr-CH" sz="3000" b="1" dirty="0" err="1">
                <a:solidFill>
                  <a:prstClr val="black"/>
                </a:solidFill>
              </a:rPr>
              <a:t>antimatter</a:t>
            </a:r>
            <a:r>
              <a:rPr lang="fr-CH" sz="3000" b="1" dirty="0">
                <a:solidFill>
                  <a:prstClr val="black"/>
                </a:solidFill>
              </a:rPr>
              <a:t> gone? </a:t>
            </a:r>
          </a:p>
        </p:txBody>
      </p:sp>
      <p:pic>
        <p:nvPicPr>
          <p:cNvPr id="6146" name="Picture 2" descr="http://cronodon.com/images/symmetry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874" y="2399321"/>
            <a:ext cx="2328593" cy="175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496" y="-22820"/>
            <a:ext cx="3250057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3000" b="1" dirty="0" err="1">
                <a:solidFill>
                  <a:srgbClr val="0000FF"/>
                </a:solidFill>
              </a:rPr>
              <a:t>We</a:t>
            </a:r>
            <a:r>
              <a:rPr lang="fr-CH" sz="3000" b="1" dirty="0">
                <a:solidFill>
                  <a:srgbClr val="0000FF"/>
                </a:solidFill>
              </a:rPr>
              <a:t> </a:t>
            </a:r>
            <a:r>
              <a:rPr lang="fr-CH" sz="3000" b="1" dirty="0" err="1">
                <a:solidFill>
                  <a:srgbClr val="0000FF"/>
                </a:solidFill>
              </a:rPr>
              <a:t>cannot</a:t>
            </a:r>
            <a:r>
              <a:rPr lang="fr-CH" sz="3000" b="1" dirty="0">
                <a:solidFill>
                  <a:srgbClr val="0000FF"/>
                </a:solidFill>
              </a:rPr>
              <a:t> </a:t>
            </a:r>
            <a:r>
              <a:rPr lang="fr-CH" sz="3000" b="1" dirty="0" err="1">
                <a:solidFill>
                  <a:srgbClr val="0000FF"/>
                </a:solidFill>
              </a:rPr>
              <a:t>explain</a:t>
            </a:r>
            <a:r>
              <a:rPr lang="fr-CH" sz="3000" b="1" dirty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1395" y="1328698"/>
            <a:ext cx="23490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500" b="1" dirty="0">
                <a:solidFill>
                  <a:prstClr val="black"/>
                </a:solidFill>
              </a:rPr>
              <a:t>Standard Model </a:t>
            </a:r>
            <a:r>
              <a:rPr lang="fr-CH" sz="1500" b="1" dirty="0" err="1">
                <a:solidFill>
                  <a:prstClr val="black"/>
                </a:solidFill>
              </a:rPr>
              <a:t>particles</a:t>
            </a:r>
            <a:r>
              <a:rPr lang="fr-CH" sz="1500" b="1" dirty="0">
                <a:solidFill>
                  <a:prstClr val="black"/>
                </a:solidFill>
              </a:rPr>
              <a:t> </a:t>
            </a:r>
            <a:r>
              <a:rPr lang="fr-CH" sz="1500" b="1" dirty="0" err="1">
                <a:solidFill>
                  <a:prstClr val="black"/>
                </a:solidFill>
              </a:rPr>
              <a:t>constitute</a:t>
            </a:r>
            <a:r>
              <a:rPr lang="fr-CH" sz="1500" b="1" dirty="0">
                <a:solidFill>
                  <a:prstClr val="black"/>
                </a:solidFill>
              </a:rPr>
              <a:t> </a:t>
            </a:r>
            <a:r>
              <a:rPr lang="fr-CH" sz="1500" b="1" dirty="0" err="1">
                <a:solidFill>
                  <a:prstClr val="black"/>
                </a:solidFill>
              </a:rPr>
              <a:t>only</a:t>
            </a:r>
            <a:r>
              <a:rPr lang="fr-CH" sz="1500" b="1" dirty="0">
                <a:solidFill>
                  <a:prstClr val="black"/>
                </a:solidFill>
              </a:rPr>
              <a:t> 5% of the </a:t>
            </a:r>
            <a:r>
              <a:rPr lang="fr-CH" sz="1500" b="1" dirty="0" err="1">
                <a:solidFill>
                  <a:prstClr val="black"/>
                </a:solidFill>
              </a:rPr>
              <a:t>energy</a:t>
            </a:r>
            <a:r>
              <a:rPr lang="fr-CH" sz="1500" b="1" dirty="0">
                <a:solidFill>
                  <a:prstClr val="black"/>
                </a:solidFill>
              </a:rPr>
              <a:t> in the </a:t>
            </a:r>
            <a:r>
              <a:rPr lang="fr-CH" sz="1500" b="1" dirty="0" err="1">
                <a:solidFill>
                  <a:prstClr val="black"/>
                </a:solidFill>
              </a:rPr>
              <a:t>Universe</a:t>
            </a:r>
            <a:endParaRPr lang="fr-CH" sz="1500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7321" y="3654752"/>
            <a:ext cx="50629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3000" b="1" dirty="0" err="1">
                <a:solidFill>
                  <a:prstClr val="black"/>
                </a:solidFill>
              </a:rPr>
              <a:t>What</a:t>
            </a:r>
            <a:r>
              <a:rPr lang="fr-CH" sz="3000" b="1" dirty="0">
                <a:solidFill>
                  <a:prstClr val="black"/>
                </a:solidFill>
              </a:rPr>
              <a:t> </a:t>
            </a:r>
            <a:r>
              <a:rPr lang="fr-CH" sz="3000" b="1" dirty="0" err="1">
                <a:solidFill>
                  <a:prstClr val="black"/>
                </a:solidFill>
              </a:rPr>
              <a:t>makes</a:t>
            </a:r>
            <a:r>
              <a:rPr lang="fr-CH" sz="3000" b="1" dirty="0">
                <a:solidFill>
                  <a:prstClr val="black"/>
                </a:solidFill>
              </a:rPr>
              <a:t> neutrino masses?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3000" b="1" dirty="0">
              <a:solidFill>
                <a:prstClr val="black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l="32225" t="39670" r="31047" b="32547"/>
          <a:stretch/>
        </p:blipFill>
        <p:spPr bwMode="auto">
          <a:xfrm>
            <a:off x="5242893" y="4054336"/>
            <a:ext cx="2509629" cy="130037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137145" y="4059700"/>
            <a:ext cx="385788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500" b="1" dirty="0">
                <a:solidFill>
                  <a:prstClr val="black"/>
                </a:solidFill>
              </a:rPr>
              <a:t>Not a unique solution in the SM --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500" b="1" dirty="0">
                <a:solidFill>
                  <a:prstClr val="black"/>
                </a:solidFill>
              </a:rPr>
              <a:t>Dirac masses (</a:t>
            </a:r>
            <a:r>
              <a:rPr lang="fr-CH" sz="1500" b="1" dirty="0" err="1">
                <a:solidFill>
                  <a:prstClr val="black"/>
                </a:solidFill>
              </a:rPr>
              <a:t>why</a:t>
            </a:r>
            <a:r>
              <a:rPr lang="fr-CH" sz="1500" b="1" dirty="0">
                <a:solidFill>
                  <a:prstClr val="black"/>
                </a:solidFill>
              </a:rPr>
              <a:t> </a:t>
            </a:r>
            <a:r>
              <a:rPr lang="fr-CH" sz="1500" b="1" dirty="0" err="1">
                <a:solidFill>
                  <a:prstClr val="black"/>
                </a:solidFill>
              </a:rPr>
              <a:t>so</a:t>
            </a:r>
            <a:r>
              <a:rPr lang="fr-CH" sz="1500" b="1" dirty="0">
                <a:solidFill>
                  <a:prstClr val="black"/>
                </a:solidFill>
              </a:rPr>
              <a:t> </a:t>
            </a:r>
            <a:r>
              <a:rPr lang="fr-CH" sz="1500" b="1" dirty="0" err="1">
                <a:solidFill>
                  <a:prstClr val="black"/>
                </a:solidFill>
              </a:rPr>
              <a:t>small</a:t>
            </a:r>
            <a:r>
              <a:rPr lang="fr-CH" sz="1500" b="1" dirty="0">
                <a:solidFill>
                  <a:prstClr val="black"/>
                </a:solidFill>
              </a:rPr>
              <a:t>?)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500" b="1" dirty="0" err="1">
                <a:solidFill>
                  <a:prstClr val="black"/>
                </a:solidFill>
              </a:rPr>
              <a:t>Majorana</a:t>
            </a:r>
            <a:r>
              <a:rPr lang="fr-CH" sz="1500" b="1" dirty="0">
                <a:solidFill>
                  <a:prstClr val="black"/>
                </a:solidFill>
              </a:rPr>
              <a:t> masses (</a:t>
            </a:r>
            <a:r>
              <a:rPr lang="fr-CH" sz="1500" b="1" dirty="0" err="1">
                <a:solidFill>
                  <a:prstClr val="black"/>
                </a:solidFill>
              </a:rPr>
              <a:t>why</a:t>
            </a:r>
            <a:r>
              <a:rPr lang="fr-CH" sz="1500" b="1" dirty="0">
                <a:solidFill>
                  <a:prstClr val="black"/>
                </a:solidFill>
              </a:rPr>
              <a:t> not Dirac?)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500" b="1" dirty="0" err="1">
                <a:solidFill>
                  <a:prstClr val="black"/>
                </a:solidFill>
              </a:rPr>
              <a:t>Both</a:t>
            </a:r>
            <a:r>
              <a:rPr lang="fr-CH" sz="1500" b="1" dirty="0">
                <a:solidFill>
                  <a:prstClr val="black"/>
                </a:solidFill>
              </a:rPr>
              <a:t> (the </a:t>
            </a:r>
            <a:r>
              <a:rPr lang="fr-CH" sz="1500" b="1" dirty="0" err="1">
                <a:solidFill>
                  <a:prstClr val="black"/>
                </a:solidFill>
              </a:rPr>
              <a:t>preferred</a:t>
            </a:r>
            <a:r>
              <a:rPr lang="fr-CH" sz="1500" b="1" dirty="0">
                <a:solidFill>
                  <a:prstClr val="black"/>
                </a:solidFill>
              </a:rPr>
              <a:t> scenarios, </a:t>
            </a:r>
            <a:r>
              <a:rPr lang="fr-CH" sz="1500" b="1" dirty="0" err="1">
                <a:solidFill>
                  <a:prstClr val="black"/>
                </a:solidFill>
              </a:rPr>
              <a:t>see-saw</a:t>
            </a:r>
            <a:r>
              <a:rPr lang="fr-CH" sz="1500" b="1" dirty="0">
                <a:solidFill>
                  <a:prstClr val="black"/>
                </a:solidFill>
              </a:rPr>
              <a:t>...) 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500" b="1" dirty="0">
                <a:solidFill>
                  <a:prstClr val="black"/>
                </a:solidFill>
                <a:sym typeface="Wingdings" panose="05000000000000000000" pitchFamily="2" charset="2"/>
              </a:rPr>
              <a:t> </a:t>
            </a:r>
            <a:r>
              <a:rPr lang="fr-CH" sz="1500" b="1" dirty="0" err="1">
                <a:solidFill>
                  <a:prstClr val="black"/>
                </a:solidFill>
                <a:sym typeface="Wingdings" panose="05000000000000000000" pitchFamily="2" charset="2"/>
              </a:rPr>
              <a:t>heavy</a:t>
            </a:r>
            <a:r>
              <a:rPr lang="fr-CH" sz="1500" b="1" dirty="0">
                <a:solidFill>
                  <a:prstClr val="black"/>
                </a:solidFill>
                <a:sym typeface="Wingdings" panose="05000000000000000000" pitchFamily="2" charset="2"/>
              </a:rPr>
              <a:t> right </a:t>
            </a:r>
            <a:r>
              <a:rPr lang="fr-CH" sz="1500" b="1" dirty="0" err="1">
                <a:solidFill>
                  <a:prstClr val="black"/>
                </a:solidFill>
                <a:sym typeface="Wingdings" panose="05000000000000000000" pitchFamily="2" charset="2"/>
              </a:rPr>
              <a:t>handed</a:t>
            </a:r>
            <a:r>
              <a:rPr lang="fr-CH" sz="1500" b="1" dirty="0">
                <a:solidFill>
                  <a:prstClr val="black"/>
                </a:solidFill>
                <a:sym typeface="Wingdings" panose="05000000000000000000" pitchFamily="2" charset="2"/>
              </a:rPr>
              <a:t> neutrinos?</a:t>
            </a:r>
            <a:endParaRPr lang="fr-CH" sz="1167" b="1" dirty="0">
              <a:solidFill>
                <a:prstClr val="black"/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22A92-F895-47F5-82A6-F4515CB21C8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20/01/2021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status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40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91847" y="157202"/>
            <a:ext cx="2201244" cy="5539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3000" dirty="0">
                <a:solidFill>
                  <a:prstClr val="black"/>
                </a:solidFill>
                <a:latin typeface="Calibri"/>
              </a:rPr>
              <a:t>Is </a:t>
            </a:r>
            <a:r>
              <a:rPr lang="fr-CH" sz="3000" dirty="0" err="1">
                <a:solidFill>
                  <a:prstClr val="black"/>
                </a:solidFill>
                <a:latin typeface="Calibri"/>
              </a:rPr>
              <a:t>it</a:t>
            </a:r>
            <a:r>
              <a:rPr lang="fr-CH" sz="3000" dirty="0">
                <a:solidFill>
                  <a:prstClr val="black"/>
                </a:solidFill>
                <a:latin typeface="Calibri"/>
              </a:rPr>
              <a:t> the end?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0" y="824114"/>
            <a:ext cx="7689541" cy="450366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CH" sz="2667" dirty="0" err="1">
                <a:solidFill>
                  <a:prstClr val="black"/>
                </a:solidFill>
                <a:latin typeface="Calibri"/>
              </a:rPr>
              <a:t>Certainly</a:t>
            </a:r>
            <a:r>
              <a:rPr lang="fr-CH" sz="2667" dirty="0">
                <a:solidFill>
                  <a:prstClr val="black"/>
                </a:solidFill>
                <a:latin typeface="Calibri"/>
              </a:rPr>
              <a:t> not! </a:t>
            </a:r>
          </a:p>
          <a:p>
            <a:r>
              <a:rPr lang="fr-CH" sz="2333" dirty="0">
                <a:solidFill>
                  <a:prstClr val="black"/>
                </a:solidFill>
                <a:latin typeface="Calibri"/>
              </a:rPr>
              <a:t>  -- </a:t>
            </a:r>
            <a:r>
              <a:rPr lang="fr-CH" sz="2333" dirty="0" err="1">
                <a:solidFill>
                  <a:prstClr val="black"/>
                </a:solidFill>
                <a:latin typeface="Calibri"/>
              </a:rPr>
              <a:t>Dark</a:t>
            </a:r>
            <a:r>
              <a:rPr lang="fr-CH" sz="2333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2333" dirty="0" err="1">
                <a:solidFill>
                  <a:prstClr val="black"/>
                </a:solidFill>
                <a:latin typeface="Calibri"/>
              </a:rPr>
              <a:t>matter</a:t>
            </a:r>
            <a:endParaRPr lang="fr-CH" sz="2333" dirty="0">
              <a:solidFill>
                <a:prstClr val="black"/>
              </a:solidFill>
              <a:latin typeface="Calibri"/>
            </a:endParaRPr>
          </a:p>
          <a:p>
            <a:r>
              <a:rPr lang="fr-CH" sz="2333" dirty="0">
                <a:solidFill>
                  <a:prstClr val="black"/>
                </a:solidFill>
                <a:latin typeface="Calibri"/>
              </a:rPr>
              <a:t>  -- Baryon </a:t>
            </a:r>
            <a:r>
              <a:rPr lang="fr-CH" sz="2333" dirty="0" err="1">
                <a:solidFill>
                  <a:prstClr val="black"/>
                </a:solidFill>
                <a:latin typeface="Calibri"/>
              </a:rPr>
              <a:t>Asymmetry</a:t>
            </a:r>
            <a:r>
              <a:rPr lang="fr-CH" sz="2333" dirty="0">
                <a:solidFill>
                  <a:prstClr val="black"/>
                </a:solidFill>
                <a:latin typeface="Calibri"/>
              </a:rPr>
              <a:t> in </a:t>
            </a:r>
            <a:r>
              <a:rPr lang="fr-CH" sz="2333" dirty="0" err="1">
                <a:solidFill>
                  <a:prstClr val="black"/>
                </a:solidFill>
                <a:latin typeface="Calibri"/>
              </a:rPr>
              <a:t>Universe</a:t>
            </a:r>
            <a:endParaRPr lang="fr-CH" sz="2333" dirty="0">
              <a:solidFill>
                <a:prstClr val="black"/>
              </a:solidFill>
              <a:latin typeface="Calibri"/>
            </a:endParaRPr>
          </a:p>
          <a:p>
            <a:r>
              <a:rPr lang="fr-CH" sz="2333" dirty="0">
                <a:solidFill>
                  <a:prstClr val="black"/>
                </a:solidFill>
                <a:latin typeface="Calibri"/>
              </a:rPr>
              <a:t>  -- Neutrino masses </a:t>
            </a:r>
          </a:p>
          <a:p>
            <a:endParaRPr lang="fr-CH" sz="1333" dirty="0">
              <a:solidFill>
                <a:prstClr val="black"/>
              </a:solidFill>
              <a:latin typeface="Calibri"/>
            </a:endParaRPr>
          </a:p>
          <a:p>
            <a:r>
              <a:rPr lang="fr-CH" sz="2333" dirty="0">
                <a:solidFill>
                  <a:prstClr val="black"/>
                </a:solidFill>
                <a:latin typeface="Calibri"/>
              </a:rPr>
              <a:t>are </a:t>
            </a:r>
            <a:r>
              <a:rPr lang="fr-CH" sz="2333" dirty="0" err="1">
                <a:solidFill>
                  <a:prstClr val="black"/>
                </a:solidFill>
                <a:latin typeface="Calibri"/>
              </a:rPr>
              <a:t>experimental</a:t>
            </a:r>
            <a:r>
              <a:rPr lang="fr-CH" sz="2333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2333" dirty="0" err="1">
                <a:solidFill>
                  <a:prstClr val="black"/>
                </a:solidFill>
                <a:latin typeface="Calibri"/>
              </a:rPr>
              <a:t>proofs</a:t>
            </a:r>
            <a:r>
              <a:rPr lang="fr-CH" sz="2333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2333" dirty="0" err="1">
                <a:solidFill>
                  <a:prstClr val="black"/>
                </a:solidFill>
                <a:latin typeface="Calibri"/>
              </a:rPr>
              <a:t>that</a:t>
            </a:r>
            <a:r>
              <a:rPr lang="fr-CH" sz="2333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2333" dirty="0" err="1">
                <a:solidFill>
                  <a:prstClr val="black"/>
                </a:solidFill>
                <a:latin typeface="Calibri"/>
              </a:rPr>
              <a:t>there</a:t>
            </a:r>
            <a:r>
              <a:rPr lang="fr-CH" sz="2333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2333" dirty="0" err="1">
                <a:solidFill>
                  <a:prstClr val="black"/>
                </a:solidFill>
                <a:latin typeface="Calibri"/>
              </a:rPr>
              <a:t>is</a:t>
            </a:r>
            <a:r>
              <a:rPr lang="fr-CH" sz="2333" dirty="0">
                <a:solidFill>
                  <a:prstClr val="black"/>
                </a:solidFill>
                <a:latin typeface="Calibri"/>
              </a:rPr>
              <a:t> more to </a:t>
            </a:r>
            <a:r>
              <a:rPr lang="fr-CH" sz="2333" dirty="0" err="1">
                <a:solidFill>
                  <a:prstClr val="black"/>
                </a:solidFill>
                <a:latin typeface="Calibri"/>
              </a:rPr>
              <a:t>understand</a:t>
            </a:r>
            <a:r>
              <a:rPr lang="fr-CH" sz="2333" dirty="0">
                <a:solidFill>
                  <a:prstClr val="black"/>
                </a:solidFill>
                <a:latin typeface="Calibri"/>
              </a:rPr>
              <a:t>. </a:t>
            </a:r>
          </a:p>
          <a:p>
            <a:r>
              <a:rPr lang="fr-CH" sz="2667" dirty="0">
                <a:solidFill>
                  <a:prstClr val="black"/>
                </a:solidFill>
                <a:latin typeface="Calibri"/>
              </a:rPr>
              <a:t>    </a:t>
            </a:r>
            <a:r>
              <a:rPr lang="fr-CH" sz="2667" b="1" dirty="0" err="1">
                <a:solidFill>
                  <a:srgbClr val="FF0000"/>
                </a:solidFill>
                <a:latin typeface="Calibri"/>
              </a:rPr>
              <a:t>We</a:t>
            </a:r>
            <a:r>
              <a:rPr lang="fr-CH" sz="2667" b="1" dirty="0">
                <a:solidFill>
                  <a:srgbClr val="FF0000"/>
                </a:solidFill>
                <a:latin typeface="Calibri"/>
              </a:rPr>
              <a:t> must continue </a:t>
            </a:r>
            <a:r>
              <a:rPr lang="fr-CH" sz="2667" b="1" dirty="0" err="1">
                <a:solidFill>
                  <a:srgbClr val="FF0000"/>
                </a:solidFill>
                <a:latin typeface="Calibri"/>
              </a:rPr>
              <a:t>our</a:t>
            </a:r>
            <a:r>
              <a:rPr lang="fr-CH" sz="2667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fr-CH" sz="2667" b="1" dirty="0" err="1">
                <a:solidFill>
                  <a:srgbClr val="FF0000"/>
                </a:solidFill>
                <a:latin typeface="Calibri"/>
              </a:rPr>
              <a:t>quest</a:t>
            </a:r>
            <a:r>
              <a:rPr lang="fr-CH" sz="2667" b="1" dirty="0">
                <a:solidFill>
                  <a:srgbClr val="FF0000"/>
                </a:solidFill>
                <a:latin typeface="Calibri"/>
              </a:rPr>
              <a:t>, but  </a:t>
            </a:r>
            <a:r>
              <a:rPr lang="fr-CH" sz="3000" b="1" dirty="0">
                <a:solidFill>
                  <a:prstClr val="black"/>
                </a:solidFill>
                <a:latin typeface="Calibri"/>
              </a:rPr>
              <a:t>HOW?</a:t>
            </a:r>
            <a:br>
              <a:rPr lang="fr-CH" sz="3000" b="1" dirty="0">
                <a:solidFill>
                  <a:prstClr val="black"/>
                </a:solidFill>
                <a:latin typeface="Calibri"/>
              </a:rPr>
            </a:br>
            <a:endParaRPr lang="fr-CH" sz="1333" b="1" dirty="0">
              <a:solidFill>
                <a:prstClr val="black"/>
              </a:solidFill>
              <a:latin typeface="Calibri"/>
            </a:endParaRPr>
          </a:p>
          <a:p>
            <a:r>
              <a:rPr lang="fr-CH" sz="2667" b="1" dirty="0">
                <a:solidFill>
                  <a:srgbClr val="C00000"/>
                </a:solidFill>
                <a:latin typeface="Calibri"/>
              </a:rPr>
              <a:t>Direct observation of new </a:t>
            </a:r>
            <a:r>
              <a:rPr lang="fr-CH" sz="2667" b="1" dirty="0" err="1">
                <a:solidFill>
                  <a:srgbClr val="C00000"/>
                </a:solidFill>
                <a:latin typeface="Calibri"/>
              </a:rPr>
              <a:t>particles</a:t>
            </a:r>
            <a:r>
              <a:rPr lang="fr-CH" sz="2667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fr-CH" sz="1667" dirty="0">
                <a:solidFill>
                  <a:prstClr val="black"/>
                </a:solidFill>
                <a:latin typeface="Calibri"/>
              </a:rPr>
              <a:t>(but not </a:t>
            </a:r>
            <a:r>
              <a:rPr lang="fr-CH" sz="1667" dirty="0" err="1">
                <a:solidFill>
                  <a:prstClr val="black"/>
                </a:solidFill>
                <a:latin typeface="Calibri"/>
              </a:rPr>
              <a:t>only</a:t>
            </a:r>
            <a:r>
              <a:rPr lang="fr-CH" sz="1667" dirty="0">
                <a:solidFill>
                  <a:prstClr val="black"/>
                </a:solidFill>
                <a:latin typeface="Calibri"/>
              </a:rPr>
              <a:t>!)</a:t>
            </a:r>
          </a:p>
          <a:p>
            <a:r>
              <a:rPr lang="fr-CH" sz="2667" b="1" dirty="0">
                <a:solidFill>
                  <a:srgbClr val="C00000"/>
                </a:solidFill>
                <a:latin typeface="Calibri"/>
              </a:rPr>
              <a:t>New </a:t>
            </a:r>
            <a:r>
              <a:rPr lang="fr-CH" sz="2667" b="1" dirty="0" err="1">
                <a:solidFill>
                  <a:srgbClr val="C00000"/>
                </a:solidFill>
                <a:latin typeface="Calibri"/>
              </a:rPr>
              <a:t>phenomena</a:t>
            </a:r>
            <a:r>
              <a:rPr lang="fr-CH" sz="2667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1667" dirty="0">
                <a:solidFill>
                  <a:prstClr val="black"/>
                </a:solidFill>
                <a:latin typeface="Calibri"/>
              </a:rPr>
              <a:t>(ex: </a:t>
            </a:r>
            <a:r>
              <a:rPr lang="fr-CH" sz="1667" dirty="0" err="1">
                <a:solidFill>
                  <a:prstClr val="black"/>
                </a:solidFill>
                <a:latin typeface="Calibri"/>
              </a:rPr>
              <a:t>Neutral</a:t>
            </a:r>
            <a:r>
              <a:rPr lang="fr-CH" sz="1667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1667" dirty="0" err="1">
                <a:solidFill>
                  <a:prstClr val="black"/>
                </a:solidFill>
                <a:latin typeface="Calibri"/>
              </a:rPr>
              <a:t>currents</a:t>
            </a:r>
            <a:r>
              <a:rPr lang="fr-CH" sz="1667" dirty="0">
                <a:solidFill>
                  <a:prstClr val="black"/>
                </a:solidFill>
                <a:latin typeface="Calibri"/>
              </a:rPr>
              <a:t>, neutrino oscillations, CP violation.. )</a:t>
            </a:r>
            <a:endParaRPr lang="fr-CH" sz="2667" b="1" dirty="0">
              <a:solidFill>
                <a:prstClr val="black"/>
              </a:solidFill>
              <a:latin typeface="Calibri"/>
            </a:endParaRPr>
          </a:p>
          <a:p>
            <a:r>
              <a:rPr lang="fr-CH" sz="2667" b="1" dirty="0" err="1">
                <a:solidFill>
                  <a:srgbClr val="C00000"/>
                </a:solidFill>
                <a:latin typeface="Calibri"/>
              </a:rPr>
              <a:t>Deviations</a:t>
            </a:r>
            <a:r>
              <a:rPr lang="fr-CH" sz="2667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fr-CH" sz="2667" b="1" dirty="0" err="1">
                <a:solidFill>
                  <a:srgbClr val="C00000"/>
                </a:solidFill>
                <a:latin typeface="Calibri"/>
              </a:rPr>
              <a:t>from</a:t>
            </a:r>
            <a:r>
              <a:rPr lang="fr-CH" sz="2667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fr-CH" sz="2667" b="1" dirty="0" err="1">
                <a:solidFill>
                  <a:srgbClr val="C00000"/>
                </a:solidFill>
                <a:latin typeface="Calibri"/>
              </a:rPr>
              <a:t>precise</a:t>
            </a:r>
            <a:r>
              <a:rPr lang="fr-CH" sz="2667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fr-CH" sz="2667" b="1" dirty="0" err="1">
                <a:solidFill>
                  <a:srgbClr val="C00000"/>
                </a:solidFill>
                <a:latin typeface="Calibri"/>
              </a:rPr>
              <a:t>predictions</a:t>
            </a:r>
            <a:r>
              <a:rPr lang="fr-CH" sz="2667" b="1" dirty="0">
                <a:solidFill>
                  <a:srgbClr val="C00000"/>
                </a:solidFill>
                <a:latin typeface="Calibri"/>
              </a:rPr>
              <a:t> </a:t>
            </a:r>
            <a:br>
              <a:rPr lang="fr-CH" sz="2667" b="1" dirty="0">
                <a:solidFill>
                  <a:srgbClr val="C00000"/>
                </a:solidFill>
                <a:latin typeface="Calibri"/>
              </a:rPr>
            </a:br>
            <a:r>
              <a:rPr lang="fr-CH" sz="1500" dirty="0">
                <a:solidFill>
                  <a:prstClr val="black"/>
                </a:solidFill>
                <a:latin typeface="Calibri"/>
              </a:rPr>
              <a:t>(</a:t>
            </a:r>
            <a:r>
              <a:rPr lang="fr-CH" sz="1500" dirty="0" err="1">
                <a:solidFill>
                  <a:prstClr val="black"/>
                </a:solidFill>
                <a:latin typeface="Calibri"/>
              </a:rPr>
              <a:t>ref</a:t>
            </a:r>
            <a:r>
              <a:rPr lang="fr-CH" sz="1500" dirty="0">
                <a:solidFill>
                  <a:prstClr val="black"/>
                </a:solidFill>
                <a:latin typeface="Calibri"/>
              </a:rPr>
              <a:t>. Uranus to Neptune, </a:t>
            </a:r>
            <a:r>
              <a:rPr lang="fr-CH" sz="1500" dirty="0" err="1">
                <a:solidFill>
                  <a:prstClr val="black"/>
                </a:solidFill>
                <a:latin typeface="Calibri"/>
              </a:rPr>
              <a:t>Mercury’s</a:t>
            </a:r>
            <a:r>
              <a:rPr lang="fr-CH" sz="1500" dirty="0">
                <a:solidFill>
                  <a:prstClr val="black"/>
                </a:solidFill>
                <a:latin typeface="Calibri"/>
              </a:rPr>
              <a:t>  </a:t>
            </a:r>
            <a:r>
              <a:rPr lang="fr-CH" sz="1500" dirty="0" err="1">
                <a:solidFill>
                  <a:prstClr val="black"/>
                </a:solidFill>
                <a:latin typeface="Calibri"/>
              </a:rPr>
              <a:t>perihelion</a:t>
            </a:r>
            <a:r>
              <a:rPr lang="fr-CH" sz="1500" dirty="0">
                <a:solidFill>
                  <a:prstClr val="black"/>
                </a:solidFill>
                <a:latin typeface="Calibri"/>
              </a:rPr>
              <a:t>, </a:t>
            </a:r>
          </a:p>
          <a:p>
            <a:r>
              <a:rPr lang="fr-CH" sz="1500" dirty="0">
                <a:solidFill>
                  <a:prstClr val="black"/>
                </a:solidFill>
                <a:latin typeface="Calibri"/>
              </a:rPr>
              <a:t>      top and </a:t>
            </a:r>
            <a:r>
              <a:rPr lang="fr-CH" sz="1500" dirty="0" err="1">
                <a:solidFill>
                  <a:prstClr val="black"/>
                </a:solidFill>
                <a:latin typeface="Calibri"/>
              </a:rPr>
              <a:t>Higgs</a:t>
            </a:r>
            <a:r>
              <a:rPr lang="fr-CH" sz="15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1500" dirty="0" err="1">
                <a:solidFill>
                  <a:prstClr val="black"/>
                </a:solidFill>
                <a:latin typeface="Calibri"/>
              </a:rPr>
              <a:t>predictions</a:t>
            </a:r>
            <a:r>
              <a:rPr lang="fr-CH" sz="15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1500" dirty="0" err="1">
                <a:solidFill>
                  <a:prstClr val="black"/>
                </a:solidFill>
                <a:latin typeface="Calibri"/>
              </a:rPr>
              <a:t>from</a:t>
            </a:r>
            <a:r>
              <a:rPr lang="fr-CH" sz="1500" dirty="0">
                <a:solidFill>
                  <a:prstClr val="black"/>
                </a:solidFill>
                <a:latin typeface="Calibri"/>
              </a:rPr>
              <a:t> LEP/SLC/</a:t>
            </a:r>
            <a:r>
              <a:rPr lang="fr-CH" sz="1500" dirty="0" err="1">
                <a:solidFill>
                  <a:prstClr val="black"/>
                </a:solidFill>
                <a:latin typeface="Calibri"/>
              </a:rPr>
              <a:t>Tevatron</a:t>
            </a:r>
            <a:r>
              <a:rPr lang="fr-CH" sz="1500" dirty="0">
                <a:solidFill>
                  <a:prstClr val="black"/>
                </a:solidFill>
                <a:latin typeface="Calibri"/>
              </a:rPr>
              <a:t>/B </a:t>
            </a:r>
            <a:r>
              <a:rPr lang="fr-CH" sz="1500" dirty="0" err="1">
                <a:solidFill>
                  <a:prstClr val="black"/>
                </a:solidFill>
                <a:latin typeface="Calibri"/>
              </a:rPr>
              <a:t>factories</a:t>
            </a:r>
            <a:r>
              <a:rPr lang="fr-CH" sz="1500" dirty="0">
                <a:solidFill>
                  <a:prstClr val="black"/>
                </a:solidFill>
                <a:latin typeface="Calibri"/>
              </a:rPr>
              <a:t>, g-2, etc…)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F40B1-7178-4CFC-A365-7A49D0C0250B}" type="datetime1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status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38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3355874" y="2017407"/>
            <a:ext cx="2505366" cy="55399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sz="1500" dirty="0" err="1"/>
              <a:t>these</a:t>
            </a:r>
            <a:r>
              <a:rPr lang="fr-CH" sz="1500" dirty="0"/>
              <a:t> </a:t>
            </a:r>
            <a:r>
              <a:rPr lang="fr-CH" sz="1500" u="sng" dirty="0" err="1"/>
              <a:t>facts</a:t>
            </a:r>
            <a:r>
              <a:rPr lang="fr-CH" sz="1500" u="sng" dirty="0"/>
              <a:t> </a:t>
            </a:r>
            <a:r>
              <a:rPr lang="fr-CH" sz="1500" dirty="0" err="1"/>
              <a:t>require</a:t>
            </a:r>
            <a:r>
              <a:rPr lang="fr-CH" sz="1500" dirty="0"/>
              <a:t> </a:t>
            </a:r>
          </a:p>
          <a:p>
            <a:r>
              <a:rPr lang="fr-CH" sz="1500" dirty="0" err="1"/>
              <a:t>particle</a:t>
            </a:r>
            <a:r>
              <a:rPr lang="fr-CH" sz="1500" dirty="0"/>
              <a:t> </a:t>
            </a:r>
            <a:r>
              <a:rPr lang="fr-CH" sz="1500" dirty="0" err="1"/>
              <a:t>physics</a:t>
            </a:r>
            <a:r>
              <a:rPr lang="fr-CH" sz="1500" dirty="0"/>
              <a:t> </a:t>
            </a:r>
            <a:r>
              <a:rPr lang="fr-CH" sz="1500" dirty="0" err="1"/>
              <a:t>explanations</a:t>
            </a:r>
            <a:r>
              <a:rPr lang="fr-CH" sz="1500" dirty="0"/>
              <a:t>. </a:t>
            </a:r>
            <a:endParaRPr lang="en-GB" sz="1500" dirty="0"/>
          </a:p>
        </p:txBody>
      </p:sp>
      <p:sp>
        <p:nvSpPr>
          <p:cNvPr id="8" name="TextBox 7"/>
          <p:cNvSpPr txBox="1"/>
          <p:nvPr/>
        </p:nvSpPr>
        <p:spPr>
          <a:xfrm>
            <a:off x="5364183" y="1657367"/>
            <a:ext cx="2760307" cy="5539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CH" sz="1500" dirty="0"/>
              <a:t>To </a:t>
            </a:r>
            <a:r>
              <a:rPr lang="fr-CH" sz="1500" dirty="0" err="1"/>
              <a:t>which</a:t>
            </a:r>
            <a:r>
              <a:rPr lang="fr-CH" sz="1500" dirty="0"/>
              <a:t>, one </a:t>
            </a:r>
            <a:r>
              <a:rPr lang="fr-CH" sz="1500" dirty="0" err="1"/>
              <a:t>can</a:t>
            </a:r>
            <a:r>
              <a:rPr lang="fr-CH" sz="1500" dirty="0"/>
              <a:t> </a:t>
            </a:r>
            <a:r>
              <a:rPr lang="fr-CH" sz="1500" dirty="0" err="1"/>
              <a:t>add</a:t>
            </a:r>
            <a:r>
              <a:rPr lang="fr-CH" sz="1500" dirty="0"/>
              <a:t> </a:t>
            </a:r>
            <a:r>
              <a:rPr lang="fr-CH" sz="1500" dirty="0" err="1"/>
              <a:t>many</a:t>
            </a:r>
            <a:r>
              <a:rPr lang="fr-CH" sz="1500" dirty="0"/>
              <a:t> </a:t>
            </a:r>
            <a:r>
              <a:rPr lang="fr-CH" sz="1500" dirty="0" err="1"/>
              <a:t>theoretical</a:t>
            </a:r>
            <a:r>
              <a:rPr lang="fr-CH" sz="1500" dirty="0"/>
              <a:t> questions on the SM</a:t>
            </a:r>
            <a:endParaRPr lang="en-GB" sz="1500" dirty="0"/>
          </a:p>
        </p:txBody>
      </p:sp>
    </p:spTree>
    <p:extLst>
      <p:ext uri="{BB962C8B-B14F-4D97-AF65-F5344CB8AC3E}">
        <p14:creationId xmlns:p14="http://schemas.microsoft.com/office/powerpoint/2010/main" val="390753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1B8DE-B1F3-49BA-816A-7E1ACED47A6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20/01/2021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5616" y="625252"/>
            <a:ext cx="7317581" cy="32219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667" b="1" dirty="0">
                <a:solidFill>
                  <a:srgbClr val="C00000"/>
                </a:solidFill>
              </a:rPr>
              <a:t>The </a:t>
            </a:r>
            <a:r>
              <a:rPr lang="fr-CH" sz="2667" b="1" dirty="0" err="1">
                <a:solidFill>
                  <a:srgbClr val="C00000"/>
                </a:solidFill>
              </a:rPr>
              <a:t>Physics</a:t>
            </a:r>
            <a:r>
              <a:rPr lang="fr-CH" sz="2667" b="1" dirty="0">
                <a:solidFill>
                  <a:srgbClr val="C00000"/>
                </a:solidFill>
              </a:rPr>
              <a:t> </a:t>
            </a:r>
            <a:r>
              <a:rPr lang="fr-CH" sz="2667" b="1" dirty="0" err="1">
                <a:solidFill>
                  <a:srgbClr val="C00000"/>
                </a:solidFill>
              </a:rPr>
              <a:t>Landscape</a:t>
            </a:r>
            <a:endParaRPr lang="fr-CH" sz="2667" b="1" dirty="0">
              <a:solidFill>
                <a:srgbClr val="C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1667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1667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667" b="1" dirty="0">
                <a:solidFill>
                  <a:prstClr val="black"/>
                </a:solidFill>
              </a:rPr>
              <a:t> </a:t>
            </a:r>
            <a:r>
              <a:rPr lang="fr-CH" sz="1667" b="1" dirty="0" err="1">
                <a:solidFill>
                  <a:prstClr val="black"/>
                </a:solidFill>
              </a:rPr>
              <a:t>We</a:t>
            </a:r>
            <a:r>
              <a:rPr lang="fr-CH" sz="1667" b="1" dirty="0">
                <a:solidFill>
                  <a:prstClr val="black"/>
                </a:solidFill>
              </a:rPr>
              <a:t> are in a </a:t>
            </a:r>
            <a:r>
              <a:rPr lang="fr-CH" sz="1667" b="1" dirty="0" err="1">
                <a:solidFill>
                  <a:prstClr val="black"/>
                </a:solidFill>
              </a:rPr>
              <a:t>fascinating</a:t>
            </a:r>
            <a:r>
              <a:rPr lang="fr-CH" sz="1667" b="1" dirty="0">
                <a:solidFill>
                  <a:prstClr val="black"/>
                </a:solidFill>
              </a:rPr>
              <a:t> situation: </a:t>
            </a:r>
            <a:r>
              <a:rPr lang="fr-CH" sz="1667" b="1" dirty="0" err="1">
                <a:solidFill>
                  <a:prstClr val="black"/>
                </a:solidFill>
              </a:rPr>
              <a:t>where</a:t>
            </a:r>
            <a:r>
              <a:rPr lang="fr-CH" sz="1667" b="1" dirty="0">
                <a:solidFill>
                  <a:prstClr val="black"/>
                </a:solidFill>
              </a:rPr>
              <a:t> to look and </a:t>
            </a:r>
            <a:r>
              <a:rPr lang="fr-CH" sz="1667" b="1" dirty="0" err="1">
                <a:solidFill>
                  <a:prstClr val="black"/>
                </a:solidFill>
              </a:rPr>
              <a:t>what</a:t>
            </a:r>
            <a:r>
              <a:rPr lang="fr-CH" sz="1667" b="1" dirty="0">
                <a:solidFill>
                  <a:prstClr val="black"/>
                </a:solidFill>
              </a:rPr>
              <a:t> </a:t>
            </a:r>
            <a:r>
              <a:rPr lang="fr-CH" sz="1667" b="1" dirty="0" err="1">
                <a:solidFill>
                  <a:prstClr val="black"/>
                </a:solidFill>
              </a:rPr>
              <a:t>will</a:t>
            </a:r>
            <a:r>
              <a:rPr lang="fr-CH" sz="1667" b="1" dirty="0">
                <a:solidFill>
                  <a:prstClr val="black"/>
                </a:solidFill>
              </a:rPr>
              <a:t> </a:t>
            </a:r>
            <a:r>
              <a:rPr lang="fr-CH" sz="1667" b="1" dirty="0" err="1">
                <a:solidFill>
                  <a:prstClr val="black"/>
                </a:solidFill>
              </a:rPr>
              <a:t>we</a:t>
            </a:r>
            <a:r>
              <a:rPr lang="fr-CH" sz="1667" b="1" dirty="0">
                <a:solidFill>
                  <a:prstClr val="black"/>
                </a:solidFill>
              </a:rPr>
              <a:t> </a:t>
            </a:r>
            <a:r>
              <a:rPr lang="fr-CH" sz="1667" b="1" dirty="0" err="1">
                <a:solidFill>
                  <a:prstClr val="black"/>
                </a:solidFill>
              </a:rPr>
              <a:t>find</a:t>
            </a:r>
            <a:r>
              <a:rPr lang="fr-CH" sz="1667" b="1" dirty="0">
                <a:solidFill>
                  <a:prstClr val="black"/>
                </a:solidFill>
              </a:rPr>
              <a:t>?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1667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</a:rPr>
              <a:t>For the first time </a:t>
            </a:r>
            <a:r>
              <a:rPr lang="fr-CH" sz="2000" b="1" dirty="0" err="1">
                <a:solidFill>
                  <a:prstClr val="black"/>
                </a:solidFill>
              </a:rPr>
              <a:t>since</a:t>
            </a:r>
            <a:r>
              <a:rPr lang="fr-CH" sz="2000" b="1" dirty="0">
                <a:solidFill>
                  <a:prstClr val="black"/>
                </a:solidFill>
              </a:rPr>
              <a:t> Fermi </a:t>
            </a:r>
            <a:r>
              <a:rPr lang="fr-CH" sz="2000" b="1" dirty="0" err="1">
                <a:solidFill>
                  <a:prstClr val="black"/>
                </a:solidFill>
              </a:rPr>
              <a:t>theory</a:t>
            </a:r>
            <a:r>
              <a:rPr lang="fr-CH" sz="2000" b="1" dirty="0">
                <a:solidFill>
                  <a:prstClr val="black"/>
                </a:solidFill>
              </a:rPr>
              <a:t>, </a:t>
            </a:r>
            <a:r>
              <a:rPr lang="fr-CH" sz="2000" b="1" u="sng" dirty="0">
                <a:solidFill>
                  <a:prstClr val="black"/>
                </a:solidFill>
              </a:rPr>
              <a:t>WE HAVE </a:t>
            </a:r>
            <a:r>
              <a:rPr lang="fr-CH" sz="2000" b="1" u="sng" dirty="0" smtClean="0">
                <a:solidFill>
                  <a:prstClr val="black"/>
                </a:solidFill>
              </a:rPr>
              <a:t>NO </a:t>
            </a:r>
            <a:r>
              <a:rPr lang="fr-CH" sz="2000" b="1" u="sng" dirty="0">
                <a:solidFill>
                  <a:prstClr val="black"/>
                </a:solidFill>
              </a:rPr>
              <a:t>SCALE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1667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667" b="1" dirty="0">
                <a:solidFill>
                  <a:prstClr val="black"/>
                </a:solidFill>
              </a:rPr>
              <a:t>The </a:t>
            </a:r>
            <a:r>
              <a:rPr lang="fr-CH" sz="1667" b="1" dirty="0" err="1">
                <a:solidFill>
                  <a:prstClr val="black"/>
                </a:solidFill>
              </a:rPr>
              <a:t>next</a:t>
            </a:r>
            <a:r>
              <a:rPr lang="fr-CH" sz="1667" b="1" dirty="0">
                <a:solidFill>
                  <a:prstClr val="black"/>
                </a:solidFill>
              </a:rPr>
              <a:t> </a:t>
            </a:r>
            <a:r>
              <a:rPr lang="fr-CH" sz="1667" b="1" dirty="0" err="1">
                <a:solidFill>
                  <a:prstClr val="black"/>
                </a:solidFill>
              </a:rPr>
              <a:t>facility</a:t>
            </a:r>
            <a:r>
              <a:rPr lang="fr-CH" sz="1667" b="1" dirty="0">
                <a:solidFill>
                  <a:prstClr val="black"/>
                </a:solidFill>
              </a:rPr>
              <a:t> must </a:t>
            </a:r>
            <a:r>
              <a:rPr lang="fr-CH" sz="1667" b="1" dirty="0" err="1">
                <a:solidFill>
                  <a:prstClr val="black"/>
                </a:solidFill>
              </a:rPr>
              <a:t>be</a:t>
            </a:r>
            <a:r>
              <a:rPr lang="fr-CH" sz="1667" b="1" dirty="0">
                <a:solidFill>
                  <a:prstClr val="black"/>
                </a:solidFill>
              </a:rPr>
              <a:t> versatile </a:t>
            </a:r>
            <a:r>
              <a:rPr lang="fr-CH" sz="1667" b="1" dirty="0" err="1">
                <a:solidFill>
                  <a:prstClr val="black"/>
                </a:solidFill>
              </a:rPr>
              <a:t>with</a:t>
            </a:r>
            <a:r>
              <a:rPr lang="fr-CH" sz="1667" b="1" dirty="0">
                <a:solidFill>
                  <a:prstClr val="black"/>
                </a:solidFill>
              </a:rPr>
              <a:t> </a:t>
            </a:r>
            <a:r>
              <a:rPr lang="fr-CH" sz="1667" b="1" dirty="0">
                <a:solidFill>
                  <a:srgbClr val="C00000"/>
                </a:solidFill>
              </a:rPr>
              <a:t>as </a:t>
            </a:r>
            <a:r>
              <a:rPr lang="fr-CH" sz="1667" b="1" dirty="0" err="1">
                <a:solidFill>
                  <a:srgbClr val="C00000"/>
                </a:solidFill>
              </a:rPr>
              <a:t>broad</a:t>
            </a:r>
            <a:r>
              <a:rPr lang="fr-CH" sz="1667" b="1" dirty="0">
                <a:solidFill>
                  <a:srgbClr val="C00000"/>
                </a:solidFill>
              </a:rPr>
              <a:t> and </a:t>
            </a:r>
            <a:r>
              <a:rPr lang="fr-CH" sz="1667" b="1" dirty="0" err="1">
                <a:solidFill>
                  <a:srgbClr val="C00000"/>
                </a:solidFill>
              </a:rPr>
              <a:t>powerful</a:t>
            </a:r>
            <a:r>
              <a:rPr lang="fr-CH" sz="1667" b="1" dirty="0">
                <a:solidFill>
                  <a:srgbClr val="C00000"/>
                </a:solidFill>
              </a:rPr>
              <a:t> </a:t>
            </a:r>
            <a:r>
              <a:rPr lang="fr-CH" sz="1667" b="1" dirty="0" err="1">
                <a:solidFill>
                  <a:srgbClr val="C00000"/>
                </a:solidFill>
              </a:rPr>
              <a:t>reach</a:t>
            </a:r>
            <a:r>
              <a:rPr lang="fr-CH" sz="1667" b="1" dirty="0">
                <a:solidFill>
                  <a:srgbClr val="C00000"/>
                </a:solidFill>
              </a:rPr>
              <a:t> as possible</a:t>
            </a:r>
            <a:r>
              <a:rPr lang="fr-CH" sz="1667" b="1" dirty="0">
                <a:solidFill>
                  <a:prstClr val="black"/>
                </a:solidFill>
              </a:rPr>
              <a:t>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667" b="1" dirty="0">
                <a:solidFill>
                  <a:prstClr val="black"/>
                </a:solidFill>
              </a:rPr>
              <a:t>as </a:t>
            </a:r>
            <a:r>
              <a:rPr lang="fr-CH" sz="1667" b="1" dirty="0" err="1">
                <a:solidFill>
                  <a:prstClr val="black"/>
                </a:solidFill>
              </a:rPr>
              <a:t>there</a:t>
            </a:r>
            <a:r>
              <a:rPr lang="fr-CH" sz="1667" b="1" dirty="0">
                <a:solidFill>
                  <a:prstClr val="black"/>
                </a:solidFill>
              </a:rPr>
              <a:t> </a:t>
            </a:r>
            <a:r>
              <a:rPr lang="fr-CH" sz="1667" b="1" dirty="0" err="1">
                <a:solidFill>
                  <a:prstClr val="black"/>
                </a:solidFill>
              </a:rPr>
              <a:t>is</a:t>
            </a:r>
            <a:r>
              <a:rPr lang="fr-CH" sz="1667" b="1" dirty="0">
                <a:solidFill>
                  <a:prstClr val="black"/>
                </a:solidFill>
              </a:rPr>
              <a:t> </a:t>
            </a:r>
            <a:r>
              <a:rPr lang="fr-CH" sz="1667" b="1" dirty="0">
                <a:solidFill>
                  <a:srgbClr val="0033CC"/>
                </a:solidFill>
              </a:rPr>
              <a:t>no </a:t>
            </a:r>
            <a:r>
              <a:rPr lang="fr-CH" sz="1667" b="1" dirty="0" err="1">
                <a:solidFill>
                  <a:srgbClr val="0033CC"/>
                </a:solidFill>
              </a:rPr>
              <a:t>precise</a:t>
            </a:r>
            <a:r>
              <a:rPr lang="fr-CH" sz="1667" b="1" dirty="0">
                <a:solidFill>
                  <a:srgbClr val="0033CC"/>
                </a:solidFill>
              </a:rPr>
              <a:t> </a:t>
            </a:r>
            <a:r>
              <a:rPr lang="fr-CH" sz="1667" b="1" dirty="0" err="1">
                <a:solidFill>
                  <a:srgbClr val="0033CC"/>
                </a:solidFill>
              </a:rPr>
              <a:t>target</a:t>
            </a:r>
            <a:endParaRPr lang="fr-CH" sz="1667" b="1" dirty="0">
              <a:solidFill>
                <a:srgbClr val="0033CC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1667" b="1" dirty="0">
              <a:solidFill>
                <a:srgbClr val="0033CC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333" b="1" dirty="0">
                <a:solidFill>
                  <a:srgbClr val="0033CC"/>
                </a:solidFill>
              </a:rPr>
              <a:t>        </a:t>
            </a:r>
            <a:r>
              <a:rPr lang="fr-CH" sz="2333" b="1" dirty="0">
                <a:solidFill>
                  <a:srgbClr val="C00000"/>
                </a:solidFill>
              </a:rPr>
              <a:t> </a:t>
            </a:r>
            <a:r>
              <a:rPr lang="fr-CH" sz="2333" b="1" u="sng" dirty="0">
                <a:solidFill>
                  <a:srgbClr val="C00000"/>
                </a:solidFill>
                <a:sym typeface="Wingdings" panose="05000000000000000000" pitchFamily="2" charset="2"/>
              </a:rPr>
              <a:t> </a:t>
            </a:r>
            <a:r>
              <a:rPr lang="fr-CH" sz="2333" b="1" u="sng" dirty="0">
                <a:solidFill>
                  <a:srgbClr val="C00000"/>
                </a:solidFill>
              </a:rPr>
              <a:t>more </a:t>
            </a:r>
            <a:r>
              <a:rPr lang="fr-CH" sz="2333" b="1" u="sng" dirty="0" err="1">
                <a:solidFill>
                  <a:srgbClr val="C00000"/>
                </a:solidFill>
              </a:rPr>
              <a:t>Sensitivity</a:t>
            </a:r>
            <a:r>
              <a:rPr lang="fr-CH" sz="2333" b="1" u="sng" dirty="0">
                <a:solidFill>
                  <a:srgbClr val="C00000"/>
                </a:solidFill>
              </a:rPr>
              <a:t>, more </a:t>
            </a:r>
            <a:r>
              <a:rPr lang="fr-CH" sz="2333" b="1" u="sng" dirty="0" err="1">
                <a:solidFill>
                  <a:srgbClr val="C00000"/>
                </a:solidFill>
              </a:rPr>
              <a:t>Precision</a:t>
            </a:r>
            <a:r>
              <a:rPr lang="fr-CH" sz="2333" b="1" u="sng" dirty="0">
                <a:solidFill>
                  <a:srgbClr val="C00000"/>
                </a:solidFill>
              </a:rPr>
              <a:t>, more </a:t>
            </a:r>
            <a:r>
              <a:rPr lang="fr-CH" sz="2333" b="1" u="sng" dirty="0" err="1">
                <a:solidFill>
                  <a:srgbClr val="C00000"/>
                </a:solidFill>
              </a:rPr>
              <a:t>Energy</a:t>
            </a:r>
            <a:endParaRPr lang="fr-CH" sz="2333" b="1" u="sng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4009628"/>
            <a:ext cx="7699800" cy="707886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CH" sz="2000" b="1" dirty="0"/>
              <a:t>FCC , </a:t>
            </a:r>
            <a:r>
              <a:rPr lang="fr-CH" sz="2000" b="1" dirty="0" err="1"/>
              <a:t>thanks</a:t>
            </a:r>
            <a:r>
              <a:rPr lang="fr-CH" sz="2000" b="1" dirty="0"/>
              <a:t> to synergies and </a:t>
            </a:r>
            <a:r>
              <a:rPr lang="fr-CH" sz="2000" b="1" dirty="0" err="1"/>
              <a:t>complementarities</a:t>
            </a:r>
            <a:r>
              <a:rPr lang="fr-CH" sz="2000" b="1" dirty="0"/>
              <a:t>, </a:t>
            </a:r>
            <a:r>
              <a:rPr lang="fr-CH" sz="2000" b="1" dirty="0" err="1"/>
              <a:t>offers</a:t>
            </a:r>
            <a:r>
              <a:rPr lang="fr-CH" sz="2000" b="1" dirty="0"/>
              <a:t> </a:t>
            </a:r>
          </a:p>
          <a:p>
            <a:r>
              <a:rPr lang="fr-CH" sz="2000" b="1" dirty="0"/>
              <a:t>the </a:t>
            </a:r>
            <a:r>
              <a:rPr lang="fr-CH" sz="2000" b="1" dirty="0" err="1"/>
              <a:t>most</a:t>
            </a:r>
            <a:r>
              <a:rPr lang="fr-CH" sz="2000" b="1" dirty="0"/>
              <a:t> versatile and </a:t>
            </a:r>
            <a:r>
              <a:rPr lang="fr-CH" sz="2000" b="1" dirty="0" err="1"/>
              <a:t>adapted</a:t>
            </a:r>
            <a:r>
              <a:rPr lang="fr-CH" sz="2000" b="1" dirty="0"/>
              <a:t> </a:t>
            </a:r>
            <a:r>
              <a:rPr lang="fr-CH" sz="2000" b="1" dirty="0" err="1"/>
              <a:t>response</a:t>
            </a:r>
            <a:r>
              <a:rPr lang="fr-CH" sz="2000" b="1" dirty="0"/>
              <a:t> to </a:t>
            </a:r>
            <a:r>
              <a:rPr lang="fr-CH" sz="2000" b="1" dirty="0" err="1"/>
              <a:t>today’s</a:t>
            </a:r>
            <a:r>
              <a:rPr lang="fr-CH" sz="2000" b="1" dirty="0"/>
              <a:t> </a:t>
            </a:r>
            <a:r>
              <a:rPr lang="fr-CH" sz="2000" b="1" dirty="0" err="1"/>
              <a:t>physics</a:t>
            </a:r>
            <a:r>
              <a:rPr lang="fr-CH" sz="2000" b="1" dirty="0"/>
              <a:t> </a:t>
            </a:r>
            <a:r>
              <a:rPr lang="fr-CH" sz="2000" b="1" dirty="0" err="1"/>
              <a:t>landscape</a:t>
            </a:r>
            <a:r>
              <a:rPr lang="fr-CH" sz="2000" b="1" dirty="0"/>
              <a:t>,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status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32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-21698" y="0"/>
            <a:ext cx="9144000" cy="840093"/>
          </a:xfrm>
          <a:prstGeom prst="rect">
            <a:avLst/>
          </a:prstGeom>
          <a:solidFill>
            <a:srgbClr val="0C377B"/>
          </a:solidFill>
        </p:spPr>
        <p:txBody>
          <a:bodyPr lIns="71323" tIns="0" rIns="71323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13232">
              <a:defRPr/>
            </a:pPr>
            <a:r>
              <a:rPr lang="en-US" sz="2200" kern="0" dirty="0">
                <a:latin typeface="Arial"/>
              </a:rPr>
              <a:t> The </a:t>
            </a:r>
            <a:r>
              <a:rPr lang="en-US" sz="2500" kern="0" dirty="0">
                <a:latin typeface="Arial"/>
              </a:rPr>
              <a:t>FCC integrated </a:t>
            </a:r>
            <a:r>
              <a:rPr lang="en-US" sz="2500" kern="0" dirty="0" smtClean="0">
                <a:latin typeface="Arial"/>
              </a:rPr>
              <a:t>program at </a:t>
            </a:r>
            <a:r>
              <a:rPr lang="en-US" sz="2500" kern="0" dirty="0">
                <a:latin typeface="Arial"/>
              </a:rPr>
              <a:t>CERN</a:t>
            </a:r>
          </a:p>
          <a:p>
            <a:pPr defTabSz="713232">
              <a:defRPr/>
            </a:pPr>
            <a:r>
              <a:rPr lang="en-US" sz="2200" kern="0" dirty="0">
                <a:latin typeface="Arial"/>
              </a:rPr>
              <a:t>             inspired by successful LEP – LHC </a:t>
            </a:r>
            <a:r>
              <a:rPr lang="en-US" sz="2200" kern="0" dirty="0" smtClean="0">
                <a:latin typeface="Arial"/>
              </a:rPr>
              <a:t>(1976-203</a:t>
            </a:r>
            <a:r>
              <a:rPr lang="en-US" sz="2200" kern="0" dirty="0" smtClean="0">
                <a:solidFill>
                  <a:srgbClr val="FFC000"/>
                </a:solidFill>
                <a:latin typeface="Arial"/>
              </a:rPr>
              <a:t>8?</a:t>
            </a:r>
            <a:r>
              <a:rPr lang="en-US" sz="2200" kern="0" dirty="0" smtClean="0">
                <a:latin typeface="Arial"/>
              </a:rPr>
              <a:t>) program</a:t>
            </a:r>
            <a:endParaRPr lang="en-US" sz="2200" kern="0" dirty="0">
              <a:latin typeface="Arial"/>
            </a:endParaRPr>
          </a:p>
        </p:txBody>
      </p:sp>
      <p:pic>
        <p:nvPicPr>
          <p:cNvPr id="10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64" y="70736"/>
            <a:ext cx="1525351" cy="70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43508" y="857436"/>
            <a:ext cx="8964996" cy="2041791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defTabSz="713232">
              <a:defRPr/>
            </a:pPr>
            <a:r>
              <a:rPr lang="en-GB" sz="1600" b="1" dirty="0">
                <a:solidFill>
                  <a:srgbClr val="0C377B"/>
                </a:solidFill>
                <a:latin typeface="Arial"/>
              </a:rPr>
              <a:t>Comprehensive cost-effective program maximizing physics opportunities</a:t>
            </a:r>
          </a:p>
          <a:p>
            <a:pPr marL="222885" indent="-222885" defTabSz="713232">
              <a:buFont typeface="Arial" panose="020B0604020202020204" pitchFamily="34" charset="0"/>
              <a:buChar char="•"/>
              <a:defRPr/>
            </a:pPr>
            <a:r>
              <a:rPr lang="en-GB" sz="1400" b="1" dirty="0">
                <a:solidFill>
                  <a:srgbClr val="FF0000"/>
                </a:solidFill>
                <a:latin typeface="Arial"/>
              </a:rPr>
              <a:t>Stage 1: FCC-ee (Z, W, H, </a:t>
            </a:r>
            <a:r>
              <a:rPr lang="en-GB" sz="1400" b="1" dirty="0" err="1">
                <a:solidFill>
                  <a:srgbClr val="FF0000"/>
                </a:solidFill>
                <a:latin typeface="Arial"/>
              </a:rPr>
              <a:t>tt</a:t>
            </a:r>
            <a:r>
              <a:rPr lang="en-GB" sz="1400" b="1" dirty="0">
                <a:solidFill>
                  <a:srgbClr val="FF0000"/>
                </a:solidFill>
                <a:latin typeface="Arial"/>
              </a:rPr>
              <a:t>) as first generation Higgs </a:t>
            </a:r>
            <a:r>
              <a:rPr lang="en-GB" sz="1400" b="1" dirty="0" smtClean="0">
                <a:solidFill>
                  <a:srgbClr val="FF0000"/>
                </a:solidFill>
                <a:latin typeface="Arial"/>
              </a:rPr>
              <a:t>EW </a:t>
            </a:r>
            <a:r>
              <a:rPr lang="en-GB" sz="1400" b="1" dirty="0">
                <a:solidFill>
                  <a:srgbClr val="FF0000"/>
                </a:solidFill>
                <a:latin typeface="Arial"/>
              </a:rPr>
              <a:t>and top factory at highest luminosities.</a:t>
            </a:r>
          </a:p>
          <a:p>
            <a:pPr marL="222885" indent="-222885" defTabSz="713232">
              <a:buFont typeface="Arial" panose="020B0604020202020204" pitchFamily="34" charset="0"/>
              <a:buChar char="•"/>
              <a:defRPr/>
            </a:pPr>
            <a:r>
              <a:rPr lang="en-GB" sz="1400" b="1" dirty="0">
                <a:solidFill>
                  <a:srgbClr val="FF0000"/>
                </a:solidFill>
                <a:latin typeface="Arial"/>
              </a:rPr>
              <a:t>Stage 2: FCC-</a:t>
            </a:r>
            <a:r>
              <a:rPr lang="en-GB" sz="1400" b="1" dirty="0" err="1">
                <a:solidFill>
                  <a:srgbClr val="FF0000"/>
                </a:solidFill>
                <a:latin typeface="Arial"/>
              </a:rPr>
              <a:t>hh</a:t>
            </a:r>
            <a:r>
              <a:rPr lang="en-GB" sz="1400" b="1" dirty="0">
                <a:solidFill>
                  <a:srgbClr val="FF0000"/>
                </a:solidFill>
                <a:latin typeface="Arial"/>
              </a:rPr>
              <a:t> (~100 </a:t>
            </a:r>
            <a:r>
              <a:rPr lang="en-GB" sz="1400" b="1" dirty="0" err="1">
                <a:solidFill>
                  <a:srgbClr val="FF0000"/>
                </a:solidFill>
                <a:latin typeface="Arial"/>
              </a:rPr>
              <a:t>TeV</a:t>
            </a:r>
            <a:r>
              <a:rPr lang="en-GB" sz="1400" b="1" dirty="0">
                <a:solidFill>
                  <a:srgbClr val="FF0000"/>
                </a:solidFill>
                <a:latin typeface="Arial"/>
              </a:rPr>
              <a:t>) as natural continuation at energy frontier, with ion and eh options.</a:t>
            </a:r>
          </a:p>
          <a:p>
            <a:pPr marL="222885" indent="-222885" defTabSz="713232">
              <a:buFont typeface="Arial" panose="020B0604020202020204" pitchFamily="34" charset="0"/>
              <a:buChar char="•"/>
              <a:defRPr/>
            </a:pPr>
            <a:r>
              <a:rPr lang="en-GB" sz="1400" b="1" dirty="0">
                <a:solidFill>
                  <a:srgbClr val="0C377B"/>
                </a:solidFill>
                <a:latin typeface="Arial"/>
              </a:rPr>
              <a:t>Complementary physics</a:t>
            </a:r>
          </a:p>
          <a:p>
            <a:pPr marL="222885" indent="-222885" defTabSz="713232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C377B"/>
                </a:solidFill>
                <a:latin typeface="Arial"/>
              </a:rPr>
              <a:t>Integrating an ambitious high-field magnet R&amp;D program </a:t>
            </a:r>
            <a:endParaRPr lang="en-GB" sz="1400" dirty="0">
              <a:solidFill>
                <a:srgbClr val="0C377B"/>
              </a:solidFill>
              <a:latin typeface="Arial"/>
            </a:endParaRPr>
          </a:p>
          <a:p>
            <a:pPr marL="222885" indent="-222885" defTabSz="713232"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rgbClr val="0C377B"/>
                </a:solidFill>
                <a:latin typeface="Arial"/>
              </a:rPr>
              <a:t>Common civil engineering and technical infrastructures</a:t>
            </a:r>
          </a:p>
          <a:p>
            <a:pPr marL="222885" indent="-222885" defTabSz="713232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C377B"/>
                </a:solidFill>
                <a:latin typeface="Arial"/>
              </a:rPr>
              <a:t>Building on and reusing CERN’s existing infrastructure.</a:t>
            </a:r>
          </a:p>
          <a:p>
            <a:pPr marL="222885" indent="-222885" defTabSz="713232">
              <a:buFont typeface="Arial" panose="020B0604020202020204" pitchFamily="34" charset="0"/>
              <a:buChar char="•"/>
              <a:defRPr/>
            </a:pPr>
            <a:r>
              <a:rPr lang="en-US" sz="1400" b="1" kern="0" dirty="0" smtClean="0">
                <a:solidFill>
                  <a:srgbClr val="0C377B"/>
                </a:solidFill>
                <a:latin typeface="Arial"/>
              </a:rPr>
              <a:t>FCC-INT </a:t>
            </a:r>
            <a:r>
              <a:rPr lang="en-US" sz="1400" b="1" kern="0" dirty="0">
                <a:solidFill>
                  <a:srgbClr val="0C377B"/>
                </a:solidFill>
                <a:latin typeface="Arial"/>
              </a:rPr>
              <a:t>project plan is fully integrated with HL-LHC  </a:t>
            </a:r>
            <a:r>
              <a:rPr lang="en-US" sz="1400" b="1" kern="0" dirty="0" smtClean="0">
                <a:solidFill>
                  <a:srgbClr val="0C377B"/>
                </a:solidFill>
                <a:latin typeface="Arial"/>
              </a:rPr>
              <a:t>exploitation </a:t>
            </a:r>
          </a:p>
          <a:p>
            <a:pPr defTabSz="713232">
              <a:defRPr/>
            </a:pPr>
            <a:r>
              <a:rPr lang="en-US" sz="1400" b="1" kern="0" dirty="0" smtClean="0">
                <a:solidFill>
                  <a:srgbClr val="0C377B"/>
                </a:solidFill>
                <a:latin typeface="Arial"/>
              </a:rPr>
              <a:t>     and provides </a:t>
            </a:r>
            <a:r>
              <a:rPr lang="en-US" sz="1400" b="1" kern="0" dirty="0">
                <a:solidFill>
                  <a:srgbClr val="0C377B"/>
                </a:solidFill>
                <a:latin typeface="Arial"/>
              </a:rPr>
              <a:t>for seamless continuation of </a:t>
            </a:r>
            <a:r>
              <a:rPr lang="en-US" sz="1400" b="1" kern="0" dirty="0" smtClean="0">
                <a:solidFill>
                  <a:srgbClr val="0C377B"/>
                </a:solidFill>
                <a:latin typeface="Arial"/>
              </a:rPr>
              <a:t>HEP</a:t>
            </a:r>
            <a:endParaRPr lang="en-GB" sz="1400" b="1" dirty="0">
              <a:solidFill>
                <a:srgbClr val="0C377B"/>
              </a:solidFill>
              <a:latin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0152" y="2065411"/>
            <a:ext cx="3203848" cy="35233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1466828-276D-2144-BC1C-29522FA08D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084" y="3011984"/>
            <a:ext cx="2784884" cy="2437804"/>
          </a:xfrm>
          <a:prstGeom prst="rect">
            <a:avLst/>
          </a:prstGeom>
        </p:spPr>
      </p:pic>
      <p:pic>
        <p:nvPicPr>
          <p:cNvPr id="16" name="Picture 15" descr="layout_c.pdf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0047" y="2977514"/>
            <a:ext cx="2520860" cy="2611231"/>
          </a:xfrm>
          <a:prstGeom prst="rect">
            <a:avLst/>
          </a:prstGeom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2789802" y="2857500"/>
            <a:ext cx="1134126" cy="626308"/>
          </a:xfrm>
          <a:prstGeom prst="rect">
            <a:avLst/>
          </a:prstGeom>
        </p:spPr>
        <p:txBody>
          <a:bodyPr lIns="71323" tIns="35662" rIns="71323" bIns="35662"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29" indent="0" defTabSz="713232">
              <a:spcBef>
                <a:spcPts val="780"/>
              </a:spcBef>
              <a:buClr>
                <a:srgbClr val="0C377B"/>
              </a:buClr>
              <a:buNone/>
              <a:defRPr/>
            </a:pPr>
            <a:r>
              <a:rPr lang="en-US" sz="1900" b="1" dirty="0">
                <a:solidFill>
                  <a:srgbClr val="FF0000"/>
                </a:solidFill>
                <a:latin typeface="Arial"/>
              </a:rPr>
              <a:t>FCC-</a:t>
            </a:r>
            <a:r>
              <a:rPr lang="en-US" sz="1900" b="1" dirty="0" err="1">
                <a:solidFill>
                  <a:srgbClr val="FF0000"/>
                </a:solidFill>
                <a:latin typeface="Arial"/>
              </a:rPr>
              <a:t>hh</a:t>
            </a:r>
            <a:endParaRPr lang="en-US" sz="190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0" y="2862018"/>
            <a:ext cx="1134126" cy="626308"/>
          </a:xfrm>
          <a:prstGeom prst="rect">
            <a:avLst/>
          </a:prstGeom>
        </p:spPr>
        <p:txBody>
          <a:bodyPr lIns="71323" tIns="35662" rIns="71323" bIns="35662"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29" indent="0" defTabSz="713232">
              <a:spcBef>
                <a:spcPts val="780"/>
              </a:spcBef>
              <a:buClr>
                <a:srgbClr val="0C377B"/>
              </a:buClr>
              <a:buNone/>
              <a:defRPr/>
            </a:pPr>
            <a:r>
              <a:rPr lang="en-US" sz="1900" b="1" dirty="0">
                <a:solidFill>
                  <a:srgbClr val="FF0000"/>
                </a:solidFill>
                <a:latin typeface="Arial"/>
              </a:rPr>
              <a:t>FCC-ee</a:t>
            </a:r>
            <a:endParaRPr lang="en-US" sz="190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4FD3E-51C2-4E35-889D-30F713CCAC57}" type="datetime1">
              <a:rPr lang="en-GB" smtClean="0"/>
              <a:t>20/01/2021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status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643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BF1F6-6922-4CC9-8865-4877BD74A831}" type="datetime1">
              <a:rPr lang="en-GB" smtClean="0"/>
              <a:t>20/01/2021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status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40</a:t>
            </a:fld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17" y="910167"/>
            <a:ext cx="7387167" cy="389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91813" y="51283"/>
            <a:ext cx="7099636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sz="2000" b="1" dirty="0" err="1"/>
              <a:t>Dark</a:t>
            </a:r>
            <a:r>
              <a:rPr lang="fr-CH" sz="2000" b="1" dirty="0"/>
              <a:t> </a:t>
            </a:r>
            <a:r>
              <a:rPr lang="fr-CH" sz="2000" b="1" dirty="0" err="1"/>
              <a:t>Matter</a:t>
            </a:r>
            <a:r>
              <a:rPr lang="fr-CH" sz="2000" b="1" dirty="0"/>
              <a:t> </a:t>
            </a:r>
            <a:r>
              <a:rPr lang="fr-CH" sz="2000" b="1" dirty="0" err="1"/>
              <a:t>exists</a:t>
            </a:r>
            <a:r>
              <a:rPr lang="fr-CH" sz="2000" b="1" dirty="0"/>
              <a:t>. </a:t>
            </a:r>
            <a:r>
              <a:rPr lang="fr-CH" sz="2000" dirty="0"/>
              <a:t>It </a:t>
            </a:r>
            <a:r>
              <a:rPr lang="fr-CH" sz="2000" dirty="0" err="1"/>
              <a:t>is</a:t>
            </a:r>
            <a:r>
              <a:rPr lang="fr-CH" sz="2000" dirty="0"/>
              <a:t> made of </a:t>
            </a:r>
            <a:r>
              <a:rPr lang="fr-CH" sz="2000" dirty="0" err="1"/>
              <a:t>very</a:t>
            </a:r>
            <a:r>
              <a:rPr lang="fr-CH" sz="2000" dirty="0"/>
              <a:t> long </a:t>
            </a:r>
            <a:r>
              <a:rPr lang="fr-CH" sz="2000" dirty="0" err="1"/>
              <a:t>lived</a:t>
            </a:r>
            <a:r>
              <a:rPr lang="fr-CH" sz="2000" dirty="0"/>
              <a:t> </a:t>
            </a:r>
            <a:r>
              <a:rPr lang="fr-CH" sz="2000" dirty="0" err="1"/>
              <a:t>neutral</a:t>
            </a:r>
            <a:r>
              <a:rPr lang="fr-CH" sz="2000" dirty="0"/>
              <a:t> </a:t>
            </a:r>
            <a:r>
              <a:rPr lang="fr-CH" sz="2000" dirty="0" err="1"/>
              <a:t>particle</a:t>
            </a:r>
            <a:r>
              <a:rPr lang="fr-CH" sz="2000" dirty="0"/>
              <a:t>(s).</a:t>
            </a:r>
          </a:p>
          <a:p>
            <a:pPr algn="ctr"/>
            <a:r>
              <a:rPr lang="fr-CH" sz="2000" dirty="0"/>
              <a:t>  </a:t>
            </a:r>
            <a:r>
              <a:rPr lang="fr-CH" sz="2000" b="1" u="sng" dirty="0"/>
              <a:t>Plausible candidates:</a:t>
            </a:r>
            <a:endParaRPr lang="en-GB" sz="2000" b="1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6504899" y="928093"/>
            <a:ext cx="1750864" cy="78483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1500" dirty="0">
                <a:solidFill>
                  <a:srgbClr val="FF9933"/>
                </a:solidFill>
                <a:latin typeface="Rockwell" panose="02060603020205020403" pitchFamily="18" charset="0"/>
              </a:rPr>
              <a:t>indirect </a:t>
            </a:r>
            <a:r>
              <a:rPr lang="fr-CH" sz="1500" dirty="0" err="1">
                <a:solidFill>
                  <a:srgbClr val="FF9933"/>
                </a:solidFill>
                <a:latin typeface="Rockwell" panose="02060603020205020403" pitchFamily="18" charset="0"/>
              </a:rPr>
              <a:t>detection</a:t>
            </a:r>
            <a:endParaRPr lang="fr-CH" sz="1500" dirty="0">
              <a:solidFill>
                <a:srgbClr val="FF9933"/>
              </a:solidFill>
              <a:latin typeface="Rockwell" panose="02060603020205020403" pitchFamily="18" charset="0"/>
            </a:endParaRPr>
          </a:p>
          <a:p>
            <a:r>
              <a:rPr lang="fr-CH" sz="1500" dirty="0">
                <a:solidFill>
                  <a:srgbClr val="92D050"/>
                </a:solidFill>
                <a:latin typeface="Rockwell" panose="02060603020205020403" pitchFamily="18" charset="0"/>
              </a:rPr>
              <a:t>direct </a:t>
            </a:r>
            <a:r>
              <a:rPr lang="fr-CH" sz="1500" dirty="0" err="1">
                <a:solidFill>
                  <a:srgbClr val="92D050"/>
                </a:solidFill>
                <a:latin typeface="Rockwell" panose="02060603020205020403" pitchFamily="18" charset="0"/>
              </a:rPr>
              <a:t>detection</a:t>
            </a:r>
            <a:endParaRPr lang="fr-CH" sz="1500" dirty="0">
              <a:solidFill>
                <a:srgbClr val="92D050"/>
              </a:solidFill>
              <a:latin typeface="Rockwell" panose="02060603020205020403" pitchFamily="18" charset="0"/>
            </a:endParaRPr>
          </a:p>
          <a:p>
            <a:r>
              <a:rPr lang="fr-CH" sz="1500" b="1" i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Particle</a:t>
            </a:r>
            <a:r>
              <a:rPr lang="fr-CH" sz="15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 </a:t>
            </a:r>
            <a:r>
              <a:rPr lang="fr-CH" sz="1500" b="1" i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physics</a:t>
            </a:r>
            <a:r>
              <a:rPr lang="fr-CH" sz="15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 </a:t>
            </a:r>
            <a:endParaRPr lang="en-GB" sz="1500" b="1" i="1" dirty="0">
              <a:solidFill>
                <a:schemeClr val="accent2">
                  <a:lumMod val="60000"/>
                  <a:lumOff val="40000"/>
                </a:schemeClr>
              </a:solidFill>
              <a:latin typeface="Rockwell" panose="020606030202050204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71634" y="1312814"/>
            <a:ext cx="159017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500" b="1" i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sterile</a:t>
            </a:r>
            <a:r>
              <a:rPr lang="fr-CH" sz="15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 neutrino</a:t>
            </a:r>
            <a:endParaRPr lang="en-GB" sz="1500" b="1" i="1" dirty="0">
              <a:solidFill>
                <a:schemeClr val="accent2">
                  <a:lumMod val="60000"/>
                  <a:lumOff val="40000"/>
                </a:schemeClr>
              </a:solidFill>
              <a:latin typeface="Rockwell" panose="020606030202050204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1600" y="2257434"/>
            <a:ext cx="163512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5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UL </a:t>
            </a:r>
            <a:r>
              <a:rPr lang="fr-CH" sz="1500" b="1" i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scalar</a:t>
            </a:r>
            <a:r>
              <a:rPr lang="fr-CH" sz="15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, </a:t>
            </a:r>
            <a:r>
              <a:rPr lang="fr-CH" sz="1500" b="1" i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axion</a:t>
            </a:r>
            <a:endParaRPr lang="en-GB" sz="1500" b="1" i="1" dirty="0">
              <a:solidFill>
                <a:schemeClr val="accent2">
                  <a:lumMod val="60000"/>
                  <a:lumOff val="40000"/>
                </a:schemeClr>
              </a:solidFill>
              <a:latin typeface="Rockwell" panose="020606030202050204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71867" y="1974299"/>
            <a:ext cx="75693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5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Rockwell" panose="02060603020205020403" pitchFamily="18" charset="0"/>
              </a:rPr>
              <a:t>WIMP</a:t>
            </a:r>
            <a:endParaRPr lang="en-GB" sz="1500" b="1" i="1" dirty="0">
              <a:solidFill>
                <a:schemeClr val="accent2">
                  <a:lumMod val="60000"/>
                  <a:lumOff val="40000"/>
                </a:schemeClr>
              </a:solidFill>
              <a:latin typeface="Rockwell" panose="020606030202050204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1640" y="4957734"/>
            <a:ext cx="62228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500" i="1" dirty="0" err="1">
                <a:solidFill>
                  <a:srgbClr val="2B4C14"/>
                </a:solidFill>
              </a:rPr>
              <a:t>Cirelli</a:t>
            </a:r>
            <a:endParaRPr lang="en-GB" sz="1500" i="1" dirty="0">
              <a:solidFill>
                <a:srgbClr val="2B4C14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58844" y="2703612"/>
            <a:ext cx="365670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500" dirty="0"/>
              <a:t>Systematic Errors on the Centre-of-mass </a:t>
            </a:r>
            <a:r>
              <a:rPr lang="en-GB" sz="1500" dirty="0" err="1"/>
              <a:t>Ene</a:t>
            </a:r>
            <a:endParaRPr lang="en-GB" sz="1500" dirty="0"/>
          </a:p>
        </p:txBody>
      </p:sp>
      <p:sp>
        <p:nvSpPr>
          <p:cNvPr id="12" name="Rectangle 11"/>
          <p:cNvSpPr/>
          <p:nvPr/>
        </p:nvSpPr>
        <p:spPr>
          <a:xfrm>
            <a:off x="2758844" y="2703612"/>
            <a:ext cx="365670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500" dirty="0"/>
              <a:t>Systematic Errors on the Centre-of-mass </a:t>
            </a:r>
            <a:r>
              <a:rPr lang="en-GB" sz="1500" dirty="0" err="1"/>
              <a:t>Ene</a:t>
            </a:r>
            <a:endParaRPr lang="en-GB" sz="1500" dirty="0"/>
          </a:p>
        </p:txBody>
      </p:sp>
      <p:sp>
        <p:nvSpPr>
          <p:cNvPr id="13" name="Rectangle 12"/>
          <p:cNvSpPr/>
          <p:nvPr/>
        </p:nvSpPr>
        <p:spPr>
          <a:xfrm>
            <a:off x="2758844" y="2703612"/>
            <a:ext cx="365670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500" dirty="0"/>
              <a:t>Systematic Errors on the Centre-of-mass </a:t>
            </a:r>
            <a:r>
              <a:rPr lang="en-GB" sz="1500" dirty="0" err="1"/>
              <a:t>Ene</a:t>
            </a:r>
            <a:endParaRPr lang="en-GB" sz="1500" dirty="0"/>
          </a:p>
        </p:txBody>
      </p:sp>
    </p:spTree>
    <p:extLst>
      <p:ext uri="{BB962C8B-B14F-4D97-AF65-F5344CB8AC3E}">
        <p14:creationId xmlns:p14="http://schemas.microsoft.com/office/powerpoint/2010/main" val="279574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57301"/>
            <a:ext cx="3734988" cy="2645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32858" y="511628"/>
            <a:ext cx="514313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000" dirty="0"/>
              <a:t>at least 3 </a:t>
            </a:r>
            <a:r>
              <a:rPr lang="fr-CH" sz="3000" dirty="0" err="1"/>
              <a:t>pieces</a:t>
            </a:r>
            <a:r>
              <a:rPr lang="fr-CH" sz="3000" dirty="0"/>
              <a:t> are </a:t>
            </a:r>
            <a:r>
              <a:rPr lang="fr-CH" sz="3000" dirty="0" err="1"/>
              <a:t>still</a:t>
            </a:r>
            <a:r>
              <a:rPr lang="fr-CH" sz="3000" dirty="0"/>
              <a:t> </a:t>
            </a:r>
            <a:r>
              <a:rPr lang="fr-CH" sz="3000" dirty="0" err="1"/>
              <a:t>missing</a:t>
            </a:r>
            <a:endParaRPr lang="fr-CH" sz="3000" dirty="0"/>
          </a:p>
        </p:txBody>
      </p:sp>
      <p:sp>
        <p:nvSpPr>
          <p:cNvPr id="3" name="TextBox 2"/>
          <p:cNvSpPr txBox="1"/>
          <p:nvPr/>
        </p:nvSpPr>
        <p:spPr>
          <a:xfrm>
            <a:off x="796134" y="3941973"/>
            <a:ext cx="7075848" cy="16312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000" dirty="0" err="1"/>
              <a:t>Since</a:t>
            </a:r>
            <a:r>
              <a:rPr lang="fr-CH" sz="2000" dirty="0"/>
              <a:t> 1998 </a:t>
            </a:r>
            <a:r>
              <a:rPr lang="fr-CH" sz="2000" dirty="0" err="1"/>
              <a:t>it</a:t>
            </a:r>
            <a:r>
              <a:rPr lang="fr-CH" sz="2000" dirty="0"/>
              <a:t> </a:t>
            </a:r>
            <a:r>
              <a:rPr lang="fr-CH" sz="2000" dirty="0" err="1"/>
              <a:t>is</a:t>
            </a:r>
            <a:r>
              <a:rPr lang="fr-CH" sz="2000" dirty="0"/>
              <a:t> </a:t>
            </a:r>
            <a:r>
              <a:rPr lang="fr-CH" sz="2000" dirty="0" err="1"/>
              <a:t>established</a:t>
            </a:r>
            <a:r>
              <a:rPr lang="fr-CH" sz="2000" dirty="0"/>
              <a:t> </a:t>
            </a:r>
            <a:r>
              <a:rPr lang="fr-CH" sz="2000" dirty="0" err="1"/>
              <a:t>that</a:t>
            </a:r>
            <a:r>
              <a:rPr lang="fr-CH" sz="2000" dirty="0"/>
              <a:t> neutrinos have mass (oscillations)</a:t>
            </a:r>
          </a:p>
          <a:p>
            <a:r>
              <a:rPr lang="fr-CH" sz="2000" dirty="0"/>
              <a:t>and </a:t>
            </a:r>
            <a:r>
              <a:rPr lang="fr-CH" sz="2000" dirty="0" err="1"/>
              <a:t>this</a:t>
            </a:r>
            <a:r>
              <a:rPr lang="fr-CH" sz="2000" dirty="0"/>
              <a:t> </a:t>
            </a:r>
            <a:r>
              <a:rPr lang="fr-CH" sz="2000" dirty="0" err="1"/>
              <a:t>very</a:t>
            </a:r>
            <a:r>
              <a:rPr lang="fr-CH" sz="2000" dirty="0"/>
              <a:t> </a:t>
            </a:r>
            <a:r>
              <a:rPr lang="fr-CH" sz="2000" dirty="0" err="1"/>
              <a:t>probably</a:t>
            </a:r>
            <a:r>
              <a:rPr lang="fr-CH" sz="2000" dirty="0"/>
              <a:t> </a:t>
            </a:r>
            <a:r>
              <a:rPr lang="fr-CH" sz="2000" dirty="0" err="1"/>
              <a:t>implies</a:t>
            </a:r>
            <a:r>
              <a:rPr lang="fr-CH" sz="2000" dirty="0"/>
              <a:t> new </a:t>
            </a:r>
            <a:r>
              <a:rPr lang="fr-CH" sz="2000" dirty="0" err="1"/>
              <a:t>degrees</a:t>
            </a:r>
            <a:r>
              <a:rPr lang="fr-CH" sz="2000" dirty="0"/>
              <a:t> of </a:t>
            </a:r>
            <a:r>
              <a:rPr lang="fr-CH" sz="2000" dirty="0" err="1" smtClean="0"/>
              <a:t>freedom</a:t>
            </a:r>
            <a:r>
              <a:rPr lang="fr-CH" sz="2000" dirty="0" smtClean="0"/>
              <a:t> </a:t>
            </a:r>
            <a:endParaRPr lang="fr-CH" sz="2000" dirty="0"/>
          </a:p>
          <a:p>
            <a:r>
              <a:rPr lang="fr-CH" sz="2000" dirty="0">
                <a:solidFill>
                  <a:srgbClr val="0000FF"/>
                </a:solidFill>
                <a:sym typeface="Wingdings" panose="05000000000000000000" pitchFamily="2" charset="2"/>
              </a:rPr>
              <a:t> «</a:t>
            </a:r>
            <a:r>
              <a:rPr lang="fr-CH" sz="2000" dirty="0" err="1">
                <a:solidFill>
                  <a:srgbClr val="0000FF"/>
                </a:solidFill>
                <a:sym typeface="Wingdings" panose="05000000000000000000" pitchFamily="2" charset="2"/>
              </a:rPr>
              <a:t>sterile</a:t>
            </a:r>
            <a:r>
              <a:rPr lang="fr-CH" sz="2000" dirty="0">
                <a:solidFill>
                  <a:srgbClr val="0000FF"/>
                </a:solidFill>
                <a:sym typeface="Wingdings" panose="05000000000000000000" pitchFamily="2" charset="2"/>
              </a:rPr>
              <a:t>»,</a:t>
            </a:r>
            <a:r>
              <a:rPr lang="fr-CH" sz="2000" dirty="0">
                <a:solidFill>
                  <a:srgbClr val="0000FF"/>
                </a:solidFill>
              </a:rPr>
              <a:t> </a:t>
            </a:r>
            <a:r>
              <a:rPr lang="fr-CH" sz="2000" dirty="0" err="1">
                <a:solidFill>
                  <a:srgbClr val="0000FF"/>
                </a:solidFill>
              </a:rPr>
              <a:t>very</a:t>
            </a:r>
            <a:r>
              <a:rPr lang="fr-CH" sz="2000" dirty="0">
                <a:solidFill>
                  <a:srgbClr val="0000FF"/>
                </a:solidFill>
              </a:rPr>
              <a:t> </a:t>
            </a:r>
            <a:r>
              <a:rPr lang="fr-CH" sz="2000" dirty="0" err="1">
                <a:solidFill>
                  <a:srgbClr val="0000FF"/>
                </a:solidFill>
              </a:rPr>
              <a:t>small</a:t>
            </a:r>
            <a:r>
              <a:rPr lang="fr-CH" sz="2000" dirty="0">
                <a:solidFill>
                  <a:srgbClr val="0000FF"/>
                </a:solidFill>
              </a:rPr>
              <a:t> </a:t>
            </a:r>
            <a:r>
              <a:rPr lang="fr-CH" sz="2000" dirty="0" err="1">
                <a:solidFill>
                  <a:srgbClr val="0000FF"/>
                </a:solidFill>
              </a:rPr>
              <a:t>coupling</a:t>
            </a:r>
            <a:r>
              <a:rPr lang="fr-CH" sz="2000" dirty="0">
                <a:solidFill>
                  <a:srgbClr val="0000FF"/>
                </a:solidFill>
              </a:rPr>
              <a:t> to </a:t>
            </a:r>
            <a:r>
              <a:rPr lang="fr-CH" sz="2000" dirty="0" err="1">
                <a:solidFill>
                  <a:srgbClr val="0000FF"/>
                </a:solidFill>
              </a:rPr>
              <a:t>known</a:t>
            </a:r>
            <a:r>
              <a:rPr lang="fr-CH" sz="2000" dirty="0">
                <a:solidFill>
                  <a:srgbClr val="0000FF"/>
                </a:solidFill>
              </a:rPr>
              <a:t> </a:t>
            </a:r>
            <a:r>
              <a:rPr lang="fr-CH" sz="2000" dirty="0" err="1">
                <a:solidFill>
                  <a:srgbClr val="0000FF"/>
                </a:solidFill>
              </a:rPr>
              <a:t>particles</a:t>
            </a:r>
            <a:endParaRPr lang="fr-CH" sz="2000" dirty="0">
              <a:solidFill>
                <a:srgbClr val="0000FF"/>
              </a:solidFill>
            </a:endParaRPr>
          </a:p>
          <a:p>
            <a:r>
              <a:rPr lang="fr-CH" sz="2000" dirty="0" err="1">
                <a:solidFill>
                  <a:srgbClr val="0000FF"/>
                </a:solidFill>
              </a:rPr>
              <a:t>completely</a:t>
            </a:r>
            <a:r>
              <a:rPr lang="fr-CH" sz="2000" dirty="0">
                <a:solidFill>
                  <a:srgbClr val="0000FF"/>
                </a:solidFill>
              </a:rPr>
              <a:t> </a:t>
            </a:r>
            <a:r>
              <a:rPr lang="fr-CH" sz="2000" dirty="0" err="1">
                <a:solidFill>
                  <a:srgbClr val="0000FF"/>
                </a:solidFill>
              </a:rPr>
              <a:t>unknown</a:t>
            </a:r>
            <a:r>
              <a:rPr lang="fr-CH" sz="2000" dirty="0">
                <a:solidFill>
                  <a:srgbClr val="0000FF"/>
                </a:solidFill>
              </a:rPr>
              <a:t> masses (eV to </a:t>
            </a:r>
            <a:r>
              <a:rPr lang="fr-CH" sz="2000" dirty="0" err="1">
                <a:solidFill>
                  <a:srgbClr val="0000FF"/>
                </a:solidFill>
              </a:rPr>
              <a:t>ZeV</a:t>
            </a:r>
            <a:r>
              <a:rPr lang="fr-CH" sz="2000" dirty="0">
                <a:solidFill>
                  <a:srgbClr val="0000FF"/>
                </a:solidFill>
              </a:rPr>
              <a:t>), </a:t>
            </a:r>
            <a:r>
              <a:rPr lang="fr-CH" sz="2000" dirty="0" err="1">
                <a:solidFill>
                  <a:srgbClr val="0000FF"/>
                </a:solidFill>
              </a:rPr>
              <a:t>nearly</a:t>
            </a:r>
            <a:r>
              <a:rPr lang="fr-CH" sz="2000" dirty="0">
                <a:solidFill>
                  <a:srgbClr val="0000FF"/>
                </a:solidFill>
              </a:rPr>
              <a:t> </a:t>
            </a:r>
            <a:r>
              <a:rPr lang="fr-CH" sz="2000" dirty="0" err="1">
                <a:solidFill>
                  <a:srgbClr val="0000FF"/>
                </a:solidFill>
              </a:rPr>
              <a:t>impossile</a:t>
            </a:r>
            <a:r>
              <a:rPr lang="fr-CH" sz="2000" dirty="0">
                <a:solidFill>
                  <a:srgbClr val="0000FF"/>
                </a:solidFill>
              </a:rPr>
              <a:t> to </a:t>
            </a:r>
            <a:r>
              <a:rPr lang="fr-CH" sz="2000" dirty="0" err="1">
                <a:solidFill>
                  <a:srgbClr val="0000FF"/>
                </a:solidFill>
              </a:rPr>
              <a:t>find</a:t>
            </a:r>
            <a:r>
              <a:rPr lang="fr-CH" sz="2000" dirty="0">
                <a:solidFill>
                  <a:srgbClr val="0000FF"/>
                </a:solidFill>
              </a:rPr>
              <a:t>. </a:t>
            </a:r>
          </a:p>
          <a:p>
            <a:r>
              <a:rPr lang="fr-CH" sz="2000" dirty="0">
                <a:solidFill>
                  <a:srgbClr val="0000FF"/>
                </a:solidFill>
              </a:rPr>
              <a:t>               .... but </a:t>
            </a:r>
            <a:r>
              <a:rPr lang="fr-CH" sz="2000" dirty="0" err="1">
                <a:solidFill>
                  <a:srgbClr val="0000FF"/>
                </a:solidFill>
              </a:rPr>
              <a:t>could</a:t>
            </a:r>
            <a:r>
              <a:rPr lang="fr-CH" sz="2000" dirty="0">
                <a:solidFill>
                  <a:srgbClr val="0000FF"/>
                </a:solidFill>
              </a:rPr>
              <a:t> </a:t>
            </a:r>
            <a:r>
              <a:rPr lang="fr-CH" sz="2000" dirty="0" err="1">
                <a:solidFill>
                  <a:srgbClr val="0000FF"/>
                </a:solidFill>
              </a:rPr>
              <a:t>perhaps</a:t>
            </a:r>
            <a:r>
              <a:rPr lang="fr-CH" sz="2000" dirty="0">
                <a:solidFill>
                  <a:srgbClr val="0000FF"/>
                </a:solidFill>
              </a:rPr>
              <a:t> </a:t>
            </a:r>
            <a:r>
              <a:rPr lang="fr-CH" sz="2000" dirty="0" err="1">
                <a:solidFill>
                  <a:srgbClr val="0000FF"/>
                </a:solidFill>
              </a:rPr>
              <a:t>explain</a:t>
            </a:r>
            <a:r>
              <a:rPr lang="fr-CH" sz="2000" dirty="0">
                <a:solidFill>
                  <a:srgbClr val="0000FF"/>
                </a:solidFill>
              </a:rPr>
              <a:t> all: DM, BAU,</a:t>
            </a:r>
            <a:r>
              <a:rPr lang="fr-CH" sz="2000" dirty="0">
                <a:solidFill>
                  <a:srgbClr val="0000FF"/>
                </a:solidFill>
                <a:sym typeface="Symbol"/>
              </a:rPr>
              <a:t>-masses</a:t>
            </a:r>
            <a:r>
              <a:rPr lang="fr-CH" sz="2000" dirty="0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486" y="1117307"/>
            <a:ext cx="3716524" cy="2559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2CE78-F6F3-44D1-A111-4E09EDA7298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20/01/2021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status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28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300193" y="242819"/>
            <a:ext cx="1345433" cy="584775"/>
          </a:xfrm>
          <a:prstGeom prst="rect">
            <a:avLst/>
          </a:prstGeom>
          <a:solidFill>
            <a:srgbClr val="FFFF00"/>
          </a:solidFill>
          <a:ln w="2857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fr-CH" sz="3200" b="1" dirty="0" smtClean="0">
                <a:latin typeface="+mn-lt"/>
              </a:rPr>
              <a:t>FCC-</a:t>
            </a:r>
            <a:r>
              <a:rPr lang="fr-CH" sz="3200" b="1" dirty="0" err="1" smtClean="0">
                <a:latin typeface="+mn-lt"/>
              </a:rPr>
              <a:t>ee</a:t>
            </a:r>
            <a:endParaRPr lang="en-GB" sz="3200" b="1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78401" y="1145172"/>
            <a:ext cx="1011815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CH" b="1" dirty="0" smtClean="0"/>
              <a:t>LEPx10</a:t>
            </a:r>
            <a:r>
              <a:rPr lang="fr-CH" b="1" baseline="30000" dirty="0" smtClean="0"/>
              <a:t>5</a:t>
            </a:r>
            <a:r>
              <a:rPr lang="fr-CH" b="1" dirty="0" smtClean="0"/>
              <a:t>!</a:t>
            </a:r>
            <a:endParaRPr lang="en-GB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1907704" y="312540"/>
            <a:ext cx="25864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latin typeface="+mj-lt"/>
              </a:rPr>
              <a:t>Z       WW    HZ     tt </a:t>
            </a:r>
            <a:endParaRPr lang="en-GB" sz="2400" dirty="0">
              <a:latin typeface="+mj-lt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2081747" y="667817"/>
            <a:ext cx="0" cy="12001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2915816" y="649059"/>
            <a:ext cx="0" cy="12001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563888" y="663033"/>
            <a:ext cx="0" cy="12001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4211960" y="650594"/>
            <a:ext cx="0" cy="12001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07504" y="3309363"/>
            <a:ext cx="12336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  <a:latin typeface="+mn-lt"/>
              </a:rPr>
              <a:t>Event </a:t>
            </a:r>
            <a:endParaRPr lang="fr-CH" sz="2000" b="1" dirty="0" smtClean="0">
              <a:solidFill>
                <a:prstClr val="black"/>
              </a:solidFill>
              <a:latin typeface="+mn-l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 err="1" smtClean="0">
                <a:solidFill>
                  <a:prstClr val="black"/>
                </a:solidFill>
                <a:latin typeface="+mn-lt"/>
              </a:rPr>
              <a:t>statistics</a:t>
            </a:r>
            <a:r>
              <a:rPr lang="fr-CH" sz="2000" b="1" dirty="0" smtClean="0">
                <a:solidFill>
                  <a:prstClr val="black"/>
                </a:solidFill>
                <a:latin typeface="+mn-lt"/>
              </a:rPr>
              <a:t> 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5497" y="4009628"/>
            <a:ext cx="6383863" cy="1323439"/>
          </a:xfrm>
          <a:prstGeom prst="rect">
            <a:avLst/>
          </a:prstGeom>
          <a:solidFill>
            <a:srgbClr val="E5F3EE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  <a:latin typeface="+mn-lt"/>
              </a:rPr>
              <a:t>  Z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peak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                   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E</a:t>
            </a:r>
            <a:r>
              <a:rPr lang="fr-CH" sz="2000" b="1" baseline="-25000" dirty="0" err="1">
                <a:solidFill>
                  <a:prstClr val="black"/>
                </a:solidFill>
                <a:latin typeface="+mn-lt"/>
              </a:rPr>
              <a:t>cm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 :   91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GeV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            5 10</a:t>
            </a:r>
            <a:r>
              <a:rPr lang="fr-CH" sz="2000" b="1" baseline="30000" dirty="0">
                <a:solidFill>
                  <a:prstClr val="black"/>
                </a:solidFill>
                <a:latin typeface="+mn-lt"/>
              </a:rPr>
              <a:t>12   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e+e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- </a:t>
            </a:r>
            <a:r>
              <a:rPr lang="fr-CH" sz="2000" b="1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</a:t>
            </a:r>
            <a:r>
              <a:rPr lang="fr-CH" sz="2000" b="1" baseline="30000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   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Z 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  <a:latin typeface="+mn-lt"/>
              </a:rPr>
              <a:t>  WW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threshold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    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E</a:t>
            </a:r>
            <a:r>
              <a:rPr lang="fr-CH" sz="2000" b="1" baseline="-25000" dirty="0" err="1">
                <a:solidFill>
                  <a:prstClr val="black"/>
                </a:solidFill>
                <a:latin typeface="+mn-lt"/>
              </a:rPr>
              <a:t>cm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 : 161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GeV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               10</a:t>
            </a:r>
            <a:r>
              <a:rPr lang="fr-CH" sz="2000" b="1" baseline="30000" dirty="0">
                <a:solidFill>
                  <a:prstClr val="black"/>
                </a:solidFill>
                <a:latin typeface="+mn-lt"/>
              </a:rPr>
              <a:t>8      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e+e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- </a:t>
            </a:r>
            <a:r>
              <a:rPr lang="fr-CH" sz="2000" b="1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</a:t>
            </a:r>
            <a:r>
              <a:rPr lang="fr-CH" sz="2000" b="1" baseline="30000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   </a:t>
            </a:r>
            <a:r>
              <a:rPr lang="fr-CH" sz="2000" b="1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WW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  ZH </a:t>
            </a:r>
            <a:r>
              <a:rPr lang="fr-CH" sz="2000" b="1" dirty="0" err="1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threshold</a:t>
            </a:r>
            <a:r>
              <a:rPr lang="fr-CH" sz="2000" b="1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       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E</a:t>
            </a:r>
            <a:r>
              <a:rPr lang="fr-CH" sz="2000" b="1" baseline="-25000" dirty="0" err="1">
                <a:solidFill>
                  <a:prstClr val="black"/>
                </a:solidFill>
                <a:latin typeface="+mn-lt"/>
              </a:rPr>
              <a:t>cm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 : 240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GeV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               10</a:t>
            </a:r>
            <a:r>
              <a:rPr lang="fr-CH" sz="2000" b="1" baseline="30000" dirty="0">
                <a:solidFill>
                  <a:prstClr val="black"/>
                </a:solidFill>
                <a:latin typeface="+mn-lt"/>
              </a:rPr>
              <a:t>6      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e+e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- </a:t>
            </a:r>
            <a:r>
              <a:rPr lang="fr-CH" sz="2000" b="1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</a:t>
            </a:r>
            <a:r>
              <a:rPr lang="fr-CH" sz="2000" b="1" baseline="30000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   </a:t>
            </a:r>
            <a:r>
              <a:rPr lang="fr-CH" sz="2000" b="1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ZH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  <a:latin typeface="+mn-lt"/>
                <a:sym typeface="Symbol"/>
              </a:rPr>
              <a:t></a:t>
            </a:r>
            <a:r>
              <a:rPr lang="fr-CH" sz="2000" b="1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tt  </a:t>
            </a:r>
            <a:r>
              <a:rPr lang="fr-CH" sz="2000" b="1" dirty="0" err="1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threshold</a:t>
            </a:r>
            <a:r>
              <a:rPr lang="fr-CH" sz="2000" b="1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        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E</a:t>
            </a:r>
            <a:r>
              <a:rPr lang="fr-CH" sz="2000" b="1" baseline="-25000" dirty="0" err="1">
                <a:solidFill>
                  <a:prstClr val="black"/>
                </a:solidFill>
                <a:latin typeface="+mn-lt"/>
              </a:rPr>
              <a:t>cm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 : 350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GeV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               10</a:t>
            </a:r>
            <a:r>
              <a:rPr lang="fr-CH" sz="2000" b="1" baseline="30000" dirty="0">
                <a:solidFill>
                  <a:prstClr val="black"/>
                </a:solidFill>
                <a:latin typeface="+mn-lt"/>
              </a:rPr>
              <a:t>6      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e+e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- </a:t>
            </a:r>
            <a:r>
              <a:rPr lang="fr-CH" sz="2000" b="1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</a:t>
            </a:r>
            <a:r>
              <a:rPr lang="fr-CH" sz="2000" b="1" dirty="0">
                <a:solidFill>
                  <a:prstClr val="black"/>
                </a:solidFill>
                <a:latin typeface="+mn-lt"/>
                <a:sym typeface="Symbol"/>
              </a:rPr>
              <a:t></a:t>
            </a:r>
            <a:r>
              <a:rPr lang="fr-CH" sz="2000" b="1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tt</a:t>
            </a:r>
            <a:endParaRPr lang="fr-CH" sz="2000" b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44208" y="4009628"/>
            <a:ext cx="1423338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  <a:latin typeface="+mn-lt"/>
              </a:rPr>
              <a:t>LEP x 10</a:t>
            </a:r>
            <a:r>
              <a:rPr lang="fr-CH" sz="2000" b="1" baseline="30000" dirty="0">
                <a:solidFill>
                  <a:prstClr val="black"/>
                </a:solidFill>
                <a:latin typeface="+mn-lt"/>
              </a:rPr>
              <a:t>5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  <a:latin typeface="+mn-lt"/>
              </a:rPr>
              <a:t>LEP x 2.10</a:t>
            </a:r>
            <a:r>
              <a:rPr lang="fr-CH" sz="2000" b="1" baseline="30000" dirty="0">
                <a:solidFill>
                  <a:prstClr val="black"/>
                </a:solidFill>
                <a:latin typeface="+mn-lt"/>
              </a:rPr>
              <a:t>3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  <a:latin typeface="+mn-lt"/>
              </a:rPr>
              <a:t>Never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done</a:t>
            </a:r>
            <a:endParaRPr lang="fr-CH" sz="2000" b="1" dirty="0">
              <a:solidFill>
                <a:prstClr val="black"/>
              </a:solidFill>
              <a:latin typeface="+mn-l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  <a:latin typeface="+mn-lt"/>
              </a:rPr>
              <a:t>Never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done</a:t>
            </a:r>
            <a:endParaRPr lang="fr-CH" sz="2000" b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34891" y="3977493"/>
            <a:ext cx="1200713" cy="132343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fr-CH" sz="2000" dirty="0" smtClean="0">
                <a:latin typeface="+mn-lt"/>
              </a:rPr>
              <a:t> &lt;100 </a:t>
            </a:r>
            <a:r>
              <a:rPr lang="fr-CH" sz="2000" dirty="0" err="1" smtClean="0">
                <a:latin typeface="+mn-lt"/>
              </a:rPr>
              <a:t>keV</a:t>
            </a:r>
            <a:endParaRPr lang="fr-CH" sz="2000" dirty="0" smtClean="0">
              <a:latin typeface="+mn-lt"/>
            </a:endParaRPr>
          </a:p>
          <a:p>
            <a:r>
              <a:rPr lang="fr-CH" sz="2000" dirty="0">
                <a:latin typeface="+mn-lt"/>
              </a:rPr>
              <a:t> </a:t>
            </a:r>
            <a:r>
              <a:rPr lang="fr-CH" sz="2000" dirty="0" smtClean="0">
                <a:latin typeface="+mn-lt"/>
              </a:rPr>
              <a:t>&lt;300 </a:t>
            </a:r>
            <a:r>
              <a:rPr lang="fr-CH" sz="2000" dirty="0" err="1" smtClean="0">
                <a:latin typeface="+mn-lt"/>
              </a:rPr>
              <a:t>keV</a:t>
            </a:r>
            <a:endParaRPr lang="fr-CH" sz="2000" dirty="0" smtClean="0">
              <a:latin typeface="+mn-lt"/>
            </a:endParaRPr>
          </a:p>
          <a:p>
            <a:r>
              <a:rPr lang="fr-CH" sz="2000" dirty="0">
                <a:latin typeface="+mn-lt"/>
              </a:rPr>
              <a:t> </a:t>
            </a:r>
            <a:r>
              <a:rPr lang="fr-CH" sz="2000" dirty="0" smtClean="0">
                <a:latin typeface="+mn-lt"/>
              </a:rPr>
              <a:t>   </a:t>
            </a:r>
            <a:r>
              <a:rPr lang="fr-CH" sz="2000" dirty="0"/>
              <a:t>2</a:t>
            </a:r>
            <a:r>
              <a:rPr lang="fr-CH" sz="2000" dirty="0" smtClean="0">
                <a:latin typeface="+mn-lt"/>
              </a:rPr>
              <a:t> MeV</a:t>
            </a:r>
          </a:p>
          <a:p>
            <a:r>
              <a:rPr lang="fr-CH" sz="2000" dirty="0">
                <a:latin typeface="+mn-lt"/>
              </a:rPr>
              <a:t> </a:t>
            </a:r>
            <a:r>
              <a:rPr lang="fr-CH" sz="2000" dirty="0" smtClean="0">
                <a:latin typeface="+mn-lt"/>
              </a:rPr>
              <a:t>   5 MeV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84369" y="3649588"/>
            <a:ext cx="119673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b="1" dirty="0">
                <a:latin typeface="+mn-lt"/>
              </a:rPr>
              <a:t>E</a:t>
            </a:r>
            <a:r>
              <a:rPr lang="fr-CH" b="1" baseline="-25000" dirty="0">
                <a:latin typeface="+mn-lt"/>
              </a:rPr>
              <a:t>CM</a:t>
            </a:r>
            <a:r>
              <a:rPr lang="fr-CH" b="1" dirty="0">
                <a:latin typeface="+mn-lt"/>
              </a:rPr>
              <a:t> </a:t>
            </a:r>
            <a:r>
              <a:rPr lang="fr-CH" b="1" dirty="0" err="1" smtClean="0">
                <a:latin typeface="+mn-lt"/>
              </a:rPr>
              <a:t>errors</a:t>
            </a:r>
            <a:r>
              <a:rPr lang="fr-CH" b="1" dirty="0" smtClean="0">
                <a:latin typeface="+mn-lt"/>
              </a:rPr>
              <a:t>:</a:t>
            </a:r>
            <a:endParaRPr lang="fr-CH" b="1" dirty="0">
              <a:latin typeface="+mn-lt"/>
            </a:endParaRPr>
          </a:p>
        </p:txBody>
      </p:sp>
      <p:pic>
        <p:nvPicPr>
          <p:cNvPr id="16" name="Picture 15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470" y="783046"/>
            <a:ext cx="6192859" cy="309123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F6F38-16A5-4E05-B0AF-1FA8249AFB63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20/01/2021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status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9463" y="5311509"/>
            <a:ext cx="7365350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sz="2000" b="1" dirty="0">
                <a:latin typeface="+mn-lt"/>
              </a:rPr>
              <a:t> </a:t>
            </a:r>
            <a:r>
              <a:rPr lang="fr-CH" sz="2000" b="1" dirty="0" smtClean="0">
                <a:latin typeface="+mn-lt"/>
              </a:rPr>
              <a:t> </a:t>
            </a:r>
            <a:r>
              <a:rPr lang="fr-CH" sz="2000" b="1" dirty="0">
                <a:latin typeface="+mn-lt"/>
              </a:rPr>
              <a:t>G</a:t>
            </a:r>
            <a:r>
              <a:rPr lang="fr-CH" sz="2000" b="1" dirty="0" smtClean="0">
                <a:latin typeface="+mn-lt"/>
              </a:rPr>
              <a:t>reat </a:t>
            </a:r>
            <a:r>
              <a:rPr lang="fr-CH" sz="2000" b="1" dirty="0" err="1" smtClean="0">
                <a:latin typeface="+mn-lt"/>
              </a:rPr>
              <a:t>energy</a:t>
            </a:r>
            <a:r>
              <a:rPr lang="fr-CH" sz="2000" b="1" dirty="0" smtClean="0">
                <a:latin typeface="+mn-lt"/>
              </a:rPr>
              <a:t> range for the </a:t>
            </a:r>
            <a:r>
              <a:rPr lang="fr-CH" sz="2000" b="1" dirty="0" err="1" smtClean="0">
                <a:latin typeface="+mn-lt"/>
              </a:rPr>
              <a:t>heavy</a:t>
            </a:r>
            <a:r>
              <a:rPr lang="fr-CH" sz="2000" b="1" dirty="0" smtClean="0">
                <a:latin typeface="+mn-lt"/>
              </a:rPr>
              <a:t> </a:t>
            </a:r>
            <a:r>
              <a:rPr lang="fr-CH" sz="2000" b="1" dirty="0" err="1" smtClean="0">
                <a:latin typeface="+mn-lt"/>
              </a:rPr>
              <a:t>particles</a:t>
            </a:r>
            <a:r>
              <a:rPr lang="fr-CH" sz="2000" b="1" dirty="0" smtClean="0">
                <a:latin typeface="+mn-lt"/>
              </a:rPr>
              <a:t> of the Standard Model. </a:t>
            </a:r>
            <a:endParaRPr lang="en-GB" sz="2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5856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99DB6-1CD0-44F7-9068-A9AF2DBF0DD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20/01/2021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status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27" y="1297327"/>
            <a:ext cx="7642673" cy="2585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56904" y="1633364"/>
            <a:ext cx="1259512" cy="323165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CH" sz="1500" b="1" dirty="0" err="1">
                <a:solidFill>
                  <a:prstClr val="black"/>
                </a:solidFill>
              </a:rPr>
              <a:t>from</a:t>
            </a:r>
            <a:r>
              <a:rPr lang="fr-CH" sz="1500" b="1" dirty="0">
                <a:solidFill>
                  <a:prstClr val="black"/>
                </a:solidFill>
              </a:rPr>
              <a:t> the CDR</a:t>
            </a:r>
            <a:endParaRPr lang="en-GB" sz="1500" b="1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80888" y="457233"/>
            <a:ext cx="2407134" cy="502766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prstClr val="black"/>
                </a:solidFill>
              </a:defRPr>
            </a:lvl1pPr>
          </a:lstStyle>
          <a:p>
            <a:r>
              <a:rPr lang="fr-CH" sz="2667" dirty="0"/>
              <a:t>FCC-</a:t>
            </a:r>
            <a:r>
              <a:rPr lang="fr-CH" sz="2667" dirty="0" err="1"/>
              <a:t>ee</a:t>
            </a:r>
            <a:r>
              <a:rPr lang="fr-CH" sz="2667" dirty="0"/>
              <a:t> </a:t>
            </a:r>
            <a:r>
              <a:rPr lang="fr-CH" sz="2667" dirty="0" err="1"/>
              <a:t>run</a:t>
            </a:r>
            <a:r>
              <a:rPr lang="fr-CH" sz="2667" dirty="0"/>
              <a:t> plan</a:t>
            </a:r>
            <a:endParaRPr lang="en-GB" sz="2667" dirty="0"/>
          </a:p>
        </p:txBody>
      </p:sp>
      <p:sp>
        <p:nvSpPr>
          <p:cNvPr id="8" name="TextBox 7"/>
          <p:cNvSpPr txBox="1"/>
          <p:nvPr/>
        </p:nvSpPr>
        <p:spPr>
          <a:xfrm>
            <a:off x="851587" y="3669620"/>
            <a:ext cx="7166064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500" dirty="0"/>
              <a:t>1. </a:t>
            </a:r>
            <a:r>
              <a:rPr lang="fr-CH" sz="1500" dirty="0" err="1"/>
              <a:t>Obviously</a:t>
            </a:r>
            <a:r>
              <a:rPr lang="fr-CH" sz="1500" dirty="0"/>
              <a:t> </a:t>
            </a:r>
            <a:r>
              <a:rPr lang="fr-CH" sz="1500" dirty="0" err="1"/>
              <a:t>this</a:t>
            </a:r>
            <a:r>
              <a:rPr lang="fr-CH" sz="1500" dirty="0"/>
              <a:t> </a:t>
            </a:r>
            <a:r>
              <a:rPr lang="fr-CH" sz="1500" dirty="0" err="1"/>
              <a:t>is</a:t>
            </a:r>
            <a:r>
              <a:rPr lang="fr-CH" sz="1500" dirty="0"/>
              <a:t> a </a:t>
            </a:r>
            <a:r>
              <a:rPr lang="fr-CH" sz="1500" dirty="0" err="1"/>
              <a:t>working</a:t>
            </a:r>
            <a:r>
              <a:rPr lang="fr-CH" sz="1500" dirty="0"/>
              <a:t> </a:t>
            </a:r>
            <a:r>
              <a:rPr lang="fr-CH" sz="1500" dirty="0" err="1"/>
              <a:t>assumption</a:t>
            </a:r>
            <a:r>
              <a:rPr lang="fr-CH" sz="1500" dirty="0"/>
              <a:t>; </a:t>
            </a:r>
            <a:r>
              <a:rPr lang="fr-CH" sz="1500" dirty="0" err="1"/>
              <a:t>order</a:t>
            </a:r>
            <a:r>
              <a:rPr lang="fr-CH" sz="1500" dirty="0"/>
              <a:t> of Z,W and H points </a:t>
            </a:r>
            <a:r>
              <a:rPr lang="fr-CH" sz="1500" dirty="0" err="1"/>
              <a:t>can</a:t>
            </a:r>
            <a:r>
              <a:rPr lang="fr-CH" sz="1500" dirty="0"/>
              <a:t> </a:t>
            </a:r>
            <a:r>
              <a:rPr lang="fr-CH" sz="1500" dirty="0" err="1"/>
              <a:t>be</a:t>
            </a:r>
            <a:r>
              <a:rPr lang="fr-CH" sz="1500" dirty="0"/>
              <a:t> </a:t>
            </a:r>
            <a:r>
              <a:rPr lang="fr-CH" sz="1500" dirty="0" err="1"/>
              <a:t>changed</a:t>
            </a:r>
            <a:r>
              <a:rPr lang="fr-CH" sz="1500" dirty="0"/>
              <a:t>, </a:t>
            </a:r>
            <a:r>
              <a:rPr lang="fr-CH" sz="1500" dirty="0" err="1"/>
              <a:t>this</a:t>
            </a:r>
            <a:r>
              <a:rPr lang="fr-CH" sz="1500" dirty="0"/>
              <a:t> </a:t>
            </a:r>
          </a:p>
          <a:p>
            <a:r>
              <a:rPr lang="fr-CH" sz="1500" dirty="0" err="1"/>
              <a:t>will</a:t>
            </a:r>
            <a:r>
              <a:rPr lang="fr-CH" sz="1500" dirty="0"/>
              <a:t> all </a:t>
            </a:r>
            <a:r>
              <a:rPr lang="fr-CH" sz="1500" dirty="0" err="1"/>
              <a:t>be</a:t>
            </a:r>
            <a:r>
              <a:rPr lang="fr-CH" sz="1500" dirty="0"/>
              <a:t> </a:t>
            </a:r>
            <a:r>
              <a:rPr lang="fr-CH" sz="1500" dirty="0" err="1"/>
              <a:t>decided</a:t>
            </a:r>
            <a:r>
              <a:rPr lang="fr-CH" sz="1500" dirty="0"/>
              <a:t> close to </a:t>
            </a:r>
            <a:r>
              <a:rPr lang="fr-CH" sz="1500" dirty="0" err="1"/>
              <a:t>turn</a:t>
            </a:r>
            <a:r>
              <a:rPr lang="fr-CH" sz="1500" dirty="0"/>
              <a:t> on.  </a:t>
            </a:r>
          </a:p>
          <a:p>
            <a:endParaRPr lang="fr-CH" sz="1500" dirty="0"/>
          </a:p>
          <a:p>
            <a:r>
              <a:rPr lang="fr-CH" sz="1500" dirty="0"/>
              <a:t>2. </a:t>
            </a:r>
            <a:r>
              <a:rPr lang="fr-CH" sz="1500" dirty="0" err="1"/>
              <a:t>e+e</a:t>
            </a:r>
            <a:r>
              <a:rPr lang="fr-CH" sz="1500" dirty="0"/>
              <a:t>- </a:t>
            </a:r>
            <a:r>
              <a:rPr lang="fr-CH" sz="1500" dirty="0">
                <a:sym typeface="Wingdings" panose="05000000000000000000" pitchFamily="2" charset="2"/>
              </a:rPr>
              <a:t> H  (ECM = </a:t>
            </a:r>
            <a:r>
              <a:rPr lang="fr-CH" sz="1500" dirty="0" err="1">
                <a:sym typeface="Wingdings" panose="05000000000000000000" pitchFamily="2" charset="2"/>
              </a:rPr>
              <a:t>m</a:t>
            </a:r>
            <a:r>
              <a:rPr lang="fr-CH" sz="1500" baseline="-25000" dirty="0" err="1">
                <a:sym typeface="Wingdings" panose="05000000000000000000" pitchFamily="2" charset="2"/>
              </a:rPr>
              <a:t>H</a:t>
            </a:r>
            <a:r>
              <a:rPr lang="fr-CH" sz="1500" dirty="0">
                <a:sym typeface="Wingdings" panose="05000000000000000000" pitchFamily="2" charset="2"/>
              </a:rPr>
              <a:t>) unique, not in the </a:t>
            </a:r>
            <a:r>
              <a:rPr lang="fr-CH" sz="1500" dirty="0" err="1">
                <a:sym typeface="Wingdings" panose="05000000000000000000" pitchFamily="2" charset="2"/>
              </a:rPr>
              <a:t>schedule</a:t>
            </a:r>
            <a:r>
              <a:rPr lang="fr-CH" sz="1500" dirty="0">
                <a:sym typeface="Wingdings" panose="05000000000000000000" pitchFamily="2" charset="2"/>
              </a:rPr>
              <a:t> </a:t>
            </a:r>
            <a:r>
              <a:rPr lang="fr-CH" sz="1500" dirty="0" err="1">
                <a:sym typeface="Wingdings" panose="05000000000000000000" pitchFamily="2" charset="2"/>
              </a:rPr>
              <a:t>so</a:t>
            </a:r>
            <a:r>
              <a:rPr lang="fr-CH" sz="1500" dirty="0">
                <a:sym typeface="Wingdings" panose="05000000000000000000" pitchFamily="2" charset="2"/>
              </a:rPr>
              <a:t> far.</a:t>
            </a:r>
          </a:p>
          <a:p>
            <a:endParaRPr lang="fr-CH" sz="1500" dirty="0">
              <a:sym typeface="Wingdings" panose="05000000000000000000" pitchFamily="2" charset="2"/>
            </a:endParaRPr>
          </a:p>
          <a:p>
            <a:r>
              <a:rPr lang="fr-CH" sz="1500" dirty="0">
                <a:sym typeface="Wingdings" panose="05000000000000000000" pitchFamily="2" charset="2"/>
              </a:rPr>
              <a:t>3. </a:t>
            </a:r>
            <a:r>
              <a:rPr lang="fr-CH" sz="1500" dirty="0" err="1">
                <a:sym typeface="Wingdings" panose="05000000000000000000" pitchFamily="2" charset="2"/>
              </a:rPr>
              <a:t>Transerse</a:t>
            </a:r>
            <a:r>
              <a:rPr lang="fr-CH" sz="1500" dirty="0">
                <a:sym typeface="Wingdings" panose="05000000000000000000" pitchFamily="2" charset="2"/>
              </a:rPr>
              <a:t> </a:t>
            </a:r>
            <a:r>
              <a:rPr lang="fr-CH" sz="1500" dirty="0" err="1">
                <a:sym typeface="Wingdings" panose="05000000000000000000" pitchFamily="2" charset="2"/>
              </a:rPr>
              <a:t>polarization</a:t>
            </a:r>
            <a:r>
              <a:rPr lang="fr-CH" sz="1500" dirty="0">
                <a:sym typeface="Wingdings" panose="05000000000000000000" pitchFamily="2" charset="2"/>
              </a:rPr>
              <a:t>  </a:t>
            </a:r>
            <a:r>
              <a:rPr lang="fr-CH" sz="1500" dirty="0" err="1">
                <a:sym typeface="Wingdings" panose="05000000000000000000" pitchFamily="2" charset="2"/>
              </a:rPr>
              <a:t>precision</a:t>
            </a:r>
            <a:r>
              <a:rPr lang="fr-CH" sz="1500" dirty="0">
                <a:sym typeface="Wingdings" panose="05000000000000000000" pitchFamily="2" charset="2"/>
              </a:rPr>
              <a:t> </a:t>
            </a:r>
            <a:r>
              <a:rPr lang="fr-CH" sz="1500" dirty="0" err="1">
                <a:sym typeface="Wingdings" panose="05000000000000000000" pitchFamily="2" charset="2"/>
              </a:rPr>
              <a:t>beam</a:t>
            </a:r>
            <a:r>
              <a:rPr lang="fr-CH" sz="1500" dirty="0">
                <a:sym typeface="Wingdings" panose="05000000000000000000" pitchFamily="2" charset="2"/>
              </a:rPr>
              <a:t> </a:t>
            </a:r>
            <a:r>
              <a:rPr lang="fr-CH" sz="1500" dirty="0" err="1">
                <a:sym typeface="Wingdings" panose="05000000000000000000" pitchFamily="2" charset="2"/>
              </a:rPr>
              <a:t>energy</a:t>
            </a:r>
            <a:r>
              <a:rPr lang="fr-CH" sz="1500" dirty="0">
                <a:sym typeface="Wingdings" panose="05000000000000000000" pitchFamily="2" charset="2"/>
              </a:rPr>
              <a:t>.  </a:t>
            </a:r>
          </a:p>
          <a:p>
            <a:r>
              <a:rPr lang="fr-CH" sz="1500" dirty="0">
                <a:sym typeface="Wingdings" panose="05000000000000000000" pitchFamily="2" charset="2"/>
              </a:rPr>
              <a:t>     Longitudinal possible (for </a:t>
            </a:r>
            <a:r>
              <a:rPr lang="fr-CH" sz="1500" dirty="0" err="1">
                <a:sym typeface="Wingdings" panose="05000000000000000000" pitchFamily="2" charset="2"/>
              </a:rPr>
              <a:t>both</a:t>
            </a:r>
            <a:r>
              <a:rPr lang="fr-CH" sz="1500" dirty="0">
                <a:sym typeface="Wingdings" panose="05000000000000000000" pitchFamily="2" charset="2"/>
              </a:rPr>
              <a:t> </a:t>
            </a:r>
            <a:r>
              <a:rPr lang="fr-CH" sz="1500" dirty="0" err="1">
                <a:sym typeface="Wingdings" panose="05000000000000000000" pitchFamily="2" charset="2"/>
              </a:rPr>
              <a:t>beams</a:t>
            </a:r>
            <a:r>
              <a:rPr lang="fr-CH" sz="1500" dirty="0">
                <a:sym typeface="Wingdings" panose="05000000000000000000" pitchFamily="2" charset="2"/>
              </a:rPr>
              <a:t>)  but not in CDR by </a:t>
            </a:r>
            <a:r>
              <a:rPr lang="fr-CH" sz="1500" dirty="0" err="1">
                <a:sym typeface="Wingdings" panose="05000000000000000000" pitchFamily="2" charset="2"/>
              </a:rPr>
              <a:t>choice</a:t>
            </a:r>
            <a:r>
              <a:rPr lang="fr-CH" sz="1500" dirty="0">
                <a:sym typeface="Wingdings" panose="05000000000000000000" pitchFamily="2" charset="2"/>
              </a:rPr>
              <a:t>  </a:t>
            </a:r>
            <a:endParaRPr lang="en-GB" sz="1500" dirty="0"/>
          </a:p>
        </p:txBody>
      </p:sp>
    </p:spTree>
    <p:extLst>
      <p:ext uri="{BB962C8B-B14F-4D97-AF65-F5344CB8AC3E}">
        <p14:creationId xmlns:p14="http://schemas.microsoft.com/office/powerpoint/2010/main" val="15832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AB70C-4C29-4DD9-8BB7-3A9E36B8E687}" type="datetime1">
              <a:rPr lang="en-GB" smtClean="0"/>
              <a:t>20/01/2021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status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44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3117345" y="397227"/>
            <a:ext cx="2910027" cy="5539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3000" b="1" dirty="0" err="1"/>
              <a:t>Physics</a:t>
            </a:r>
            <a:r>
              <a:rPr lang="fr-CH" sz="3000" b="1" dirty="0"/>
              <a:t> at FCC-</a:t>
            </a:r>
            <a:r>
              <a:rPr lang="fr-CH" sz="3000" b="1" dirty="0" err="1"/>
              <a:t>ee</a:t>
            </a:r>
            <a:endParaRPr lang="en-GB" sz="3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207540" y="1057300"/>
            <a:ext cx="6680611" cy="2914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0985" indent="-380985" algn="ctr">
              <a:buAutoNum type="arabicPeriod"/>
            </a:pPr>
            <a:r>
              <a:rPr lang="fr-CH" sz="1667" b="1" dirty="0">
                <a:solidFill>
                  <a:srgbClr val="FF0000"/>
                </a:solidFill>
              </a:rPr>
              <a:t>HIGGS FACTORY </a:t>
            </a:r>
            <a:endParaRPr lang="fr-CH" sz="1667" b="1" dirty="0"/>
          </a:p>
          <a:p>
            <a:pPr algn="ctr"/>
            <a:r>
              <a:rPr lang="fr-CH" sz="1667" b="1" dirty="0" err="1"/>
              <a:t>Higgs</a:t>
            </a:r>
            <a:r>
              <a:rPr lang="fr-CH" sz="1667" b="1" dirty="0"/>
              <a:t> </a:t>
            </a:r>
            <a:r>
              <a:rPr lang="fr-CH" sz="1667" b="1" dirty="0" err="1"/>
              <a:t>provides</a:t>
            </a:r>
            <a:r>
              <a:rPr lang="fr-CH" sz="1667" b="1" dirty="0"/>
              <a:t> a </a:t>
            </a:r>
            <a:r>
              <a:rPr lang="fr-CH" sz="1667" b="1" dirty="0" err="1"/>
              <a:t>very</a:t>
            </a:r>
            <a:r>
              <a:rPr lang="fr-CH" sz="1667" b="1" dirty="0"/>
              <a:t> good </a:t>
            </a:r>
            <a:r>
              <a:rPr lang="fr-CH" sz="1667" b="1" dirty="0" err="1"/>
              <a:t>reason</a:t>
            </a:r>
            <a:r>
              <a:rPr lang="fr-CH" sz="1667" b="1" dirty="0"/>
              <a:t> </a:t>
            </a:r>
            <a:r>
              <a:rPr lang="fr-CH" sz="1667" b="1" dirty="0" err="1"/>
              <a:t>why</a:t>
            </a:r>
            <a:r>
              <a:rPr lang="fr-CH" sz="1667" b="1" dirty="0"/>
              <a:t> </a:t>
            </a:r>
            <a:r>
              <a:rPr lang="fr-CH" sz="1667" b="1" dirty="0" err="1"/>
              <a:t>we</a:t>
            </a:r>
            <a:r>
              <a:rPr lang="fr-CH" sz="1667" b="1" dirty="0"/>
              <a:t> </a:t>
            </a:r>
            <a:r>
              <a:rPr lang="fr-CH" sz="1667" b="1" dirty="0" err="1"/>
              <a:t>need</a:t>
            </a:r>
            <a:r>
              <a:rPr lang="fr-CH" sz="1667" b="1" dirty="0"/>
              <a:t> </a:t>
            </a:r>
            <a:r>
              <a:rPr lang="fr-CH" sz="1667" b="1" dirty="0" err="1"/>
              <a:t>e+e</a:t>
            </a:r>
            <a:r>
              <a:rPr lang="fr-CH" sz="1667" b="1" dirty="0"/>
              <a:t>- (or </a:t>
            </a:r>
            <a:r>
              <a:rPr lang="fr-CH" sz="1667" b="1" dirty="0">
                <a:sym typeface="Symbol"/>
              </a:rPr>
              <a:t>) </a:t>
            </a:r>
            <a:r>
              <a:rPr lang="fr-CH" sz="1667" b="1" dirty="0" err="1"/>
              <a:t>collider</a:t>
            </a:r>
            <a:endParaRPr lang="fr-CH" sz="1667" b="1" dirty="0"/>
          </a:p>
          <a:p>
            <a:pPr algn="ctr"/>
            <a:endParaRPr lang="fr-CH" sz="1667" b="1" dirty="0"/>
          </a:p>
          <a:p>
            <a:pPr algn="ctr"/>
            <a:r>
              <a:rPr lang="fr-CH" sz="1667" b="1" dirty="0">
                <a:solidFill>
                  <a:srgbClr val="FF0000"/>
                </a:solidFill>
              </a:rPr>
              <a:t>2. ELECTROWEAK PRECISION  ( 10</a:t>
            </a:r>
            <a:r>
              <a:rPr lang="fr-CH" sz="1667" b="1" baseline="30000" dirty="0">
                <a:solidFill>
                  <a:srgbClr val="FF0000"/>
                </a:solidFill>
              </a:rPr>
              <a:t>-3</a:t>
            </a:r>
            <a:r>
              <a:rPr lang="fr-CH" sz="1667" b="1" dirty="0">
                <a:solidFill>
                  <a:srgbClr val="FF0000"/>
                </a:solidFill>
              </a:rPr>
              <a:t> </a:t>
            </a:r>
            <a:r>
              <a:rPr lang="fr-CH" sz="1667" b="1" dirty="0" err="1">
                <a:solidFill>
                  <a:srgbClr val="FF0000"/>
                </a:solidFill>
              </a:rPr>
              <a:t>today</a:t>
            </a:r>
            <a:r>
              <a:rPr lang="fr-CH" sz="1667" b="1" dirty="0">
                <a:solidFill>
                  <a:srgbClr val="FF0000"/>
                </a:solidFill>
              </a:rPr>
              <a:t> </a:t>
            </a:r>
            <a:r>
              <a:rPr lang="fr-CH" sz="1667" b="1" dirty="0">
                <a:solidFill>
                  <a:srgbClr val="FF0000"/>
                </a:solidFill>
                <a:sym typeface="Wingdings" panose="05000000000000000000" pitchFamily="2" charset="2"/>
              </a:rPr>
              <a:t> 10</a:t>
            </a:r>
            <a:r>
              <a:rPr lang="fr-CH" sz="1667" b="1" baseline="30000" dirty="0">
                <a:solidFill>
                  <a:srgbClr val="FF0000"/>
                </a:solidFill>
                <a:sym typeface="Wingdings" panose="05000000000000000000" pitchFamily="2" charset="2"/>
              </a:rPr>
              <a:t>-5</a:t>
            </a:r>
            <a:r>
              <a:rPr lang="fr-CH" sz="1667" b="1" dirty="0">
                <a:solidFill>
                  <a:srgbClr val="FF0000"/>
                </a:solidFill>
                <a:sym typeface="Wingdings" panose="05000000000000000000" pitchFamily="2" charset="2"/>
              </a:rPr>
              <a:t>)</a:t>
            </a:r>
            <a:endParaRPr lang="fr-CH" sz="1667" b="1" dirty="0">
              <a:solidFill>
                <a:srgbClr val="FF0000"/>
              </a:solidFill>
            </a:endParaRPr>
          </a:p>
          <a:p>
            <a:pPr algn="ctr"/>
            <a:r>
              <a:rPr lang="fr-CH" sz="1667" b="1" dirty="0"/>
              <a:t>Z + WW + top </a:t>
            </a:r>
            <a:r>
              <a:rPr lang="fr-CH" sz="1667" b="1" dirty="0" err="1"/>
              <a:t>required</a:t>
            </a:r>
            <a:r>
              <a:rPr lang="fr-CH" sz="1667" b="1" dirty="0"/>
              <a:t>! </a:t>
            </a:r>
          </a:p>
          <a:p>
            <a:pPr algn="ctr"/>
            <a:r>
              <a:rPr lang="fr-CH" sz="1667" b="1" dirty="0"/>
              <a:t>This </a:t>
            </a:r>
            <a:r>
              <a:rPr lang="fr-CH" sz="1667" b="1" dirty="0" err="1"/>
              <a:t>is</a:t>
            </a:r>
            <a:r>
              <a:rPr lang="fr-CH" sz="1667" b="1" dirty="0"/>
              <a:t> a test of the </a:t>
            </a:r>
            <a:r>
              <a:rPr lang="fr-CH" sz="1667" b="1" dirty="0" err="1"/>
              <a:t>completeness</a:t>
            </a:r>
            <a:r>
              <a:rPr lang="fr-CH" sz="1667" b="1" dirty="0"/>
              <a:t> of the SM </a:t>
            </a:r>
          </a:p>
          <a:p>
            <a:pPr algn="ctr"/>
            <a:r>
              <a:rPr lang="fr-CH" sz="1667" b="1" dirty="0"/>
              <a:t>existence of </a:t>
            </a:r>
            <a:r>
              <a:rPr lang="fr-CH" sz="1667" b="1" dirty="0" err="1"/>
              <a:t>weakly</a:t>
            </a:r>
            <a:r>
              <a:rPr lang="fr-CH" sz="1667" b="1" dirty="0"/>
              <a:t> </a:t>
            </a:r>
            <a:r>
              <a:rPr lang="fr-CH" sz="1667" b="1" dirty="0" err="1"/>
              <a:t>interacting</a:t>
            </a:r>
            <a:r>
              <a:rPr lang="fr-CH" sz="1667" b="1" dirty="0"/>
              <a:t> new </a:t>
            </a:r>
            <a:r>
              <a:rPr lang="fr-CH" sz="1667" b="1" dirty="0" err="1"/>
              <a:t>particles</a:t>
            </a:r>
            <a:endParaRPr lang="fr-CH" sz="1667" b="1" dirty="0"/>
          </a:p>
          <a:p>
            <a:pPr algn="ctr"/>
            <a:endParaRPr lang="en-US" sz="1667" b="1" dirty="0"/>
          </a:p>
          <a:p>
            <a:pPr algn="ctr"/>
            <a:r>
              <a:rPr lang="en-US" sz="1667" b="1" dirty="0">
                <a:solidFill>
                  <a:srgbClr val="FF0000"/>
                </a:solidFill>
              </a:rPr>
              <a:t>3. Z FACTORY (5 10</a:t>
            </a:r>
            <a:r>
              <a:rPr lang="en-US" sz="1667" b="1" baseline="30000" dirty="0">
                <a:solidFill>
                  <a:srgbClr val="FF0000"/>
                </a:solidFill>
              </a:rPr>
              <a:t>12</a:t>
            </a:r>
            <a:r>
              <a:rPr lang="en-US" sz="1667" b="1" dirty="0">
                <a:solidFill>
                  <a:srgbClr val="FF0000"/>
                </a:solidFill>
              </a:rPr>
              <a:t> Z)</a:t>
            </a:r>
          </a:p>
          <a:p>
            <a:pPr algn="ctr"/>
            <a:r>
              <a:rPr lang="en-US" sz="1667" b="1" dirty="0"/>
              <a:t>High statistics for Heavy </a:t>
            </a:r>
            <a:r>
              <a:rPr lang="en-US" sz="1667" b="1" dirty="0" err="1"/>
              <a:t>Flavours</a:t>
            </a:r>
            <a:r>
              <a:rPr lang="en-US" sz="1667" b="1" dirty="0"/>
              <a:t> and Search for Feebly  Coupled Particles</a:t>
            </a:r>
          </a:p>
          <a:p>
            <a:pPr algn="ctr"/>
            <a:r>
              <a:rPr lang="en-US" sz="1667" b="1" dirty="0"/>
              <a:t>The place for ‘direct discovery’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71700" y="4706741"/>
            <a:ext cx="576843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500" b="1" dirty="0"/>
              <a:t>+ </a:t>
            </a:r>
            <a:r>
              <a:rPr lang="fr-CH" sz="1500" b="1" dirty="0" err="1"/>
              <a:t>comments</a:t>
            </a:r>
            <a:r>
              <a:rPr lang="fr-CH" sz="1500" b="1" dirty="0"/>
              <a:t> on the </a:t>
            </a:r>
            <a:r>
              <a:rPr lang="fr-CH" sz="1500" b="1" dirty="0" err="1"/>
              <a:t>synergy</a:t>
            </a:r>
            <a:r>
              <a:rPr lang="fr-CH" sz="1500" b="1" dirty="0"/>
              <a:t> and </a:t>
            </a:r>
            <a:r>
              <a:rPr lang="fr-CH" sz="1500" b="1" dirty="0" err="1"/>
              <a:t>complementarity</a:t>
            </a:r>
            <a:r>
              <a:rPr lang="fr-CH" sz="1500" b="1" dirty="0"/>
              <a:t> of FCC-</a:t>
            </a:r>
            <a:r>
              <a:rPr lang="fr-CH" sz="1500" b="1" dirty="0" err="1"/>
              <a:t>ee</a:t>
            </a:r>
            <a:r>
              <a:rPr lang="fr-CH" sz="1500" b="1" dirty="0"/>
              <a:t> </a:t>
            </a:r>
            <a:r>
              <a:rPr lang="fr-CH" sz="1500" b="1" dirty="0" err="1"/>
              <a:t>hh</a:t>
            </a:r>
            <a:r>
              <a:rPr lang="fr-CH" sz="1500" b="1" dirty="0"/>
              <a:t> and eh</a:t>
            </a:r>
            <a:endParaRPr lang="en-GB" sz="1500" b="1" dirty="0"/>
          </a:p>
        </p:txBody>
      </p:sp>
    </p:spTree>
    <p:extLst>
      <p:ext uri="{BB962C8B-B14F-4D97-AF65-F5344CB8AC3E}">
        <p14:creationId xmlns:p14="http://schemas.microsoft.com/office/powerpoint/2010/main" val="248085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865"/>
            <a:ext cx="7620000" cy="325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989543" y="3355168"/>
            <a:ext cx="7164917" cy="2169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333" dirty="0">
              <a:solidFill>
                <a:srgbClr val="000000"/>
              </a:solidFill>
              <a:latin typeface="Comic Sans MS"/>
            </a:endParaRPr>
          </a:p>
          <a:p>
            <a:r>
              <a:rPr lang="en-US" sz="1500" dirty="0" smtClean="0">
                <a:solidFill>
                  <a:srgbClr val="000000"/>
                </a:solidFill>
              </a:rPr>
              <a:t>~100 </a:t>
            </a:r>
            <a:r>
              <a:rPr lang="en-US" sz="1500" dirty="0">
                <a:solidFill>
                  <a:srgbClr val="000000"/>
                </a:solidFill>
              </a:rPr>
              <a:t>Million Higgs already produced…  more  than most “Higgs factory” projects</a:t>
            </a:r>
            <a:r>
              <a:rPr lang="en-US" sz="1500" dirty="0">
                <a:solidFill>
                  <a:srgbClr val="000000"/>
                </a:solidFill>
                <a:latin typeface="Comic Sans MS"/>
              </a:rPr>
              <a:t>.</a:t>
            </a:r>
          </a:p>
          <a:p>
            <a:endParaRPr lang="fr-CH" sz="1333" dirty="0">
              <a:solidFill>
                <a:srgbClr val="0033CC"/>
              </a:solidFill>
            </a:endParaRPr>
          </a:p>
          <a:p>
            <a:endParaRPr lang="fr-CH" sz="1333" baseline="30000" dirty="0">
              <a:solidFill>
                <a:srgbClr val="0033CC"/>
              </a:solidFill>
              <a:sym typeface="Symbol"/>
            </a:endParaRPr>
          </a:p>
          <a:p>
            <a:endParaRPr lang="fr-CH" sz="1333" baseline="30000" dirty="0">
              <a:solidFill>
                <a:srgbClr val="0033CC"/>
              </a:solidFill>
              <a:sym typeface="Symbol"/>
            </a:endParaRPr>
          </a:p>
          <a:p>
            <a:endParaRPr lang="fr-CH" sz="1333" baseline="30000" dirty="0">
              <a:solidFill>
                <a:srgbClr val="0033CC"/>
              </a:solidFill>
              <a:sym typeface="Symbol"/>
            </a:endParaRPr>
          </a:p>
          <a:p>
            <a:endParaRPr lang="fr-CH" sz="1333" dirty="0">
              <a:solidFill>
                <a:srgbClr val="0033CC"/>
              </a:solidFill>
              <a:sym typeface="Symbol"/>
            </a:endParaRPr>
          </a:p>
          <a:p>
            <a:endParaRPr lang="fr-CH" sz="1333" dirty="0">
              <a:solidFill>
                <a:srgbClr val="0033CC"/>
              </a:solidFill>
              <a:sym typeface="Symbol"/>
            </a:endParaRPr>
          </a:p>
          <a:p>
            <a:endParaRPr lang="fr-CH" sz="1333" dirty="0">
              <a:solidFill>
                <a:srgbClr val="0033CC"/>
              </a:solidFill>
              <a:sym typeface="Symbol"/>
            </a:endParaRPr>
          </a:p>
          <a:p>
            <a:r>
              <a:rPr lang="fr-CH" sz="1333" dirty="0" err="1">
                <a:solidFill>
                  <a:srgbClr val="0033CC"/>
                </a:solidFill>
                <a:sym typeface="Symbol"/>
              </a:rPr>
              <a:t>difficult</a:t>
            </a:r>
            <a:r>
              <a:rPr lang="fr-CH" sz="1333" dirty="0">
                <a:solidFill>
                  <a:srgbClr val="0033CC"/>
                </a:solidFill>
                <a:sym typeface="Symbol"/>
              </a:rPr>
              <a:t> to </a:t>
            </a:r>
            <a:r>
              <a:rPr lang="fr-CH" sz="1333" dirty="0" err="1">
                <a:solidFill>
                  <a:srgbClr val="0033CC"/>
                </a:solidFill>
                <a:sym typeface="Symbol"/>
              </a:rPr>
              <a:t>extract</a:t>
            </a:r>
            <a:r>
              <a:rPr lang="fr-CH" sz="1333" dirty="0">
                <a:solidFill>
                  <a:srgbClr val="0033CC"/>
                </a:solidFill>
                <a:sym typeface="Symbol"/>
              </a:rPr>
              <a:t> the </a:t>
            </a:r>
            <a:r>
              <a:rPr lang="fr-CH" sz="1333" dirty="0" err="1">
                <a:solidFill>
                  <a:srgbClr val="0033CC"/>
                </a:solidFill>
                <a:sym typeface="Symbol"/>
              </a:rPr>
              <a:t>couplings</a:t>
            </a:r>
            <a:r>
              <a:rPr lang="fr-CH" sz="1333" dirty="0">
                <a:solidFill>
                  <a:srgbClr val="0033CC"/>
                </a:solidFill>
                <a:sym typeface="Symbol"/>
              </a:rPr>
              <a:t> </a:t>
            </a:r>
            <a:r>
              <a:rPr lang="fr-CH" sz="1333" dirty="0" err="1">
                <a:solidFill>
                  <a:srgbClr val="0033CC"/>
                </a:solidFill>
                <a:sym typeface="Symbol"/>
              </a:rPr>
              <a:t>because</a:t>
            </a:r>
            <a:r>
              <a:rPr lang="fr-CH" sz="1333" dirty="0">
                <a:solidFill>
                  <a:srgbClr val="0033CC"/>
                </a:solidFill>
                <a:sym typeface="Symbol"/>
              </a:rPr>
              <a:t> </a:t>
            </a:r>
            <a:r>
              <a:rPr lang="fr-CH" sz="1333" baseline="-25000" dirty="0" err="1">
                <a:solidFill>
                  <a:srgbClr val="0033CC"/>
                </a:solidFill>
                <a:sym typeface="Symbol"/>
              </a:rPr>
              <a:t>prod</a:t>
            </a:r>
            <a:r>
              <a:rPr lang="fr-CH" sz="1333" dirty="0">
                <a:solidFill>
                  <a:srgbClr val="0033CC"/>
                </a:solidFill>
                <a:sym typeface="Symbol"/>
              </a:rPr>
              <a:t> </a:t>
            </a:r>
            <a:r>
              <a:rPr lang="fr-CH" sz="1333" dirty="0" err="1">
                <a:solidFill>
                  <a:srgbClr val="0033CC"/>
                </a:solidFill>
                <a:sym typeface="Symbol"/>
              </a:rPr>
              <a:t>uncertain</a:t>
            </a:r>
            <a:r>
              <a:rPr lang="fr-CH" sz="1333" dirty="0">
                <a:solidFill>
                  <a:srgbClr val="0033CC"/>
                </a:solidFill>
                <a:sym typeface="Symbol"/>
              </a:rPr>
              <a:t>   and </a:t>
            </a:r>
            <a:r>
              <a:rPr lang="fr-CH" sz="1333" baseline="-25000" dirty="0">
                <a:solidFill>
                  <a:srgbClr val="0033CC"/>
                </a:solidFill>
                <a:sym typeface="Symbol"/>
              </a:rPr>
              <a:t>H</a:t>
            </a:r>
            <a:r>
              <a:rPr lang="fr-CH" sz="1333" dirty="0">
                <a:solidFill>
                  <a:srgbClr val="0033CC"/>
                </a:solidFill>
                <a:sym typeface="Symbol"/>
              </a:rPr>
              <a:t>  </a:t>
            </a:r>
            <a:r>
              <a:rPr lang="fr-CH" sz="1333" dirty="0" err="1">
                <a:solidFill>
                  <a:srgbClr val="0033CC"/>
                </a:solidFill>
                <a:sym typeface="Symbol"/>
              </a:rPr>
              <a:t>is</a:t>
            </a:r>
            <a:r>
              <a:rPr lang="fr-CH" sz="1333" dirty="0">
                <a:solidFill>
                  <a:srgbClr val="0033CC"/>
                </a:solidFill>
                <a:sym typeface="Symbol"/>
              </a:rPr>
              <a:t> </a:t>
            </a:r>
            <a:r>
              <a:rPr lang="fr-CH" sz="1333" dirty="0" err="1">
                <a:solidFill>
                  <a:srgbClr val="0033CC"/>
                </a:solidFill>
                <a:sym typeface="Symbol"/>
              </a:rPr>
              <a:t>unknown</a:t>
            </a:r>
            <a:r>
              <a:rPr lang="fr-CH" sz="1333" dirty="0">
                <a:solidFill>
                  <a:srgbClr val="0033CC"/>
                </a:solidFill>
                <a:sym typeface="Symbol"/>
              </a:rPr>
              <a:t>  </a:t>
            </a:r>
          </a:p>
          <a:p>
            <a:r>
              <a:rPr lang="fr-CH" sz="1333" dirty="0">
                <a:solidFill>
                  <a:srgbClr val="0033CC"/>
                </a:solidFill>
                <a:sym typeface="Symbol"/>
              </a:rPr>
              <a:t>(invisible+ </a:t>
            </a:r>
            <a:r>
              <a:rPr lang="fr-CH" sz="1333" dirty="0" err="1">
                <a:solidFill>
                  <a:srgbClr val="0033CC"/>
                </a:solidFill>
                <a:sym typeface="Symbol"/>
              </a:rPr>
              <a:t>unmeasured</a:t>
            </a:r>
            <a:r>
              <a:rPr lang="fr-CH" sz="1333" dirty="0">
                <a:solidFill>
                  <a:srgbClr val="0033CC"/>
                </a:solidFill>
                <a:sym typeface="Symbol"/>
              </a:rPr>
              <a:t>  </a:t>
            </a:r>
            <a:r>
              <a:rPr lang="fr-CH" sz="1333" dirty="0" err="1">
                <a:solidFill>
                  <a:srgbClr val="0033CC"/>
                </a:solidFill>
                <a:sym typeface="Symbol"/>
              </a:rPr>
              <a:t>channels</a:t>
            </a:r>
            <a:r>
              <a:rPr lang="fr-CH" sz="1333" dirty="0">
                <a:solidFill>
                  <a:srgbClr val="0033CC"/>
                </a:solidFill>
                <a:sym typeface="Symbol"/>
              </a:rPr>
              <a:t>)</a:t>
            </a:r>
            <a:r>
              <a:rPr lang="fr-CH" sz="1333" u="sng" dirty="0">
                <a:solidFill>
                  <a:srgbClr val="0033CC"/>
                </a:solidFill>
                <a:sym typeface="Symbol"/>
              </a:rPr>
              <a:t> </a:t>
            </a:r>
            <a:r>
              <a:rPr lang="fr-CH" sz="1333" u="sng" dirty="0">
                <a:solidFill>
                  <a:srgbClr val="0033CC"/>
                </a:solidFill>
                <a:sym typeface="Wingdings" panose="05000000000000000000" pitchFamily="2" charset="2"/>
              </a:rPr>
              <a:t> must do </a:t>
            </a:r>
            <a:r>
              <a:rPr lang="fr-CH" sz="1333" u="sng" dirty="0" err="1">
                <a:solidFill>
                  <a:srgbClr val="0033CC"/>
                </a:solidFill>
                <a:sym typeface="Wingdings" panose="05000000000000000000" pitchFamily="2" charset="2"/>
              </a:rPr>
              <a:t>physics</a:t>
            </a:r>
            <a:r>
              <a:rPr lang="fr-CH" sz="1333" u="sng" dirty="0">
                <a:solidFill>
                  <a:srgbClr val="0033CC"/>
                </a:solidFill>
                <a:sym typeface="Wingdings" panose="05000000000000000000" pitchFamily="2" charset="2"/>
              </a:rPr>
              <a:t> </a:t>
            </a:r>
            <a:r>
              <a:rPr lang="fr-CH" sz="1333" u="sng" dirty="0" err="1">
                <a:solidFill>
                  <a:srgbClr val="0033CC"/>
                </a:solidFill>
                <a:sym typeface="Wingdings" panose="05000000000000000000" pitchFamily="2" charset="2"/>
              </a:rPr>
              <a:t>with</a:t>
            </a:r>
            <a:r>
              <a:rPr lang="fr-CH" sz="1333" u="sng" dirty="0">
                <a:solidFill>
                  <a:srgbClr val="0033CC"/>
                </a:solidFill>
                <a:sym typeface="Wingdings" panose="05000000000000000000" pitchFamily="2" charset="2"/>
              </a:rPr>
              <a:t> ratios.</a:t>
            </a:r>
            <a:endParaRPr lang="fr-CH" sz="1333" u="sng" dirty="0">
              <a:solidFill>
                <a:srgbClr val="0033CC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47164" y="3964769"/>
            <a:ext cx="4190634" cy="900055"/>
            <a:chOff x="342197" y="4757724"/>
            <a:chExt cx="5028761" cy="1080066"/>
          </a:xfrm>
        </p:grpSpPr>
        <p:sp>
          <p:nvSpPr>
            <p:cNvPr id="2" name="TextBox 1"/>
            <p:cNvSpPr txBox="1"/>
            <p:nvPr/>
          </p:nvSpPr>
          <p:spPr>
            <a:xfrm>
              <a:off x="342197" y="4757724"/>
              <a:ext cx="5028761" cy="10800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2333" dirty="0">
                  <a:solidFill>
                    <a:srgbClr val="0033CC"/>
                  </a:solidFill>
                  <a:sym typeface="Symbol"/>
                </a:rPr>
                <a:t></a:t>
              </a:r>
              <a:r>
                <a:rPr lang="fr-CH" sz="2333" baseline="-25000" dirty="0" err="1">
                  <a:solidFill>
                    <a:srgbClr val="0033CC"/>
                  </a:solidFill>
                  <a:sym typeface="Symbol"/>
                </a:rPr>
                <a:t>i</a:t>
              </a:r>
              <a:r>
                <a:rPr lang="fr-CH" sz="2333" baseline="-25000" dirty="0" err="1">
                  <a:solidFill>
                    <a:srgbClr val="0033CC"/>
                  </a:solidFill>
                  <a:sym typeface="Wingdings" pitchFamily="2" charset="2"/>
                </a:rPr>
                <a:t>f</a:t>
              </a:r>
              <a:r>
                <a:rPr lang="fr-CH" sz="2333" baseline="-25000" dirty="0">
                  <a:solidFill>
                    <a:srgbClr val="0033CC"/>
                  </a:solidFill>
                  <a:sym typeface="Wingdings" pitchFamily="2" charset="2"/>
                </a:rPr>
                <a:t> </a:t>
              </a:r>
              <a:r>
                <a:rPr lang="fr-CH" sz="2333" dirty="0">
                  <a:solidFill>
                    <a:srgbClr val="0033CC"/>
                  </a:solidFill>
                  <a:sym typeface="Symbol"/>
                </a:rPr>
                <a:t> </a:t>
              </a:r>
              <a:r>
                <a:rPr lang="fr-CH" sz="2333" baseline="30000" dirty="0" err="1">
                  <a:solidFill>
                    <a:srgbClr val="0033CC"/>
                  </a:solidFill>
                  <a:sym typeface="Symbol"/>
                </a:rPr>
                <a:t>observed</a:t>
              </a:r>
              <a:r>
                <a:rPr lang="fr-CH" sz="2333" baseline="30000" dirty="0">
                  <a:solidFill>
                    <a:srgbClr val="0033CC"/>
                  </a:solidFill>
                  <a:sym typeface="Symbol"/>
                </a:rPr>
                <a:t>   </a:t>
              </a:r>
              <a:r>
                <a:rPr lang="fr-CH" sz="2333" dirty="0">
                  <a:solidFill>
                    <a:srgbClr val="0033CC"/>
                  </a:solidFill>
                  <a:sym typeface="Symbol"/>
                </a:rPr>
                <a:t> </a:t>
              </a:r>
              <a:r>
                <a:rPr lang="fr-CH" sz="2333" baseline="-25000" dirty="0" err="1">
                  <a:solidFill>
                    <a:srgbClr val="0033CC"/>
                  </a:solidFill>
                  <a:sym typeface="Symbol"/>
                </a:rPr>
                <a:t>prod</a:t>
              </a:r>
              <a:r>
                <a:rPr lang="fr-CH" sz="2333" dirty="0">
                  <a:solidFill>
                    <a:srgbClr val="0033CC"/>
                  </a:solidFill>
                  <a:sym typeface="Symbol"/>
                </a:rPr>
                <a:t>  (</a:t>
              </a:r>
              <a:r>
                <a:rPr lang="fr-CH" sz="2333" dirty="0" err="1">
                  <a:solidFill>
                    <a:srgbClr val="0033CC"/>
                  </a:solidFill>
                  <a:sym typeface="Symbol"/>
                </a:rPr>
                <a:t>g</a:t>
              </a:r>
              <a:r>
                <a:rPr lang="fr-CH" sz="2333" baseline="-25000" dirty="0" err="1">
                  <a:solidFill>
                    <a:srgbClr val="0033CC"/>
                  </a:solidFill>
                  <a:sym typeface="Symbol"/>
                </a:rPr>
                <a:t>Hi</a:t>
              </a:r>
              <a:r>
                <a:rPr lang="fr-CH" sz="2333" dirty="0">
                  <a:solidFill>
                    <a:srgbClr val="0033CC"/>
                  </a:solidFill>
                  <a:sym typeface="Symbol"/>
                </a:rPr>
                <a:t> )</a:t>
              </a:r>
              <a:r>
                <a:rPr lang="fr-CH" sz="2333" baseline="30000" dirty="0">
                  <a:solidFill>
                    <a:srgbClr val="0033CC"/>
                  </a:solidFill>
                  <a:sym typeface="Symbol"/>
                </a:rPr>
                <a:t>2</a:t>
              </a:r>
              <a:r>
                <a:rPr lang="fr-CH" sz="2333" dirty="0">
                  <a:solidFill>
                    <a:srgbClr val="0033CC"/>
                  </a:solidFill>
                  <a:sym typeface="Symbol"/>
                </a:rPr>
                <a:t>(</a:t>
              </a:r>
              <a:r>
                <a:rPr lang="fr-CH" sz="2333" dirty="0" err="1">
                  <a:solidFill>
                    <a:srgbClr val="0033CC"/>
                  </a:solidFill>
                  <a:sym typeface="Symbol"/>
                </a:rPr>
                <a:t>g</a:t>
              </a:r>
              <a:r>
                <a:rPr lang="fr-CH" sz="2333" baseline="-25000" dirty="0" err="1">
                  <a:solidFill>
                    <a:srgbClr val="0033CC"/>
                  </a:solidFill>
                  <a:sym typeface="Symbol"/>
                </a:rPr>
                <a:t>Hf</a:t>
              </a:r>
              <a:r>
                <a:rPr lang="fr-CH" sz="2333" dirty="0">
                  <a:solidFill>
                    <a:srgbClr val="0033CC"/>
                  </a:solidFill>
                  <a:sym typeface="Symbol"/>
                </a:rPr>
                <a:t>)</a:t>
              </a:r>
              <a:r>
                <a:rPr lang="fr-CH" sz="2333" baseline="30000" dirty="0">
                  <a:solidFill>
                    <a:srgbClr val="0033CC"/>
                  </a:solidFill>
                  <a:sym typeface="Symbol"/>
                </a:rPr>
                <a:t>2      </a:t>
              </a:r>
            </a:p>
            <a:p>
              <a:endParaRPr lang="fr-CH" sz="583" dirty="0"/>
            </a:p>
            <a:p>
              <a:r>
                <a:rPr lang="fr-CH" sz="2333" dirty="0"/>
                <a:t>                                             </a:t>
              </a:r>
              <a:r>
                <a:rPr lang="fr-CH" sz="2333" dirty="0">
                  <a:solidFill>
                    <a:srgbClr val="0033CC"/>
                  </a:solidFill>
                  <a:sym typeface="Symbol"/>
                </a:rPr>
                <a:t></a:t>
              </a:r>
              <a:r>
                <a:rPr lang="fr-CH" sz="2333" baseline="-25000" dirty="0">
                  <a:solidFill>
                    <a:srgbClr val="0033CC"/>
                  </a:solidFill>
                  <a:sym typeface="Symbol"/>
                </a:rPr>
                <a:t>H</a:t>
              </a:r>
              <a:endParaRPr lang="en-GB" sz="2333" dirty="0"/>
            </a:p>
          </p:txBody>
        </p:sp>
        <p:cxnSp>
          <p:nvCxnSpPr>
            <p:cNvPr id="5" name="Straight Connector 4"/>
            <p:cNvCxnSpPr/>
            <p:nvPr/>
          </p:nvCxnSpPr>
          <p:spPr bwMode="auto">
            <a:xfrm>
              <a:off x="3419108" y="5334035"/>
              <a:ext cx="1406571" cy="0"/>
            </a:xfrm>
            <a:prstGeom prst="line">
              <a:avLst/>
            </a:prstGeom>
            <a:noFill/>
            <a:ln w="38100" cap="flat" cmpd="sng" algn="ctr">
              <a:solidFill>
                <a:srgbClr val="1F419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7" name="TextBox 6"/>
          <p:cNvSpPr txBox="1"/>
          <p:nvPr/>
        </p:nvSpPr>
        <p:spPr>
          <a:xfrm>
            <a:off x="989544" y="3137160"/>
            <a:ext cx="4065537" cy="45134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CH" sz="2333" kern="0" dirty="0">
                <a:solidFill>
                  <a:prstClr val="black"/>
                </a:solidFill>
                <a:latin typeface="Calibri"/>
              </a:rPr>
              <a:t>THE LHC </a:t>
            </a:r>
            <a:r>
              <a:rPr lang="fr-CH" sz="2333" kern="0" dirty="0" err="1">
                <a:solidFill>
                  <a:prstClr val="black"/>
                </a:solidFill>
                <a:latin typeface="Calibri"/>
              </a:rPr>
              <a:t>is</a:t>
            </a:r>
            <a:r>
              <a:rPr lang="fr-CH" sz="2333" kern="0" dirty="0">
                <a:solidFill>
                  <a:prstClr val="black"/>
                </a:solidFill>
                <a:latin typeface="Calibri"/>
              </a:rPr>
              <a:t> a </a:t>
            </a:r>
            <a:r>
              <a:rPr lang="fr-CH" sz="2333" kern="0" dirty="0" err="1">
                <a:solidFill>
                  <a:prstClr val="black"/>
                </a:solidFill>
                <a:latin typeface="Calibri"/>
              </a:rPr>
              <a:t>Higgs</a:t>
            </a:r>
            <a:r>
              <a:rPr lang="fr-CH" sz="2333" kern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2333" kern="0" dirty="0" err="1">
                <a:solidFill>
                  <a:prstClr val="black"/>
                </a:solidFill>
                <a:latin typeface="Calibri"/>
              </a:rPr>
              <a:t>Factory</a:t>
            </a:r>
            <a:r>
              <a:rPr lang="fr-CH" sz="2333" kern="0" dirty="0">
                <a:solidFill>
                  <a:prstClr val="black"/>
                </a:solidFill>
                <a:latin typeface="Calibri"/>
              </a:rPr>
              <a:t>…BUT</a:t>
            </a:r>
            <a:endParaRPr lang="en-US" sz="2333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22914" y="3964770"/>
            <a:ext cx="3224794" cy="6054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667" dirty="0"/>
              <a:t>relative </a:t>
            </a:r>
            <a:r>
              <a:rPr lang="fr-CH" sz="1667" dirty="0" err="1"/>
              <a:t>error</a:t>
            </a:r>
            <a:r>
              <a:rPr lang="fr-CH" sz="1667" dirty="0"/>
              <a:t> </a:t>
            </a:r>
            <a:r>
              <a:rPr lang="fr-CH" sz="1667" dirty="0" err="1"/>
              <a:t>scales</a:t>
            </a:r>
            <a:r>
              <a:rPr lang="fr-CH" sz="1667" dirty="0"/>
              <a:t> </a:t>
            </a:r>
            <a:r>
              <a:rPr lang="fr-CH" sz="1667" dirty="0" err="1"/>
              <a:t>with</a:t>
            </a:r>
            <a:endParaRPr lang="fr-CH" sz="1667" dirty="0"/>
          </a:p>
          <a:p>
            <a:r>
              <a:rPr lang="fr-CH" sz="1667" dirty="0"/>
              <a:t>1/</a:t>
            </a:r>
            <a:r>
              <a:rPr lang="fr-CH" sz="1667" dirty="0" err="1"/>
              <a:t>purity</a:t>
            </a:r>
            <a:r>
              <a:rPr lang="fr-CH" sz="1667" dirty="0"/>
              <a:t> and 1/</a:t>
            </a:r>
            <a:r>
              <a:rPr lang="fr-CH" sz="1667" dirty="0">
                <a:sym typeface="Symbol"/>
              </a:rPr>
              <a:t></a:t>
            </a:r>
            <a:r>
              <a:rPr lang="fr-CH" sz="1667" dirty="0" err="1"/>
              <a:t>efficiency</a:t>
            </a:r>
            <a:r>
              <a:rPr lang="fr-CH" sz="1667" dirty="0"/>
              <a:t> of signal</a:t>
            </a:r>
            <a:endParaRPr lang="en-GB" sz="1667" dirty="0"/>
          </a:p>
        </p:txBody>
      </p:sp>
      <p:sp>
        <p:nvSpPr>
          <p:cNvPr id="4" name="Oval 3"/>
          <p:cNvSpPr/>
          <p:nvPr/>
        </p:nvSpPr>
        <p:spPr>
          <a:xfrm>
            <a:off x="3995936" y="4441676"/>
            <a:ext cx="504056" cy="375540"/>
          </a:xfrm>
          <a:prstGeom prst="ellipse">
            <a:avLst/>
          </a:prstGeom>
        </p:spPr>
        <p:txBody>
          <a:bodyPr wrap="square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val 7"/>
          <p:cNvSpPr/>
          <p:nvPr/>
        </p:nvSpPr>
        <p:spPr>
          <a:xfrm>
            <a:off x="8604448" y="4153644"/>
            <a:ext cx="914400" cy="914400"/>
          </a:xfrm>
          <a:prstGeom prst="ellipse">
            <a:avLst/>
          </a:prstGeom>
        </p:spPr>
        <p:txBody>
          <a:bodyPr wrap="square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val 8"/>
          <p:cNvSpPr/>
          <p:nvPr/>
        </p:nvSpPr>
        <p:spPr>
          <a:xfrm>
            <a:off x="3612586" y="4441676"/>
            <a:ext cx="1247446" cy="552401"/>
          </a:xfrm>
          <a:prstGeom prst="ellipse">
            <a:avLst/>
          </a:prstGeom>
          <a:ln w="3810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60032" y="4657700"/>
            <a:ext cx="4333366" cy="369332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We don</a:t>
            </a:r>
            <a:r>
              <a:rPr lang="en-CH" dirty="0" smtClean="0"/>
              <a:t>’</a:t>
            </a:r>
            <a:r>
              <a:rPr lang="en-US" dirty="0" smtClean="0"/>
              <a:t>t know this until measured directly 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04940-72AE-42B8-AA76-39D2E7706BB5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20/01/2021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status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33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6584" y="275167"/>
            <a:ext cx="6773333" cy="5064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796136" y="2209428"/>
            <a:ext cx="836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FCC-</a:t>
            </a:r>
            <a:r>
              <a:rPr lang="en-US" b="1" dirty="0" err="1" smtClean="0">
                <a:solidFill>
                  <a:srgbClr val="FFFF00"/>
                </a:solidFill>
              </a:rPr>
              <a:t>ee</a:t>
            </a:r>
            <a:endParaRPr lang="en-US" b="1" dirty="0" smtClean="0">
              <a:solidFill>
                <a:srgbClr val="FFFF00"/>
              </a:solidFill>
            </a:endParaRPr>
          </a:p>
          <a:p>
            <a:r>
              <a:rPr lang="en-US" b="1" dirty="0" smtClean="0">
                <a:solidFill>
                  <a:srgbClr val="FFFF00"/>
                </a:solidFill>
              </a:rPr>
              <a:t>CEPC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98A48-FAE4-4A26-A26A-B35EFEB2362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20/01/2021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status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70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1673" y="-202840"/>
            <a:ext cx="6858000" cy="952500"/>
          </a:xfrm>
        </p:spPr>
        <p:txBody>
          <a:bodyPr/>
          <a:lstStyle/>
          <a:p>
            <a:r>
              <a:rPr lang="en-GB" dirty="0" smtClean="0"/>
              <a:t>Higgs production mechanism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0" y="687941"/>
            <a:ext cx="7027333" cy="107949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sz="1667" dirty="0"/>
              <a:t>“</a:t>
            </a:r>
            <a:r>
              <a:rPr lang="en-GB" sz="1667" dirty="0" err="1"/>
              <a:t>higgstrahlung</a:t>
            </a:r>
            <a:r>
              <a:rPr lang="en-GB" sz="1667" dirty="0"/>
              <a:t>” process close to threshold</a:t>
            </a:r>
          </a:p>
          <a:p>
            <a:pPr>
              <a:buNone/>
            </a:pPr>
            <a:r>
              <a:rPr lang="en-GB" sz="1667" dirty="0"/>
              <a:t>Production </a:t>
            </a:r>
            <a:r>
              <a:rPr lang="en-GB" sz="1667" dirty="0" err="1"/>
              <a:t>xsection</a:t>
            </a:r>
            <a:r>
              <a:rPr lang="en-GB" sz="1667" dirty="0"/>
              <a:t> has a maximum at near threshold ~200 fb</a:t>
            </a:r>
          </a:p>
          <a:p>
            <a:pPr>
              <a:buNone/>
            </a:pPr>
            <a:r>
              <a:rPr lang="en-GB" sz="1667" dirty="0">
                <a:solidFill>
                  <a:srgbClr val="C00000"/>
                </a:solidFill>
              </a:rPr>
              <a:t>           </a:t>
            </a:r>
            <a:r>
              <a:rPr lang="en-GB" sz="1667" dirty="0" smtClean="0">
                <a:solidFill>
                  <a:srgbClr val="C00000"/>
                </a:solidFill>
              </a:rPr>
              <a:t>1.7 10</a:t>
            </a:r>
            <a:r>
              <a:rPr lang="en-GB" sz="1667" baseline="30000" dirty="0" smtClean="0">
                <a:solidFill>
                  <a:srgbClr val="C00000"/>
                </a:solidFill>
              </a:rPr>
              <a:t>35</a:t>
            </a:r>
            <a:r>
              <a:rPr lang="en-GB" sz="1667" dirty="0" smtClean="0">
                <a:solidFill>
                  <a:srgbClr val="C00000"/>
                </a:solidFill>
              </a:rPr>
              <a:t>/cm</a:t>
            </a:r>
            <a:r>
              <a:rPr lang="en-GB" sz="1667" baseline="30000" dirty="0" smtClean="0">
                <a:solidFill>
                  <a:srgbClr val="C00000"/>
                </a:solidFill>
              </a:rPr>
              <a:t>2</a:t>
            </a:r>
            <a:r>
              <a:rPr lang="en-GB" sz="1667" dirty="0" smtClean="0">
                <a:solidFill>
                  <a:srgbClr val="C00000"/>
                </a:solidFill>
              </a:rPr>
              <a:t>/s </a:t>
            </a:r>
            <a:r>
              <a:rPr lang="en-GB" sz="1667" dirty="0">
                <a:solidFill>
                  <a:srgbClr val="C00000"/>
                </a:solidFill>
                <a:sym typeface="Wingdings" pitchFamily="2" charset="2"/>
              </a:rPr>
              <a:t>  </a:t>
            </a:r>
            <a:r>
              <a:rPr lang="en-GB" sz="1667" dirty="0" smtClean="0">
                <a:solidFill>
                  <a:srgbClr val="C00000"/>
                </a:solidFill>
                <a:sym typeface="Wingdings" pitchFamily="2" charset="2"/>
              </a:rPr>
              <a:t>3</a:t>
            </a:r>
            <a:r>
              <a:rPr lang="en-GB" sz="1667" dirty="0">
                <a:solidFill>
                  <a:srgbClr val="C00000"/>
                </a:solidFill>
                <a:sym typeface="Wingdings" pitchFamily="2" charset="2"/>
              </a:rPr>
              <a:t>4</a:t>
            </a:r>
            <a:r>
              <a:rPr lang="en-GB" sz="1667" dirty="0" smtClean="0">
                <a:solidFill>
                  <a:srgbClr val="C00000"/>
                </a:solidFill>
                <a:sym typeface="Wingdings" pitchFamily="2" charset="2"/>
              </a:rPr>
              <a:t>0’000 </a:t>
            </a:r>
            <a:r>
              <a:rPr lang="en-GB" sz="1667" dirty="0">
                <a:solidFill>
                  <a:srgbClr val="C00000"/>
                </a:solidFill>
                <a:sym typeface="Wingdings" pitchFamily="2" charset="2"/>
              </a:rPr>
              <a:t>HZ events per year.</a:t>
            </a:r>
            <a:r>
              <a:rPr lang="en-GB" sz="1667" dirty="0">
                <a:sym typeface="Wingdings" pitchFamily="2" charset="2"/>
              </a:rPr>
              <a:t> </a:t>
            </a:r>
            <a:endParaRPr lang="en-GB" sz="1667" dirty="0"/>
          </a:p>
        </p:txBody>
      </p:sp>
      <p:sp>
        <p:nvSpPr>
          <p:cNvPr id="45" name="Slide Number Placeholder 44"/>
          <p:cNvSpPr>
            <a:spLocks noGrp="1"/>
          </p:cNvSpPr>
          <p:nvPr>
            <p:ph type="sldNum" sz="quarter" idx="4294967295"/>
          </p:nvPr>
        </p:nvSpPr>
        <p:spPr>
          <a:xfrm>
            <a:off x="889000" y="5270500"/>
            <a:ext cx="444500" cy="301625"/>
          </a:xfrm>
          <a:prstGeom prst="rect">
            <a:avLst/>
          </a:prstGeom>
        </p:spPr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3" name="Date Placeholder 42"/>
          <p:cNvSpPr>
            <a:spLocks noGrp="1"/>
          </p:cNvSpPr>
          <p:nvPr>
            <p:ph type="dt" sz="half" idx="4294967295"/>
          </p:nvPr>
        </p:nvSpPr>
        <p:spPr>
          <a:xfrm>
            <a:off x="762000" y="5296979"/>
            <a:ext cx="1778000" cy="304271"/>
          </a:xfrm>
        </p:spPr>
        <p:txBody>
          <a:bodyPr/>
          <a:lstStyle/>
          <a:p>
            <a:fld id="{6F3CDC0B-63F8-465C-908F-FBC62A7C554B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20/01/2021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1515139" y="2555013"/>
            <a:ext cx="762000" cy="1524000"/>
          </a:xfrm>
          <a:custGeom>
            <a:avLst/>
            <a:gdLst>
              <a:gd name="connsiteX0" fmla="*/ 0 w 914400"/>
              <a:gd name="connsiteY0" fmla="*/ 0 h 1828800"/>
              <a:gd name="connsiteX1" fmla="*/ 914400 w 914400"/>
              <a:gd name="connsiteY1" fmla="*/ 903768 h 1828800"/>
              <a:gd name="connsiteX2" fmla="*/ 0 w 914400"/>
              <a:gd name="connsiteY2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1828800">
                <a:moveTo>
                  <a:pt x="0" y="0"/>
                </a:moveTo>
                <a:lnTo>
                  <a:pt x="914400" y="903768"/>
                </a:lnTo>
                <a:lnTo>
                  <a:pt x="0" y="1828800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500">
              <a:solidFill>
                <a:prstClr val="black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3039151" y="2550583"/>
            <a:ext cx="770861" cy="75757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714500" y="3820606"/>
            <a:ext cx="381000" cy="348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67" dirty="0">
                <a:solidFill>
                  <a:prstClr val="black"/>
                </a:solidFill>
              </a:rPr>
              <a:t>e</a:t>
            </a:r>
            <a:r>
              <a:rPr lang="en-GB" sz="1667" baseline="30000" dirty="0">
                <a:solidFill>
                  <a:prstClr val="black"/>
                </a:solidFill>
              </a:rPr>
              <a:t>+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78000" y="2550606"/>
            <a:ext cx="381000" cy="348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67" dirty="0">
                <a:solidFill>
                  <a:prstClr val="black"/>
                </a:solidFill>
              </a:rPr>
              <a:t>e</a:t>
            </a:r>
            <a:r>
              <a:rPr lang="en-GB" sz="1667" baseline="30000" dirty="0">
                <a:solidFill>
                  <a:prstClr val="black"/>
                </a:solidFill>
              </a:rPr>
              <a:t>-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17930" y="2995084"/>
            <a:ext cx="37061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solidFill>
                  <a:prstClr val="black"/>
                </a:solidFill>
              </a:rPr>
              <a:t>Z*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02000" y="3766830"/>
            <a:ext cx="27443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solidFill>
                  <a:prstClr val="black"/>
                </a:solidFill>
              </a:rPr>
              <a:t>Z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02000" y="2550606"/>
            <a:ext cx="30489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solidFill>
                  <a:prstClr val="black"/>
                </a:solidFill>
              </a:rPr>
              <a:t>H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11593" y="4815417"/>
            <a:ext cx="7380820" cy="55399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1500" dirty="0">
                <a:solidFill>
                  <a:srgbClr val="0033CC"/>
                </a:solidFill>
              </a:rPr>
              <a:t>For a Higgs of 125GeV, a centre of mass energy of 240-250 GeV is optimal</a:t>
            </a:r>
          </a:p>
          <a:p>
            <a:r>
              <a:rPr lang="en-GB" sz="1500" dirty="0">
                <a:solidFill>
                  <a:srgbClr val="0033CC"/>
                </a:solidFill>
                <a:sym typeface="Wingdings" pitchFamily="2" charset="2"/>
              </a:rPr>
              <a:t> kinematical constraint near threshold for high precision in mass, width, selection purity </a:t>
            </a:r>
            <a:endParaRPr lang="en-GB" sz="1500" dirty="0">
              <a:solidFill>
                <a:srgbClr val="0033CC"/>
              </a:solidFill>
            </a:endParaRPr>
          </a:p>
        </p:txBody>
      </p:sp>
      <p:grpSp>
        <p:nvGrpSpPr>
          <p:cNvPr id="4" name="Group 20"/>
          <p:cNvGrpSpPr/>
          <p:nvPr/>
        </p:nvGrpSpPr>
        <p:grpSpPr>
          <a:xfrm>
            <a:off x="2286000" y="3275666"/>
            <a:ext cx="762000" cy="63500"/>
            <a:chOff x="0" y="4336312"/>
            <a:chExt cx="5486400" cy="1864240"/>
          </a:xfrm>
        </p:grpSpPr>
        <p:grpSp>
          <p:nvGrpSpPr>
            <p:cNvPr id="5" name="Group 12"/>
            <p:cNvGrpSpPr/>
            <p:nvPr/>
          </p:nvGrpSpPr>
          <p:grpSpPr>
            <a:xfrm>
              <a:off x="0" y="4336312"/>
              <a:ext cx="2743200" cy="1857152"/>
              <a:chOff x="0" y="4336312"/>
              <a:chExt cx="7315200" cy="1857152"/>
            </a:xfrm>
          </p:grpSpPr>
          <p:grpSp>
            <p:nvGrpSpPr>
              <p:cNvPr id="6" name="Group 8"/>
              <p:cNvGrpSpPr/>
              <p:nvPr/>
            </p:nvGrpSpPr>
            <p:grpSpPr>
              <a:xfrm>
                <a:off x="0" y="4336312"/>
                <a:ext cx="3657600" cy="1850064"/>
                <a:chOff x="0" y="4336312"/>
                <a:chExt cx="7315200" cy="1850064"/>
              </a:xfrm>
            </p:grpSpPr>
            <p:sp>
              <p:nvSpPr>
                <p:cNvPr id="34" name="Freeform 5"/>
                <p:cNvSpPr/>
                <p:nvPr/>
              </p:nvSpPr>
              <p:spPr>
                <a:xfrm>
                  <a:off x="0" y="4336312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 sz="15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5" name="Freeform 6"/>
                <p:cNvSpPr/>
                <p:nvPr/>
              </p:nvSpPr>
              <p:spPr>
                <a:xfrm>
                  <a:off x="3657600" y="4343400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 sz="150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8" name="Group 9"/>
              <p:cNvGrpSpPr/>
              <p:nvPr/>
            </p:nvGrpSpPr>
            <p:grpSpPr>
              <a:xfrm>
                <a:off x="3657600" y="4343400"/>
                <a:ext cx="3657600" cy="1850064"/>
                <a:chOff x="0" y="4336312"/>
                <a:chExt cx="7315200" cy="1850064"/>
              </a:xfrm>
            </p:grpSpPr>
            <p:sp>
              <p:nvSpPr>
                <p:cNvPr id="32" name="Freeform 10"/>
                <p:cNvSpPr/>
                <p:nvPr/>
              </p:nvSpPr>
              <p:spPr>
                <a:xfrm>
                  <a:off x="0" y="4336312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 sz="15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" name="Freeform 11"/>
                <p:cNvSpPr/>
                <p:nvPr/>
              </p:nvSpPr>
              <p:spPr>
                <a:xfrm>
                  <a:off x="3657600" y="4343400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 sz="150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9" name="Group 13"/>
            <p:cNvGrpSpPr/>
            <p:nvPr/>
          </p:nvGrpSpPr>
          <p:grpSpPr>
            <a:xfrm>
              <a:off x="2743200" y="4343400"/>
              <a:ext cx="2743200" cy="1857152"/>
              <a:chOff x="0" y="4336312"/>
              <a:chExt cx="7315200" cy="1857152"/>
            </a:xfrm>
          </p:grpSpPr>
          <p:grpSp>
            <p:nvGrpSpPr>
              <p:cNvPr id="11" name="Group 8"/>
              <p:cNvGrpSpPr/>
              <p:nvPr/>
            </p:nvGrpSpPr>
            <p:grpSpPr>
              <a:xfrm>
                <a:off x="0" y="4336312"/>
                <a:ext cx="3657600" cy="1850064"/>
                <a:chOff x="0" y="4336312"/>
                <a:chExt cx="7315200" cy="1850064"/>
              </a:xfrm>
            </p:grpSpPr>
            <p:sp>
              <p:nvSpPr>
                <p:cNvPr id="28" name="Freeform 27"/>
                <p:cNvSpPr/>
                <p:nvPr/>
              </p:nvSpPr>
              <p:spPr>
                <a:xfrm>
                  <a:off x="0" y="4336312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 sz="15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" name="Freeform 28"/>
                <p:cNvSpPr/>
                <p:nvPr/>
              </p:nvSpPr>
              <p:spPr>
                <a:xfrm>
                  <a:off x="3657600" y="4343400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 sz="150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2" name="Group 9"/>
              <p:cNvGrpSpPr/>
              <p:nvPr/>
            </p:nvGrpSpPr>
            <p:grpSpPr>
              <a:xfrm>
                <a:off x="3657600" y="4343400"/>
                <a:ext cx="3657600" cy="1850064"/>
                <a:chOff x="0" y="4336312"/>
                <a:chExt cx="7315200" cy="1850064"/>
              </a:xfrm>
            </p:grpSpPr>
            <p:sp>
              <p:nvSpPr>
                <p:cNvPr id="26" name="Freeform 25"/>
                <p:cNvSpPr/>
                <p:nvPr/>
              </p:nvSpPr>
              <p:spPr>
                <a:xfrm>
                  <a:off x="0" y="4336312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 sz="15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" name="Freeform 26"/>
                <p:cNvSpPr/>
                <p:nvPr/>
              </p:nvSpPr>
              <p:spPr>
                <a:xfrm>
                  <a:off x="3657600" y="4343400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 sz="1500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grpSp>
        <p:nvGrpSpPr>
          <p:cNvPr id="13" name="Group 97"/>
          <p:cNvGrpSpPr/>
          <p:nvPr/>
        </p:nvGrpSpPr>
        <p:grpSpPr>
          <a:xfrm>
            <a:off x="3568297" y="3078713"/>
            <a:ext cx="642068" cy="1524000"/>
            <a:chOff x="3367555" y="4062755"/>
            <a:chExt cx="770481" cy="1828800"/>
          </a:xfrm>
        </p:grpSpPr>
        <p:grpSp>
          <p:nvGrpSpPr>
            <p:cNvPr id="20" name="Group 65"/>
            <p:cNvGrpSpPr/>
            <p:nvPr/>
          </p:nvGrpSpPr>
          <p:grpSpPr>
            <a:xfrm rot="2700000">
              <a:off x="2491255" y="4939055"/>
              <a:ext cx="1828800" cy="76200"/>
              <a:chOff x="914400" y="2438400"/>
              <a:chExt cx="1828800" cy="76200"/>
            </a:xfrm>
          </p:grpSpPr>
          <p:grpSp>
            <p:nvGrpSpPr>
              <p:cNvPr id="21" name="Group 36"/>
              <p:cNvGrpSpPr/>
              <p:nvPr/>
            </p:nvGrpSpPr>
            <p:grpSpPr>
              <a:xfrm>
                <a:off x="914400" y="2438400"/>
                <a:ext cx="914400" cy="76200"/>
                <a:chOff x="0" y="4336312"/>
                <a:chExt cx="5486400" cy="1864240"/>
              </a:xfrm>
            </p:grpSpPr>
            <p:grpSp>
              <p:nvGrpSpPr>
                <p:cNvPr id="22" name="Group 12"/>
                <p:cNvGrpSpPr/>
                <p:nvPr/>
              </p:nvGrpSpPr>
              <p:grpSpPr>
                <a:xfrm>
                  <a:off x="0" y="4336312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23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95" name="Freeform 5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50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6" name="Freeform 6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500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  <p:grpSp>
                <p:nvGrpSpPr>
                  <p:cNvPr id="24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93" name="Freeform 10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50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4" name="Freeform 11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500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25" name="Group 13"/>
                <p:cNvGrpSpPr/>
                <p:nvPr/>
              </p:nvGrpSpPr>
              <p:grpSpPr>
                <a:xfrm>
                  <a:off x="2743200" y="4343400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30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89" name="Freeform 88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50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0" name="Freeform 89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500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  <p:grpSp>
                <p:nvGrpSpPr>
                  <p:cNvPr id="31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87" name="Freeform 86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50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88" name="Freeform 87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500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36" name="Group 51"/>
              <p:cNvGrpSpPr/>
              <p:nvPr/>
            </p:nvGrpSpPr>
            <p:grpSpPr>
              <a:xfrm>
                <a:off x="1828800" y="2438400"/>
                <a:ext cx="914400" cy="76200"/>
                <a:chOff x="0" y="4336312"/>
                <a:chExt cx="5486400" cy="1864240"/>
              </a:xfrm>
            </p:grpSpPr>
            <p:grpSp>
              <p:nvGrpSpPr>
                <p:cNvPr id="37" name="Group 12"/>
                <p:cNvGrpSpPr/>
                <p:nvPr/>
              </p:nvGrpSpPr>
              <p:grpSpPr>
                <a:xfrm>
                  <a:off x="0" y="4336312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38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81" name="Freeform 5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50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82" name="Freeform 6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500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  <p:grpSp>
                <p:nvGrpSpPr>
                  <p:cNvPr id="39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79" name="Freeform 10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50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80" name="Freeform 11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500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40" name="Group 13"/>
                <p:cNvGrpSpPr/>
                <p:nvPr/>
              </p:nvGrpSpPr>
              <p:grpSpPr>
                <a:xfrm>
                  <a:off x="2743200" y="4343400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41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75" name="Freeform 74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50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76" name="Freeform 75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500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  <p:grpSp>
                <p:nvGrpSpPr>
                  <p:cNvPr id="42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73" name="Freeform 72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50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74" name="Freeform 73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500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</p:grpSp>
          </p:grpSp>
        </p:grpSp>
        <p:sp>
          <p:nvSpPr>
            <p:cNvPr id="97" name="Rectangle 96"/>
            <p:cNvSpPr/>
            <p:nvPr/>
          </p:nvSpPr>
          <p:spPr>
            <a:xfrm rot="2700000">
              <a:off x="3560957" y="5291963"/>
              <a:ext cx="762000" cy="3921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500">
                <a:solidFill>
                  <a:prstClr val="white"/>
                </a:solidFill>
              </a:endParaRPr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4773094" y="2487084"/>
            <a:ext cx="2683683" cy="913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667" dirty="0">
                <a:solidFill>
                  <a:prstClr val="black"/>
                </a:solidFill>
                <a:latin typeface="Calibri"/>
              </a:rPr>
              <a:t>Z – </a:t>
            </a:r>
            <a:r>
              <a:rPr lang="fr-CH" sz="2667" dirty="0" err="1">
                <a:solidFill>
                  <a:prstClr val="black"/>
                </a:solidFill>
                <a:latin typeface="Calibri"/>
              </a:rPr>
              <a:t>tagging</a:t>
            </a:r>
            <a:r>
              <a:rPr lang="fr-CH" sz="2667" dirty="0">
                <a:solidFill>
                  <a:prstClr val="black"/>
                </a:solidFill>
                <a:latin typeface="Calibri"/>
              </a:rPr>
              <a:t> </a:t>
            </a:r>
          </a:p>
          <a:p>
            <a:r>
              <a:rPr lang="fr-CH" sz="2667" dirty="0">
                <a:solidFill>
                  <a:prstClr val="black"/>
                </a:solidFill>
                <a:latin typeface="Calibri"/>
              </a:rPr>
              <a:t>   by </a:t>
            </a:r>
            <a:r>
              <a:rPr lang="fr-CH" sz="2667" dirty="0" err="1">
                <a:solidFill>
                  <a:prstClr val="black"/>
                </a:solidFill>
                <a:latin typeface="Calibri"/>
              </a:rPr>
              <a:t>missing</a:t>
            </a:r>
            <a:r>
              <a:rPr lang="fr-CH" sz="2667" dirty="0">
                <a:solidFill>
                  <a:prstClr val="black"/>
                </a:solidFill>
                <a:latin typeface="Calibri"/>
              </a:rPr>
              <a:t> mass</a:t>
            </a:r>
            <a:r>
              <a:rPr lang="fr-CH" sz="1500" dirty="0">
                <a:solidFill>
                  <a:prstClr val="black"/>
                </a:solidFill>
                <a:latin typeface="Calibri"/>
              </a:rPr>
              <a:t> </a:t>
            </a:r>
            <a:endParaRPr lang="en-US" sz="1500" dirty="0" err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Footer Placeholder 4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Alain Blondel  FCC status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7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571D-C067-4205-A569-885F4C03CE39}" type="datetime1">
              <a:rPr lang="en-GB" smtClean="0"/>
              <a:t>20/01/2021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status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48</a:t>
            </a:fld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30" y="1417340"/>
            <a:ext cx="7365783" cy="2667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32063" y="817273"/>
            <a:ext cx="19870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b="1" dirty="0" err="1"/>
              <a:t>Higgs</a:t>
            </a:r>
            <a:r>
              <a:rPr lang="fr-CH" sz="2000" b="1" dirty="0"/>
              <a:t> Production</a:t>
            </a:r>
            <a:endParaRPr lang="en-GB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571667" y="4416365"/>
            <a:ext cx="6133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500" b="1" dirty="0"/>
              <a:t>10</a:t>
            </a:r>
            <a:r>
              <a:rPr lang="de-DE" sz="1500" b="1" baseline="30000" dirty="0"/>
              <a:t>6</a:t>
            </a:r>
            <a:r>
              <a:rPr lang="de-DE" sz="1500" b="1" dirty="0"/>
              <a:t> e</a:t>
            </a:r>
            <a:r>
              <a:rPr lang="de-DE" sz="1500" dirty="0"/>
              <a:t>+</a:t>
            </a:r>
            <a:r>
              <a:rPr lang="de-DE" sz="1500" b="1" dirty="0"/>
              <a:t>e- </a:t>
            </a:r>
            <a:r>
              <a:rPr lang="de-DE" sz="1500" dirty="0"/>
              <a:t>→ </a:t>
            </a:r>
            <a:r>
              <a:rPr lang="de-DE" sz="1500" b="1" dirty="0"/>
              <a:t>ZH events with 5 ab-1</a:t>
            </a:r>
          </a:p>
          <a:p>
            <a:r>
              <a:rPr lang="en-GB" sz="1500" dirty="0"/>
              <a:t>● </a:t>
            </a:r>
            <a:r>
              <a:rPr lang="en-GB" sz="1500" b="1" dirty="0"/>
              <a:t>Target : few per-mil precision, statistics-limited.</a:t>
            </a:r>
          </a:p>
          <a:p>
            <a:r>
              <a:rPr lang="en-GB" sz="1500" dirty="0"/>
              <a:t>● </a:t>
            </a:r>
            <a:r>
              <a:rPr lang="en-GB" sz="1500" b="1" dirty="0"/>
              <a:t>Complemented with 200k events at √s = 350 – 365 GeV</a:t>
            </a:r>
          </a:p>
          <a:p>
            <a:r>
              <a:rPr lang="en-GB" sz="1500" dirty="0"/>
              <a:t>             </a:t>
            </a:r>
            <a:r>
              <a:rPr lang="en-GB" sz="1500" b="1" dirty="0"/>
              <a:t>Of which 30% in the WW fusion channel (useful for the </a:t>
            </a:r>
            <a:r>
              <a:rPr lang="en-GB" sz="1500" dirty="0"/>
              <a:t>Γ</a:t>
            </a:r>
            <a:r>
              <a:rPr lang="en-GB" sz="1500" b="1" baseline="-25000" dirty="0"/>
              <a:t>H</a:t>
            </a:r>
            <a:r>
              <a:rPr lang="en-GB" sz="1500" b="1" dirty="0"/>
              <a:t> precision)</a:t>
            </a:r>
            <a:endParaRPr lang="en-GB" sz="15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011827" y="3697593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own Arrow 8"/>
          <p:cNvSpPr/>
          <p:nvPr/>
        </p:nvSpPr>
        <p:spPr>
          <a:xfrm rot="10800000">
            <a:off x="2828923" y="3708662"/>
            <a:ext cx="182903" cy="2289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00"/>
          </a:p>
        </p:txBody>
      </p:sp>
      <p:sp>
        <p:nvSpPr>
          <p:cNvPr id="10" name="TextBox 9"/>
          <p:cNvSpPr txBox="1"/>
          <p:nvPr/>
        </p:nvSpPr>
        <p:spPr>
          <a:xfrm>
            <a:off x="2720029" y="4177647"/>
            <a:ext cx="50687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500" b="1" dirty="0"/>
              <a:t>LEP</a:t>
            </a:r>
            <a:r>
              <a:rPr lang="fr-CH" sz="1500" dirty="0"/>
              <a:t> </a:t>
            </a:r>
            <a:endParaRPr lang="en-GB" sz="1500" dirty="0"/>
          </a:p>
        </p:txBody>
      </p:sp>
    </p:spTree>
    <p:extLst>
      <p:ext uri="{BB962C8B-B14F-4D97-AF65-F5344CB8AC3E}">
        <p14:creationId xmlns:p14="http://schemas.microsoft.com/office/powerpoint/2010/main" val="274663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 29"/>
          <p:cNvSpPr/>
          <p:nvPr/>
        </p:nvSpPr>
        <p:spPr>
          <a:xfrm>
            <a:off x="1456729" y="710948"/>
            <a:ext cx="762000" cy="1524000"/>
          </a:xfrm>
          <a:custGeom>
            <a:avLst/>
            <a:gdLst>
              <a:gd name="connsiteX0" fmla="*/ 0 w 914400"/>
              <a:gd name="connsiteY0" fmla="*/ 0 h 1828800"/>
              <a:gd name="connsiteX1" fmla="*/ 914400 w 914400"/>
              <a:gd name="connsiteY1" fmla="*/ 903768 h 1828800"/>
              <a:gd name="connsiteX2" fmla="*/ 0 w 914400"/>
              <a:gd name="connsiteY2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1828800">
                <a:moveTo>
                  <a:pt x="0" y="0"/>
                </a:moveTo>
                <a:lnTo>
                  <a:pt x="914400" y="903768"/>
                </a:lnTo>
                <a:lnTo>
                  <a:pt x="0" y="1828800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500"/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2980731" y="706518"/>
            <a:ext cx="770861" cy="75757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656090" y="1976521"/>
            <a:ext cx="381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/>
              <a:t>e</a:t>
            </a:r>
            <a:r>
              <a:rPr lang="en-GB" sz="1500" baseline="30000" dirty="0"/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719590" y="706521"/>
            <a:ext cx="381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/>
              <a:t>e</a:t>
            </a:r>
            <a:r>
              <a:rPr lang="en-GB" sz="1500" baseline="30000" dirty="0"/>
              <a:t>-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459519" y="1151019"/>
            <a:ext cx="37061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/>
              <a:t>Z*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243590" y="1922744"/>
            <a:ext cx="27443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/>
              <a:t>Z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243591" y="706521"/>
            <a:ext cx="30489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/>
              <a:t>H</a:t>
            </a:r>
          </a:p>
        </p:txBody>
      </p:sp>
      <p:grpSp>
        <p:nvGrpSpPr>
          <p:cNvPr id="2" name="Group 20"/>
          <p:cNvGrpSpPr/>
          <p:nvPr/>
        </p:nvGrpSpPr>
        <p:grpSpPr>
          <a:xfrm>
            <a:off x="2227590" y="1431600"/>
            <a:ext cx="762000" cy="63500"/>
            <a:chOff x="0" y="4336312"/>
            <a:chExt cx="5486400" cy="1864240"/>
          </a:xfrm>
        </p:grpSpPr>
        <p:grpSp>
          <p:nvGrpSpPr>
            <p:cNvPr id="3" name="Group 12"/>
            <p:cNvGrpSpPr/>
            <p:nvPr/>
          </p:nvGrpSpPr>
          <p:grpSpPr>
            <a:xfrm>
              <a:off x="0" y="4336312"/>
              <a:ext cx="2743200" cy="1857152"/>
              <a:chOff x="0" y="4336312"/>
              <a:chExt cx="7315200" cy="1857152"/>
            </a:xfrm>
          </p:grpSpPr>
          <p:grpSp>
            <p:nvGrpSpPr>
              <p:cNvPr id="4" name="Group 8"/>
              <p:cNvGrpSpPr/>
              <p:nvPr/>
            </p:nvGrpSpPr>
            <p:grpSpPr>
              <a:xfrm>
                <a:off x="0" y="4336312"/>
                <a:ext cx="3657600" cy="1850064"/>
                <a:chOff x="0" y="4336312"/>
                <a:chExt cx="7315200" cy="1850064"/>
              </a:xfrm>
            </p:grpSpPr>
            <p:sp>
              <p:nvSpPr>
                <p:cNvPr id="50" name="Freeform 5"/>
                <p:cNvSpPr/>
                <p:nvPr/>
              </p:nvSpPr>
              <p:spPr>
                <a:xfrm>
                  <a:off x="0" y="4336312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 sz="1500"/>
                </a:p>
              </p:txBody>
            </p:sp>
            <p:sp>
              <p:nvSpPr>
                <p:cNvPr id="51" name="Freeform 6"/>
                <p:cNvSpPr/>
                <p:nvPr/>
              </p:nvSpPr>
              <p:spPr>
                <a:xfrm>
                  <a:off x="3657600" y="4343400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 sz="1500"/>
                </a:p>
              </p:txBody>
            </p:sp>
          </p:grpSp>
          <p:grpSp>
            <p:nvGrpSpPr>
              <p:cNvPr id="5" name="Group 9"/>
              <p:cNvGrpSpPr/>
              <p:nvPr/>
            </p:nvGrpSpPr>
            <p:grpSpPr>
              <a:xfrm>
                <a:off x="3657600" y="4343400"/>
                <a:ext cx="3657600" cy="1850064"/>
                <a:chOff x="0" y="4336312"/>
                <a:chExt cx="7315200" cy="1850064"/>
              </a:xfrm>
            </p:grpSpPr>
            <p:sp>
              <p:nvSpPr>
                <p:cNvPr id="48" name="Freeform 10"/>
                <p:cNvSpPr/>
                <p:nvPr/>
              </p:nvSpPr>
              <p:spPr>
                <a:xfrm>
                  <a:off x="0" y="4336312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 sz="1500"/>
                </a:p>
              </p:txBody>
            </p:sp>
            <p:sp>
              <p:nvSpPr>
                <p:cNvPr id="49" name="Freeform 11"/>
                <p:cNvSpPr/>
                <p:nvPr/>
              </p:nvSpPr>
              <p:spPr>
                <a:xfrm>
                  <a:off x="3657600" y="4343400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 sz="1500"/>
                </a:p>
              </p:txBody>
            </p:sp>
          </p:grpSp>
        </p:grpSp>
        <p:grpSp>
          <p:nvGrpSpPr>
            <p:cNvPr id="6" name="Group 13"/>
            <p:cNvGrpSpPr/>
            <p:nvPr/>
          </p:nvGrpSpPr>
          <p:grpSpPr>
            <a:xfrm>
              <a:off x="2743200" y="4343400"/>
              <a:ext cx="2743200" cy="1857152"/>
              <a:chOff x="0" y="4336312"/>
              <a:chExt cx="7315200" cy="1857152"/>
            </a:xfrm>
          </p:grpSpPr>
          <p:grpSp>
            <p:nvGrpSpPr>
              <p:cNvPr id="7" name="Group 8"/>
              <p:cNvGrpSpPr/>
              <p:nvPr/>
            </p:nvGrpSpPr>
            <p:grpSpPr>
              <a:xfrm>
                <a:off x="0" y="4336312"/>
                <a:ext cx="3657600" cy="1850064"/>
                <a:chOff x="0" y="4336312"/>
                <a:chExt cx="7315200" cy="1850064"/>
              </a:xfrm>
            </p:grpSpPr>
            <p:sp>
              <p:nvSpPr>
                <p:cNvPr id="44" name="Freeform 43"/>
                <p:cNvSpPr/>
                <p:nvPr/>
              </p:nvSpPr>
              <p:spPr>
                <a:xfrm>
                  <a:off x="0" y="4336312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 sz="1500"/>
                </a:p>
              </p:txBody>
            </p:sp>
            <p:sp>
              <p:nvSpPr>
                <p:cNvPr id="45" name="Freeform 44"/>
                <p:cNvSpPr/>
                <p:nvPr/>
              </p:nvSpPr>
              <p:spPr>
                <a:xfrm>
                  <a:off x="3657600" y="4343400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 sz="1500"/>
                </a:p>
              </p:txBody>
            </p:sp>
          </p:grpSp>
          <p:grpSp>
            <p:nvGrpSpPr>
              <p:cNvPr id="8" name="Group 9"/>
              <p:cNvGrpSpPr/>
              <p:nvPr/>
            </p:nvGrpSpPr>
            <p:grpSpPr>
              <a:xfrm>
                <a:off x="3657600" y="4343400"/>
                <a:ext cx="3657600" cy="1850064"/>
                <a:chOff x="0" y="4336312"/>
                <a:chExt cx="7315200" cy="1850064"/>
              </a:xfrm>
            </p:grpSpPr>
            <p:sp>
              <p:nvSpPr>
                <p:cNvPr id="42" name="Freeform 41"/>
                <p:cNvSpPr/>
                <p:nvPr/>
              </p:nvSpPr>
              <p:spPr>
                <a:xfrm>
                  <a:off x="0" y="4336312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 sz="1500"/>
                </a:p>
              </p:txBody>
            </p:sp>
            <p:sp>
              <p:nvSpPr>
                <p:cNvPr id="43" name="Freeform 42"/>
                <p:cNvSpPr/>
                <p:nvPr/>
              </p:nvSpPr>
              <p:spPr>
                <a:xfrm>
                  <a:off x="3657600" y="4343400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 sz="1500"/>
                </a:p>
              </p:txBody>
            </p:sp>
          </p:grpSp>
        </p:grpSp>
      </p:grpSp>
      <p:grpSp>
        <p:nvGrpSpPr>
          <p:cNvPr id="9" name="Group 97"/>
          <p:cNvGrpSpPr/>
          <p:nvPr/>
        </p:nvGrpSpPr>
        <p:grpSpPr>
          <a:xfrm>
            <a:off x="3509886" y="1213487"/>
            <a:ext cx="642068" cy="1524000"/>
            <a:chOff x="3367555" y="4062755"/>
            <a:chExt cx="770481" cy="1828800"/>
          </a:xfrm>
        </p:grpSpPr>
        <p:grpSp>
          <p:nvGrpSpPr>
            <p:cNvPr id="10" name="Group 65"/>
            <p:cNvGrpSpPr/>
            <p:nvPr/>
          </p:nvGrpSpPr>
          <p:grpSpPr>
            <a:xfrm rot="2700000">
              <a:off x="2491255" y="4939055"/>
              <a:ext cx="1828800" cy="76200"/>
              <a:chOff x="914400" y="2438400"/>
              <a:chExt cx="1828800" cy="76200"/>
            </a:xfrm>
          </p:grpSpPr>
          <p:grpSp>
            <p:nvGrpSpPr>
              <p:cNvPr id="11" name="Group 36"/>
              <p:cNvGrpSpPr/>
              <p:nvPr/>
            </p:nvGrpSpPr>
            <p:grpSpPr>
              <a:xfrm>
                <a:off x="914400" y="2438400"/>
                <a:ext cx="914400" cy="76200"/>
                <a:chOff x="0" y="4336312"/>
                <a:chExt cx="5486400" cy="1864240"/>
              </a:xfrm>
            </p:grpSpPr>
            <p:grpSp>
              <p:nvGrpSpPr>
                <p:cNvPr id="12" name="Group 12"/>
                <p:cNvGrpSpPr/>
                <p:nvPr/>
              </p:nvGrpSpPr>
              <p:grpSpPr>
                <a:xfrm>
                  <a:off x="0" y="4336312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13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83" name="Freeform 5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500"/>
                    </a:p>
                  </p:txBody>
                </p:sp>
                <p:sp>
                  <p:nvSpPr>
                    <p:cNvPr id="84" name="Freeform 6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500"/>
                    </a:p>
                  </p:txBody>
                </p:sp>
              </p:grpSp>
              <p:grpSp>
                <p:nvGrpSpPr>
                  <p:cNvPr id="14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81" name="Freeform 10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500"/>
                    </a:p>
                  </p:txBody>
                </p:sp>
                <p:sp>
                  <p:nvSpPr>
                    <p:cNvPr id="82" name="Freeform 11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500"/>
                    </a:p>
                  </p:txBody>
                </p:sp>
              </p:grpSp>
            </p:grpSp>
            <p:grpSp>
              <p:nvGrpSpPr>
                <p:cNvPr id="15" name="Group 13"/>
                <p:cNvGrpSpPr/>
                <p:nvPr/>
              </p:nvGrpSpPr>
              <p:grpSpPr>
                <a:xfrm>
                  <a:off x="2743200" y="4343400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16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77" name="Freeform 76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500"/>
                    </a:p>
                  </p:txBody>
                </p:sp>
                <p:sp>
                  <p:nvSpPr>
                    <p:cNvPr id="78" name="Freeform 77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500"/>
                    </a:p>
                  </p:txBody>
                </p:sp>
              </p:grpSp>
              <p:grpSp>
                <p:nvGrpSpPr>
                  <p:cNvPr id="17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75" name="Freeform 74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500"/>
                    </a:p>
                  </p:txBody>
                </p:sp>
                <p:sp>
                  <p:nvSpPr>
                    <p:cNvPr id="76" name="Freeform 75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500"/>
                    </a:p>
                  </p:txBody>
                </p:sp>
              </p:grpSp>
            </p:grpSp>
          </p:grpSp>
          <p:grpSp>
            <p:nvGrpSpPr>
              <p:cNvPr id="18" name="Group 51"/>
              <p:cNvGrpSpPr/>
              <p:nvPr/>
            </p:nvGrpSpPr>
            <p:grpSpPr>
              <a:xfrm>
                <a:off x="1828800" y="2438400"/>
                <a:ext cx="914400" cy="76200"/>
                <a:chOff x="0" y="4336312"/>
                <a:chExt cx="5486400" cy="1864240"/>
              </a:xfrm>
            </p:grpSpPr>
            <p:grpSp>
              <p:nvGrpSpPr>
                <p:cNvPr id="19" name="Group 12"/>
                <p:cNvGrpSpPr/>
                <p:nvPr/>
              </p:nvGrpSpPr>
              <p:grpSpPr>
                <a:xfrm>
                  <a:off x="0" y="4336312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20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69" name="Freeform 5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500"/>
                    </a:p>
                  </p:txBody>
                </p:sp>
                <p:sp>
                  <p:nvSpPr>
                    <p:cNvPr id="70" name="Freeform 6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500"/>
                    </a:p>
                  </p:txBody>
                </p:sp>
              </p:grpSp>
              <p:grpSp>
                <p:nvGrpSpPr>
                  <p:cNvPr id="21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67" name="Freeform 10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500"/>
                    </a:p>
                  </p:txBody>
                </p:sp>
                <p:sp>
                  <p:nvSpPr>
                    <p:cNvPr id="68" name="Freeform 11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500"/>
                    </a:p>
                  </p:txBody>
                </p:sp>
              </p:grpSp>
            </p:grpSp>
            <p:grpSp>
              <p:nvGrpSpPr>
                <p:cNvPr id="22" name="Group 13"/>
                <p:cNvGrpSpPr/>
                <p:nvPr/>
              </p:nvGrpSpPr>
              <p:grpSpPr>
                <a:xfrm>
                  <a:off x="2743200" y="4343400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23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63" name="Freeform 62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500"/>
                    </a:p>
                  </p:txBody>
                </p:sp>
                <p:sp>
                  <p:nvSpPr>
                    <p:cNvPr id="64" name="Freeform 63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500"/>
                    </a:p>
                  </p:txBody>
                </p:sp>
              </p:grpSp>
              <p:grpSp>
                <p:nvGrpSpPr>
                  <p:cNvPr id="24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61" name="Freeform 60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500"/>
                    </a:p>
                  </p:txBody>
                </p:sp>
                <p:sp>
                  <p:nvSpPr>
                    <p:cNvPr id="62" name="Freeform 61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500"/>
                    </a:p>
                  </p:txBody>
                </p:sp>
              </p:grpSp>
            </p:grpSp>
          </p:grpSp>
        </p:grpSp>
        <p:sp>
          <p:nvSpPr>
            <p:cNvPr id="54" name="Rectangle 53"/>
            <p:cNvSpPr/>
            <p:nvPr/>
          </p:nvSpPr>
          <p:spPr>
            <a:xfrm rot="2700000">
              <a:off x="3560957" y="5291963"/>
              <a:ext cx="762000" cy="3921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500"/>
            </a:p>
          </p:txBody>
        </p:sp>
      </p:grpSp>
      <p:sp>
        <p:nvSpPr>
          <p:cNvPr id="85" name="TextBox 84"/>
          <p:cNvSpPr txBox="1"/>
          <p:nvPr/>
        </p:nvSpPr>
        <p:spPr>
          <a:xfrm>
            <a:off x="1878073" y="0"/>
            <a:ext cx="5713165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667" dirty="0" err="1">
                <a:solidFill>
                  <a:srgbClr val="C00000"/>
                </a:solidFill>
              </a:rPr>
              <a:t>e+e</a:t>
            </a:r>
            <a:r>
              <a:rPr lang="fr-CH" sz="2667" dirty="0">
                <a:solidFill>
                  <a:srgbClr val="C00000"/>
                </a:solidFill>
              </a:rPr>
              <a:t>- : Z – </a:t>
            </a:r>
            <a:r>
              <a:rPr lang="fr-CH" sz="2667" dirty="0" err="1">
                <a:solidFill>
                  <a:srgbClr val="C00000"/>
                </a:solidFill>
              </a:rPr>
              <a:t>tagging</a:t>
            </a:r>
            <a:r>
              <a:rPr lang="fr-CH" sz="2667" dirty="0">
                <a:solidFill>
                  <a:srgbClr val="C00000"/>
                </a:solidFill>
              </a:rPr>
              <a:t>  by </a:t>
            </a:r>
            <a:r>
              <a:rPr lang="fr-CH" sz="2667" dirty="0" err="1">
                <a:solidFill>
                  <a:srgbClr val="C00000"/>
                </a:solidFill>
              </a:rPr>
              <a:t>missing</a:t>
            </a:r>
            <a:r>
              <a:rPr lang="fr-CH" sz="2667" dirty="0">
                <a:solidFill>
                  <a:srgbClr val="C00000"/>
                </a:solidFill>
              </a:rPr>
              <a:t> mass</a:t>
            </a:r>
            <a:r>
              <a:rPr lang="fr-CH" sz="1500" dirty="0">
                <a:solidFill>
                  <a:srgbClr val="C00000"/>
                </a:solidFill>
              </a:rPr>
              <a:t> </a:t>
            </a:r>
            <a:endParaRPr lang="en-US" sz="1500" dirty="0" err="1">
              <a:solidFill>
                <a:srgbClr val="C00000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577646" y="457233"/>
            <a:ext cx="3681777" cy="186204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1500" dirty="0"/>
              <a:t>total rate                            </a:t>
            </a:r>
            <a:r>
              <a:rPr lang="fr-CH" sz="1500" dirty="0">
                <a:sym typeface="Symbol"/>
              </a:rPr>
              <a:t> g</a:t>
            </a:r>
            <a:r>
              <a:rPr lang="fr-CH" sz="1500" baseline="-25000" dirty="0">
                <a:sym typeface="Symbol"/>
              </a:rPr>
              <a:t>HZZ</a:t>
            </a:r>
            <a:r>
              <a:rPr lang="fr-CH" sz="1500" baseline="30000" dirty="0">
                <a:sym typeface="Symbol"/>
              </a:rPr>
              <a:t>2</a:t>
            </a:r>
          </a:p>
          <a:p>
            <a:r>
              <a:rPr lang="fr-CH" sz="1500" dirty="0">
                <a:sym typeface="Symbol"/>
              </a:rPr>
              <a:t>ZZZ final state                     g</a:t>
            </a:r>
            <a:r>
              <a:rPr lang="fr-CH" sz="1500" baseline="-25000" dirty="0">
                <a:sym typeface="Symbol"/>
              </a:rPr>
              <a:t>HZZ</a:t>
            </a:r>
            <a:r>
              <a:rPr lang="fr-CH" sz="1500" baseline="30000" dirty="0">
                <a:sym typeface="Symbol"/>
              </a:rPr>
              <a:t>4</a:t>
            </a:r>
            <a:r>
              <a:rPr lang="fr-CH" sz="1500" dirty="0">
                <a:sym typeface="Symbol"/>
              </a:rPr>
              <a:t>/ </a:t>
            </a:r>
            <a:r>
              <a:rPr lang="fr-CH" sz="1500" baseline="-25000" dirty="0">
                <a:sym typeface="Symbol"/>
              </a:rPr>
              <a:t>H</a:t>
            </a:r>
            <a:endParaRPr lang="fr-CH" sz="1500" dirty="0">
              <a:sym typeface="Symbol"/>
            </a:endParaRPr>
          </a:p>
          <a:p>
            <a:pPr marL="238115" indent="-238115">
              <a:buFont typeface="Wingdings" pitchFamily="2" charset="2"/>
              <a:buChar char="è"/>
            </a:pPr>
            <a:r>
              <a:rPr lang="fr-CH" sz="1500" b="1" dirty="0" err="1">
                <a:solidFill>
                  <a:schemeClr val="accent2"/>
                </a:solidFill>
                <a:sym typeface="Wingdings" pitchFamily="2" charset="2"/>
              </a:rPr>
              <a:t>measure</a:t>
            </a:r>
            <a:r>
              <a:rPr lang="fr-CH" sz="1500" b="1" dirty="0">
                <a:solidFill>
                  <a:schemeClr val="accent2"/>
                </a:solidFill>
                <a:sym typeface="Wingdings" pitchFamily="2" charset="2"/>
              </a:rPr>
              <a:t> total </a:t>
            </a:r>
            <a:r>
              <a:rPr lang="fr-CH" sz="1500" b="1" dirty="0" err="1">
                <a:solidFill>
                  <a:schemeClr val="accent2"/>
                </a:solidFill>
                <a:sym typeface="Wingdings" pitchFamily="2" charset="2"/>
              </a:rPr>
              <a:t>width</a:t>
            </a:r>
            <a:r>
              <a:rPr lang="fr-CH" sz="1500" b="1" dirty="0">
                <a:solidFill>
                  <a:schemeClr val="accent2"/>
                </a:solidFill>
                <a:sym typeface="Wingdings" pitchFamily="2" charset="2"/>
              </a:rPr>
              <a:t>          </a:t>
            </a:r>
            <a:r>
              <a:rPr lang="fr-CH" sz="1500" b="1" dirty="0">
                <a:solidFill>
                  <a:schemeClr val="accent2"/>
                </a:solidFill>
                <a:sym typeface="Symbol"/>
              </a:rPr>
              <a:t></a:t>
            </a:r>
            <a:r>
              <a:rPr lang="fr-CH" sz="1500" b="1" baseline="-25000" dirty="0">
                <a:solidFill>
                  <a:schemeClr val="accent2"/>
                </a:solidFill>
                <a:sym typeface="Symbol"/>
              </a:rPr>
              <a:t>H</a:t>
            </a:r>
          </a:p>
          <a:p>
            <a:endParaRPr lang="fr-CH" sz="1500" baseline="-25000" dirty="0">
              <a:solidFill>
                <a:schemeClr val="accent2"/>
              </a:solidFill>
              <a:sym typeface="Symbol"/>
            </a:endParaRPr>
          </a:p>
          <a:p>
            <a:r>
              <a:rPr lang="fr-CH" sz="1500" b="1" dirty="0" err="1">
                <a:sym typeface="Symbol"/>
              </a:rPr>
              <a:t>g</a:t>
            </a:r>
            <a:r>
              <a:rPr lang="fr-CH" sz="1500" b="1" baseline="-25000" dirty="0" err="1">
                <a:sym typeface="Symbol"/>
              </a:rPr>
              <a:t>HZZ</a:t>
            </a:r>
            <a:r>
              <a:rPr lang="fr-CH" sz="1500" b="1" baseline="-25000" dirty="0">
                <a:sym typeface="Symbol"/>
              </a:rPr>
              <a:t>  </a:t>
            </a:r>
            <a:r>
              <a:rPr lang="fr-CH" sz="1500" b="1" dirty="0">
                <a:sym typeface="Symbol"/>
              </a:rPr>
              <a:t>to 0.2% </a:t>
            </a:r>
            <a:r>
              <a:rPr lang="fr-CH" sz="1500" dirty="0">
                <a:solidFill>
                  <a:schemeClr val="accent2"/>
                </a:solidFill>
                <a:sym typeface="Symbol"/>
              </a:rPr>
              <a:t>and </a:t>
            </a:r>
            <a:r>
              <a:rPr lang="fr-CH" sz="1500" dirty="0" err="1">
                <a:solidFill>
                  <a:schemeClr val="accent2"/>
                </a:solidFill>
                <a:sym typeface="Symbol"/>
              </a:rPr>
              <a:t>many</a:t>
            </a:r>
            <a:r>
              <a:rPr lang="fr-CH" sz="1500" dirty="0">
                <a:solidFill>
                  <a:schemeClr val="accent2"/>
                </a:solidFill>
                <a:sym typeface="Symbol"/>
              </a:rPr>
              <a:t> </a:t>
            </a:r>
            <a:r>
              <a:rPr lang="fr-CH" sz="1500" dirty="0" err="1">
                <a:solidFill>
                  <a:schemeClr val="accent2"/>
                </a:solidFill>
                <a:sym typeface="Symbol"/>
              </a:rPr>
              <a:t>other</a:t>
            </a:r>
            <a:r>
              <a:rPr lang="fr-CH" sz="1500" dirty="0">
                <a:solidFill>
                  <a:schemeClr val="accent2"/>
                </a:solidFill>
                <a:sym typeface="Symbol"/>
              </a:rPr>
              <a:t> partial </a:t>
            </a:r>
            <a:r>
              <a:rPr lang="fr-CH" sz="1500" dirty="0" err="1">
                <a:solidFill>
                  <a:schemeClr val="accent2"/>
                </a:solidFill>
                <a:sym typeface="Symbol"/>
              </a:rPr>
              <a:t>widths</a:t>
            </a:r>
            <a:r>
              <a:rPr lang="fr-CH" sz="1500" dirty="0">
                <a:solidFill>
                  <a:schemeClr val="accent2"/>
                </a:solidFill>
                <a:sym typeface="Symbol"/>
              </a:rPr>
              <a:t> </a:t>
            </a:r>
          </a:p>
          <a:p>
            <a:r>
              <a:rPr lang="fr-CH" sz="1500" dirty="0" err="1">
                <a:sym typeface="Symbol"/>
              </a:rPr>
              <a:t>empty</a:t>
            </a:r>
            <a:r>
              <a:rPr lang="fr-CH" sz="1500" dirty="0">
                <a:sym typeface="Symbol"/>
              </a:rPr>
              <a:t> </a:t>
            </a:r>
            <a:r>
              <a:rPr lang="fr-CH" sz="1500" dirty="0" err="1">
                <a:sym typeface="Symbol"/>
              </a:rPr>
              <a:t>recoil</a:t>
            </a:r>
            <a:r>
              <a:rPr lang="fr-CH" sz="1500" dirty="0">
                <a:sym typeface="Symbol"/>
              </a:rPr>
              <a:t> = invisible </a:t>
            </a:r>
            <a:r>
              <a:rPr lang="fr-CH" sz="1500" dirty="0" err="1">
                <a:sym typeface="Symbol"/>
              </a:rPr>
              <a:t>width</a:t>
            </a:r>
            <a:endParaRPr lang="fr-CH" sz="1500" dirty="0">
              <a:sym typeface="Symbol"/>
            </a:endParaRPr>
          </a:p>
          <a:p>
            <a:r>
              <a:rPr lang="fr-CH" sz="1500" dirty="0">
                <a:sym typeface="Symbol"/>
              </a:rPr>
              <a:t>‘</a:t>
            </a:r>
            <a:r>
              <a:rPr lang="fr-CH" sz="1500" dirty="0" err="1">
                <a:sym typeface="Symbol"/>
              </a:rPr>
              <a:t>funny</a:t>
            </a:r>
            <a:r>
              <a:rPr lang="fr-CH" sz="1500" dirty="0">
                <a:sym typeface="Symbol"/>
              </a:rPr>
              <a:t> </a:t>
            </a:r>
            <a:r>
              <a:rPr lang="fr-CH" sz="1500" dirty="0" err="1">
                <a:sym typeface="Symbol"/>
              </a:rPr>
              <a:t>recoil</a:t>
            </a:r>
            <a:r>
              <a:rPr lang="fr-CH" sz="1500" dirty="0">
                <a:sym typeface="Symbol"/>
              </a:rPr>
              <a:t>’ = </a:t>
            </a:r>
            <a:r>
              <a:rPr lang="fr-CH" sz="1500" dirty="0" err="1">
                <a:sym typeface="Symbol"/>
              </a:rPr>
              <a:t>exotic</a:t>
            </a:r>
            <a:r>
              <a:rPr lang="fr-CH" sz="1500" dirty="0">
                <a:sym typeface="Symbol"/>
              </a:rPr>
              <a:t> </a:t>
            </a:r>
            <a:r>
              <a:rPr lang="fr-CH" sz="1500" dirty="0" err="1">
                <a:sym typeface="Symbol"/>
              </a:rPr>
              <a:t>Higgs</a:t>
            </a:r>
            <a:r>
              <a:rPr lang="fr-CH" sz="1500" dirty="0">
                <a:sym typeface="Symbol"/>
              </a:rPr>
              <a:t> </a:t>
            </a:r>
            <a:r>
              <a:rPr lang="fr-CH" sz="1500" dirty="0" err="1">
                <a:sym typeface="Symbol"/>
              </a:rPr>
              <a:t>decay</a:t>
            </a:r>
            <a:endParaRPr lang="fr-CH" sz="1500" dirty="0">
              <a:sym typeface="Symbol"/>
            </a:endParaRPr>
          </a:p>
          <a:p>
            <a:r>
              <a:rPr lang="fr-CH" sz="1500" dirty="0" err="1">
                <a:sym typeface="Symbol"/>
              </a:rPr>
              <a:t>easy</a:t>
            </a:r>
            <a:r>
              <a:rPr lang="fr-CH" sz="1500" dirty="0">
                <a:sym typeface="Symbol"/>
              </a:rPr>
              <a:t> control </a:t>
            </a:r>
            <a:r>
              <a:rPr lang="fr-CH" sz="1500" dirty="0" err="1">
                <a:sym typeface="Symbol"/>
              </a:rPr>
              <a:t>below</a:t>
            </a:r>
            <a:r>
              <a:rPr lang="fr-CH" sz="1500" dirty="0">
                <a:sym typeface="Symbol"/>
              </a:rPr>
              <a:t> </a:t>
            </a:r>
            <a:r>
              <a:rPr lang="fr-CH" sz="1500" dirty="0" err="1">
                <a:sym typeface="Symbol"/>
              </a:rPr>
              <a:t>theshold</a:t>
            </a:r>
            <a:r>
              <a:rPr lang="fr-CH" sz="1500" dirty="0">
                <a:sym typeface="Symbol"/>
              </a:rPr>
              <a:t> </a:t>
            </a:r>
            <a:r>
              <a:rPr lang="fr-CH" sz="1500" baseline="-25000" dirty="0">
                <a:sym typeface="Wingdings" pitchFamily="2" charset="2"/>
              </a:rPr>
              <a:t> </a:t>
            </a:r>
            <a:r>
              <a:rPr lang="fr-CH" sz="1500" dirty="0">
                <a:sym typeface="Symbol"/>
              </a:rPr>
              <a:t> </a:t>
            </a:r>
            <a:endParaRPr lang="en-US" sz="1500" dirty="0" err="1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20" y="2388358"/>
            <a:ext cx="6840760" cy="3109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7E1E4-C853-486D-A3F6-26C69B446DA5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20/01/2021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Footer Placeholder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status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91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5C270-23EC-4E32-AE3A-9091C2FF0F66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20/01/2021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status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78DD8C9E-BC6F-634A-ADC0-EC0E38F45DBD}"/>
              </a:ext>
            </a:extLst>
          </p:cNvPr>
          <p:cNvSpPr/>
          <p:nvPr/>
        </p:nvSpPr>
        <p:spPr>
          <a:xfrm>
            <a:off x="178953" y="3862812"/>
            <a:ext cx="2509468" cy="585256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 defTabSz="713232">
              <a:defRPr/>
            </a:pPr>
            <a:r>
              <a:rPr lang="en-US" sz="900" dirty="0">
                <a:solidFill>
                  <a:srgbClr val="0C377B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FCC-ee accelerator R&amp;D and technical design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432D4989-759A-0A47-A580-68B7C0D27F5C}"/>
              </a:ext>
            </a:extLst>
          </p:cNvPr>
          <p:cNvSpPr/>
          <p:nvPr/>
        </p:nvSpPr>
        <p:spPr>
          <a:xfrm>
            <a:off x="2720176" y="4498386"/>
            <a:ext cx="2029480" cy="585256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>
              <a:defRPr/>
            </a:pPr>
            <a:r>
              <a:rPr lang="en-US" sz="900" dirty="0">
                <a:solidFill>
                  <a:srgbClr val="0C377B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FCC-ee detector</a:t>
            </a:r>
            <a:br>
              <a:rPr lang="en-US" sz="900" dirty="0">
                <a:solidFill>
                  <a:srgbClr val="0C377B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US" sz="900" dirty="0">
                <a:solidFill>
                  <a:srgbClr val="0C377B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construction, installation, commissioning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91A4E665-02B3-AB4B-8411-A08100B2A442}"/>
              </a:ext>
            </a:extLst>
          </p:cNvPr>
          <p:cNvSpPr/>
          <p:nvPr/>
        </p:nvSpPr>
        <p:spPr>
          <a:xfrm>
            <a:off x="1701062" y="4498386"/>
            <a:ext cx="987357" cy="585256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>
              <a:defRPr/>
            </a:pPr>
            <a:r>
              <a:rPr lang="en-US" sz="900" dirty="0">
                <a:solidFill>
                  <a:srgbClr val="0C377B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FCC-ee detector technical design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63B93B28-527C-694E-A94C-E43B0A670F78}"/>
              </a:ext>
            </a:extLst>
          </p:cNvPr>
          <p:cNvSpPr/>
          <p:nvPr/>
        </p:nvSpPr>
        <p:spPr>
          <a:xfrm>
            <a:off x="178953" y="4498386"/>
            <a:ext cx="1490354" cy="585256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/>
          <a:lstStyle/>
          <a:p>
            <a:pPr algn="ctr" defTabSz="713232">
              <a:defRPr/>
            </a:pPr>
            <a:r>
              <a:rPr lang="en-US" sz="900" dirty="0">
                <a:solidFill>
                  <a:srgbClr val="0C377B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Set up of international experiment collaborations, detector R&amp;D and concept development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25AA9F70-A99E-5B42-A57D-DD77ED950F3C}"/>
              </a:ext>
            </a:extLst>
          </p:cNvPr>
          <p:cNvSpPr/>
          <p:nvPr/>
        </p:nvSpPr>
        <p:spPr>
          <a:xfrm>
            <a:off x="2720176" y="3862812"/>
            <a:ext cx="2029480" cy="585256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>
              <a:defRPr/>
            </a:pPr>
            <a:r>
              <a:rPr lang="en-US" sz="900" dirty="0">
                <a:solidFill>
                  <a:srgbClr val="0C377B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FCC-ee accelerator construction, installation, commissioning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22A9BEF8-2B54-B245-B4F9-F78551FF1CE1}"/>
              </a:ext>
            </a:extLst>
          </p:cNvPr>
          <p:cNvSpPr/>
          <p:nvPr/>
        </p:nvSpPr>
        <p:spPr>
          <a:xfrm>
            <a:off x="6300192" y="4498386"/>
            <a:ext cx="1728192" cy="585256"/>
          </a:xfrm>
          <a:prstGeom prst="roundRect">
            <a:avLst/>
          </a:prstGeom>
          <a:solidFill>
            <a:srgbClr val="99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 defTabSz="713232">
              <a:defRPr/>
            </a:pPr>
            <a:r>
              <a:rPr lang="en-US" sz="900" dirty="0">
                <a:solidFill>
                  <a:srgbClr val="0C377B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FCC-</a:t>
            </a:r>
            <a:r>
              <a:rPr lang="en-US" sz="900" dirty="0" err="1">
                <a:solidFill>
                  <a:srgbClr val="0C377B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hh</a:t>
            </a:r>
            <a:r>
              <a:rPr lang="en-US" sz="900" dirty="0">
                <a:solidFill>
                  <a:srgbClr val="0C377B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detector</a:t>
            </a:r>
            <a:br>
              <a:rPr lang="en-US" sz="900" dirty="0">
                <a:solidFill>
                  <a:srgbClr val="0C377B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US" sz="900" dirty="0">
                <a:solidFill>
                  <a:srgbClr val="0C377B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construction, installation, commissioning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49120DB8-0B05-9B41-AB4C-3D6F3A21CDDE}"/>
              </a:ext>
            </a:extLst>
          </p:cNvPr>
          <p:cNvSpPr/>
          <p:nvPr/>
        </p:nvSpPr>
        <p:spPr>
          <a:xfrm>
            <a:off x="4822658" y="4491561"/>
            <a:ext cx="1427222" cy="585256"/>
          </a:xfrm>
          <a:prstGeom prst="roundRect">
            <a:avLst/>
          </a:prstGeom>
          <a:solidFill>
            <a:srgbClr val="99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>
              <a:defRPr/>
            </a:pPr>
            <a:r>
              <a:rPr lang="en-US" sz="900" dirty="0">
                <a:solidFill>
                  <a:srgbClr val="0C377B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FCC-</a:t>
            </a:r>
            <a:r>
              <a:rPr lang="en-US" sz="900" dirty="0" err="1">
                <a:solidFill>
                  <a:srgbClr val="0C377B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hh</a:t>
            </a:r>
            <a:r>
              <a:rPr lang="en-US" sz="900" dirty="0">
                <a:solidFill>
                  <a:srgbClr val="0C377B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detector R&amp;D,</a:t>
            </a:r>
            <a:br>
              <a:rPr lang="en-US" sz="900" dirty="0">
                <a:solidFill>
                  <a:srgbClr val="0C377B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US" sz="900" dirty="0">
                <a:solidFill>
                  <a:srgbClr val="0C377B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technical design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2D0959B1-FFB2-F447-8E82-48E5716BEE6E}"/>
              </a:ext>
            </a:extLst>
          </p:cNvPr>
          <p:cNvSpPr/>
          <p:nvPr/>
        </p:nvSpPr>
        <p:spPr>
          <a:xfrm>
            <a:off x="6300192" y="3862812"/>
            <a:ext cx="1728192" cy="585256"/>
          </a:xfrm>
          <a:prstGeom prst="roundRect">
            <a:avLst/>
          </a:prstGeom>
          <a:solidFill>
            <a:srgbClr val="99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>
              <a:defRPr/>
            </a:pPr>
            <a:r>
              <a:rPr lang="en-US" sz="900" dirty="0">
                <a:solidFill>
                  <a:srgbClr val="0C377B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FCC-</a:t>
            </a:r>
            <a:r>
              <a:rPr lang="en-US" sz="900" dirty="0" err="1">
                <a:solidFill>
                  <a:srgbClr val="0C377B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hh</a:t>
            </a:r>
            <a:r>
              <a:rPr lang="en-US" sz="900" dirty="0">
                <a:solidFill>
                  <a:srgbClr val="0C377B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accelerator construction, installation, commissioning</a:t>
            </a: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75088ADD-8768-8843-A259-F270E74ED74E}"/>
              </a:ext>
            </a:extLst>
          </p:cNvPr>
          <p:cNvSpPr/>
          <p:nvPr/>
        </p:nvSpPr>
        <p:spPr>
          <a:xfrm>
            <a:off x="4822656" y="3855411"/>
            <a:ext cx="1427224" cy="585256"/>
          </a:xfrm>
          <a:prstGeom prst="roundRect">
            <a:avLst/>
          </a:prstGeom>
          <a:solidFill>
            <a:srgbClr val="99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3232">
              <a:defRPr/>
            </a:pPr>
            <a:r>
              <a:rPr lang="en-US" sz="900" dirty="0">
                <a:solidFill>
                  <a:srgbClr val="0C377B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FCC-</a:t>
            </a:r>
            <a:r>
              <a:rPr lang="en-US" sz="900" dirty="0" err="1">
                <a:solidFill>
                  <a:srgbClr val="0C377B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hh</a:t>
            </a:r>
            <a:r>
              <a:rPr lang="en-US" sz="900" dirty="0">
                <a:solidFill>
                  <a:srgbClr val="0C377B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accelerator R&amp;D and technical design</a:t>
            </a:r>
          </a:p>
        </p:txBody>
      </p:sp>
      <p:grpSp>
        <p:nvGrpSpPr>
          <p:cNvPr id="54" name="Group 53"/>
          <p:cNvGrpSpPr/>
          <p:nvPr/>
        </p:nvGrpSpPr>
        <p:grpSpPr>
          <a:xfrm>
            <a:off x="179512" y="5121486"/>
            <a:ext cx="7272808" cy="593514"/>
            <a:chOff x="285866" y="3840809"/>
            <a:chExt cx="9750117" cy="712217"/>
          </a:xfrm>
        </p:grpSpPr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704B4551-F609-6B47-B642-263BAEF754D4}"/>
                </a:ext>
              </a:extLst>
            </p:cNvPr>
            <p:cNvSpPr/>
            <p:nvPr/>
          </p:nvSpPr>
          <p:spPr>
            <a:xfrm>
              <a:off x="6419302" y="3847849"/>
              <a:ext cx="1782501" cy="702307"/>
            </a:xfrm>
            <a:prstGeom prst="roundRect">
              <a:avLst/>
            </a:prstGeom>
            <a:solidFill>
              <a:srgbClr val="99FF99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SC wire and 16 T magnet R&amp;D, model magnets, prototypes, </a:t>
              </a:r>
              <a:r>
                <a:rPr lang="en-US" sz="900" dirty="0" err="1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preseries</a:t>
              </a:r>
              <a:endParaRPr lang="en-US" sz="900" dirty="0">
                <a:solidFill>
                  <a:srgbClr val="0C377B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21CA6488-5BAE-4F43-86D6-02E79C1137D1}"/>
                </a:ext>
              </a:extLst>
            </p:cNvPr>
            <p:cNvSpPr/>
            <p:nvPr/>
          </p:nvSpPr>
          <p:spPr>
            <a:xfrm>
              <a:off x="8244555" y="3850719"/>
              <a:ext cx="1791428" cy="702307"/>
            </a:xfrm>
            <a:prstGeom prst="roundRect">
              <a:avLst/>
            </a:prstGeom>
            <a:solidFill>
              <a:srgbClr val="99FF99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16 T dipole magnet</a:t>
              </a:r>
              <a:b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</a:b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series production</a:t>
              </a:r>
            </a:p>
          </p:txBody>
        </p:sp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A9E0F5AE-28BF-8B4D-B36B-1D4590CBC065}"/>
                </a:ext>
              </a:extLst>
            </p:cNvPr>
            <p:cNvSpPr/>
            <p:nvPr/>
          </p:nvSpPr>
          <p:spPr>
            <a:xfrm>
              <a:off x="285866" y="3840809"/>
              <a:ext cx="6094270" cy="702307"/>
            </a:xfrm>
            <a:prstGeom prst="roundRect">
              <a:avLst/>
            </a:prstGeom>
            <a:solidFill>
              <a:srgbClr val="99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13232">
                <a:defRPr/>
              </a:pPr>
              <a:r>
                <a: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Superconducting wire and magnet R&amp;D</a:t>
              </a:r>
            </a:p>
          </p:txBody>
        </p:sp>
      </p:grpSp>
      <p:sp>
        <p:nvSpPr>
          <p:cNvPr id="59" name="Rounded Rectangle 58"/>
          <p:cNvSpPr/>
          <p:nvPr/>
        </p:nvSpPr>
        <p:spPr>
          <a:xfrm>
            <a:off x="187947" y="881072"/>
            <a:ext cx="248492" cy="216024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2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24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312193" y="1021296"/>
            <a:ext cx="914400" cy="914400"/>
          </a:xfrm>
          <a:prstGeom prst="roundRect">
            <a:avLst/>
          </a:prstGeom>
        </p:spPr>
        <p:txBody>
          <a:bodyPr wrap="square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24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435076" y="881072"/>
            <a:ext cx="248492" cy="216024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tx2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24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692003" y="881072"/>
            <a:ext cx="248492" cy="216024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2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24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Rounded Rectangle 63"/>
          <p:cNvSpPr/>
          <p:nvPr/>
        </p:nvSpPr>
        <p:spPr>
          <a:xfrm>
            <a:off x="939132" y="881072"/>
            <a:ext cx="248492" cy="216024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tx2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24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Rounded Rectangle 64"/>
          <p:cNvSpPr/>
          <p:nvPr/>
        </p:nvSpPr>
        <p:spPr>
          <a:xfrm>
            <a:off x="1196059" y="881072"/>
            <a:ext cx="248492" cy="216024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2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24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1443188" y="881072"/>
            <a:ext cx="248492" cy="216024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tx2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24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1691680" y="881072"/>
            <a:ext cx="248492" cy="21602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2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24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1938809" y="881072"/>
            <a:ext cx="248492" cy="216024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tx2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24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Rounded Rectangle 68"/>
          <p:cNvSpPr/>
          <p:nvPr/>
        </p:nvSpPr>
        <p:spPr>
          <a:xfrm>
            <a:off x="2195736" y="881072"/>
            <a:ext cx="248492" cy="21602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2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24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2442865" y="881072"/>
            <a:ext cx="248492" cy="216024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tx2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24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" name="Rounded Rectangle 70"/>
          <p:cNvSpPr/>
          <p:nvPr/>
        </p:nvSpPr>
        <p:spPr>
          <a:xfrm>
            <a:off x="2699792" y="881072"/>
            <a:ext cx="248492" cy="21602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2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24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" name="Rounded Rectangle 71"/>
          <p:cNvSpPr/>
          <p:nvPr/>
        </p:nvSpPr>
        <p:spPr>
          <a:xfrm>
            <a:off x="2946921" y="881072"/>
            <a:ext cx="248492" cy="216024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tx2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24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3225392" y="876814"/>
            <a:ext cx="248492" cy="21602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2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24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" name="Rounded Rectangle 73"/>
          <p:cNvSpPr/>
          <p:nvPr/>
        </p:nvSpPr>
        <p:spPr>
          <a:xfrm>
            <a:off x="3492329" y="844364"/>
            <a:ext cx="1257327" cy="289441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2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1050" dirty="0" smtClean="0">
                <a:solidFill>
                  <a:prstClr val="black"/>
                </a:solidFill>
                <a:latin typeface="Calibri"/>
              </a:rPr>
              <a:t>12 </a:t>
            </a:r>
            <a:r>
              <a:rPr lang="fr-CH" sz="1050" dirty="0" err="1" smtClean="0">
                <a:solidFill>
                  <a:prstClr val="black"/>
                </a:solidFill>
                <a:latin typeface="Calibri"/>
              </a:rPr>
              <a:t>years</a:t>
            </a:r>
            <a:r>
              <a:rPr lang="fr-CH" sz="105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1050" dirty="0" err="1" smtClean="0">
                <a:solidFill>
                  <a:prstClr val="black"/>
                </a:solidFill>
                <a:latin typeface="Calibri"/>
              </a:rPr>
              <a:t>operation</a:t>
            </a:r>
            <a:endParaRPr lang="en-GB" sz="20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" name="Rounded Rectangle 74"/>
          <p:cNvSpPr/>
          <p:nvPr/>
        </p:nvSpPr>
        <p:spPr>
          <a:xfrm>
            <a:off x="4788024" y="868303"/>
            <a:ext cx="1382225" cy="28092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2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900" dirty="0" smtClean="0">
                <a:solidFill>
                  <a:prstClr val="black"/>
                </a:solidFill>
                <a:latin typeface="Calibri"/>
              </a:rPr>
              <a:t>8+2 </a:t>
            </a:r>
            <a:r>
              <a:rPr lang="fr-CH" sz="900" dirty="0" err="1" smtClean="0">
                <a:solidFill>
                  <a:prstClr val="black"/>
                </a:solidFill>
                <a:latin typeface="Calibri"/>
              </a:rPr>
              <a:t>years</a:t>
            </a:r>
            <a:r>
              <a:rPr lang="fr-CH" sz="9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1050" dirty="0" smtClean="0">
                <a:solidFill>
                  <a:prstClr val="black"/>
                </a:solidFill>
                <a:latin typeface="Calibri"/>
              </a:rPr>
              <a:t>installation</a:t>
            </a:r>
            <a:endParaRPr lang="en-GB" sz="9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-36512" y="52103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76</a:t>
            </a:r>
            <a:endParaRPr lang="en-GB" dirty="0"/>
          </a:p>
        </p:txBody>
      </p:sp>
      <p:sp>
        <p:nvSpPr>
          <p:cNvPr id="86" name="TextBox 85"/>
          <p:cNvSpPr txBox="1"/>
          <p:nvPr/>
        </p:nvSpPr>
        <p:spPr>
          <a:xfrm>
            <a:off x="3275856" y="52103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89</a:t>
            </a:r>
            <a:endParaRPr lang="en-GB" dirty="0"/>
          </a:p>
        </p:txBody>
      </p:sp>
      <p:sp>
        <p:nvSpPr>
          <p:cNvPr id="87" name="Rounded Rectangle 86"/>
          <p:cNvSpPr/>
          <p:nvPr/>
        </p:nvSpPr>
        <p:spPr>
          <a:xfrm>
            <a:off x="6206547" y="859790"/>
            <a:ext cx="2047317" cy="289441"/>
          </a:xfrm>
          <a:prstGeom prst="roundRect">
            <a:avLst/>
          </a:prstGeom>
          <a:solidFill>
            <a:srgbClr val="C4E59F"/>
          </a:solidFill>
          <a:ln w="38100">
            <a:solidFill>
              <a:schemeClr val="tx2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900" dirty="0">
                <a:solidFill>
                  <a:srgbClr val="0C377B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28</a:t>
            </a:r>
            <a:r>
              <a:rPr lang="fr-CH" sz="105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1050" dirty="0" err="1" smtClean="0">
                <a:solidFill>
                  <a:prstClr val="black"/>
                </a:solidFill>
                <a:latin typeface="Calibri"/>
              </a:rPr>
              <a:t>years</a:t>
            </a:r>
            <a:r>
              <a:rPr lang="fr-CH" sz="105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1050" dirty="0" err="1" smtClean="0">
                <a:solidFill>
                  <a:prstClr val="black"/>
                </a:solidFill>
                <a:latin typeface="Calibri"/>
              </a:rPr>
              <a:t>operation</a:t>
            </a:r>
            <a:endParaRPr lang="en-GB" sz="20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4499992" y="52103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2000</a:t>
            </a:r>
            <a:endParaRPr lang="en-GB" dirty="0"/>
          </a:p>
        </p:txBody>
      </p:sp>
      <p:sp>
        <p:nvSpPr>
          <p:cNvPr id="89" name="TextBox 88"/>
          <p:cNvSpPr txBox="1"/>
          <p:nvPr/>
        </p:nvSpPr>
        <p:spPr>
          <a:xfrm>
            <a:off x="5880175" y="52103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2010</a:t>
            </a:r>
            <a:endParaRPr lang="en-GB" dirty="0"/>
          </a:p>
        </p:txBody>
      </p:sp>
      <p:sp>
        <p:nvSpPr>
          <p:cNvPr id="91" name="TextBox 90"/>
          <p:cNvSpPr txBox="1"/>
          <p:nvPr/>
        </p:nvSpPr>
        <p:spPr>
          <a:xfrm>
            <a:off x="7884368" y="52103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2038</a:t>
            </a:r>
            <a:endParaRPr lang="en-GB" dirty="0"/>
          </a:p>
        </p:txBody>
      </p:sp>
      <p:sp>
        <p:nvSpPr>
          <p:cNvPr id="92" name="TextBox 91"/>
          <p:cNvSpPr txBox="1"/>
          <p:nvPr/>
        </p:nvSpPr>
        <p:spPr>
          <a:xfrm>
            <a:off x="1387454" y="505350"/>
            <a:ext cx="2048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81     </a:t>
            </a:r>
            <a:r>
              <a:rPr lang="fr-CH" sz="1400" dirty="0" smtClean="0"/>
              <a:t>&lt;-  construction  -&gt;</a:t>
            </a:r>
            <a:endParaRPr lang="en-GB" dirty="0"/>
          </a:p>
        </p:txBody>
      </p:sp>
      <p:sp>
        <p:nvSpPr>
          <p:cNvPr id="97" name="Rounded Rectangle 96"/>
          <p:cNvSpPr/>
          <p:nvPr/>
        </p:nvSpPr>
        <p:spPr>
          <a:xfrm>
            <a:off x="8244408" y="876814"/>
            <a:ext cx="420092" cy="255389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2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900" dirty="0" smtClean="0">
                <a:solidFill>
                  <a:srgbClr val="FFFF00"/>
                </a:solidFill>
                <a:latin typeface="Calibri"/>
              </a:rPr>
              <a:t>64</a:t>
            </a:r>
            <a:endParaRPr lang="en-GB" sz="900" dirty="0" smtClean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1324910" y="8538"/>
            <a:ext cx="7819090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H" sz="2400" b="1" dirty="0" smtClean="0"/>
              <a:t>FCC-INT </a:t>
            </a:r>
            <a:r>
              <a:rPr lang="fr-CH" sz="2400" b="1" dirty="0" err="1" smtClean="0"/>
              <a:t>timeline</a:t>
            </a:r>
            <a:r>
              <a:rPr lang="fr-CH" sz="2400" b="1" dirty="0" smtClean="0"/>
              <a:t>, </a:t>
            </a:r>
            <a:r>
              <a:rPr lang="fr-CH" sz="2400" b="1" dirty="0" err="1" smtClean="0"/>
              <a:t>compared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with</a:t>
            </a:r>
            <a:r>
              <a:rPr lang="fr-CH" sz="2400" b="1" dirty="0" smtClean="0"/>
              <a:t> LEP/LHC </a:t>
            </a:r>
            <a:endParaRPr lang="en-GB" sz="2400" b="1" dirty="0"/>
          </a:p>
        </p:txBody>
      </p:sp>
      <p:grpSp>
        <p:nvGrpSpPr>
          <p:cNvPr id="81" name="Group 80"/>
          <p:cNvGrpSpPr/>
          <p:nvPr/>
        </p:nvGrpSpPr>
        <p:grpSpPr>
          <a:xfrm>
            <a:off x="4932040" y="841276"/>
            <a:ext cx="4312982" cy="720080"/>
            <a:chOff x="4932040" y="841276"/>
            <a:chExt cx="4312982" cy="720080"/>
          </a:xfrm>
        </p:grpSpPr>
        <p:cxnSp>
          <p:nvCxnSpPr>
            <p:cNvPr id="94" name="Straight Arrow Connector 93"/>
            <p:cNvCxnSpPr>
              <a:stCxn id="90" idx="1"/>
            </p:cNvCxnSpPr>
            <p:nvPr/>
          </p:nvCxnSpPr>
          <p:spPr>
            <a:xfrm flipH="1">
              <a:off x="4932040" y="985292"/>
              <a:ext cx="3384376" cy="576064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Rounded Rectangle 89">
              <a:extLst>
                <a:ext uri="{FF2B5EF4-FFF2-40B4-BE49-F238E27FC236}">
                  <a16:creationId xmlns:a16="http://schemas.microsoft.com/office/drawing/2014/main" id="{689E9430-926E-EA4F-8DE9-5A9B25F91322}"/>
                </a:ext>
              </a:extLst>
            </p:cNvPr>
            <p:cNvSpPr/>
            <p:nvPr/>
          </p:nvSpPr>
          <p:spPr>
            <a:xfrm>
              <a:off x="8316416" y="841276"/>
              <a:ext cx="928606" cy="288032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algn="ctr" defTabSz="713232">
                <a:defRPr/>
              </a:pPr>
              <a:r>
                <a:rPr lang="en-US" sz="1400" b="1" dirty="0" smtClean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FCC-</a:t>
              </a:r>
              <a:r>
                <a:rPr lang="en-US" sz="1400" b="1" dirty="0" err="1" smtClean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ee</a:t>
              </a:r>
              <a:endParaRPr lang="en-US" sz="1400" b="1" dirty="0">
                <a:solidFill>
                  <a:srgbClr val="0C377B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-36512" y="1201316"/>
            <a:ext cx="9107882" cy="2599272"/>
            <a:chOff x="-36512" y="1201316"/>
            <a:chExt cx="9107882" cy="2599272"/>
          </a:xfrm>
        </p:grpSpPr>
        <p:grpSp>
          <p:nvGrpSpPr>
            <p:cNvPr id="80" name="Group 79"/>
            <p:cNvGrpSpPr/>
            <p:nvPr/>
          </p:nvGrpSpPr>
          <p:grpSpPr>
            <a:xfrm>
              <a:off x="-36512" y="1201316"/>
              <a:ext cx="9107882" cy="2599272"/>
              <a:chOff x="-36512" y="1201316"/>
              <a:chExt cx="9107882" cy="2599272"/>
            </a:xfrm>
          </p:grpSpPr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5D438CD2-934D-884B-9503-B63B92C0096B}"/>
                  </a:ext>
                </a:extLst>
              </p:cNvPr>
              <p:cNvSpPr/>
              <p:nvPr/>
            </p:nvSpPr>
            <p:spPr>
              <a:xfrm>
                <a:off x="183327" y="1561218"/>
                <a:ext cx="253685" cy="195085"/>
              </a:xfrm>
              <a:prstGeom prst="roundRect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46800" rIns="0" rtlCol="0" anchor="ctr"/>
              <a:lstStyle/>
              <a:p>
                <a:pPr algn="ctr" defTabSz="713232">
                  <a:defRPr/>
                </a:pPr>
                <a:r>
                  <a:rPr lang="en-US" sz="900" dirty="0">
                    <a:solidFill>
                      <a:srgbClr val="FFFF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1</a:t>
                </a:r>
              </a:p>
            </p:txBody>
          </p:sp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28D5F7D8-39CF-9A46-A78B-39760D4776B9}"/>
                  </a:ext>
                </a:extLst>
              </p:cNvPr>
              <p:cNvSpPr/>
              <p:nvPr/>
            </p:nvSpPr>
            <p:spPr>
              <a:xfrm>
                <a:off x="437012" y="1561218"/>
                <a:ext cx="253685" cy="195085"/>
              </a:xfrm>
              <a:prstGeom prst="round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46800" rIns="0" rtlCol="0" anchor="ctr"/>
              <a:lstStyle/>
              <a:p>
                <a:pPr algn="ctr" defTabSz="713232">
                  <a:defRPr/>
                </a:pPr>
                <a:r>
                  <a:rPr lang="en-US" sz="900" dirty="0">
                    <a:solidFill>
                      <a:srgbClr val="0C377B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2</a:t>
                </a:r>
              </a:p>
            </p:txBody>
          </p:sp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CD0ADA4C-F654-5046-99C2-843D68B5C2B5}"/>
                  </a:ext>
                </a:extLst>
              </p:cNvPr>
              <p:cNvSpPr/>
              <p:nvPr/>
            </p:nvSpPr>
            <p:spPr>
              <a:xfrm>
                <a:off x="690696" y="1561218"/>
                <a:ext cx="253685" cy="195085"/>
              </a:xfrm>
              <a:prstGeom prst="roundRect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46800" rIns="0" rtlCol="0" anchor="ctr"/>
              <a:lstStyle/>
              <a:p>
                <a:pPr algn="ctr" defTabSz="713232">
                  <a:defRPr/>
                </a:pPr>
                <a:r>
                  <a:rPr lang="en-US" sz="900" dirty="0">
                    <a:solidFill>
                      <a:srgbClr val="FFFF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3</a:t>
                </a:r>
              </a:p>
            </p:txBody>
          </p:sp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A8625895-FBF8-C943-9571-243ABA1EB863}"/>
                  </a:ext>
                </a:extLst>
              </p:cNvPr>
              <p:cNvSpPr/>
              <p:nvPr/>
            </p:nvSpPr>
            <p:spPr>
              <a:xfrm>
                <a:off x="944381" y="1561218"/>
                <a:ext cx="253685" cy="195085"/>
              </a:xfrm>
              <a:prstGeom prst="round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46800" rIns="0" rtlCol="0" anchor="ctr"/>
              <a:lstStyle/>
              <a:p>
                <a:pPr algn="ctr" defTabSz="713232">
                  <a:defRPr/>
                </a:pPr>
                <a:r>
                  <a:rPr lang="en-US" sz="900" dirty="0">
                    <a:solidFill>
                      <a:srgbClr val="0C377B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4</a:t>
                </a:r>
              </a:p>
            </p:txBody>
          </p:sp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29AE5585-DD62-EA4D-928F-5377112BA408}"/>
                  </a:ext>
                </a:extLst>
              </p:cNvPr>
              <p:cNvSpPr/>
              <p:nvPr/>
            </p:nvSpPr>
            <p:spPr>
              <a:xfrm>
                <a:off x="1198067" y="1561218"/>
                <a:ext cx="253685" cy="195085"/>
              </a:xfrm>
              <a:prstGeom prst="roundRect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46800" rIns="0" rtlCol="0" anchor="ctr"/>
              <a:lstStyle/>
              <a:p>
                <a:pPr algn="ctr" defTabSz="713232">
                  <a:defRPr/>
                </a:pPr>
                <a:r>
                  <a:rPr lang="en-US" sz="900" dirty="0">
                    <a:solidFill>
                      <a:srgbClr val="FFFF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5</a:t>
                </a:r>
              </a:p>
            </p:txBody>
          </p:sp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B6F2C48D-2F1D-FC41-BAA8-188F526FBE60}"/>
                  </a:ext>
                </a:extLst>
              </p:cNvPr>
              <p:cNvSpPr/>
              <p:nvPr/>
            </p:nvSpPr>
            <p:spPr>
              <a:xfrm>
                <a:off x="1451751" y="1561218"/>
                <a:ext cx="253685" cy="195085"/>
              </a:xfrm>
              <a:prstGeom prst="round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46800" rIns="0" rtlCol="0" anchor="ctr"/>
              <a:lstStyle/>
              <a:p>
                <a:pPr algn="ctr" defTabSz="713232">
                  <a:defRPr/>
                </a:pPr>
                <a:r>
                  <a:rPr lang="en-US" sz="900" dirty="0">
                    <a:solidFill>
                      <a:srgbClr val="0C377B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6</a:t>
                </a:r>
              </a:p>
            </p:txBody>
          </p:sp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3F9387C0-6250-644D-AD7B-2B12FBE4BF44}"/>
                  </a:ext>
                </a:extLst>
              </p:cNvPr>
              <p:cNvSpPr/>
              <p:nvPr/>
            </p:nvSpPr>
            <p:spPr>
              <a:xfrm>
                <a:off x="1705436" y="1582295"/>
                <a:ext cx="253685" cy="195085"/>
              </a:xfrm>
              <a:prstGeom prst="roundRect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46800" rIns="0" rtlCol="0" anchor="ctr"/>
              <a:lstStyle/>
              <a:p>
                <a:pPr algn="ctr" defTabSz="713232">
                  <a:defRPr/>
                </a:pPr>
                <a:r>
                  <a:rPr lang="en-US" sz="900" dirty="0">
                    <a:solidFill>
                      <a:srgbClr val="FFFF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7</a:t>
                </a:r>
              </a:p>
            </p:txBody>
          </p:sp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169A1C06-EE66-BE41-9758-B6178A6CB2D7}"/>
                  </a:ext>
                </a:extLst>
              </p:cNvPr>
              <p:cNvSpPr/>
              <p:nvPr/>
            </p:nvSpPr>
            <p:spPr>
              <a:xfrm>
                <a:off x="1959121" y="1561218"/>
                <a:ext cx="253685" cy="195085"/>
              </a:xfrm>
              <a:prstGeom prst="round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46800" rIns="0" rtlCol="0" anchor="ctr"/>
              <a:lstStyle/>
              <a:p>
                <a:pPr algn="ctr" defTabSz="713232">
                  <a:defRPr/>
                </a:pPr>
                <a:r>
                  <a:rPr lang="en-US" sz="900" dirty="0">
                    <a:solidFill>
                      <a:srgbClr val="0C377B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8</a:t>
                </a:r>
              </a:p>
            </p:txBody>
          </p:sp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2E80A3E1-9767-7B41-81F6-D5B2940F8A39}"/>
                  </a:ext>
                </a:extLst>
              </p:cNvPr>
              <p:cNvSpPr/>
              <p:nvPr/>
            </p:nvSpPr>
            <p:spPr>
              <a:xfrm>
                <a:off x="2212806" y="1561218"/>
                <a:ext cx="253685" cy="195085"/>
              </a:xfrm>
              <a:prstGeom prst="roundRect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46800" rIns="0" rtlCol="0" anchor="ctr"/>
              <a:lstStyle/>
              <a:p>
                <a:pPr algn="ctr" defTabSz="713232">
                  <a:defRPr/>
                </a:pPr>
                <a:r>
                  <a:rPr lang="en-US" sz="900" dirty="0">
                    <a:solidFill>
                      <a:srgbClr val="FFFF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9</a:t>
                </a:r>
              </a:p>
            </p:txBody>
          </p:sp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BDD1FFA5-ADB7-5749-BCE2-A79BD9FAF50D}"/>
                  </a:ext>
                </a:extLst>
              </p:cNvPr>
              <p:cNvSpPr/>
              <p:nvPr/>
            </p:nvSpPr>
            <p:spPr>
              <a:xfrm>
                <a:off x="2466491" y="1561218"/>
                <a:ext cx="253685" cy="195085"/>
              </a:xfrm>
              <a:prstGeom prst="round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46800" rIns="0" rtlCol="0" anchor="ctr"/>
              <a:lstStyle/>
              <a:p>
                <a:pPr algn="ctr" defTabSz="713232">
                  <a:defRPr/>
                </a:pPr>
                <a:r>
                  <a:rPr lang="en-US" sz="900" dirty="0">
                    <a:solidFill>
                      <a:srgbClr val="0C377B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10</a:t>
                </a:r>
              </a:p>
            </p:txBody>
          </p:sp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621FF53B-7FBB-0A4C-A8C5-6295FC690B50}"/>
                  </a:ext>
                </a:extLst>
              </p:cNvPr>
              <p:cNvSpPr/>
              <p:nvPr/>
            </p:nvSpPr>
            <p:spPr>
              <a:xfrm>
                <a:off x="2720176" y="1561218"/>
                <a:ext cx="253685" cy="195085"/>
              </a:xfrm>
              <a:prstGeom prst="roundRect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46800" rIns="0" rtlCol="0" anchor="ctr"/>
              <a:lstStyle/>
              <a:p>
                <a:pPr algn="ctr" defTabSz="713232">
                  <a:defRPr/>
                </a:pPr>
                <a:r>
                  <a:rPr lang="en-US" sz="900" dirty="0">
                    <a:solidFill>
                      <a:srgbClr val="FFFF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11</a:t>
                </a:r>
              </a:p>
            </p:txBody>
          </p:sp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D089A103-802A-3040-9BAA-BF1A9D558144}"/>
                  </a:ext>
                </a:extLst>
              </p:cNvPr>
              <p:cNvSpPr/>
              <p:nvPr/>
            </p:nvSpPr>
            <p:spPr>
              <a:xfrm>
                <a:off x="2973860" y="1561218"/>
                <a:ext cx="253685" cy="195085"/>
              </a:xfrm>
              <a:prstGeom prst="round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46800" rIns="0" rtlCol="0" anchor="ctr"/>
              <a:lstStyle/>
              <a:p>
                <a:pPr algn="ctr" defTabSz="713232">
                  <a:defRPr/>
                </a:pPr>
                <a:r>
                  <a:rPr lang="en-US" sz="900" dirty="0">
                    <a:solidFill>
                      <a:srgbClr val="0C377B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12</a:t>
                </a:r>
              </a:p>
            </p:txBody>
          </p:sp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9B74BF79-BAA3-F34D-B615-BE0EF7638518}"/>
                  </a:ext>
                </a:extLst>
              </p:cNvPr>
              <p:cNvSpPr/>
              <p:nvPr/>
            </p:nvSpPr>
            <p:spPr>
              <a:xfrm>
                <a:off x="3227546" y="1561218"/>
                <a:ext cx="253685" cy="195085"/>
              </a:xfrm>
              <a:prstGeom prst="roundRect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46800" rIns="0" rtlCol="0" anchor="ctr"/>
              <a:lstStyle/>
              <a:p>
                <a:pPr algn="ctr" defTabSz="713232">
                  <a:defRPr/>
                </a:pPr>
                <a:r>
                  <a:rPr lang="en-US" sz="900" dirty="0">
                    <a:solidFill>
                      <a:srgbClr val="FFFF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13</a:t>
                </a:r>
              </a:p>
            </p:txBody>
          </p:sp>
          <p:sp>
            <p:nvSpPr>
              <p:cNvPr id="19" name="Rounded Rectangle 18">
                <a:extLst>
                  <a:ext uri="{FF2B5EF4-FFF2-40B4-BE49-F238E27FC236}">
                    <a16:creationId xmlns:a16="http://schemas.microsoft.com/office/drawing/2014/main" id="{1530533E-BE14-3145-9880-E0DFFEF54DEB}"/>
                  </a:ext>
                </a:extLst>
              </p:cNvPr>
              <p:cNvSpPr/>
              <p:nvPr/>
            </p:nvSpPr>
            <p:spPr>
              <a:xfrm>
                <a:off x="3481231" y="1561218"/>
                <a:ext cx="253685" cy="195085"/>
              </a:xfrm>
              <a:prstGeom prst="round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46800" rIns="0" rtlCol="0" anchor="ctr"/>
              <a:lstStyle/>
              <a:p>
                <a:pPr algn="ctr" defTabSz="713232">
                  <a:defRPr/>
                </a:pPr>
                <a:r>
                  <a:rPr lang="en-US" sz="900" dirty="0">
                    <a:solidFill>
                      <a:srgbClr val="0C377B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14</a:t>
                </a:r>
              </a:p>
            </p:txBody>
          </p:sp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92220EEC-37BA-C94E-BBBE-903C440D49C5}"/>
                  </a:ext>
                </a:extLst>
              </p:cNvPr>
              <p:cNvSpPr/>
              <p:nvPr/>
            </p:nvSpPr>
            <p:spPr>
              <a:xfrm>
                <a:off x="3734915" y="1561218"/>
                <a:ext cx="253685" cy="195085"/>
              </a:xfrm>
              <a:prstGeom prst="roundRect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46800" rIns="0" rtlCol="0" anchor="ctr"/>
              <a:lstStyle/>
              <a:p>
                <a:pPr algn="ctr" defTabSz="713232">
                  <a:defRPr/>
                </a:pPr>
                <a:r>
                  <a:rPr lang="en-US" sz="900" dirty="0">
                    <a:solidFill>
                      <a:srgbClr val="FFFF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15</a:t>
                </a:r>
              </a:p>
            </p:txBody>
          </p:sp>
          <p:sp>
            <p:nvSpPr>
              <p:cNvPr id="21" name="Rounded Rectangle 20">
                <a:extLst>
                  <a:ext uri="{FF2B5EF4-FFF2-40B4-BE49-F238E27FC236}">
                    <a16:creationId xmlns:a16="http://schemas.microsoft.com/office/drawing/2014/main" id="{F56D61E3-7E32-A04E-97B9-EBF8C68DF041}"/>
                  </a:ext>
                </a:extLst>
              </p:cNvPr>
              <p:cNvSpPr/>
              <p:nvPr/>
            </p:nvSpPr>
            <p:spPr>
              <a:xfrm>
                <a:off x="3988601" y="1561218"/>
                <a:ext cx="253685" cy="195085"/>
              </a:xfrm>
              <a:prstGeom prst="round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46800" rIns="0" rtlCol="0" anchor="ctr"/>
              <a:lstStyle/>
              <a:p>
                <a:pPr algn="ctr" defTabSz="713232">
                  <a:defRPr/>
                </a:pPr>
                <a:r>
                  <a:rPr lang="en-US" sz="900" dirty="0">
                    <a:solidFill>
                      <a:srgbClr val="0C377B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16</a:t>
                </a:r>
              </a:p>
            </p:txBody>
          </p:sp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E981D7E4-7E72-B040-9CCD-AFA8062CC50C}"/>
                  </a:ext>
                </a:extLst>
              </p:cNvPr>
              <p:cNvSpPr/>
              <p:nvPr/>
            </p:nvSpPr>
            <p:spPr>
              <a:xfrm>
                <a:off x="4242286" y="1561218"/>
                <a:ext cx="253685" cy="195085"/>
              </a:xfrm>
              <a:prstGeom prst="roundRect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46800" rIns="0" rtlCol="0" anchor="ctr"/>
              <a:lstStyle/>
              <a:p>
                <a:pPr algn="ctr" defTabSz="713232">
                  <a:defRPr/>
                </a:pPr>
                <a:r>
                  <a:rPr lang="en-US" sz="900" dirty="0">
                    <a:solidFill>
                      <a:srgbClr val="FFFF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17</a:t>
                </a:r>
              </a:p>
            </p:txBody>
          </p:sp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id="{63091869-0CF9-CE46-A6F0-0EE3913E5C30}"/>
                  </a:ext>
                </a:extLst>
              </p:cNvPr>
              <p:cNvSpPr/>
              <p:nvPr/>
            </p:nvSpPr>
            <p:spPr>
              <a:xfrm>
                <a:off x="4495971" y="1561218"/>
                <a:ext cx="253685" cy="195085"/>
              </a:xfrm>
              <a:prstGeom prst="round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46800" rIns="0" rtlCol="0" anchor="ctr"/>
              <a:lstStyle/>
              <a:p>
                <a:pPr algn="ctr" defTabSz="713232">
                  <a:defRPr/>
                </a:pPr>
                <a:r>
                  <a:rPr lang="en-US" sz="900" dirty="0">
                    <a:solidFill>
                      <a:srgbClr val="0C377B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18</a:t>
                </a:r>
              </a:p>
            </p:txBody>
          </p:sp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689E9430-926E-EA4F-8DE9-5A9B25F91322}"/>
                  </a:ext>
                </a:extLst>
              </p:cNvPr>
              <p:cNvSpPr/>
              <p:nvPr/>
            </p:nvSpPr>
            <p:spPr>
              <a:xfrm>
                <a:off x="4932040" y="1561356"/>
                <a:ext cx="1368152" cy="216024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46800" rIns="0" rtlCol="0" anchor="ctr"/>
              <a:lstStyle/>
              <a:p>
                <a:pPr algn="ctr" defTabSz="713232">
                  <a:defRPr/>
                </a:pPr>
                <a:r>
                  <a:rPr lang="en-US" sz="900" dirty="0">
                    <a:solidFill>
                      <a:srgbClr val="0C377B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15 years operation</a:t>
                </a:r>
              </a:p>
            </p:txBody>
          </p:sp>
          <p:sp>
            <p:nvSpPr>
              <p:cNvPr id="35" name="Rounded Rectangle 34">
                <a:extLst>
                  <a:ext uri="{FF2B5EF4-FFF2-40B4-BE49-F238E27FC236}">
                    <a16:creationId xmlns:a16="http://schemas.microsoft.com/office/drawing/2014/main" id="{7FEAF987-E512-994C-A429-051D73A4AAEF}"/>
                  </a:ext>
                </a:extLst>
              </p:cNvPr>
              <p:cNvSpPr/>
              <p:nvPr/>
            </p:nvSpPr>
            <p:spPr>
              <a:xfrm>
                <a:off x="178953" y="1969070"/>
                <a:ext cx="1522109" cy="585256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13232">
                  <a:defRPr/>
                </a:pPr>
                <a:r>
                  <a:rPr lang="en-US" sz="900" dirty="0">
                    <a:solidFill>
                      <a:srgbClr val="0C377B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Project preparation &amp;</a:t>
                </a:r>
              </a:p>
              <a:p>
                <a:pPr algn="ctr" defTabSz="713232">
                  <a:defRPr/>
                </a:pPr>
                <a:r>
                  <a:rPr lang="en-US" sz="900" dirty="0">
                    <a:solidFill>
                      <a:srgbClr val="0C377B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administrative processes</a:t>
                </a:r>
              </a:p>
            </p:txBody>
          </p:sp>
          <p:sp>
            <p:nvSpPr>
              <p:cNvPr id="36" name="Rounded Rectangle 35">
                <a:extLst>
                  <a:ext uri="{FF2B5EF4-FFF2-40B4-BE49-F238E27FC236}">
                    <a16:creationId xmlns:a16="http://schemas.microsoft.com/office/drawing/2014/main" id="{170EC402-685B-FF40-89C1-FEF6BF583425}"/>
                  </a:ext>
                </a:extLst>
              </p:cNvPr>
              <p:cNvSpPr/>
              <p:nvPr/>
            </p:nvSpPr>
            <p:spPr>
              <a:xfrm>
                <a:off x="436439" y="3215332"/>
                <a:ext cx="1734658" cy="585256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13232">
                  <a:defRPr/>
                </a:pPr>
                <a:r>
                  <a:rPr lang="en-US" sz="900" dirty="0">
                    <a:solidFill>
                      <a:srgbClr val="0C377B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Geological investigations, infrastructure detailed design and tendering preparation</a:t>
                </a:r>
              </a:p>
            </p:txBody>
          </p:sp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94AAAEA5-D826-744D-89D8-4F109F4459CD}"/>
                  </a:ext>
                </a:extLst>
              </p:cNvPr>
              <p:cNvSpPr/>
              <p:nvPr/>
            </p:nvSpPr>
            <p:spPr>
              <a:xfrm>
                <a:off x="2212806" y="3215332"/>
                <a:ext cx="2029480" cy="585256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13232">
                  <a:defRPr/>
                </a:pPr>
                <a:r>
                  <a:rPr lang="en-US" sz="900" dirty="0">
                    <a:solidFill>
                      <a:srgbClr val="0C377B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Tunnel, site and technical infrastructure construction</a:t>
                </a:r>
              </a:p>
            </p:txBody>
          </p:sp>
          <p:sp>
            <p:nvSpPr>
              <p:cNvPr id="41" name="Rounded Rectangle 40">
                <a:extLst>
                  <a:ext uri="{FF2B5EF4-FFF2-40B4-BE49-F238E27FC236}">
                    <a16:creationId xmlns:a16="http://schemas.microsoft.com/office/drawing/2014/main" id="{C9B79C58-AFE5-1D4F-BC40-DC3C00F4BAFC}"/>
                  </a:ext>
                </a:extLst>
              </p:cNvPr>
              <p:cNvSpPr/>
              <p:nvPr/>
            </p:nvSpPr>
            <p:spPr>
              <a:xfrm>
                <a:off x="1724302" y="1969070"/>
                <a:ext cx="507370" cy="585256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46800" rIns="0" rtlCol="0" anchor="ctr"/>
              <a:lstStyle/>
              <a:p>
                <a:pPr algn="ctr" defTabSz="713232">
                  <a:defRPr/>
                </a:pPr>
                <a:r>
                  <a:rPr lang="en-US" sz="900" dirty="0" err="1">
                    <a:solidFill>
                      <a:srgbClr val="0C377B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Permis-sions</a:t>
                </a:r>
                <a:endPara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  <p:sp>
            <p:nvSpPr>
              <p:cNvPr id="44" name="Rounded Rectangle 43">
                <a:extLst>
                  <a:ext uri="{FF2B5EF4-FFF2-40B4-BE49-F238E27FC236}">
                    <a16:creationId xmlns:a16="http://schemas.microsoft.com/office/drawing/2014/main" id="{66314480-8DBD-9D43-B456-6A0F56DC179B}"/>
                  </a:ext>
                </a:extLst>
              </p:cNvPr>
              <p:cNvSpPr/>
              <p:nvPr/>
            </p:nvSpPr>
            <p:spPr>
              <a:xfrm>
                <a:off x="182726" y="2592201"/>
                <a:ext cx="719777" cy="585256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46800" rIns="0" rtlCol="0" anchor="ctr"/>
              <a:lstStyle/>
              <a:p>
                <a:pPr algn="ctr" defTabSz="713232">
                  <a:defRPr/>
                </a:pPr>
                <a:r>
                  <a:rPr lang="en-US" sz="900" dirty="0">
                    <a:solidFill>
                      <a:srgbClr val="0C377B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Funding strategy</a:t>
                </a:r>
              </a:p>
            </p:txBody>
          </p:sp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4F8F26AB-B354-474F-BA98-3EA6E8DE4B99}"/>
                  </a:ext>
                </a:extLst>
              </p:cNvPr>
              <p:cNvSpPr/>
              <p:nvPr/>
            </p:nvSpPr>
            <p:spPr>
              <a:xfrm>
                <a:off x="944381" y="2592201"/>
                <a:ext cx="756682" cy="585256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46800" rIns="0" rtlCol="0" anchor="ctr"/>
              <a:lstStyle/>
              <a:p>
                <a:pPr algn="ctr" defTabSz="713232">
                  <a:defRPr/>
                </a:pPr>
                <a:r>
                  <a:rPr lang="en-US" sz="900" dirty="0">
                    <a:solidFill>
                      <a:srgbClr val="0C377B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Funding and</a:t>
                </a:r>
                <a:br>
                  <a:rPr lang="en-US" sz="900" dirty="0">
                    <a:solidFill>
                      <a:srgbClr val="0C377B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</a:br>
                <a:r>
                  <a:rPr lang="en-US" sz="900" dirty="0">
                    <a:solidFill>
                      <a:srgbClr val="0C377B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in-kind contribution agreements</a:t>
                </a:r>
              </a:p>
            </p:txBody>
          </p:sp>
          <p:sp>
            <p:nvSpPr>
              <p:cNvPr id="48" name="Rounded Rectangle 47">
                <a:extLst>
                  <a:ext uri="{FF2B5EF4-FFF2-40B4-BE49-F238E27FC236}">
                    <a16:creationId xmlns:a16="http://schemas.microsoft.com/office/drawing/2014/main" id="{92A51427-ACC3-0945-A438-6F741746D8AA}"/>
                  </a:ext>
                </a:extLst>
              </p:cNvPr>
              <p:cNvSpPr/>
              <p:nvPr/>
            </p:nvSpPr>
            <p:spPr>
              <a:xfrm>
                <a:off x="4822656" y="1980031"/>
                <a:ext cx="347221" cy="585256"/>
              </a:xfrm>
              <a:prstGeom prst="round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46800" rIns="0" rtlCol="0" anchor="ctr"/>
              <a:lstStyle/>
              <a:p>
                <a:pPr algn="ctr" defTabSz="713232">
                  <a:defRPr/>
                </a:pPr>
                <a:r>
                  <a:rPr lang="en-US" sz="900" dirty="0">
                    <a:solidFill>
                      <a:srgbClr val="0C377B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Update</a:t>
                </a:r>
                <a:br>
                  <a:rPr lang="en-US" sz="900" dirty="0">
                    <a:solidFill>
                      <a:srgbClr val="0C377B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</a:br>
                <a:r>
                  <a:rPr lang="en-US" sz="900" dirty="0">
                    <a:solidFill>
                      <a:srgbClr val="0C377B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Permissions</a:t>
                </a:r>
              </a:p>
            </p:txBody>
          </p:sp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8E3B73F8-4C2D-294B-A8D5-F6C65B4DA4B2}"/>
                  </a:ext>
                </a:extLst>
              </p:cNvPr>
              <p:cNvSpPr/>
              <p:nvPr/>
            </p:nvSpPr>
            <p:spPr>
              <a:xfrm>
                <a:off x="6308825" y="3215332"/>
                <a:ext cx="927471" cy="585256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713232">
                  <a:defRPr/>
                </a:pPr>
                <a:r>
                  <a:rPr lang="en-US" sz="900" dirty="0">
                    <a:solidFill>
                      <a:srgbClr val="0C377B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FCC-ee dismantling, CE &amp; infrastructure adaptations FCC-</a:t>
                </a:r>
                <a:r>
                  <a:rPr lang="en-US" sz="900" dirty="0" err="1">
                    <a:solidFill>
                      <a:srgbClr val="0C377B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hh</a:t>
                </a:r>
                <a:endParaRPr lang="en-US" sz="900" dirty="0">
                  <a:solidFill>
                    <a:srgbClr val="0C377B"/>
                  </a:solidFill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  <p:sp>
            <p:nvSpPr>
              <p:cNvPr id="51" name="Rounded Rectangle 50">
                <a:extLst>
                  <a:ext uri="{FF2B5EF4-FFF2-40B4-BE49-F238E27FC236}">
                    <a16:creationId xmlns:a16="http://schemas.microsoft.com/office/drawing/2014/main" id="{A24383AD-C913-DC42-9CCE-8188950936C8}"/>
                  </a:ext>
                </a:extLst>
              </p:cNvPr>
              <p:cNvSpPr/>
              <p:nvPr/>
            </p:nvSpPr>
            <p:spPr>
              <a:xfrm>
                <a:off x="5110912" y="2592201"/>
                <a:ext cx="640350" cy="585256"/>
              </a:xfrm>
              <a:prstGeom prst="round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46800" rIns="0" rtlCol="0" anchor="ctr"/>
              <a:lstStyle/>
              <a:p>
                <a:pPr algn="ctr" defTabSz="713232">
                  <a:defRPr/>
                </a:pPr>
                <a:r>
                  <a:rPr lang="en-US" sz="900" dirty="0">
                    <a:solidFill>
                      <a:srgbClr val="0C377B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Funding and</a:t>
                </a:r>
                <a:br>
                  <a:rPr lang="en-US" sz="900" dirty="0">
                    <a:solidFill>
                      <a:srgbClr val="0C377B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</a:br>
                <a:r>
                  <a:rPr lang="en-US" sz="900" dirty="0">
                    <a:solidFill>
                      <a:srgbClr val="0C377B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in-kind contribution agreements</a:t>
                </a:r>
              </a:p>
            </p:txBody>
          </p:sp>
          <p:grpSp>
            <p:nvGrpSpPr>
              <p:cNvPr id="61" name="Group 60"/>
              <p:cNvGrpSpPr/>
              <p:nvPr/>
            </p:nvGrpSpPr>
            <p:grpSpPr>
              <a:xfrm>
                <a:off x="6300189" y="1561218"/>
                <a:ext cx="2771181" cy="216162"/>
                <a:chOff x="6039729" y="1561218"/>
                <a:chExt cx="2948074" cy="195085"/>
              </a:xfrm>
            </p:grpSpPr>
            <p:sp>
              <p:nvSpPr>
                <p:cNvPr id="24" name="Rounded Rectangle 23">
                  <a:extLst>
                    <a:ext uri="{FF2B5EF4-FFF2-40B4-BE49-F238E27FC236}">
                      <a16:creationId xmlns:a16="http://schemas.microsoft.com/office/drawing/2014/main" id="{06687278-5D0B-F74D-B23F-A6A379FFCF7C}"/>
                    </a:ext>
                  </a:extLst>
                </p:cNvPr>
                <p:cNvSpPr/>
                <p:nvPr/>
              </p:nvSpPr>
              <p:spPr>
                <a:xfrm>
                  <a:off x="6039729" y="1561218"/>
                  <a:ext cx="190310" cy="195085"/>
                </a:xfrm>
                <a:prstGeom prst="roundRect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46800" rIns="0" rtlCol="0" anchor="ctr"/>
                <a:lstStyle/>
                <a:p>
                  <a:pPr algn="ctr" defTabSz="713232">
                    <a:defRPr/>
                  </a:pPr>
                  <a:r>
                    <a:rPr lang="en-US" sz="900" dirty="0">
                      <a:solidFill>
                        <a:srgbClr val="FFFFFF"/>
                      </a:solidFill>
                      <a:latin typeface="Arial Narrow" panose="020B0604020202020204" pitchFamily="34" charset="0"/>
                      <a:cs typeface="Arial Narrow" panose="020B0604020202020204" pitchFamily="34" charset="0"/>
                    </a:rPr>
                    <a:t>34</a:t>
                  </a:r>
                </a:p>
              </p:txBody>
            </p:sp>
            <p:sp>
              <p:nvSpPr>
                <p:cNvPr id="25" name="Rounded Rectangle 24">
                  <a:extLst>
                    <a:ext uri="{FF2B5EF4-FFF2-40B4-BE49-F238E27FC236}">
                      <a16:creationId xmlns:a16="http://schemas.microsoft.com/office/drawing/2014/main" id="{AD7FCBBA-C725-E04E-A5EE-70FCBB7AD738}"/>
                    </a:ext>
                  </a:extLst>
                </p:cNvPr>
                <p:cNvSpPr/>
                <p:nvPr/>
              </p:nvSpPr>
              <p:spPr>
                <a:xfrm>
                  <a:off x="6230038" y="1561218"/>
                  <a:ext cx="190310" cy="195085"/>
                </a:xfrm>
                <a:prstGeom prst="roundRect">
                  <a:avLst/>
                </a:prstGeom>
                <a:noFill/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46800" rIns="0" rtlCol="0" anchor="ctr"/>
                <a:lstStyle/>
                <a:p>
                  <a:pPr algn="ctr" defTabSz="713232">
                    <a:defRPr/>
                  </a:pPr>
                  <a:r>
                    <a:rPr lang="en-US" sz="900" dirty="0">
                      <a:solidFill>
                        <a:srgbClr val="0C377B"/>
                      </a:solidFill>
                      <a:latin typeface="Arial Narrow" panose="020B0604020202020204" pitchFamily="34" charset="0"/>
                      <a:cs typeface="Arial Narrow" panose="020B0604020202020204" pitchFamily="34" charset="0"/>
                    </a:rPr>
                    <a:t>35</a:t>
                  </a:r>
                </a:p>
              </p:txBody>
            </p:sp>
            <p:sp>
              <p:nvSpPr>
                <p:cNvPr id="26" name="Rounded Rectangle 25">
                  <a:extLst>
                    <a:ext uri="{FF2B5EF4-FFF2-40B4-BE49-F238E27FC236}">
                      <a16:creationId xmlns:a16="http://schemas.microsoft.com/office/drawing/2014/main" id="{119480CD-202F-1D49-B346-11129078D7F8}"/>
                    </a:ext>
                  </a:extLst>
                </p:cNvPr>
                <p:cNvSpPr/>
                <p:nvPr/>
              </p:nvSpPr>
              <p:spPr>
                <a:xfrm>
                  <a:off x="6420347" y="1561218"/>
                  <a:ext cx="190310" cy="195085"/>
                </a:xfrm>
                <a:prstGeom prst="roundRect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46800" rIns="0" rtlCol="0" anchor="ctr"/>
                <a:lstStyle/>
                <a:p>
                  <a:pPr algn="ctr" defTabSz="713232">
                    <a:defRPr/>
                  </a:pPr>
                  <a:r>
                    <a:rPr lang="en-US" sz="900" dirty="0">
                      <a:solidFill>
                        <a:srgbClr val="FFFFFF"/>
                      </a:solidFill>
                      <a:latin typeface="Arial Narrow" panose="020B0604020202020204" pitchFamily="34" charset="0"/>
                      <a:cs typeface="Arial Narrow" panose="020B0604020202020204" pitchFamily="34" charset="0"/>
                    </a:rPr>
                    <a:t>36</a:t>
                  </a:r>
                </a:p>
              </p:txBody>
            </p:sp>
            <p:sp>
              <p:nvSpPr>
                <p:cNvPr id="27" name="Rounded Rectangle 26">
                  <a:extLst>
                    <a:ext uri="{FF2B5EF4-FFF2-40B4-BE49-F238E27FC236}">
                      <a16:creationId xmlns:a16="http://schemas.microsoft.com/office/drawing/2014/main" id="{AA8E9BFF-8003-4245-943D-B128C5F54EF7}"/>
                    </a:ext>
                  </a:extLst>
                </p:cNvPr>
                <p:cNvSpPr/>
                <p:nvPr/>
              </p:nvSpPr>
              <p:spPr>
                <a:xfrm>
                  <a:off x="6610656" y="1561218"/>
                  <a:ext cx="190310" cy="195085"/>
                </a:xfrm>
                <a:prstGeom prst="roundRect">
                  <a:avLst/>
                </a:prstGeom>
                <a:noFill/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46800" rIns="0" rtlCol="0" anchor="ctr"/>
                <a:lstStyle/>
                <a:p>
                  <a:pPr algn="ctr" defTabSz="713232">
                    <a:defRPr/>
                  </a:pPr>
                  <a:r>
                    <a:rPr lang="en-US" sz="900" dirty="0">
                      <a:solidFill>
                        <a:srgbClr val="0C377B"/>
                      </a:solidFill>
                      <a:latin typeface="Arial Narrow" panose="020B0604020202020204" pitchFamily="34" charset="0"/>
                      <a:cs typeface="Arial Narrow" panose="020B0604020202020204" pitchFamily="34" charset="0"/>
                    </a:rPr>
                    <a:t>37</a:t>
                  </a:r>
                </a:p>
              </p:txBody>
            </p:sp>
            <p:sp>
              <p:nvSpPr>
                <p:cNvPr id="28" name="Rounded Rectangle 27">
                  <a:extLst>
                    <a:ext uri="{FF2B5EF4-FFF2-40B4-BE49-F238E27FC236}">
                      <a16:creationId xmlns:a16="http://schemas.microsoft.com/office/drawing/2014/main" id="{8F84E6A0-0E9E-2344-B5AA-5DF1AECB9FC5}"/>
                    </a:ext>
                  </a:extLst>
                </p:cNvPr>
                <p:cNvSpPr/>
                <p:nvPr/>
              </p:nvSpPr>
              <p:spPr>
                <a:xfrm>
                  <a:off x="6800966" y="1561218"/>
                  <a:ext cx="190310" cy="195085"/>
                </a:xfrm>
                <a:prstGeom prst="roundRect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46800" rIns="0" rtlCol="0" anchor="ctr"/>
                <a:lstStyle/>
                <a:p>
                  <a:pPr algn="ctr" defTabSz="713232">
                    <a:defRPr/>
                  </a:pPr>
                  <a:r>
                    <a:rPr lang="en-US" sz="900" dirty="0">
                      <a:solidFill>
                        <a:srgbClr val="FFFFFF"/>
                      </a:solidFill>
                      <a:latin typeface="Arial Narrow" panose="020B0604020202020204" pitchFamily="34" charset="0"/>
                      <a:cs typeface="Arial Narrow" panose="020B0604020202020204" pitchFamily="34" charset="0"/>
                    </a:rPr>
                    <a:t>38</a:t>
                  </a:r>
                </a:p>
              </p:txBody>
            </p:sp>
            <p:sp>
              <p:nvSpPr>
                <p:cNvPr id="29" name="Rounded Rectangle 28">
                  <a:extLst>
                    <a:ext uri="{FF2B5EF4-FFF2-40B4-BE49-F238E27FC236}">
                      <a16:creationId xmlns:a16="http://schemas.microsoft.com/office/drawing/2014/main" id="{DF7CBD27-5ABB-A246-95A8-1C076E548986}"/>
                    </a:ext>
                  </a:extLst>
                </p:cNvPr>
                <p:cNvSpPr/>
                <p:nvPr/>
              </p:nvSpPr>
              <p:spPr>
                <a:xfrm>
                  <a:off x="6991275" y="1561218"/>
                  <a:ext cx="190310" cy="195085"/>
                </a:xfrm>
                <a:prstGeom prst="roundRect">
                  <a:avLst/>
                </a:prstGeom>
                <a:noFill/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46800" rIns="0" rtlCol="0" anchor="ctr"/>
                <a:lstStyle/>
                <a:p>
                  <a:pPr algn="ctr" defTabSz="713232">
                    <a:defRPr/>
                  </a:pPr>
                  <a:r>
                    <a:rPr lang="en-US" sz="900" dirty="0">
                      <a:solidFill>
                        <a:srgbClr val="0C377B"/>
                      </a:solidFill>
                      <a:latin typeface="Arial Narrow" panose="020B0604020202020204" pitchFamily="34" charset="0"/>
                      <a:cs typeface="Arial Narrow" panose="020B0604020202020204" pitchFamily="34" charset="0"/>
                    </a:rPr>
                    <a:t>39</a:t>
                  </a:r>
                </a:p>
              </p:txBody>
            </p:sp>
            <p:sp>
              <p:nvSpPr>
                <p:cNvPr id="30" name="Rounded Rectangle 29">
                  <a:extLst>
                    <a:ext uri="{FF2B5EF4-FFF2-40B4-BE49-F238E27FC236}">
                      <a16:creationId xmlns:a16="http://schemas.microsoft.com/office/drawing/2014/main" id="{9C7E3514-D3D6-C642-A5C2-85DC16B88830}"/>
                    </a:ext>
                  </a:extLst>
                </p:cNvPr>
                <p:cNvSpPr/>
                <p:nvPr/>
              </p:nvSpPr>
              <p:spPr>
                <a:xfrm>
                  <a:off x="7181583" y="1561218"/>
                  <a:ext cx="190310" cy="195085"/>
                </a:xfrm>
                <a:prstGeom prst="roundRect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46800" rIns="0" rtlCol="0" anchor="ctr"/>
                <a:lstStyle/>
                <a:p>
                  <a:pPr algn="ctr" defTabSz="713232">
                    <a:defRPr/>
                  </a:pPr>
                  <a:r>
                    <a:rPr lang="en-US" sz="900" dirty="0">
                      <a:solidFill>
                        <a:srgbClr val="FFFFFF"/>
                      </a:solidFill>
                      <a:latin typeface="Arial Narrow" panose="020B0604020202020204" pitchFamily="34" charset="0"/>
                      <a:cs typeface="Arial Narrow" panose="020B0604020202020204" pitchFamily="34" charset="0"/>
                    </a:rPr>
                    <a:t>40</a:t>
                  </a:r>
                </a:p>
              </p:txBody>
            </p:sp>
            <p:sp>
              <p:nvSpPr>
                <p:cNvPr id="31" name="Rounded Rectangle 30">
                  <a:extLst>
                    <a:ext uri="{FF2B5EF4-FFF2-40B4-BE49-F238E27FC236}">
                      <a16:creationId xmlns:a16="http://schemas.microsoft.com/office/drawing/2014/main" id="{8C33C777-C697-7F4F-B9E0-8FB1EFC112DF}"/>
                    </a:ext>
                  </a:extLst>
                </p:cNvPr>
                <p:cNvSpPr/>
                <p:nvPr/>
              </p:nvSpPr>
              <p:spPr>
                <a:xfrm>
                  <a:off x="7371894" y="1561218"/>
                  <a:ext cx="190310" cy="195085"/>
                </a:xfrm>
                <a:prstGeom prst="roundRect">
                  <a:avLst/>
                </a:prstGeom>
                <a:noFill/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46800" rIns="0" rtlCol="0" anchor="ctr"/>
                <a:lstStyle/>
                <a:p>
                  <a:pPr algn="ctr" defTabSz="713232">
                    <a:defRPr/>
                  </a:pPr>
                  <a:r>
                    <a:rPr lang="en-US" sz="900" dirty="0">
                      <a:solidFill>
                        <a:srgbClr val="0C377B"/>
                      </a:solidFill>
                      <a:latin typeface="Arial Narrow" panose="020B0604020202020204" pitchFamily="34" charset="0"/>
                      <a:cs typeface="Arial Narrow" panose="020B0604020202020204" pitchFamily="34" charset="0"/>
                    </a:rPr>
                    <a:t>41</a:t>
                  </a:r>
                </a:p>
              </p:txBody>
            </p:sp>
            <p:sp>
              <p:nvSpPr>
                <p:cNvPr id="32" name="Rounded Rectangle 31">
                  <a:extLst>
                    <a:ext uri="{FF2B5EF4-FFF2-40B4-BE49-F238E27FC236}">
                      <a16:creationId xmlns:a16="http://schemas.microsoft.com/office/drawing/2014/main" id="{A1A47F0F-FF21-CC42-BE33-907DAC424B2F}"/>
                    </a:ext>
                  </a:extLst>
                </p:cNvPr>
                <p:cNvSpPr/>
                <p:nvPr/>
              </p:nvSpPr>
              <p:spPr>
                <a:xfrm>
                  <a:off x="7562203" y="1561218"/>
                  <a:ext cx="190310" cy="195085"/>
                </a:xfrm>
                <a:prstGeom prst="roundRect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46800" rIns="0" rtlCol="0" anchor="ctr"/>
                <a:lstStyle/>
                <a:p>
                  <a:pPr algn="ctr" defTabSz="713232">
                    <a:defRPr/>
                  </a:pPr>
                  <a:r>
                    <a:rPr lang="en-US" sz="900" dirty="0">
                      <a:solidFill>
                        <a:srgbClr val="FFFFFF"/>
                      </a:solidFill>
                      <a:latin typeface="Arial Narrow" panose="020B0604020202020204" pitchFamily="34" charset="0"/>
                      <a:cs typeface="Arial Narrow" panose="020B0604020202020204" pitchFamily="34" charset="0"/>
                    </a:rPr>
                    <a:t>42</a:t>
                  </a:r>
                </a:p>
              </p:txBody>
            </p:sp>
            <p:sp>
              <p:nvSpPr>
                <p:cNvPr id="33" name="Rounded Rectangle 32">
                  <a:extLst>
                    <a:ext uri="{FF2B5EF4-FFF2-40B4-BE49-F238E27FC236}">
                      <a16:creationId xmlns:a16="http://schemas.microsoft.com/office/drawing/2014/main" id="{59238DAF-E689-104A-94FC-0A63047F6ABA}"/>
                    </a:ext>
                  </a:extLst>
                </p:cNvPr>
                <p:cNvSpPr/>
                <p:nvPr/>
              </p:nvSpPr>
              <p:spPr>
                <a:xfrm>
                  <a:off x="7760374" y="1561218"/>
                  <a:ext cx="190310" cy="195085"/>
                </a:xfrm>
                <a:prstGeom prst="roundRect">
                  <a:avLst/>
                </a:prstGeom>
                <a:noFill/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46800" rIns="0" rtlCol="0" anchor="ctr"/>
                <a:lstStyle/>
                <a:p>
                  <a:pPr algn="ctr" defTabSz="713232">
                    <a:defRPr/>
                  </a:pPr>
                  <a:r>
                    <a:rPr lang="en-US" sz="900" dirty="0">
                      <a:solidFill>
                        <a:srgbClr val="0C377B"/>
                      </a:solidFill>
                      <a:latin typeface="Arial Narrow" panose="020B0604020202020204" pitchFamily="34" charset="0"/>
                      <a:cs typeface="Arial Narrow" panose="020B0604020202020204" pitchFamily="34" charset="0"/>
                    </a:rPr>
                    <a:t>43</a:t>
                  </a:r>
                </a:p>
              </p:txBody>
            </p:sp>
            <p:sp>
              <p:nvSpPr>
                <p:cNvPr id="52" name="Rounded Rectangle 51">
                  <a:extLst>
                    <a:ext uri="{FF2B5EF4-FFF2-40B4-BE49-F238E27FC236}">
                      <a16:creationId xmlns:a16="http://schemas.microsoft.com/office/drawing/2014/main" id="{726A91C3-33AC-5940-815E-40F30AF5C75F}"/>
                    </a:ext>
                  </a:extLst>
                </p:cNvPr>
                <p:cNvSpPr/>
                <p:nvPr/>
              </p:nvSpPr>
              <p:spPr>
                <a:xfrm>
                  <a:off x="7981106" y="1561343"/>
                  <a:ext cx="969594" cy="194960"/>
                </a:xfrm>
                <a:prstGeom prst="roundRect">
                  <a:avLst/>
                </a:prstGeom>
                <a:solidFill>
                  <a:srgbClr val="99FF99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46800" rIns="0" rtlCol="0" anchor="ctr"/>
                <a:lstStyle/>
                <a:p>
                  <a:pPr algn="ctr" defTabSz="713232">
                    <a:defRPr/>
                  </a:pPr>
                  <a:r>
                    <a:rPr lang="en-US" sz="900" dirty="0">
                      <a:solidFill>
                        <a:srgbClr val="0C377B"/>
                      </a:solidFill>
                      <a:latin typeface="Arial Narrow" panose="020B0604020202020204" pitchFamily="34" charset="0"/>
                      <a:cs typeface="Arial Narrow" panose="020B0604020202020204" pitchFamily="34" charset="0"/>
                    </a:rPr>
                    <a:t>~ 25 years operation</a:t>
                  </a:r>
                </a:p>
              </p:txBody>
            </p:sp>
            <p:sp>
              <p:nvSpPr>
                <p:cNvPr id="55" name="Rounded Rectangle 54">
                  <a:extLst>
                    <a:ext uri="{FF2B5EF4-FFF2-40B4-BE49-F238E27FC236}">
                      <a16:creationId xmlns:a16="http://schemas.microsoft.com/office/drawing/2014/main" id="{975AAB7B-7E20-BA4A-87C4-4409BA621901}"/>
                    </a:ext>
                  </a:extLst>
                </p:cNvPr>
                <p:cNvSpPr/>
                <p:nvPr/>
              </p:nvSpPr>
              <p:spPr>
                <a:xfrm>
                  <a:off x="8797493" y="1561218"/>
                  <a:ext cx="190310" cy="195085"/>
                </a:xfrm>
                <a:prstGeom prst="roundRect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46800" rIns="0" rtlCol="0" anchor="ctr"/>
                <a:lstStyle/>
                <a:p>
                  <a:pPr algn="ctr" defTabSz="713232">
                    <a:defRPr/>
                  </a:pPr>
                  <a:r>
                    <a:rPr lang="en-US" sz="900" dirty="0">
                      <a:solidFill>
                        <a:srgbClr val="FFFFFF"/>
                      </a:solidFill>
                      <a:latin typeface="Arial Narrow" panose="020B0604020202020204" pitchFamily="34" charset="0"/>
                      <a:cs typeface="Arial Narrow" panose="020B0604020202020204" pitchFamily="34" charset="0"/>
                    </a:rPr>
                    <a:t>70</a:t>
                  </a:r>
                </a:p>
              </p:txBody>
            </p:sp>
          </p:grpSp>
          <p:sp>
            <p:nvSpPr>
              <p:cNvPr id="100" name="TextBox 99"/>
              <p:cNvSpPr txBox="1"/>
              <p:nvPr/>
            </p:nvSpPr>
            <p:spPr>
              <a:xfrm>
                <a:off x="4495321" y="1201316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dirty="0" smtClean="0"/>
                  <a:t>2039</a:t>
                </a:r>
                <a:endParaRPr lang="en-GB" dirty="0"/>
              </a:p>
            </p:txBody>
          </p:sp>
          <p:sp>
            <p:nvSpPr>
              <p:cNvPr id="101" name="TextBox 100"/>
              <p:cNvSpPr txBox="1"/>
              <p:nvPr/>
            </p:nvSpPr>
            <p:spPr>
              <a:xfrm>
                <a:off x="-36512" y="1264032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dirty="0"/>
                  <a:t>2</a:t>
                </a:r>
                <a:r>
                  <a:rPr lang="fr-CH" dirty="0" smtClean="0"/>
                  <a:t>0</a:t>
                </a:r>
                <a:endParaRPr lang="en-GB" dirty="0"/>
              </a:p>
            </p:txBody>
          </p:sp>
        </p:grpSp>
        <p:sp>
          <p:nvSpPr>
            <p:cNvPr id="82" name="TextBox 81"/>
            <p:cNvSpPr txBox="1"/>
            <p:nvPr/>
          </p:nvSpPr>
          <p:spPr>
            <a:xfrm>
              <a:off x="1331640" y="1264032"/>
              <a:ext cx="16450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running HL-LHC</a:t>
              </a:r>
              <a:endParaRPr lang="fr-FR" dirty="0"/>
            </a:p>
          </p:txBody>
        </p:sp>
        <p:cxnSp>
          <p:nvCxnSpPr>
            <p:cNvPr id="84" name="Straight Arrow Connector 83"/>
            <p:cNvCxnSpPr/>
            <p:nvPr/>
          </p:nvCxnSpPr>
          <p:spPr>
            <a:xfrm>
              <a:off x="2915816" y="1489348"/>
              <a:ext cx="181138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5" name="Straight Arrow Connector 104"/>
          <p:cNvCxnSpPr>
            <a:stCxn id="57" idx="1"/>
          </p:cNvCxnSpPr>
          <p:nvPr/>
        </p:nvCxnSpPr>
        <p:spPr>
          <a:xfrm flipH="1" flipV="1">
            <a:off x="6084168" y="1849388"/>
            <a:ext cx="31890" cy="35729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189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8" grpId="0" animBg="1"/>
      <p:bldP spid="39" grpId="0" animBg="1"/>
      <p:bldP spid="40" grpId="0" animBg="1"/>
      <p:bldP spid="42" grpId="0" animBg="1"/>
      <p:bldP spid="43" grpId="0" animBg="1"/>
      <p:bldP spid="46" grpId="0" animBg="1"/>
      <p:bldP spid="47" grpId="0" animBg="1"/>
      <p:bldP spid="49" grpId="0" animBg="1"/>
      <p:bldP spid="5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10983-B47C-4B73-957C-6B71093B966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20/01/2021</a:t>
            </a:fld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status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942" y="985292"/>
            <a:ext cx="5512514" cy="3360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15561" y="3361556"/>
            <a:ext cx="1072730" cy="246221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1000" dirty="0" smtClean="0">
                <a:sym typeface="Symbol"/>
              </a:rPr>
              <a:t>2(stat)~3(</a:t>
            </a:r>
            <a:r>
              <a:rPr lang="en-GB" sz="1000" dirty="0" err="1" smtClean="0">
                <a:sym typeface="Symbol"/>
              </a:rPr>
              <a:t>syst</a:t>
            </a:r>
            <a:r>
              <a:rPr lang="en-GB" sz="1000" dirty="0" smtClean="0">
                <a:sym typeface="Symbol"/>
              </a:rPr>
              <a:t>)</a:t>
            </a:r>
            <a:endParaRPr lang="en-GB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3635896" y="4513684"/>
            <a:ext cx="5505353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dirty="0" smtClean="0">
                <a:solidFill>
                  <a:srgbClr val="FF0000"/>
                </a:solidFill>
              </a:rPr>
              <a:t>(*)</a:t>
            </a:r>
            <a:r>
              <a:rPr lang="fr-CH" dirty="0" err="1" smtClean="0">
                <a:solidFill>
                  <a:srgbClr val="FF0000"/>
                </a:solidFill>
              </a:rPr>
              <a:t>see</a:t>
            </a:r>
            <a:r>
              <a:rPr lang="fr-CH" dirty="0" smtClean="0">
                <a:solidFill>
                  <a:srgbClr val="FF0000"/>
                </a:solidFill>
              </a:rPr>
              <a:t> M. </a:t>
            </a:r>
            <a:r>
              <a:rPr lang="fr-CH" dirty="0" err="1" smtClean="0">
                <a:solidFill>
                  <a:srgbClr val="FF0000"/>
                </a:solidFill>
              </a:rPr>
              <a:t>Selvaggi</a:t>
            </a:r>
            <a:r>
              <a:rPr lang="fr-CH" dirty="0" smtClean="0"/>
              <a:t>, 3d  FCC </a:t>
            </a:r>
            <a:r>
              <a:rPr lang="fr-CH" dirty="0" err="1" smtClean="0"/>
              <a:t>physics</a:t>
            </a:r>
            <a:r>
              <a:rPr lang="fr-CH" dirty="0" smtClean="0"/>
              <a:t> workshop,  </a:t>
            </a:r>
          </a:p>
          <a:p>
            <a:r>
              <a:rPr lang="fr-CH" dirty="0" smtClean="0"/>
              <a:t>9% </a:t>
            </a:r>
            <a:r>
              <a:rPr lang="fr-CH" dirty="0" err="1" smtClean="0"/>
              <a:t>precision</a:t>
            </a:r>
            <a:r>
              <a:rPr lang="fr-CH" dirty="0" smtClean="0"/>
              <a:t> in 3 </a:t>
            </a:r>
            <a:r>
              <a:rPr lang="fr-CH" dirty="0" err="1" smtClean="0"/>
              <a:t>years</a:t>
            </a:r>
            <a:r>
              <a:rPr lang="fr-CH" dirty="0" smtClean="0"/>
              <a:t> of FCC-</a:t>
            </a:r>
            <a:r>
              <a:rPr lang="fr-CH" dirty="0" err="1" smtClean="0"/>
              <a:t>hh</a:t>
            </a:r>
            <a:r>
              <a:rPr lang="fr-CH" dirty="0" smtClean="0"/>
              <a:t> running, </a:t>
            </a:r>
            <a:r>
              <a:rPr lang="fr-CH" dirty="0"/>
              <a:t>2004.03505v1</a:t>
            </a:r>
            <a:endParaRPr lang="en-GB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090439"/>
            <a:ext cx="3384376" cy="3150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31640" y="121196"/>
            <a:ext cx="53933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High </a:t>
            </a:r>
            <a:r>
              <a:rPr lang="fr-CH" dirty="0" err="1" smtClean="0"/>
              <a:t>energy</a:t>
            </a:r>
            <a:r>
              <a:rPr lang="fr-CH" dirty="0" smtClean="0"/>
              <a:t> </a:t>
            </a:r>
            <a:r>
              <a:rPr lang="fr-CH" dirty="0" err="1" smtClean="0"/>
              <a:t>Higgs</a:t>
            </a:r>
            <a:r>
              <a:rPr lang="fr-CH" dirty="0" smtClean="0"/>
              <a:t> </a:t>
            </a:r>
            <a:r>
              <a:rPr lang="fr-CH" dirty="0" err="1" smtClean="0"/>
              <a:t>factories</a:t>
            </a:r>
            <a:r>
              <a:rPr lang="fr-CH" dirty="0" smtClean="0"/>
              <a:t>:  ILC500, CLIC3000, FCC-</a:t>
            </a:r>
            <a:r>
              <a:rPr lang="fr-CH" dirty="0" err="1" smtClean="0"/>
              <a:t>hh</a:t>
            </a:r>
            <a:r>
              <a:rPr lang="fr-CH" dirty="0" smtClean="0"/>
              <a:t>. </a:t>
            </a:r>
          </a:p>
          <a:p>
            <a:r>
              <a:rPr lang="fr-CH" dirty="0"/>
              <a:t> </a:t>
            </a:r>
            <a:r>
              <a:rPr lang="fr-CH" dirty="0" smtClean="0"/>
              <a:t>                                      </a:t>
            </a:r>
            <a:r>
              <a:rPr lang="fr-CH" b="1" u="sng" dirty="0" smtClean="0"/>
              <a:t>FCC-</a:t>
            </a:r>
            <a:r>
              <a:rPr lang="fr-CH" b="1" u="sng" dirty="0" err="1" smtClean="0"/>
              <a:t>ee</a:t>
            </a:r>
            <a:r>
              <a:rPr lang="fr-CH" b="1" u="sng" dirty="0" smtClean="0"/>
              <a:t> + FCC-</a:t>
            </a:r>
            <a:r>
              <a:rPr lang="fr-CH" b="1" u="sng" dirty="0" err="1" smtClean="0"/>
              <a:t>hh</a:t>
            </a:r>
            <a:r>
              <a:rPr lang="fr-CH" b="1" u="sng" dirty="0" smtClean="0"/>
              <a:t> </a:t>
            </a:r>
            <a:r>
              <a:rPr lang="fr-CH" b="1" u="sng" dirty="0" err="1" smtClean="0"/>
              <a:t>is</a:t>
            </a:r>
            <a:r>
              <a:rPr lang="fr-CH" b="1" u="sng" dirty="0" smtClean="0"/>
              <a:t> </a:t>
            </a:r>
            <a:r>
              <a:rPr lang="fr-CH" b="1" u="sng" dirty="0" err="1" smtClean="0"/>
              <a:t>unbeatable</a:t>
            </a:r>
            <a:endParaRPr lang="en-GB" b="1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251520" y="4241122"/>
            <a:ext cx="28833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FCC-</a:t>
            </a:r>
            <a:r>
              <a:rPr lang="fr-CH" dirty="0" err="1" smtClean="0"/>
              <a:t>hh</a:t>
            </a:r>
            <a:r>
              <a:rPr lang="fr-CH" dirty="0" smtClean="0"/>
              <a:t> &gt; 10</a:t>
            </a:r>
            <a:r>
              <a:rPr lang="fr-CH" baseline="30000" dirty="0" smtClean="0"/>
              <a:t>10</a:t>
            </a:r>
            <a:r>
              <a:rPr lang="fr-CH" dirty="0" smtClean="0"/>
              <a:t> H </a:t>
            </a:r>
            <a:r>
              <a:rPr lang="fr-CH" dirty="0" err="1" smtClean="0"/>
              <a:t>produced</a:t>
            </a:r>
            <a:r>
              <a:rPr lang="fr-CH" dirty="0" smtClean="0"/>
              <a:t>, +</a:t>
            </a:r>
          </a:p>
          <a:p>
            <a:r>
              <a:rPr lang="fr-CH" dirty="0" smtClean="0"/>
              <a:t>FCC-</a:t>
            </a:r>
            <a:r>
              <a:rPr lang="fr-CH" dirty="0" err="1" smtClean="0"/>
              <a:t>ee</a:t>
            </a:r>
            <a:r>
              <a:rPr lang="fr-CH" dirty="0" smtClean="0"/>
              <a:t> </a:t>
            </a:r>
            <a:r>
              <a:rPr lang="fr-CH" dirty="0" err="1" smtClean="0"/>
              <a:t>measurement</a:t>
            </a:r>
            <a:r>
              <a:rPr lang="fr-CH" dirty="0" smtClean="0"/>
              <a:t> of </a:t>
            </a:r>
            <a:r>
              <a:rPr lang="fr-CH" dirty="0" err="1" smtClean="0"/>
              <a:t>g</a:t>
            </a:r>
            <a:r>
              <a:rPr lang="fr-CH" baseline="-25000" dirty="0" err="1" smtClean="0"/>
              <a:t>HZZ</a:t>
            </a:r>
            <a:r>
              <a:rPr lang="fr-CH" baseline="-25000" dirty="0" smtClean="0"/>
              <a:t> </a:t>
            </a:r>
          </a:p>
          <a:p>
            <a:pPr marL="285750" indent="-285750">
              <a:buFont typeface="Wingdings"/>
              <a:buChar char="à"/>
            </a:pPr>
            <a:r>
              <a:rPr lang="fr-CH" dirty="0" smtClean="0">
                <a:sym typeface="Wingdings" panose="05000000000000000000" pitchFamily="2" charset="2"/>
              </a:rPr>
              <a:t>  </a:t>
            </a:r>
            <a:r>
              <a:rPr lang="fr-CH" dirty="0" err="1" smtClean="0">
                <a:sym typeface="Wingdings" panose="05000000000000000000" pitchFamily="2" charset="2"/>
              </a:rPr>
              <a:t>g</a:t>
            </a:r>
            <a:r>
              <a:rPr lang="fr-CH" sz="1600" baseline="-25000" dirty="0" err="1" smtClean="0">
                <a:sym typeface="Wingdings" panose="05000000000000000000" pitchFamily="2" charset="2"/>
              </a:rPr>
              <a:t>HHH</a:t>
            </a:r>
            <a:r>
              <a:rPr lang="fr-CH" sz="1600" dirty="0" smtClean="0">
                <a:sym typeface="Wingdings" panose="05000000000000000000" pitchFamily="2" charset="2"/>
              </a:rPr>
              <a:t> , </a:t>
            </a:r>
            <a:r>
              <a:rPr lang="fr-CH" sz="1600" dirty="0" err="1" smtClean="0">
                <a:sym typeface="Wingdings" panose="05000000000000000000" pitchFamily="2" charset="2"/>
              </a:rPr>
              <a:t>g</a:t>
            </a:r>
            <a:r>
              <a:rPr lang="fr-CH" sz="1600" baseline="-25000" dirty="0" err="1" smtClean="0">
                <a:sym typeface="Wingdings" panose="05000000000000000000" pitchFamily="2" charset="2"/>
              </a:rPr>
              <a:t>H</a:t>
            </a:r>
            <a:r>
              <a:rPr lang="fr-CH" sz="1600" baseline="-25000" dirty="0" smtClean="0">
                <a:sym typeface="Symbol"/>
              </a:rPr>
              <a:t>  </a:t>
            </a:r>
            <a:r>
              <a:rPr lang="fr-CH" sz="1600" dirty="0" smtClean="0">
                <a:sym typeface="Symbol"/>
              </a:rPr>
              <a:t>,</a:t>
            </a:r>
            <a:r>
              <a:rPr lang="fr-CH" sz="1600" baseline="-25000" dirty="0" smtClean="0">
                <a:sym typeface="Symbol"/>
              </a:rPr>
              <a:t> </a:t>
            </a:r>
            <a:r>
              <a:rPr lang="fr-CH" sz="1600" dirty="0" err="1" smtClean="0">
                <a:sym typeface="Wingdings" panose="05000000000000000000" pitchFamily="2" charset="2"/>
              </a:rPr>
              <a:t>g</a:t>
            </a:r>
            <a:r>
              <a:rPr lang="fr-CH" sz="1600" baseline="-25000" dirty="0" err="1" smtClean="0">
                <a:sym typeface="Wingdings" panose="05000000000000000000" pitchFamily="2" charset="2"/>
              </a:rPr>
              <a:t>H</a:t>
            </a:r>
            <a:r>
              <a:rPr lang="fr-CH" sz="1600" baseline="-25000" dirty="0" err="1" smtClean="0">
                <a:sym typeface="Symbol"/>
              </a:rPr>
              <a:t>Z</a:t>
            </a:r>
            <a:r>
              <a:rPr lang="fr-CH" sz="1600" baseline="-25000" dirty="0" smtClean="0">
                <a:sym typeface="Symbol"/>
              </a:rPr>
              <a:t>  </a:t>
            </a:r>
            <a:r>
              <a:rPr lang="fr-CH" sz="1600" dirty="0" smtClean="0">
                <a:sym typeface="Symbol"/>
              </a:rPr>
              <a:t>, </a:t>
            </a:r>
            <a:r>
              <a:rPr lang="fr-CH" sz="1600" dirty="0" err="1" smtClean="0">
                <a:sym typeface="Symbol"/>
              </a:rPr>
              <a:t>g</a:t>
            </a:r>
            <a:r>
              <a:rPr lang="fr-CH" sz="1600" baseline="-25000" dirty="0" err="1" smtClean="0">
                <a:sym typeface="Symbol"/>
              </a:rPr>
              <a:t>H</a:t>
            </a:r>
            <a:r>
              <a:rPr lang="fr-CH" sz="1600" baseline="-25000" dirty="0" smtClean="0">
                <a:sym typeface="Symbol"/>
              </a:rPr>
              <a:t>  </a:t>
            </a:r>
            <a:r>
              <a:rPr lang="fr-CH" sz="1600" dirty="0" smtClean="0">
                <a:sym typeface="Symbol"/>
              </a:rPr>
              <a:t>,</a:t>
            </a:r>
            <a:r>
              <a:rPr lang="fr-CH" sz="1600" baseline="-25000" dirty="0" smtClean="0">
                <a:sym typeface="Symbol"/>
              </a:rPr>
              <a:t>  </a:t>
            </a:r>
            <a:r>
              <a:rPr lang="fr-CH" sz="1600" dirty="0" err="1" smtClean="0">
                <a:sym typeface="Symbol"/>
              </a:rPr>
              <a:t>BR</a:t>
            </a:r>
            <a:r>
              <a:rPr lang="fr-CH" sz="1600" baseline="-25000" dirty="0" err="1" smtClean="0">
                <a:sym typeface="Symbol"/>
              </a:rPr>
              <a:t>inv</a:t>
            </a:r>
            <a:endParaRPr lang="en-GB" baseline="-25000" dirty="0"/>
          </a:p>
        </p:txBody>
      </p:sp>
      <p:sp>
        <p:nvSpPr>
          <p:cNvPr id="14" name="TextBox 13"/>
          <p:cNvSpPr txBox="1"/>
          <p:nvPr/>
        </p:nvSpPr>
        <p:spPr>
          <a:xfrm>
            <a:off x="8388424" y="2209428"/>
            <a:ext cx="57259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9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}</a:t>
            </a:r>
            <a:endParaRPr lang="en-GB" sz="9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88424" y="913284"/>
            <a:ext cx="64793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15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}</a:t>
            </a:r>
            <a:endParaRPr lang="en-GB" sz="115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20472" y="170962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 smtClean="0">
                <a:solidFill>
                  <a:srgbClr val="FF0000"/>
                </a:solidFill>
              </a:rPr>
              <a:t>ee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820472" y="2857500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 smtClean="0">
                <a:solidFill>
                  <a:srgbClr val="0000FF"/>
                </a:solidFill>
              </a:rPr>
              <a:t>hh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32440" y="3538671"/>
            <a:ext cx="37382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FF0000"/>
                </a:solidFill>
              </a:rPr>
              <a:t>e</a:t>
            </a:r>
            <a:r>
              <a:rPr lang="en-US" sz="1400" b="1" dirty="0" err="1" smtClean="0">
                <a:solidFill>
                  <a:srgbClr val="FF0000"/>
                </a:solidFill>
              </a:rPr>
              <a:t>e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r>
              <a:rPr lang="en-US" sz="1400" b="1" dirty="0" err="1">
                <a:solidFill>
                  <a:srgbClr val="0070C0"/>
                </a:solidFill>
              </a:rPr>
              <a:t>h</a:t>
            </a:r>
            <a:r>
              <a:rPr lang="en-US" sz="1400" b="1" dirty="0" err="1" smtClean="0">
                <a:solidFill>
                  <a:srgbClr val="0070C0"/>
                </a:solidFill>
              </a:rPr>
              <a:t>h</a:t>
            </a:r>
            <a:endParaRPr lang="en-US" sz="1400" b="1" dirty="0" smtClean="0">
              <a:solidFill>
                <a:srgbClr val="0070C0"/>
              </a:solidFill>
            </a:endParaRPr>
          </a:p>
          <a:p>
            <a:r>
              <a:rPr lang="en-US" sz="1400" dirty="0" err="1" smtClean="0">
                <a:solidFill>
                  <a:srgbClr val="FF0000"/>
                </a:solidFill>
              </a:rPr>
              <a:t>ee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60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79329-793F-47EA-940B-738D50336DE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20/01/2021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status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870" y="553244"/>
            <a:ext cx="4144814" cy="29028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080" y="884687"/>
            <a:ext cx="3528392" cy="24048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47609" y="399033"/>
            <a:ext cx="1233030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fr-CH" b="1" dirty="0" err="1" smtClean="0"/>
              <a:t>Luminosity</a:t>
            </a:r>
            <a:endParaRPr lang="en-GB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722147" y="62137"/>
            <a:ext cx="2458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plots </a:t>
            </a:r>
            <a:r>
              <a:rPr lang="fr-CH" dirty="0" err="1" smtClean="0"/>
              <a:t>from</a:t>
            </a:r>
            <a:r>
              <a:rPr lang="fr-CH" dirty="0" smtClean="0"/>
              <a:t> Briefing Book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5148064" y="553244"/>
            <a:ext cx="3888500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fr-CH" b="1" dirty="0" err="1" smtClean="0"/>
              <a:t>Luminosity</a:t>
            </a:r>
            <a:r>
              <a:rPr lang="fr-CH" b="1" dirty="0" smtClean="0"/>
              <a:t>/Power </a:t>
            </a:r>
            <a:r>
              <a:rPr lang="fr-CH" b="1" dirty="0" smtClean="0">
                <a:sym typeface="Wingdings" panose="05000000000000000000" pitchFamily="2" charset="2"/>
              </a:rPr>
              <a:t> </a:t>
            </a:r>
            <a:r>
              <a:rPr lang="fr-CH" b="1" dirty="0" err="1" smtClean="0">
                <a:sym typeface="Wingdings" panose="05000000000000000000" pitchFamily="2" charset="2"/>
              </a:rPr>
              <a:t>Energy</a:t>
            </a:r>
            <a:r>
              <a:rPr lang="fr-CH" b="1" dirty="0" smtClean="0">
                <a:sym typeface="Wingdings" panose="05000000000000000000" pitchFamily="2" charset="2"/>
              </a:rPr>
              <a:t> </a:t>
            </a:r>
            <a:r>
              <a:rPr lang="fr-CH" b="1" dirty="0" err="1" smtClean="0">
                <a:sym typeface="Wingdings" panose="05000000000000000000" pitchFamily="2" charset="2"/>
              </a:rPr>
              <a:t>efficiency</a:t>
            </a:r>
            <a:endParaRPr lang="en-GB" b="1" dirty="0"/>
          </a:p>
        </p:txBody>
      </p:sp>
      <p:sp>
        <p:nvSpPr>
          <p:cNvPr id="13" name="Oval 12"/>
          <p:cNvSpPr/>
          <p:nvPr/>
        </p:nvSpPr>
        <p:spPr>
          <a:xfrm>
            <a:off x="4427984" y="62137"/>
            <a:ext cx="914400" cy="914400"/>
          </a:xfrm>
          <a:prstGeom prst="ellipse">
            <a:avLst/>
          </a:prstGeom>
        </p:spPr>
        <p:txBody>
          <a:bodyPr wrap="square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24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496" y="3357488"/>
            <a:ext cx="9073008" cy="23083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H" b="1" dirty="0" err="1" smtClean="0"/>
              <a:t>Luminosity</a:t>
            </a:r>
            <a:r>
              <a:rPr lang="fr-CH" b="1" dirty="0" smtClean="0"/>
              <a:t> vs </a:t>
            </a:r>
            <a:r>
              <a:rPr lang="fr-CH" b="1" dirty="0" err="1" smtClean="0"/>
              <a:t>Energy</a:t>
            </a:r>
            <a:r>
              <a:rPr lang="fr-CH" b="1" dirty="0" smtClean="0"/>
              <a:t> </a:t>
            </a:r>
            <a:r>
              <a:rPr lang="fr-CH" dirty="0"/>
              <a:t> </a:t>
            </a:r>
            <a:r>
              <a:rPr lang="fr-CH" dirty="0" smtClean="0"/>
              <a:t> </a:t>
            </a:r>
            <a:r>
              <a:rPr lang="fr-CH" b="1" dirty="0" err="1" smtClean="0">
                <a:solidFill>
                  <a:srgbClr val="0000FF"/>
                </a:solidFill>
              </a:rPr>
              <a:t>circular</a:t>
            </a:r>
            <a:r>
              <a:rPr lang="fr-CH" b="1" dirty="0" smtClean="0">
                <a:solidFill>
                  <a:srgbClr val="0000FF"/>
                </a:solidFill>
              </a:rPr>
              <a:t> </a:t>
            </a:r>
            <a:r>
              <a:rPr lang="fr-CH" b="1" dirty="0" err="1" smtClean="0">
                <a:solidFill>
                  <a:srgbClr val="0000FF"/>
                </a:solidFill>
              </a:rPr>
              <a:t>below</a:t>
            </a:r>
            <a:r>
              <a:rPr lang="fr-CH" b="1" dirty="0" smtClean="0">
                <a:solidFill>
                  <a:srgbClr val="0000FF"/>
                </a:solidFill>
              </a:rPr>
              <a:t> 365GeV              </a:t>
            </a:r>
            <a:r>
              <a:rPr lang="fr-CH" b="1" dirty="0" err="1" smtClean="0">
                <a:solidFill>
                  <a:srgbClr val="C00000"/>
                </a:solidFill>
              </a:rPr>
              <a:t>linear</a:t>
            </a:r>
            <a:r>
              <a:rPr lang="fr-CH" b="1" dirty="0" smtClean="0">
                <a:solidFill>
                  <a:srgbClr val="C00000"/>
                </a:solidFill>
              </a:rPr>
              <a:t> </a:t>
            </a:r>
            <a:r>
              <a:rPr lang="fr-CH" b="1" dirty="0" err="1" smtClean="0">
                <a:solidFill>
                  <a:srgbClr val="C00000"/>
                </a:solidFill>
              </a:rPr>
              <a:t>above</a:t>
            </a:r>
            <a:r>
              <a:rPr lang="fr-CH" b="1" dirty="0" smtClean="0">
                <a:solidFill>
                  <a:srgbClr val="C00000"/>
                </a:solidFill>
              </a:rPr>
              <a:t> 365 </a:t>
            </a:r>
            <a:r>
              <a:rPr lang="fr-CH" b="1" dirty="0" err="1" smtClean="0">
                <a:solidFill>
                  <a:srgbClr val="C00000"/>
                </a:solidFill>
              </a:rPr>
              <a:t>GeV</a:t>
            </a:r>
            <a:endParaRPr lang="fr-CH" b="1" dirty="0">
              <a:solidFill>
                <a:srgbClr val="C00000"/>
              </a:solidFill>
            </a:endParaRPr>
          </a:p>
          <a:p>
            <a:r>
              <a:rPr lang="fr-CH" b="1" dirty="0" err="1" smtClean="0"/>
              <a:t>Efficiency</a:t>
            </a:r>
            <a:r>
              <a:rPr lang="fr-CH" dirty="0" smtClean="0"/>
              <a:t> : </a:t>
            </a:r>
            <a:r>
              <a:rPr lang="fr-CH" b="1" dirty="0">
                <a:solidFill>
                  <a:srgbClr val="0000FF"/>
                </a:solidFill>
              </a:rPr>
              <a:t>9 (5) GJ/</a:t>
            </a:r>
            <a:r>
              <a:rPr lang="fr-CH" b="1" dirty="0" err="1">
                <a:solidFill>
                  <a:srgbClr val="0000FF"/>
                </a:solidFill>
              </a:rPr>
              <a:t>Higgs</a:t>
            </a:r>
            <a:r>
              <a:rPr lang="fr-CH" b="1" dirty="0">
                <a:solidFill>
                  <a:srgbClr val="0000FF"/>
                </a:solidFill>
              </a:rPr>
              <a:t> at FCC-</a:t>
            </a:r>
            <a:r>
              <a:rPr lang="fr-CH" b="1" dirty="0" err="1">
                <a:solidFill>
                  <a:srgbClr val="0000FF"/>
                </a:solidFill>
              </a:rPr>
              <a:t>ee</a:t>
            </a:r>
            <a:r>
              <a:rPr lang="fr-CH" b="1" dirty="0">
                <a:solidFill>
                  <a:srgbClr val="0000FF"/>
                </a:solidFill>
              </a:rPr>
              <a:t> </a:t>
            </a:r>
            <a:r>
              <a:rPr lang="fr-CH" b="1" dirty="0" err="1">
                <a:solidFill>
                  <a:srgbClr val="0000FF"/>
                </a:solidFill>
              </a:rPr>
              <a:t>with</a:t>
            </a:r>
            <a:r>
              <a:rPr lang="fr-CH" b="1" dirty="0">
                <a:solidFill>
                  <a:srgbClr val="0000FF"/>
                </a:solidFill>
              </a:rPr>
              <a:t> 2(4)I</a:t>
            </a:r>
            <a:r>
              <a:rPr lang="fr-CH" b="1" dirty="0" smtClean="0">
                <a:solidFill>
                  <a:srgbClr val="0000FF"/>
                </a:solidFill>
              </a:rPr>
              <a:t>P</a:t>
            </a:r>
            <a:r>
              <a:rPr lang="fr-CH" dirty="0" smtClean="0"/>
              <a:t>           </a:t>
            </a:r>
            <a:r>
              <a:rPr lang="fr-CH" b="1" dirty="0" smtClean="0">
                <a:solidFill>
                  <a:srgbClr val="C00000"/>
                </a:solidFill>
              </a:rPr>
              <a:t>50GJ/</a:t>
            </a:r>
            <a:r>
              <a:rPr lang="fr-CH" b="1" dirty="0" err="1" smtClean="0">
                <a:solidFill>
                  <a:srgbClr val="C00000"/>
                </a:solidFill>
              </a:rPr>
              <a:t>Higgs</a:t>
            </a:r>
            <a:r>
              <a:rPr lang="fr-CH" b="1" dirty="0" smtClean="0">
                <a:solidFill>
                  <a:srgbClr val="C00000"/>
                </a:solidFill>
              </a:rPr>
              <a:t> for ILC250 (first 15 </a:t>
            </a:r>
            <a:r>
              <a:rPr lang="fr-CH" b="1" dirty="0" err="1" smtClean="0">
                <a:solidFill>
                  <a:srgbClr val="C00000"/>
                </a:solidFill>
              </a:rPr>
              <a:t>years</a:t>
            </a:r>
            <a:r>
              <a:rPr lang="fr-CH" dirty="0" smtClean="0"/>
              <a:t>)</a:t>
            </a:r>
          </a:p>
          <a:p>
            <a:r>
              <a:rPr lang="fr-CH" b="1" dirty="0" err="1"/>
              <a:t>B</a:t>
            </a:r>
            <a:r>
              <a:rPr lang="fr-CH" b="1" dirty="0" err="1" smtClean="0"/>
              <a:t>eam</a:t>
            </a:r>
            <a:r>
              <a:rPr lang="fr-CH" b="1" dirty="0" smtClean="0"/>
              <a:t> </a:t>
            </a:r>
            <a:r>
              <a:rPr lang="fr-CH" b="1" dirty="0" err="1" smtClean="0"/>
              <a:t>polarization</a:t>
            </a:r>
            <a:r>
              <a:rPr lang="fr-CH" dirty="0" smtClean="0"/>
              <a:t>:  </a:t>
            </a:r>
            <a:r>
              <a:rPr lang="fr-CH" b="1" u="sng" dirty="0" err="1" smtClean="0">
                <a:solidFill>
                  <a:srgbClr val="0000FF"/>
                </a:solidFill>
              </a:rPr>
              <a:t>circular</a:t>
            </a:r>
            <a:r>
              <a:rPr lang="fr-CH" b="1" u="sng" dirty="0">
                <a:solidFill>
                  <a:srgbClr val="0000FF"/>
                </a:solidFill>
              </a:rPr>
              <a:t>:</a:t>
            </a:r>
            <a:r>
              <a:rPr lang="fr-CH" b="1" dirty="0" smtClean="0">
                <a:solidFill>
                  <a:srgbClr val="0000FF"/>
                </a:solidFill>
              </a:rPr>
              <a:t> transverse  </a:t>
            </a:r>
            <a:r>
              <a:rPr lang="fr-CH" b="1" dirty="0" smtClean="0">
                <a:solidFill>
                  <a:srgbClr val="0000FF"/>
                </a:solidFill>
                <a:sym typeface="Wingdings" panose="05000000000000000000" pitchFamily="2" charset="2"/>
              </a:rPr>
              <a:t> ppm </a:t>
            </a:r>
            <a:r>
              <a:rPr lang="fr-CH" b="1" dirty="0" err="1" smtClean="0">
                <a:solidFill>
                  <a:srgbClr val="0000FF"/>
                </a:solidFill>
                <a:sym typeface="Wingdings" panose="05000000000000000000" pitchFamily="2" charset="2"/>
              </a:rPr>
              <a:t>beam</a:t>
            </a:r>
            <a:r>
              <a:rPr lang="fr-CH" b="1" dirty="0" smtClean="0">
                <a:solidFill>
                  <a:srgbClr val="0000FF"/>
                </a:solidFill>
                <a:sym typeface="Wingdings" panose="05000000000000000000" pitchFamily="2" charset="2"/>
              </a:rPr>
              <a:t> </a:t>
            </a:r>
            <a:r>
              <a:rPr lang="fr-CH" b="1" dirty="0" err="1" smtClean="0">
                <a:solidFill>
                  <a:srgbClr val="0000FF"/>
                </a:solidFill>
                <a:sym typeface="Wingdings" panose="05000000000000000000" pitchFamily="2" charset="2"/>
              </a:rPr>
              <a:t>energy</a:t>
            </a:r>
            <a:r>
              <a:rPr lang="fr-CH" b="1" dirty="0" smtClean="0">
                <a:solidFill>
                  <a:srgbClr val="0000FF"/>
                </a:solidFill>
                <a:sym typeface="Wingdings" panose="05000000000000000000" pitchFamily="2" charset="2"/>
              </a:rPr>
              <a:t> calibration</a:t>
            </a:r>
            <a:endParaRPr lang="fr-CH" b="1" dirty="0" smtClean="0">
              <a:solidFill>
                <a:srgbClr val="0000FF"/>
              </a:solidFill>
            </a:endParaRPr>
          </a:p>
          <a:p>
            <a:r>
              <a:rPr lang="fr-CH" dirty="0"/>
              <a:t> </a:t>
            </a:r>
            <a:r>
              <a:rPr lang="fr-CH" dirty="0" smtClean="0"/>
              <a:t>                                   </a:t>
            </a:r>
            <a:r>
              <a:rPr lang="fr-CH" b="1" u="sng" dirty="0" err="1" smtClean="0">
                <a:solidFill>
                  <a:srgbClr val="C00000"/>
                </a:solidFill>
              </a:rPr>
              <a:t>linear</a:t>
            </a:r>
            <a:r>
              <a:rPr lang="fr-CH" b="1" u="sng" dirty="0" smtClean="0">
                <a:solidFill>
                  <a:srgbClr val="C00000"/>
                </a:solidFill>
              </a:rPr>
              <a:t>: </a:t>
            </a:r>
            <a:r>
              <a:rPr lang="fr-CH" b="1" dirty="0" smtClean="0">
                <a:solidFill>
                  <a:srgbClr val="C00000"/>
                </a:solidFill>
              </a:rPr>
              <a:t>longitudinal : e- </a:t>
            </a:r>
            <a:r>
              <a:rPr lang="fr-CH" b="1" dirty="0" smtClean="0">
                <a:solidFill>
                  <a:srgbClr val="C00000"/>
                </a:solidFill>
                <a:sym typeface="Symbol"/>
              </a:rPr>
              <a:t></a:t>
            </a:r>
            <a:r>
              <a:rPr lang="fr-CH" b="1" dirty="0" smtClean="0">
                <a:solidFill>
                  <a:srgbClr val="C00000"/>
                </a:solidFill>
              </a:rPr>
              <a:t>80% </a:t>
            </a:r>
            <a:r>
              <a:rPr lang="fr-CH" b="1" dirty="0" err="1" smtClean="0">
                <a:solidFill>
                  <a:srgbClr val="C00000"/>
                </a:solidFill>
              </a:rPr>
              <a:t>easy</a:t>
            </a:r>
            <a:r>
              <a:rPr lang="fr-CH" b="1" dirty="0">
                <a:solidFill>
                  <a:srgbClr val="C00000"/>
                </a:solidFill>
              </a:rPr>
              <a:t>,</a:t>
            </a:r>
            <a:r>
              <a:rPr lang="fr-CH" b="1" dirty="0" smtClean="0">
                <a:solidFill>
                  <a:srgbClr val="C00000"/>
                </a:solidFill>
              </a:rPr>
              <a:t> (e+ </a:t>
            </a:r>
            <a:r>
              <a:rPr lang="fr-CH" b="1" dirty="0" smtClean="0">
                <a:solidFill>
                  <a:srgbClr val="C00000"/>
                </a:solidFill>
                <a:sym typeface="Symbol"/>
              </a:rPr>
              <a:t></a:t>
            </a:r>
            <a:r>
              <a:rPr lang="fr-CH" b="1" dirty="0">
                <a:solidFill>
                  <a:srgbClr val="C00000"/>
                </a:solidFill>
                <a:sym typeface="Symbol"/>
              </a:rPr>
              <a:t>3</a:t>
            </a:r>
            <a:r>
              <a:rPr lang="fr-CH" b="1" dirty="0" smtClean="0">
                <a:solidFill>
                  <a:srgbClr val="C00000"/>
                </a:solidFill>
              </a:rPr>
              <a:t>0% </a:t>
            </a:r>
            <a:r>
              <a:rPr lang="fr-CH" b="1" dirty="0" err="1" smtClean="0">
                <a:solidFill>
                  <a:srgbClr val="C00000"/>
                </a:solidFill>
              </a:rPr>
              <a:t>difficult</a:t>
            </a:r>
            <a:r>
              <a:rPr lang="fr-CH" b="1" dirty="0" smtClean="0">
                <a:solidFill>
                  <a:srgbClr val="C00000"/>
                </a:solidFill>
              </a:rPr>
              <a:t>) </a:t>
            </a:r>
            <a:r>
              <a:rPr lang="fr-CH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fr-CH" b="1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additional</a:t>
            </a:r>
            <a:r>
              <a:rPr lang="fr-CH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fr-CH" b="1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d.o.f</a:t>
            </a:r>
            <a:r>
              <a:rPr lang="fr-CH" b="1" dirty="0" smtClean="0">
                <a:solidFill>
                  <a:srgbClr val="C00000"/>
                </a:solidFill>
              </a:rPr>
              <a:t>  </a:t>
            </a:r>
            <a:endParaRPr lang="fr-CH" dirty="0" smtClean="0">
              <a:solidFill>
                <a:srgbClr val="C00000"/>
              </a:solidFill>
            </a:endParaRPr>
          </a:p>
          <a:p>
            <a:r>
              <a:rPr lang="fr-CH" b="1" dirty="0" err="1">
                <a:solidFill>
                  <a:srgbClr val="0000FF"/>
                </a:solidFill>
              </a:rPr>
              <a:t>Monochromatization</a:t>
            </a:r>
            <a:r>
              <a:rPr lang="fr-CH" b="1" dirty="0">
                <a:solidFill>
                  <a:srgbClr val="0000FF"/>
                </a:solidFill>
              </a:rPr>
              <a:t> for </a:t>
            </a:r>
            <a:r>
              <a:rPr lang="fr-CH" b="1" dirty="0" err="1">
                <a:solidFill>
                  <a:srgbClr val="0000FF"/>
                </a:solidFill>
              </a:rPr>
              <a:t>e+e</a:t>
            </a:r>
            <a:r>
              <a:rPr lang="fr-CH" b="1" dirty="0">
                <a:solidFill>
                  <a:srgbClr val="0000FF"/>
                </a:solidFill>
              </a:rPr>
              <a:t>- </a:t>
            </a:r>
            <a:r>
              <a:rPr lang="fr-CH" b="1" dirty="0">
                <a:solidFill>
                  <a:srgbClr val="0000FF"/>
                </a:solidFill>
                <a:sym typeface="Wingdings" panose="05000000000000000000" pitchFamily="2" charset="2"/>
              </a:rPr>
              <a:t> H (125 </a:t>
            </a:r>
            <a:r>
              <a:rPr lang="fr-CH" b="1" dirty="0" err="1">
                <a:solidFill>
                  <a:srgbClr val="0000FF"/>
                </a:solidFill>
                <a:sym typeface="Wingdings" panose="05000000000000000000" pitchFamily="2" charset="2"/>
              </a:rPr>
              <a:t>GeV</a:t>
            </a:r>
            <a:r>
              <a:rPr lang="fr-CH" b="1" dirty="0">
                <a:solidFill>
                  <a:srgbClr val="0000FF"/>
                </a:solidFill>
                <a:sym typeface="Wingdings" panose="05000000000000000000" pitchFamily="2" charset="2"/>
              </a:rPr>
              <a:t>)</a:t>
            </a:r>
            <a:endParaRPr lang="fr-CH" b="1" dirty="0">
              <a:solidFill>
                <a:srgbClr val="0000FF"/>
              </a:solidFill>
            </a:endParaRPr>
          </a:p>
          <a:p>
            <a:r>
              <a:rPr lang="fr-CH" b="1" dirty="0" smtClean="0"/>
              <a:t>Long </a:t>
            </a:r>
            <a:r>
              <a:rPr lang="fr-CH" b="1" dirty="0" err="1" smtClean="0"/>
              <a:t>term</a:t>
            </a:r>
            <a:r>
              <a:rPr lang="fr-CH" b="1" dirty="0" smtClean="0"/>
              <a:t> </a:t>
            </a:r>
            <a:r>
              <a:rPr lang="fr-CH" b="1" dirty="0" err="1" smtClean="0"/>
              <a:t>energy</a:t>
            </a:r>
            <a:r>
              <a:rPr lang="fr-CH" b="1" dirty="0" smtClean="0"/>
              <a:t> upgrade  </a:t>
            </a:r>
            <a:r>
              <a:rPr lang="fr-CH" b="1" dirty="0" err="1" smtClean="0">
                <a:solidFill>
                  <a:srgbClr val="0000FF"/>
                </a:solidFill>
              </a:rPr>
              <a:t>circular</a:t>
            </a:r>
            <a:r>
              <a:rPr lang="fr-CH" b="1" dirty="0" smtClean="0">
                <a:solidFill>
                  <a:srgbClr val="0000FF"/>
                </a:solidFill>
              </a:rPr>
              <a:t>: pp, AA, e-h           </a:t>
            </a:r>
            <a:r>
              <a:rPr lang="fr-CH" b="1" dirty="0" err="1" smtClean="0">
                <a:solidFill>
                  <a:srgbClr val="C00000"/>
                </a:solidFill>
              </a:rPr>
              <a:t>linear</a:t>
            </a:r>
            <a:r>
              <a:rPr lang="fr-CH" b="1" dirty="0">
                <a:solidFill>
                  <a:srgbClr val="C00000"/>
                </a:solidFill>
              </a:rPr>
              <a:t>:  </a:t>
            </a:r>
            <a:r>
              <a:rPr lang="fr-CH" b="1" dirty="0" smtClean="0">
                <a:solidFill>
                  <a:srgbClr val="C00000"/>
                </a:solidFill>
              </a:rPr>
              <a:t>High </a:t>
            </a:r>
            <a:r>
              <a:rPr lang="fr-CH" b="1" dirty="0" err="1">
                <a:solidFill>
                  <a:srgbClr val="C00000"/>
                </a:solidFill>
              </a:rPr>
              <a:t>energy</a:t>
            </a:r>
            <a:r>
              <a:rPr lang="fr-CH" b="1" dirty="0">
                <a:solidFill>
                  <a:srgbClr val="C00000"/>
                </a:solidFill>
              </a:rPr>
              <a:t> lepton collisions</a:t>
            </a:r>
          </a:p>
          <a:p>
            <a:r>
              <a:rPr lang="fr-CH" b="1" dirty="0" smtClean="0"/>
              <a:t>Interaction points</a:t>
            </a:r>
            <a:r>
              <a:rPr lang="fr-CH" dirty="0" smtClean="0"/>
              <a:t>                 </a:t>
            </a:r>
            <a:r>
              <a:rPr lang="fr-CH" b="1" dirty="0" err="1" smtClean="0">
                <a:solidFill>
                  <a:srgbClr val="0000FF"/>
                </a:solidFill>
              </a:rPr>
              <a:t>circular</a:t>
            </a:r>
            <a:r>
              <a:rPr lang="fr-CH" b="1" dirty="0" smtClean="0">
                <a:solidFill>
                  <a:srgbClr val="0000FF"/>
                </a:solidFill>
              </a:rPr>
              <a:t>: 2-4                          </a:t>
            </a:r>
            <a:r>
              <a:rPr lang="fr-CH" b="1" dirty="0" err="1" smtClean="0">
                <a:solidFill>
                  <a:srgbClr val="C00000"/>
                </a:solidFill>
              </a:rPr>
              <a:t>linear</a:t>
            </a:r>
            <a:r>
              <a:rPr lang="fr-CH" b="1" dirty="0">
                <a:solidFill>
                  <a:srgbClr val="C00000"/>
                </a:solidFill>
              </a:rPr>
              <a:t>: </a:t>
            </a:r>
            <a:r>
              <a:rPr lang="fr-CH" b="1" dirty="0" smtClean="0">
                <a:solidFill>
                  <a:srgbClr val="C00000"/>
                </a:solidFill>
              </a:rPr>
              <a:t>1 IP (at a time) </a:t>
            </a:r>
          </a:p>
          <a:p>
            <a:r>
              <a:rPr lang="fr-CH" b="1" dirty="0" err="1" smtClean="0">
                <a:solidFill>
                  <a:srgbClr val="0000FF"/>
                </a:solidFill>
              </a:rPr>
              <a:t>Run</a:t>
            </a:r>
            <a:r>
              <a:rPr lang="fr-CH" b="1" dirty="0" smtClean="0">
                <a:solidFill>
                  <a:srgbClr val="0000FF"/>
                </a:solidFill>
              </a:rPr>
              <a:t> </a:t>
            </a:r>
            <a:r>
              <a:rPr lang="fr-CH" b="1" dirty="0" err="1" smtClean="0">
                <a:solidFill>
                  <a:srgbClr val="0000FF"/>
                </a:solidFill>
              </a:rPr>
              <a:t>limited</a:t>
            </a:r>
            <a:r>
              <a:rPr lang="fr-CH" b="1" dirty="0" smtClean="0">
                <a:solidFill>
                  <a:srgbClr val="0000FF"/>
                </a:solidFill>
              </a:rPr>
              <a:t> in time by </a:t>
            </a:r>
            <a:r>
              <a:rPr lang="fr-CH" b="1" dirty="0" err="1" smtClean="0">
                <a:solidFill>
                  <a:srgbClr val="0000FF"/>
                </a:solidFill>
              </a:rPr>
              <a:t>arrival</a:t>
            </a:r>
            <a:r>
              <a:rPr lang="fr-CH" b="1" dirty="0" smtClean="0">
                <a:solidFill>
                  <a:srgbClr val="0000FF"/>
                </a:solidFill>
              </a:rPr>
              <a:t> of hadron </a:t>
            </a:r>
            <a:r>
              <a:rPr lang="fr-CH" b="1" dirty="0" err="1" smtClean="0">
                <a:solidFill>
                  <a:srgbClr val="0000FF"/>
                </a:solidFill>
              </a:rPr>
              <a:t>collider</a:t>
            </a:r>
            <a:r>
              <a:rPr lang="fr-CH" b="1" dirty="0" smtClean="0">
                <a:solidFill>
                  <a:srgbClr val="C00000"/>
                </a:solidFill>
              </a:rPr>
              <a:t>           </a:t>
            </a:r>
            <a:r>
              <a:rPr lang="fr-CH" b="1" dirty="0" err="1" smtClean="0">
                <a:solidFill>
                  <a:srgbClr val="C00000"/>
                </a:solidFill>
              </a:rPr>
              <a:t>Run</a:t>
            </a:r>
            <a:r>
              <a:rPr lang="fr-CH" b="1" dirty="0" smtClean="0">
                <a:solidFill>
                  <a:srgbClr val="C00000"/>
                </a:solidFill>
              </a:rPr>
              <a:t> </a:t>
            </a:r>
            <a:r>
              <a:rPr lang="fr-CH" b="1" dirty="0" err="1" smtClean="0">
                <a:solidFill>
                  <a:srgbClr val="C00000"/>
                </a:solidFill>
              </a:rPr>
              <a:t>is</a:t>
            </a:r>
            <a:r>
              <a:rPr lang="fr-CH" b="1" dirty="0" smtClean="0">
                <a:solidFill>
                  <a:srgbClr val="C00000"/>
                </a:solidFill>
              </a:rPr>
              <a:t> open </a:t>
            </a:r>
            <a:r>
              <a:rPr lang="fr-CH" b="1" dirty="0" err="1" smtClean="0">
                <a:solidFill>
                  <a:srgbClr val="C00000"/>
                </a:solidFill>
              </a:rPr>
              <a:t>ended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31640" y="-14807"/>
            <a:ext cx="5386154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800" b="1" dirty="0" err="1" smtClean="0"/>
              <a:t>Circular</a:t>
            </a:r>
            <a:r>
              <a:rPr lang="fr-CH" sz="2800" b="1" dirty="0" smtClean="0"/>
              <a:t> vs </a:t>
            </a:r>
            <a:r>
              <a:rPr lang="fr-CH" sz="2800" b="1" dirty="0" err="1" smtClean="0"/>
              <a:t>linear</a:t>
            </a:r>
            <a:r>
              <a:rPr lang="fr-CH" sz="2800" b="1" dirty="0" smtClean="0"/>
              <a:t> </a:t>
            </a:r>
            <a:r>
              <a:rPr lang="fr-CH" sz="2800" b="1" dirty="0" err="1" smtClean="0"/>
              <a:t>complementarity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851920" y="2569468"/>
            <a:ext cx="2187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>
                <a:solidFill>
                  <a:srgbClr val="C00000"/>
                </a:solidFill>
              </a:rPr>
              <a:t>cross-over </a:t>
            </a:r>
            <a:r>
              <a:rPr lang="fr-CH" b="1" dirty="0" smtClean="0">
                <a:solidFill>
                  <a:srgbClr val="C00000"/>
                </a:solidFill>
              </a:rPr>
              <a:t>~350 </a:t>
            </a:r>
            <a:r>
              <a:rPr lang="fr-CH" b="1" dirty="0" err="1" smtClean="0">
                <a:solidFill>
                  <a:srgbClr val="C00000"/>
                </a:solidFill>
              </a:rPr>
              <a:t>GeV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210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AAE04-7AEE-4859-A4B9-C46054398B5B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20/01/2021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771800" y="5317794"/>
            <a:ext cx="3464024" cy="304271"/>
          </a:xfrm>
          <a:prstGeom prst="rect">
            <a:avLst/>
          </a:prstGeom>
        </p:spPr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status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52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03648" y="0"/>
            <a:ext cx="7423555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CH" sz="2800" b="1" dirty="0">
                <a:solidFill>
                  <a:prstClr val="black"/>
                </a:solidFill>
              </a:rPr>
              <a:t>FCC-</a:t>
            </a:r>
            <a:r>
              <a:rPr lang="fr-CH" sz="2800" b="1" dirty="0" err="1">
                <a:solidFill>
                  <a:prstClr val="black"/>
                </a:solidFill>
              </a:rPr>
              <a:t>ee</a:t>
            </a:r>
            <a:r>
              <a:rPr lang="fr-CH" sz="2800" b="1" dirty="0">
                <a:solidFill>
                  <a:prstClr val="black"/>
                </a:solidFill>
              </a:rPr>
              <a:t> Detectors</a:t>
            </a:r>
            <a:endParaRPr lang="fr-CH" sz="800" b="1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6166" y="908841"/>
            <a:ext cx="72853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 smtClean="0"/>
              <a:t>Two</a:t>
            </a:r>
            <a:r>
              <a:rPr lang="fr-CH" dirty="0" smtClean="0"/>
              <a:t> </a:t>
            </a:r>
            <a:r>
              <a:rPr lang="fr-CH" dirty="0" err="1" smtClean="0"/>
              <a:t>integration</a:t>
            </a:r>
            <a:r>
              <a:rPr lang="fr-CH" dirty="0" smtClean="0"/>
              <a:t>, performance and </a:t>
            </a:r>
            <a:r>
              <a:rPr lang="fr-CH" dirty="0" err="1" smtClean="0"/>
              <a:t>cost</a:t>
            </a:r>
            <a:r>
              <a:rPr lang="fr-CH" dirty="0" smtClean="0"/>
              <a:t> </a:t>
            </a:r>
            <a:r>
              <a:rPr lang="fr-CH" dirty="0" err="1" smtClean="0"/>
              <a:t>estimates</a:t>
            </a:r>
            <a:r>
              <a:rPr lang="fr-CH" dirty="0" smtClean="0"/>
              <a:t>:</a:t>
            </a:r>
          </a:p>
          <a:p>
            <a:r>
              <a:rPr lang="fr-CH" dirty="0"/>
              <a:t> </a:t>
            </a:r>
            <a:r>
              <a:rPr lang="fr-CH" dirty="0" smtClean="0"/>
              <a:t>   -- </a:t>
            </a:r>
            <a:r>
              <a:rPr lang="fr-CH" dirty="0" err="1" smtClean="0"/>
              <a:t>Linear</a:t>
            </a:r>
            <a:r>
              <a:rPr lang="fr-CH" dirty="0" smtClean="0"/>
              <a:t> </a:t>
            </a:r>
            <a:r>
              <a:rPr lang="fr-CH" dirty="0" err="1" smtClean="0"/>
              <a:t>Collider</a:t>
            </a:r>
            <a:r>
              <a:rPr lang="fr-CH" dirty="0" smtClean="0"/>
              <a:t> Detector group at CERN has </a:t>
            </a:r>
            <a:r>
              <a:rPr lang="fr-CH" dirty="0" err="1" smtClean="0"/>
              <a:t>undertaken</a:t>
            </a:r>
            <a:r>
              <a:rPr lang="fr-CH" dirty="0" smtClean="0"/>
              <a:t> the </a:t>
            </a:r>
            <a:r>
              <a:rPr lang="fr-CH" dirty="0" err="1" smtClean="0"/>
              <a:t>adaption</a:t>
            </a:r>
            <a:r>
              <a:rPr lang="fr-CH" dirty="0" smtClean="0"/>
              <a:t> of </a:t>
            </a:r>
          </a:p>
          <a:p>
            <a:r>
              <a:rPr lang="fr-CH" dirty="0"/>
              <a:t> </a:t>
            </a:r>
            <a:r>
              <a:rPr lang="fr-CH" dirty="0" smtClean="0"/>
              <a:t>        CLIC-SID detector for FCC-</a:t>
            </a:r>
            <a:r>
              <a:rPr lang="fr-CH" dirty="0" err="1" smtClean="0"/>
              <a:t>ee</a:t>
            </a:r>
            <a:r>
              <a:rPr lang="fr-CH" dirty="0" smtClean="0"/>
              <a:t> </a:t>
            </a:r>
          </a:p>
          <a:p>
            <a:r>
              <a:rPr lang="fr-CH" dirty="0" smtClean="0"/>
              <a:t>     -- </a:t>
            </a:r>
            <a:r>
              <a:rPr lang="fr-CH" dirty="0"/>
              <a:t> </a:t>
            </a:r>
            <a:r>
              <a:rPr lang="fr-CH" dirty="0" smtClean="0"/>
              <a:t>IDEA, detector </a:t>
            </a:r>
            <a:r>
              <a:rPr lang="fr-CH" dirty="0" err="1" smtClean="0"/>
              <a:t>specifically</a:t>
            </a:r>
            <a:r>
              <a:rPr lang="fr-CH" dirty="0" smtClean="0"/>
              <a:t> </a:t>
            </a:r>
            <a:r>
              <a:rPr lang="fr-CH" dirty="0" err="1" smtClean="0"/>
              <a:t>designed</a:t>
            </a:r>
            <a:r>
              <a:rPr lang="fr-CH" dirty="0" smtClean="0"/>
              <a:t> for FCC-</a:t>
            </a:r>
            <a:r>
              <a:rPr lang="fr-CH" dirty="0" err="1" smtClean="0"/>
              <a:t>ee</a:t>
            </a:r>
            <a:r>
              <a:rPr lang="fr-CH" dirty="0" smtClean="0"/>
              <a:t> (and CEPC) 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" y="2080045"/>
            <a:ext cx="8999857" cy="2423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511251" y="2557487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b="1" dirty="0" smtClean="0"/>
              <a:t>MAPS</a:t>
            </a:r>
            <a:endParaRPr lang="en-GB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79512" y="4657700"/>
            <a:ext cx="5496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 smtClean="0"/>
              <a:t>SiD</a:t>
            </a:r>
            <a:r>
              <a:rPr lang="fr-CH" dirty="0" smtClean="0"/>
              <a:t> at ILC, CLD at FCC-</a:t>
            </a:r>
            <a:r>
              <a:rPr lang="fr-CH" dirty="0" err="1" smtClean="0"/>
              <a:t>ee</a:t>
            </a:r>
            <a:r>
              <a:rPr lang="fr-CH" dirty="0" smtClean="0"/>
              <a:t>                IDEA at FCC-</a:t>
            </a:r>
            <a:r>
              <a:rPr lang="fr-CH" dirty="0" err="1" smtClean="0"/>
              <a:t>ee</a:t>
            </a:r>
            <a:r>
              <a:rPr lang="fr-CH" dirty="0" smtClean="0"/>
              <a:t> &amp; CEPC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093" y="523220"/>
            <a:ext cx="912557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b="1" dirty="0" smtClean="0"/>
              <a:t>Detectors </a:t>
            </a:r>
            <a:r>
              <a:rPr lang="fr-CH" b="1" dirty="0" err="1"/>
              <a:t>can</a:t>
            </a:r>
            <a:r>
              <a:rPr lang="fr-CH" b="1" dirty="0"/>
              <a:t> </a:t>
            </a:r>
            <a:r>
              <a:rPr lang="fr-CH" b="1" dirty="0" err="1"/>
              <a:t>be</a:t>
            </a:r>
            <a:r>
              <a:rPr lang="fr-CH" b="1" dirty="0"/>
              <a:t> </a:t>
            </a:r>
            <a:r>
              <a:rPr lang="fr-CH" b="1" dirty="0" err="1"/>
              <a:t>done</a:t>
            </a:r>
            <a:r>
              <a:rPr lang="fr-CH" b="1" dirty="0"/>
              <a:t> and </a:t>
            </a:r>
            <a:r>
              <a:rPr lang="fr-CH" b="1" dirty="0" err="1"/>
              <a:t>work</a:t>
            </a:r>
            <a:r>
              <a:rPr lang="fr-CH" b="1" dirty="0"/>
              <a:t> for the FCC-</a:t>
            </a:r>
            <a:r>
              <a:rPr lang="fr-CH" b="1" dirty="0" err="1"/>
              <a:t>ee</a:t>
            </a:r>
            <a:r>
              <a:rPr lang="fr-CH" b="1" dirty="0"/>
              <a:t> but </a:t>
            </a:r>
            <a:r>
              <a:rPr lang="fr-CH" b="1" dirty="0" err="1"/>
              <a:t>physics</a:t>
            </a:r>
            <a:r>
              <a:rPr lang="fr-CH" b="1" dirty="0"/>
              <a:t> </a:t>
            </a:r>
            <a:r>
              <a:rPr lang="fr-CH" b="1" dirty="0" err="1"/>
              <a:t>optimization</a:t>
            </a:r>
            <a:r>
              <a:rPr lang="fr-CH" b="1" dirty="0"/>
              <a:t> </a:t>
            </a:r>
            <a:r>
              <a:rPr lang="fr-CH" b="1" dirty="0" err="1"/>
              <a:t>remains</a:t>
            </a:r>
            <a:r>
              <a:rPr lang="fr-CH" b="1" dirty="0"/>
              <a:t> to </a:t>
            </a:r>
            <a:r>
              <a:rPr lang="fr-CH" b="1" dirty="0" err="1"/>
              <a:t>be</a:t>
            </a:r>
            <a:r>
              <a:rPr lang="fr-CH" b="1" dirty="0"/>
              <a:t> </a:t>
            </a:r>
            <a:r>
              <a:rPr lang="fr-CH" b="1" dirty="0" err="1"/>
              <a:t>done</a:t>
            </a:r>
            <a:r>
              <a:rPr lang="fr-CH" b="1" dirty="0"/>
              <a:t>.  </a:t>
            </a:r>
            <a:endParaRPr lang="en-GB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979712" y="5161756"/>
            <a:ext cx="541827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Many challenges to come mainly because of the Z run.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0476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300193" y="242819"/>
            <a:ext cx="1345433" cy="584775"/>
          </a:xfrm>
          <a:prstGeom prst="rect">
            <a:avLst/>
          </a:prstGeom>
          <a:solidFill>
            <a:srgbClr val="FFFF00"/>
          </a:solidFill>
          <a:ln w="2857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fr-CH" sz="3200" b="1" dirty="0" smtClean="0">
                <a:latin typeface="+mn-lt"/>
              </a:rPr>
              <a:t>FCC-</a:t>
            </a:r>
            <a:r>
              <a:rPr lang="fr-CH" sz="3200" b="1" dirty="0" err="1" smtClean="0">
                <a:latin typeface="+mn-lt"/>
              </a:rPr>
              <a:t>ee</a:t>
            </a:r>
            <a:endParaRPr lang="en-GB" sz="3200" b="1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78401" y="1145172"/>
            <a:ext cx="1011815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CH" b="1" dirty="0" smtClean="0"/>
              <a:t>LEPx10</a:t>
            </a:r>
            <a:r>
              <a:rPr lang="fr-CH" b="1" baseline="30000" dirty="0" smtClean="0"/>
              <a:t>5</a:t>
            </a:r>
            <a:r>
              <a:rPr lang="fr-CH" b="1" dirty="0" smtClean="0"/>
              <a:t>!</a:t>
            </a:r>
            <a:endParaRPr lang="en-GB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1907704" y="312540"/>
            <a:ext cx="25864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latin typeface="+mj-lt"/>
              </a:rPr>
              <a:t>Z       WW    HZ     tt </a:t>
            </a:r>
            <a:endParaRPr lang="en-GB" sz="2400" dirty="0">
              <a:latin typeface="+mj-lt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2081747" y="667817"/>
            <a:ext cx="0" cy="12001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2915816" y="649059"/>
            <a:ext cx="0" cy="12001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563888" y="663033"/>
            <a:ext cx="0" cy="12001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4211960" y="650594"/>
            <a:ext cx="0" cy="12001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07504" y="3309363"/>
            <a:ext cx="12336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  <a:latin typeface="+mn-lt"/>
              </a:rPr>
              <a:t>Event </a:t>
            </a:r>
            <a:endParaRPr lang="fr-CH" sz="2000" b="1" dirty="0" smtClean="0">
              <a:solidFill>
                <a:prstClr val="black"/>
              </a:solidFill>
              <a:latin typeface="+mn-l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 err="1" smtClean="0">
                <a:solidFill>
                  <a:prstClr val="black"/>
                </a:solidFill>
                <a:latin typeface="+mn-lt"/>
              </a:rPr>
              <a:t>statistics</a:t>
            </a:r>
            <a:r>
              <a:rPr lang="fr-CH" sz="2000" b="1" dirty="0" smtClean="0">
                <a:solidFill>
                  <a:prstClr val="black"/>
                </a:solidFill>
                <a:latin typeface="+mn-lt"/>
              </a:rPr>
              <a:t> 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5497" y="4009628"/>
            <a:ext cx="6383863" cy="1323439"/>
          </a:xfrm>
          <a:prstGeom prst="rect">
            <a:avLst/>
          </a:prstGeom>
          <a:solidFill>
            <a:srgbClr val="E5F3EE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  <a:latin typeface="+mn-lt"/>
              </a:rPr>
              <a:t>  Z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peak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                   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E</a:t>
            </a:r>
            <a:r>
              <a:rPr lang="fr-CH" sz="2000" b="1" baseline="-25000" dirty="0" err="1">
                <a:solidFill>
                  <a:prstClr val="black"/>
                </a:solidFill>
                <a:latin typeface="+mn-lt"/>
              </a:rPr>
              <a:t>cm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 :   91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GeV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            5 10</a:t>
            </a:r>
            <a:r>
              <a:rPr lang="fr-CH" sz="2000" b="1" baseline="30000" dirty="0">
                <a:solidFill>
                  <a:prstClr val="black"/>
                </a:solidFill>
                <a:latin typeface="+mn-lt"/>
              </a:rPr>
              <a:t>12   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e+e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- </a:t>
            </a:r>
            <a:r>
              <a:rPr lang="fr-CH" sz="2000" b="1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</a:t>
            </a:r>
            <a:r>
              <a:rPr lang="fr-CH" sz="2000" b="1" baseline="30000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   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Z 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  <a:latin typeface="+mn-lt"/>
              </a:rPr>
              <a:t>  WW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threshold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    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E</a:t>
            </a:r>
            <a:r>
              <a:rPr lang="fr-CH" sz="2000" b="1" baseline="-25000" dirty="0" err="1">
                <a:solidFill>
                  <a:prstClr val="black"/>
                </a:solidFill>
                <a:latin typeface="+mn-lt"/>
              </a:rPr>
              <a:t>cm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 : 161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GeV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               10</a:t>
            </a:r>
            <a:r>
              <a:rPr lang="fr-CH" sz="2000" b="1" baseline="30000" dirty="0">
                <a:solidFill>
                  <a:prstClr val="black"/>
                </a:solidFill>
                <a:latin typeface="+mn-lt"/>
              </a:rPr>
              <a:t>8      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e+e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- </a:t>
            </a:r>
            <a:r>
              <a:rPr lang="fr-CH" sz="2000" b="1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</a:t>
            </a:r>
            <a:r>
              <a:rPr lang="fr-CH" sz="2000" b="1" baseline="30000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   </a:t>
            </a:r>
            <a:r>
              <a:rPr lang="fr-CH" sz="2000" b="1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WW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  ZH </a:t>
            </a:r>
            <a:r>
              <a:rPr lang="fr-CH" sz="2000" b="1" dirty="0" err="1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threshold</a:t>
            </a:r>
            <a:r>
              <a:rPr lang="fr-CH" sz="2000" b="1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       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E</a:t>
            </a:r>
            <a:r>
              <a:rPr lang="fr-CH" sz="2000" b="1" baseline="-25000" dirty="0" err="1">
                <a:solidFill>
                  <a:prstClr val="black"/>
                </a:solidFill>
                <a:latin typeface="+mn-lt"/>
              </a:rPr>
              <a:t>cm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 : 240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GeV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               10</a:t>
            </a:r>
            <a:r>
              <a:rPr lang="fr-CH" sz="2000" b="1" baseline="30000" dirty="0">
                <a:solidFill>
                  <a:prstClr val="black"/>
                </a:solidFill>
                <a:latin typeface="+mn-lt"/>
              </a:rPr>
              <a:t>6      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e+e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- </a:t>
            </a:r>
            <a:r>
              <a:rPr lang="fr-CH" sz="2000" b="1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</a:t>
            </a:r>
            <a:r>
              <a:rPr lang="fr-CH" sz="2000" b="1" baseline="30000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   </a:t>
            </a:r>
            <a:r>
              <a:rPr lang="fr-CH" sz="2000" b="1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ZH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  <a:latin typeface="+mn-lt"/>
                <a:sym typeface="Symbol"/>
              </a:rPr>
              <a:t></a:t>
            </a:r>
            <a:r>
              <a:rPr lang="fr-CH" sz="2000" b="1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tt  </a:t>
            </a:r>
            <a:r>
              <a:rPr lang="fr-CH" sz="2000" b="1" dirty="0" err="1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threshold</a:t>
            </a:r>
            <a:r>
              <a:rPr lang="fr-CH" sz="2000" b="1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        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E</a:t>
            </a:r>
            <a:r>
              <a:rPr lang="fr-CH" sz="2000" b="1" baseline="-25000" dirty="0" err="1">
                <a:solidFill>
                  <a:prstClr val="black"/>
                </a:solidFill>
                <a:latin typeface="+mn-lt"/>
              </a:rPr>
              <a:t>cm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 : 350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GeV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               10</a:t>
            </a:r>
            <a:r>
              <a:rPr lang="fr-CH" sz="2000" b="1" baseline="30000" dirty="0">
                <a:solidFill>
                  <a:prstClr val="black"/>
                </a:solidFill>
                <a:latin typeface="+mn-lt"/>
              </a:rPr>
              <a:t>6      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e+e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- </a:t>
            </a:r>
            <a:r>
              <a:rPr lang="fr-CH" sz="2000" b="1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</a:t>
            </a:r>
            <a:r>
              <a:rPr lang="fr-CH" sz="2000" b="1" dirty="0">
                <a:solidFill>
                  <a:prstClr val="black"/>
                </a:solidFill>
                <a:latin typeface="+mn-lt"/>
                <a:sym typeface="Symbol"/>
              </a:rPr>
              <a:t></a:t>
            </a:r>
            <a:r>
              <a:rPr lang="fr-CH" sz="2000" b="1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tt</a:t>
            </a:r>
            <a:endParaRPr lang="fr-CH" sz="2000" b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44208" y="4009628"/>
            <a:ext cx="1423338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  <a:latin typeface="+mn-lt"/>
              </a:rPr>
              <a:t>LEP x 10</a:t>
            </a:r>
            <a:r>
              <a:rPr lang="fr-CH" sz="2000" b="1" baseline="30000" dirty="0">
                <a:solidFill>
                  <a:prstClr val="black"/>
                </a:solidFill>
                <a:latin typeface="+mn-lt"/>
              </a:rPr>
              <a:t>5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  <a:latin typeface="+mn-lt"/>
              </a:rPr>
              <a:t>LEP x 2.10</a:t>
            </a:r>
            <a:r>
              <a:rPr lang="fr-CH" sz="2000" b="1" baseline="30000" dirty="0">
                <a:solidFill>
                  <a:prstClr val="black"/>
                </a:solidFill>
                <a:latin typeface="+mn-lt"/>
              </a:rPr>
              <a:t>3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  <a:latin typeface="+mn-lt"/>
              </a:rPr>
              <a:t>Never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done</a:t>
            </a:r>
            <a:endParaRPr lang="fr-CH" sz="2000" b="1" dirty="0">
              <a:solidFill>
                <a:prstClr val="black"/>
              </a:solidFill>
              <a:latin typeface="+mn-l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  <a:latin typeface="+mn-lt"/>
              </a:rPr>
              <a:t>Never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done</a:t>
            </a:r>
            <a:endParaRPr lang="fr-CH" sz="2000" b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34891" y="3977493"/>
            <a:ext cx="1200713" cy="132343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fr-CH" sz="2000" dirty="0" smtClean="0">
                <a:latin typeface="+mn-lt"/>
              </a:rPr>
              <a:t> &lt;100 </a:t>
            </a:r>
            <a:r>
              <a:rPr lang="fr-CH" sz="2000" dirty="0" err="1" smtClean="0">
                <a:latin typeface="+mn-lt"/>
              </a:rPr>
              <a:t>keV</a:t>
            </a:r>
            <a:endParaRPr lang="fr-CH" sz="2000" dirty="0" smtClean="0">
              <a:latin typeface="+mn-lt"/>
            </a:endParaRPr>
          </a:p>
          <a:p>
            <a:r>
              <a:rPr lang="fr-CH" sz="2000" dirty="0">
                <a:latin typeface="+mn-lt"/>
              </a:rPr>
              <a:t> </a:t>
            </a:r>
            <a:r>
              <a:rPr lang="fr-CH" sz="2000" dirty="0" smtClean="0">
                <a:latin typeface="+mn-lt"/>
              </a:rPr>
              <a:t>&lt;300 </a:t>
            </a:r>
            <a:r>
              <a:rPr lang="fr-CH" sz="2000" dirty="0" err="1" smtClean="0">
                <a:latin typeface="+mn-lt"/>
              </a:rPr>
              <a:t>keV</a:t>
            </a:r>
            <a:endParaRPr lang="fr-CH" sz="2000" dirty="0" smtClean="0">
              <a:latin typeface="+mn-lt"/>
            </a:endParaRPr>
          </a:p>
          <a:p>
            <a:r>
              <a:rPr lang="fr-CH" sz="2000" dirty="0">
                <a:latin typeface="+mn-lt"/>
              </a:rPr>
              <a:t> </a:t>
            </a:r>
            <a:r>
              <a:rPr lang="fr-CH" sz="2000" dirty="0" smtClean="0">
                <a:latin typeface="+mn-lt"/>
              </a:rPr>
              <a:t>   </a:t>
            </a:r>
            <a:r>
              <a:rPr lang="fr-CH" sz="2000" dirty="0"/>
              <a:t>2</a:t>
            </a:r>
            <a:r>
              <a:rPr lang="fr-CH" sz="2000" dirty="0" smtClean="0">
                <a:latin typeface="+mn-lt"/>
              </a:rPr>
              <a:t> MeV</a:t>
            </a:r>
          </a:p>
          <a:p>
            <a:r>
              <a:rPr lang="fr-CH" sz="2000" dirty="0">
                <a:latin typeface="+mn-lt"/>
              </a:rPr>
              <a:t> </a:t>
            </a:r>
            <a:r>
              <a:rPr lang="fr-CH" sz="2000" dirty="0" smtClean="0">
                <a:latin typeface="+mn-lt"/>
              </a:rPr>
              <a:t>   5 MeV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84369" y="3649588"/>
            <a:ext cx="119673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b="1" dirty="0">
                <a:latin typeface="+mn-lt"/>
              </a:rPr>
              <a:t>E</a:t>
            </a:r>
            <a:r>
              <a:rPr lang="fr-CH" b="1" baseline="-25000" dirty="0">
                <a:latin typeface="+mn-lt"/>
              </a:rPr>
              <a:t>CM</a:t>
            </a:r>
            <a:r>
              <a:rPr lang="fr-CH" b="1" dirty="0">
                <a:latin typeface="+mn-lt"/>
              </a:rPr>
              <a:t> </a:t>
            </a:r>
            <a:r>
              <a:rPr lang="fr-CH" b="1" dirty="0" err="1" smtClean="0">
                <a:latin typeface="+mn-lt"/>
              </a:rPr>
              <a:t>errors</a:t>
            </a:r>
            <a:r>
              <a:rPr lang="fr-CH" b="1" dirty="0" smtClean="0">
                <a:latin typeface="+mn-lt"/>
              </a:rPr>
              <a:t>:</a:t>
            </a:r>
            <a:endParaRPr lang="fr-CH" b="1" dirty="0">
              <a:latin typeface="+mn-lt"/>
            </a:endParaRPr>
          </a:p>
        </p:txBody>
      </p:sp>
      <p:pic>
        <p:nvPicPr>
          <p:cNvPr id="16" name="Picture 15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470" y="783046"/>
            <a:ext cx="6192859" cy="309123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B2E6D-A86F-4678-A967-AE63E98F5EA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20/01/2021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status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9463" y="5311509"/>
            <a:ext cx="7365350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sz="2000" b="1" dirty="0">
                <a:latin typeface="+mn-lt"/>
              </a:rPr>
              <a:t> </a:t>
            </a:r>
            <a:r>
              <a:rPr lang="fr-CH" sz="2000" b="1" dirty="0" smtClean="0">
                <a:latin typeface="+mn-lt"/>
              </a:rPr>
              <a:t> </a:t>
            </a:r>
            <a:r>
              <a:rPr lang="fr-CH" sz="2000" b="1" dirty="0">
                <a:latin typeface="+mn-lt"/>
              </a:rPr>
              <a:t>G</a:t>
            </a:r>
            <a:r>
              <a:rPr lang="fr-CH" sz="2000" b="1" dirty="0" smtClean="0">
                <a:latin typeface="+mn-lt"/>
              </a:rPr>
              <a:t>reat </a:t>
            </a:r>
            <a:r>
              <a:rPr lang="fr-CH" sz="2000" b="1" dirty="0" err="1" smtClean="0">
                <a:latin typeface="+mn-lt"/>
              </a:rPr>
              <a:t>energy</a:t>
            </a:r>
            <a:r>
              <a:rPr lang="fr-CH" sz="2000" b="1" dirty="0" smtClean="0">
                <a:latin typeface="+mn-lt"/>
              </a:rPr>
              <a:t> range for the </a:t>
            </a:r>
            <a:r>
              <a:rPr lang="fr-CH" sz="2000" b="1" dirty="0" err="1" smtClean="0">
                <a:latin typeface="+mn-lt"/>
              </a:rPr>
              <a:t>heavy</a:t>
            </a:r>
            <a:r>
              <a:rPr lang="fr-CH" sz="2000" b="1" dirty="0" smtClean="0">
                <a:latin typeface="+mn-lt"/>
              </a:rPr>
              <a:t> </a:t>
            </a:r>
            <a:r>
              <a:rPr lang="fr-CH" sz="2000" b="1" dirty="0" err="1" smtClean="0">
                <a:latin typeface="+mn-lt"/>
              </a:rPr>
              <a:t>particles</a:t>
            </a:r>
            <a:r>
              <a:rPr lang="fr-CH" sz="2000" b="1" dirty="0" smtClean="0">
                <a:latin typeface="+mn-lt"/>
              </a:rPr>
              <a:t> of the Standard Model. </a:t>
            </a:r>
            <a:endParaRPr lang="en-GB" sz="2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7142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D2EFF-A315-4453-85BC-E5B9484F01B6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20/01/2021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status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07904" y="1201316"/>
            <a:ext cx="121700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The Z peak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71600" y="2497460"/>
            <a:ext cx="6764427" cy="25853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Trivia: </a:t>
            </a:r>
          </a:p>
          <a:p>
            <a:r>
              <a:rPr lang="en-US" dirty="0" smtClean="0"/>
              <a:t>L = 230 /cm</a:t>
            </a:r>
            <a:r>
              <a:rPr lang="en-US" baseline="30000" dirty="0" smtClean="0"/>
              <a:t>2 </a:t>
            </a:r>
            <a:r>
              <a:rPr lang="en-US" dirty="0" smtClean="0"/>
              <a:t>/s   and 35 </a:t>
            </a:r>
            <a:r>
              <a:rPr lang="en-US" dirty="0" err="1" smtClean="0"/>
              <a:t>nb</a:t>
            </a:r>
            <a:r>
              <a:rPr lang="en-US" dirty="0" smtClean="0"/>
              <a:t> of Z cross section corresponds to 80 </a:t>
            </a:r>
            <a:r>
              <a:rPr lang="en-US" dirty="0" err="1" smtClean="0"/>
              <a:t>kHZ</a:t>
            </a:r>
            <a:r>
              <a:rPr lang="en-US" dirty="0" smtClean="0"/>
              <a:t> of events with typ. 20 charged and 20 neutral particles </a:t>
            </a:r>
          </a:p>
          <a:p>
            <a:r>
              <a:rPr lang="en-US" dirty="0" smtClean="0"/>
              <a:t>(all to be preciously and fully recorded, stored, reconstructed) </a:t>
            </a:r>
          </a:p>
          <a:p>
            <a:endParaRPr lang="en-US" dirty="0" smtClean="0"/>
          </a:p>
          <a:p>
            <a:r>
              <a:rPr lang="en-US" dirty="0" smtClean="0"/>
              <a:t>3 years at 10</a:t>
            </a:r>
            <a:r>
              <a:rPr lang="en-US" baseline="30000" dirty="0" smtClean="0"/>
              <a:t>7</a:t>
            </a:r>
            <a:r>
              <a:rPr lang="en-US" dirty="0" smtClean="0"/>
              <a:t>  s /year = 2.4 10</a:t>
            </a:r>
            <a:r>
              <a:rPr lang="en-US" baseline="30000" dirty="0" smtClean="0"/>
              <a:t>12 </a:t>
            </a:r>
            <a:r>
              <a:rPr lang="en-US" dirty="0" err="1" smtClean="0"/>
              <a:t>evts</a:t>
            </a:r>
            <a:r>
              <a:rPr lang="en-US" dirty="0" smtClean="0"/>
              <a:t> per exp. 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Processing time 1ms/</a:t>
            </a:r>
            <a:r>
              <a:rPr lang="en-US" dirty="0" err="1" smtClean="0"/>
              <a:t>evt</a:t>
            </a:r>
            <a:r>
              <a:rPr lang="en-US" dirty="0" smtClean="0"/>
              <a:t> </a:t>
            </a:r>
            <a:r>
              <a:rPr lang="en-CH" dirty="0" smtClean="0">
                <a:sym typeface="Wingdings" panose="05000000000000000000" pitchFamily="2" charset="2"/>
              </a:rPr>
              <a:t></a:t>
            </a:r>
            <a:r>
              <a:rPr lang="en-US" dirty="0" smtClean="0">
                <a:sym typeface="Wingdings" panose="05000000000000000000" pitchFamily="2" charset="2"/>
              </a:rPr>
              <a:t> 240 years of processing</a:t>
            </a:r>
            <a:r>
              <a:rPr lang="en-CH" dirty="0" smtClean="0">
                <a:sym typeface="Wingdings" panose="05000000000000000000" pitchFamily="2" charset="2"/>
              </a:rPr>
              <a:t>…</a:t>
            </a:r>
            <a:r>
              <a:rPr lang="en-US" dirty="0" smtClean="0">
                <a:sym typeface="Wingdings" panose="05000000000000000000" pitchFamily="2" charset="2"/>
              </a:rPr>
              <a:t>.  + </a:t>
            </a:r>
            <a:r>
              <a:rPr lang="en-US" dirty="0">
                <a:sym typeface="Wingdings" panose="05000000000000000000" pitchFamily="2" charset="2"/>
              </a:rPr>
              <a:t>M</a:t>
            </a:r>
            <a:r>
              <a:rPr lang="en-US" dirty="0" smtClean="0">
                <a:sym typeface="Wingdings" panose="05000000000000000000" pitchFamily="2" charset="2"/>
              </a:rPr>
              <a:t>onte Carlo. 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99556" y="1705372"/>
            <a:ext cx="6424772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Is the most unique, most challenging and (once you get used to it)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the most promising part of the program!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51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90847-EF0E-4A3B-8C39-ADFE1AA44F28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20/01/2021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status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93204"/>
            <a:ext cx="7123121" cy="533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94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EA55A-0E13-48BD-8FB9-B8876B8579D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20/01/2021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35496" y="-50283"/>
            <a:ext cx="9144000" cy="819551"/>
            <a:chOff x="-35496" y="-20538"/>
            <a:chExt cx="9144000" cy="737596"/>
          </a:xfrm>
        </p:grpSpPr>
        <p:sp>
          <p:nvSpPr>
            <p:cNvPr id="4" name="TextBox 3"/>
            <p:cNvSpPr txBox="1"/>
            <p:nvPr/>
          </p:nvSpPr>
          <p:spPr>
            <a:xfrm>
              <a:off x="-35496" y="23124"/>
              <a:ext cx="9144000" cy="52629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fr-CH" sz="800" b="1" dirty="0" smtClean="0">
                <a:solidFill>
                  <a:prstClr val="black"/>
                </a:solidFill>
              </a:endParaRPr>
            </a:p>
            <a:p>
              <a:pPr algn="ctr"/>
              <a:r>
                <a:rPr lang="fr-CH" sz="2400" b="1" dirty="0" smtClean="0">
                  <a:solidFill>
                    <a:prstClr val="black"/>
                  </a:solidFill>
                </a:rPr>
                <a:t>FCC-</a:t>
              </a:r>
              <a:r>
                <a:rPr lang="fr-CH" sz="2400" b="1" dirty="0" err="1" smtClean="0">
                  <a:solidFill>
                    <a:prstClr val="black"/>
                  </a:solidFill>
                </a:rPr>
                <a:t>ee</a:t>
              </a:r>
              <a:r>
                <a:rPr lang="fr-CH" sz="2400" b="1" dirty="0" smtClean="0">
                  <a:solidFill>
                    <a:prstClr val="black"/>
                  </a:solidFill>
                </a:rPr>
                <a:t> </a:t>
              </a:r>
              <a:r>
                <a:rPr lang="fr-CH" sz="2400" b="1" dirty="0" err="1">
                  <a:solidFill>
                    <a:prstClr val="black"/>
                  </a:solidFill>
                </a:rPr>
                <a:t>discovery</a:t>
              </a:r>
              <a:r>
                <a:rPr lang="fr-CH" sz="2400" b="1" dirty="0">
                  <a:solidFill>
                    <a:prstClr val="black"/>
                  </a:solidFill>
                </a:rPr>
                <a:t> </a:t>
              </a:r>
              <a:r>
                <a:rPr lang="fr-CH" sz="2400" b="1" dirty="0" err="1" smtClean="0">
                  <a:solidFill>
                    <a:prstClr val="black"/>
                  </a:solidFill>
                </a:rPr>
                <a:t>potential</a:t>
              </a:r>
              <a:r>
                <a:rPr lang="fr-CH" sz="2400" b="1" dirty="0">
                  <a:solidFill>
                    <a:prstClr val="black"/>
                  </a:solidFill>
                </a:rPr>
                <a:t> and </a:t>
              </a:r>
              <a:r>
                <a:rPr lang="fr-CH" sz="2400" b="1" dirty="0" err="1" smtClean="0">
                  <a:solidFill>
                    <a:prstClr val="black"/>
                  </a:solidFill>
                </a:rPr>
                <a:t>Highlights</a:t>
              </a:r>
              <a:endParaRPr lang="fr-CH" sz="700" b="1" dirty="0">
                <a:solidFill>
                  <a:prstClr val="black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20538"/>
              <a:ext cx="1763688" cy="73759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3" name="TextBox 2"/>
          <p:cNvSpPr txBox="1"/>
          <p:nvPr/>
        </p:nvSpPr>
        <p:spPr>
          <a:xfrm>
            <a:off x="35496" y="748501"/>
            <a:ext cx="9028434" cy="47012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i="1" dirty="0" err="1" smtClean="0">
                <a:solidFill>
                  <a:srgbClr val="9BBB59">
                    <a:lumMod val="75000"/>
                  </a:srgbClr>
                </a:solidFill>
              </a:rPr>
              <a:t>Today</a:t>
            </a:r>
            <a:r>
              <a:rPr lang="fr-CH" b="1" i="1" dirty="0" smtClean="0">
                <a:solidFill>
                  <a:srgbClr val="9BBB59">
                    <a:lumMod val="75000"/>
                  </a:srgbClr>
                </a:solidFill>
              </a:rPr>
              <a:t> </a:t>
            </a:r>
            <a:r>
              <a:rPr lang="fr-CH" b="1" i="1" dirty="0" err="1" smtClean="0">
                <a:solidFill>
                  <a:srgbClr val="9BBB59">
                    <a:lumMod val="75000"/>
                  </a:srgbClr>
                </a:solidFill>
              </a:rPr>
              <a:t>we</a:t>
            </a:r>
            <a:r>
              <a:rPr lang="fr-CH" b="1" i="1" dirty="0" smtClean="0">
                <a:solidFill>
                  <a:srgbClr val="9BBB59">
                    <a:lumMod val="75000"/>
                  </a:srgbClr>
                </a:solidFill>
              </a:rPr>
              <a:t> do not know how nature </a:t>
            </a:r>
            <a:r>
              <a:rPr lang="fr-CH" b="1" i="1" dirty="0" err="1" smtClean="0">
                <a:solidFill>
                  <a:srgbClr val="9BBB59">
                    <a:lumMod val="75000"/>
                  </a:srgbClr>
                </a:solidFill>
              </a:rPr>
              <a:t>will</a:t>
            </a:r>
            <a:r>
              <a:rPr lang="fr-CH" b="1" i="1" dirty="0" smtClean="0">
                <a:solidFill>
                  <a:srgbClr val="9BBB59">
                    <a:lumMod val="75000"/>
                  </a:srgbClr>
                </a:solidFill>
              </a:rPr>
              <a:t> surprise us. A </a:t>
            </a:r>
            <a:r>
              <a:rPr lang="fr-CH" b="1" i="1" dirty="0">
                <a:solidFill>
                  <a:srgbClr val="9BBB59">
                    <a:lumMod val="75000"/>
                  </a:srgbClr>
                </a:solidFill>
              </a:rPr>
              <a:t>few </a:t>
            </a:r>
            <a:r>
              <a:rPr lang="fr-CH" b="1" i="1" dirty="0" err="1">
                <a:solidFill>
                  <a:srgbClr val="9BBB59">
                    <a:lumMod val="75000"/>
                  </a:srgbClr>
                </a:solidFill>
              </a:rPr>
              <a:t>things</a:t>
            </a:r>
            <a:r>
              <a:rPr lang="fr-CH" b="1" i="1" dirty="0">
                <a:solidFill>
                  <a:srgbClr val="9BBB59">
                    <a:lumMod val="75000"/>
                  </a:srgbClr>
                </a:solidFill>
              </a:rPr>
              <a:t> </a:t>
            </a:r>
            <a:r>
              <a:rPr lang="fr-CH" b="1" i="1" dirty="0" err="1">
                <a:solidFill>
                  <a:srgbClr val="9BBB59">
                    <a:lumMod val="75000"/>
                  </a:srgbClr>
                </a:solidFill>
              </a:rPr>
              <a:t>that</a:t>
            </a:r>
            <a:r>
              <a:rPr lang="fr-CH" b="1" i="1" dirty="0">
                <a:solidFill>
                  <a:srgbClr val="9BBB59">
                    <a:lumMod val="75000"/>
                  </a:srgbClr>
                </a:solidFill>
              </a:rPr>
              <a:t> FCC-</a:t>
            </a:r>
            <a:r>
              <a:rPr lang="fr-CH" b="1" i="1" dirty="0" err="1">
                <a:solidFill>
                  <a:srgbClr val="9BBB59">
                    <a:lumMod val="75000"/>
                  </a:srgbClr>
                </a:solidFill>
              </a:rPr>
              <a:t>ee</a:t>
            </a:r>
            <a:r>
              <a:rPr lang="fr-CH" b="1" i="1" dirty="0">
                <a:solidFill>
                  <a:srgbClr val="9BBB59">
                    <a:lumMod val="75000"/>
                  </a:srgbClr>
                </a:solidFill>
              </a:rPr>
              <a:t> </a:t>
            </a:r>
            <a:r>
              <a:rPr lang="fr-CH" b="1" i="1" dirty="0" err="1">
                <a:solidFill>
                  <a:srgbClr val="9BBB59">
                    <a:lumMod val="75000"/>
                  </a:srgbClr>
                </a:solidFill>
              </a:rPr>
              <a:t>could</a:t>
            </a:r>
            <a:r>
              <a:rPr lang="fr-CH" b="1" i="1" dirty="0">
                <a:solidFill>
                  <a:srgbClr val="9BBB59">
                    <a:lumMod val="75000"/>
                  </a:srgbClr>
                </a:solidFill>
              </a:rPr>
              <a:t> </a:t>
            </a:r>
            <a:r>
              <a:rPr lang="fr-CH" b="1" i="1" dirty="0" err="1">
                <a:solidFill>
                  <a:srgbClr val="9BBB59">
                    <a:lumMod val="75000"/>
                  </a:srgbClr>
                </a:solidFill>
              </a:rPr>
              <a:t>discover</a:t>
            </a:r>
            <a:r>
              <a:rPr lang="fr-CH" b="1" i="1" dirty="0">
                <a:solidFill>
                  <a:srgbClr val="9BBB59">
                    <a:lumMod val="75000"/>
                  </a:srgbClr>
                </a:solidFill>
              </a:rPr>
              <a:t> </a:t>
            </a:r>
            <a:r>
              <a:rPr lang="fr-CH" b="1" i="1" dirty="0" smtClean="0">
                <a:solidFill>
                  <a:srgbClr val="9BBB59">
                    <a:lumMod val="75000"/>
                  </a:srgbClr>
                </a:solidFill>
              </a:rPr>
              <a:t>: </a:t>
            </a:r>
            <a:endParaRPr lang="fr-CH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EXPLORE  </a:t>
            </a:r>
            <a:r>
              <a:rPr lang="fr-CH" b="1" dirty="0" smtClean="0">
                <a:solidFill>
                  <a:prstClr val="black"/>
                </a:solidFill>
              </a:rPr>
              <a:t>10-100 </a:t>
            </a:r>
            <a:r>
              <a:rPr lang="fr-CH" b="1" dirty="0" err="1">
                <a:solidFill>
                  <a:prstClr val="black"/>
                </a:solidFill>
              </a:rPr>
              <a:t>TeV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energy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scale</a:t>
            </a:r>
            <a:r>
              <a:rPr lang="fr-CH" b="1" dirty="0">
                <a:solidFill>
                  <a:prstClr val="black"/>
                </a:solidFill>
              </a:rPr>
              <a:t> (and </a:t>
            </a:r>
            <a:r>
              <a:rPr lang="fr-CH" b="1" dirty="0" err="1">
                <a:solidFill>
                  <a:prstClr val="black"/>
                </a:solidFill>
              </a:rPr>
              <a:t>beyond</a:t>
            </a:r>
            <a:r>
              <a:rPr lang="fr-CH" b="1" dirty="0">
                <a:solidFill>
                  <a:prstClr val="black"/>
                </a:solidFill>
              </a:rPr>
              <a:t>) </a:t>
            </a:r>
            <a:r>
              <a:rPr lang="fr-CH" b="1" dirty="0" err="1">
                <a:solidFill>
                  <a:prstClr val="black"/>
                </a:solidFill>
              </a:rPr>
              <a:t>with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Precision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Measurements</a:t>
            </a:r>
            <a:r>
              <a:rPr lang="fr-CH" b="1" dirty="0">
                <a:solidFill>
                  <a:prstClr val="black"/>
                </a:solidFill>
              </a:rPr>
              <a:t>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prstClr val="black"/>
                </a:solidFill>
              </a:rPr>
              <a:t>-- </a:t>
            </a:r>
            <a:r>
              <a:rPr lang="fr-CH" b="1" dirty="0">
                <a:solidFill>
                  <a:prstClr val="black"/>
                </a:solidFill>
              </a:rPr>
              <a:t>~</a:t>
            </a:r>
            <a:r>
              <a:rPr lang="fr-CH" b="1" dirty="0" smtClean="0">
                <a:solidFill>
                  <a:prstClr val="black"/>
                </a:solidFill>
              </a:rPr>
              <a:t>20-100 </a:t>
            </a:r>
            <a:r>
              <a:rPr lang="fr-CH" b="1" dirty="0" err="1">
                <a:solidFill>
                  <a:prstClr val="black"/>
                </a:solidFill>
              </a:rPr>
              <a:t>fold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improved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precision</a:t>
            </a:r>
            <a:r>
              <a:rPr lang="fr-CH" b="1" dirty="0">
                <a:solidFill>
                  <a:prstClr val="black"/>
                </a:solidFill>
              </a:rPr>
              <a:t> on </a:t>
            </a:r>
            <a:r>
              <a:rPr lang="fr-CH" b="1" dirty="0" err="1">
                <a:solidFill>
                  <a:prstClr val="black"/>
                </a:solidFill>
              </a:rPr>
              <a:t>many</a:t>
            </a:r>
            <a:r>
              <a:rPr lang="fr-CH" b="1" dirty="0">
                <a:solidFill>
                  <a:prstClr val="black"/>
                </a:solidFill>
              </a:rPr>
              <a:t> EW </a:t>
            </a:r>
            <a:r>
              <a:rPr lang="fr-CH" b="1" dirty="0" err="1">
                <a:solidFill>
                  <a:prstClr val="black"/>
                </a:solidFill>
              </a:rPr>
              <a:t>quantities</a:t>
            </a:r>
            <a:r>
              <a:rPr lang="fr-CH" b="1" dirty="0">
                <a:solidFill>
                  <a:prstClr val="black"/>
                </a:solidFill>
              </a:rPr>
              <a:t>    (</a:t>
            </a:r>
            <a:r>
              <a:rPr lang="fr-CH" b="1" dirty="0" err="1">
                <a:solidFill>
                  <a:prstClr val="black"/>
                </a:solidFill>
              </a:rPr>
              <a:t>equiv</a:t>
            </a:r>
            <a:r>
              <a:rPr lang="fr-CH" b="1" dirty="0">
                <a:solidFill>
                  <a:prstClr val="black"/>
                </a:solidFill>
              </a:rPr>
              <a:t>. to factor </a:t>
            </a:r>
            <a:r>
              <a:rPr lang="fr-CH" b="1" dirty="0" smtClean="0">
                <a:solidFill>
                  <a:prstClr val="black"/>
                </a:solidFill>
              </a:rPr>
              <a:t>5-10 </a:t>
            </a:r>
            <a:r>
              <a:rPr lang="fr-CH" b="1" dirty="0">
                <a:solidFill>
                  <a:prstClr val="black"/>
                </a:solidFill>
              </a:rPr>
              <a:t>in mass)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              </a:t>
            </a:r>
            <a:r>
              <a:rPr lang="fr-CH" b="1" dirty="0" err="1">
                <a:solidFill>
                  <a:prstClr val="black"/>
                </a:solidFill>
              </a:rPr>
              <a:t>m</a:t>
            </a:r>
            <a:r>
              <a:rPr lang="fr-CH" b="1" baseline="-25000" dirty="0" err="1">
                <a:solidFill>
                  <a:prstClr val="black"/>
                </a:solidFill>
              </a:rPr>
              <a:t>Z</a:t>
            </a:r>
            <a:r>
              <a:rPr lang="fr-CH" b="1" baseline="-25000" dirty="0">
                <a:solidFill>
                  <a:prstClr val="black"/>
                </a:solidFill>
              </a:rPr>
              <a:t>,</a:t>
            </a:r>
            <a:r>
              <a:rPr lang="fr-CH" b="1" dirty="0">
                <a:solidFill>
                  <a:prstClr val="black"/>
                </a:solidFill>
              </a:rPr>
              <a:t>  m</a:t>
            </a:r>
            <a:r>
              <a:rPr lang="fr-CH" b="1" baseline="-25000" dirty="0">
                <a:solidFill>
                  <a:prstClr val="black"/>
                </a:solidFill>
              </a:rPr>
              <a:t>W</a:t>
            </a:r>
            <a:r>
              <a:rPr lang="fr-CH" b="1" dirty="0">
                <a:solidFill>
                  <a:prstClr val="black"/>
                </a:solidFill>
              </a:rPr>
              <a:t>, </a:t>
            </a:r>
            <a:r>
              <a:rPr lang="fr-CH" b="1" dirty="0" err="1">
                <a:solidFill>
                  <a:prstClr val="black"/>
                </a:solidFill>
              </a:rPr>
              <a:t>m</a:t>
            </a:r>
            <a:r>
              <a:rPr lang="fr-CH" b="1" baseline="-25000" dirty="0" err="1">
                <a:solidFill>
                  <a:prstClr val="black"/>
                </a:solidFill>
              </a:rPr>
              <a:t>top</a:t>
            </a:r>
            <a:r>
              <a:rPr lang="fr-CH" b="1" dirty="0">
                <a:solidFill>
                  <a:prstClr val="black"/>
                </a:solidFill>
              </a:rPr>
              <a:t> , sin</a:t>
            </a:r>
            <a:r>
              <a:rPr lang="fr-CH" b="1" baseline="30000" dirty="0">
                <a:solidFill>
                  <a:prstClr val="black"/>
                </a:solidFill>
              </a:rPr>
              <a:t>2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</a:t>
            </a:r>
            <a:r>
              <a:rPr lang="fr-CH" b="1" baseline="-25000" dirty="0" err="1">
                <a:solidFill>
                  <a:prstClr val="black"/>
                </a:solidFill>
              </a:rPr>
              <a:t>w</a:t>
            </a:r>
            <a:r>
              <a:rPr lang="fr-CH" b="1" baseline="30000" dirty="0" err="1">
                <a:solidFill>
                  <a:prstClr val="black"/>
                </a:solidFill>
              </a:rPr>
              <a:t>eff</a:t>
            </a:r>
            <a:r>
              <a:rPr lang="fr-CH" b="1" dirty="0">
                <a:solidFill>
                  <a:prstClr val="black"/>
                </a:solidFill>
              </a:rPr>
              <a:t> , R</a:t>
            </a:r>
            <a:r>
              <a:rPr lang="fr-CH" b="1" baseline="-25000" dirty="0">
                <a:solidFill>
                  <a:prstClr val="black"/>
                </a:solidFill>
              </a:rPr>
              <a:t>b </a:t>
            </a:r>
            <a:r>
              <a:rPr lang="fr-CH" b="1" dirty="0">
                <a:solidFill>
                  <a:prstClr val="black"/>
                </a:solidFill>
              </a:rPr>
              <a:t>, 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</a:t>
            </a:r>
            <a:r>
              <a:rPr lang="fr-CH" b="1" baseline="-25000" dirty="0">
                <a:solidFill>
                  <a:prstClr val="black"/>
                </a:solidFill>
                <a:sym typeface="Symbol"/>
              </a:rPr>
              <a:t>QED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 (</a:t>
            </a:r>
            <a:r>
              <a:rPr lang="fr-CH" b="1" dirty="0" err="1">
                <a:solidFill>
                  <a:prstClr val="black"/>
                </a:solidFill>
                <a:sym typeface="Symbol"/>
              </a:rPr>
              <a:t>m</a:t>
            </a:r>
            <a:r>
              <a:rPr lang="fr-CH" b="1" baseline="-25000" dirty="0" err="1">
                <a:solidFill>
                  <a:prstClr val="black"/>
                </a:solidFill>
                <a:sym typeface="Symbol"/>
              </a:rPr>
              <a:t>z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) </a:t>
            </a:r>
            <a:r>
              <a:rPr lang="fr-CH" b="1" baseline="-25000" dirty="0">
                <a:solidFill>
                  <a:prstClr val="black"/>
                </a:solidFill>
                <a:sym typeface="Symbol"/>
              </a:rPr>
              <a:t>s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 (</a:t>
            </a:r>
            <a:r>
              <a:rPr lang="fr-CH" b="1" dirty="0" err="1" smtClean="0">
                <a:solidFill>
                  <a:prstClr val="black"/>
                </a:solidFill>
                <a:sym typeface="Symbol"/>
              </a:rPr>
              <a:t>m</a:t>
            </a:r>
            <a:r>
              <a:rPr lang="fr-CH" b="1" baseline="-25000" dirty="0" err="1" smtClean="0">
                <a:solidFill>
                  <a:prstClr val="black"/>
                </a:solidFill>
                <a:sym typeface="Symbol"/>
              </a:rPr>
              <a:t>z</a:t>
            </a:r>
            <a:r>
              <a:rPr lang="fr-CH" b="1" baseline="-25000" dirty="0" smtClean="0">
                <a:solidFill>
                  <a:prstClr val="black"/>
                </a:solidFill>
                <a:sym typeface="Symbol"/>
              </a:rPr>
              <a:t> 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m</a:t>
            </a:r>
            <a:r>
              <a:rPr lang="fr-CH" b="1" baseline="-25000" dirty="0" smtClean="0">
                <a:solidFill>
                  <a:prstClr val="black"/>
                </a:solidFill>
                <a:sym typeface="Symbol"/>
              </a:rPr>
              <a:t>W 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m</a:t>
            </a:r>
            <a:r>
              <a:rPr lang="fr-CH" b="1" baseline="-25000" dirty="0" smtClean="0">
                <a:solidFill>
                  <a:prstClr val="black"/>
                </a:solidFill>
                <a:sym typeface="Symbol"/>
              </a:rPr>
              <a:t>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), </a:t>
            </a:r>
            <a:r>
              <a:rPr lang="fr-CH" b="1" dirty="0" err="1">
                <a:solidFill>
                  <a:prstClr val="black"/>
                </a:solidFill>
                <a:sym typeface="Symbol"/>
              </a:rPr>
              <a:t>Higgs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 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and 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top 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quark </a:t>
            </a:r>
            <a:r>
              <a:rPr lang="fr-CH" b="1" dirty="0" err="1" smtClean="0">
                <a:solidFill>
                  <a:prstClr val="black"/>
                </a:solidFill>
                <a:sym typeface="Symbol"/>
              </a:rPr>
              <a:t>couplings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 </a:t>
            </a:r>
            <a:endParaRPr lang="fr-CH" b="1" dirty="0">
              <a:solidFill>
                <a:prstClr val="black"/>
              </a:solidFill>
              <a:sym typeface="Symbo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i="1" dirty="0">
                <a:solidFill>
                  <a:prstClr val="black"/>
                </a:solidFill>
                <a:sym typeface="Symbol"/>
              </a:rPr>
              <a:t> </a:t>
            </a:r>
            <a:r>
              <a:rPr lang="fr-CH" i="1" dirty="0" smtClean="0">
                <a:solidFill>
                  <a:prstClr val="black"/>
                </a:solidFill>
                <a:sym typeface="Symbol"/>
              </a:rPr>
              <a:t>             </a:t>
            </a:r>
            <a:r>
              <a:rPr lang="fr-CH" i="1" dirty="0" smtClean="0">
                <a:solidFill>
                  <a:srgbClr val="00B050"/>
                </a:solidFill>
                <a:sym typeface="Symbol"/>
              </a:rPr>
              <a:t>model </a:t>
            </a:r>
            <a:r>
              <a:rPr lang="fr-CH" i="1" dirty="0" err="1" smtClean="0">
                <a:solidFill>
                  <a:srgbClr val="00B050"/>
                </a:solidFill>
                <a:sym typeface="Symbol"/>
              </a:rPr>
              <a:t>independent</a:t>
            </a:r>
            <a:r>
              <a:rPr lang="fr-CH" i="1" dirty="0" smtClean="0">
                <a:solidFill>
                  <a:srgbClr val="00B050"/>
                </a:solidFill>
                <a:sym typeface="Symbol"/>
              </a:rPr>
              <a:t> «</a:t>
            </a:r>
            <a:r>
              <a:rPr lang="fr-CH" i="1" dirty="0" err="1" smtClean="0">
                <a:solidFill>
                  <a:srgbClr val="00B050"/>
                </a:solidFill>
                <a:sym typeface="Symbol"/>
              </a:rPr>
              <a:t>fixed</a:t>
            </a:r>
            <a:r>
              <a:rPr lang="fr-CH" i="1" dirty="0" smtClean="0">
                <a:solidFill>
                  <a:srgbClr val="00B050"/>
                </a:solidFill>
                <a:sym typeface="Symbol"/>
              </a:rPr>
              <a:t> </a:t>
            </a:r>
            <a:r>
              <a:rPr lang="fr-CH" i="1" dirty="0" err="1" smtClean="0">
                <a:solidFill>
                  <a:srgbClr val="00B050"/>
                </a:solidFill>
                <a:sym typeface="Symbol"/>
              </a:rPr>
              <a:t>candle</a:t>
            </a:r>
            <a:r>
              <a:rPr lang="fr-CH" i="1" dirty="0" smtClean="0">
                <a:solidFill>
                  <a:srgbClr val="00B050"/>
                </a:solidFill>
                <a:sym typeface="Symbol"/>
              </a:rPr>
              <a:t>» for </a:t>
            </a:r>
            <a:r>
              <a:rPr lang="fr-CH" i="1" dirty="0" err="1" smtClean="0">
                <a:solidFill>
                  <a:srgbClr val="00B050"/>
                </a:solidFill>
                <a:sym typeface="Symbol"/>
              </a:rPr>
              <a:t>Higgs</a:t>
            </a:r>
            <a:r>
              <a:rPr lang="fr-CH" i="1" dirty="0" smtClean="0">
                <a:solidFill>
                  <a:srgbClr val="00B050"/>
                </a:solidFill>
                <a:sym typeface="Symbol"/>
              </a:rPr>
              <a:t> </a:t>
            </a:r>
            <a:r>
              <a:rPr lang="fr-CH" i="1" dirty="0" err="1" smtClean="0">
                <a:solidFill>
                  <a:srgbClr val="00B050"/>
                </a:solidFill>
                <a:sym typeface="Symbol"/>
              </a:rPr>
              <a:t>measurements</a:t>
            </a:r>
            <a:r>
              <a:rPr lang="fr-CH" i="1" dirty="0" smtClean="0">
                <a:solidFill>
                  <a:srgbClr val="00B050"/>
                </a:solidFill>
                <a:sym typeface="Symbol"/>
              </a:rPr>
              <a:t>, </a:t>
            </a:r>
            <a:r>
              <a:rPr lang="fr-CH" i="1" dirty="0" err="1" smtClean="0">
                <a:solidFill>
                  <a:srgbClr val="00B050"/>
                </a:solidFill>
                <a:sym typeface="Symbol"/>
              </a:rPr>
              <a:t>ee</a:t>
            </a:r>
            <a:r>
              <a:rPr lang="fr-CH" i="1" dirty="0" smtClean="0">
                <a:solidFill>
                  <a:srgbClr val="00B050"/>
                </a:solidFill>
                <a:sym typeface="Symbol"/>
              </a:rPr>
              <a:t>-H </a:t>
            </a:r>
            <a:r>
              <a:rPr lang="fr-CH" i="1" dirty="0" err="1" smtClean="0">
                <a:solidFill>
                  <a:srgbClr val="00B050"/>
                </a:solidFill>
                <a:sym typeface="Symbol"/>
              </a:rPr>
              <a:t>coupling</a:t>
            </a:r>
            <a:r>
              <a:rPr lang="fr-CH" i="1" dirty="0" smtClean="0">
                <a:solidFill>
                  <a:srgbClr val="00B050"/>
                </a:solidFill>
                <a:sym typeface="Symbol"/>
              </a:rPr>
              <a:t>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1200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DISCOVER a violation of </a:t>
            </a:r>
            <a:r>
              <a:rPr lang="fr-CH" b="1" dirty="0" err="1">
                <a:solidFill>
                  <a:prstClr val="black"/>
                </a:solidFill>
              </a:rPr>
              <a:t>flavour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smtClean="0">
                <a:solidFill>
                  <a:prstClr val="black"/>
                </a:solidFill>
              </a:rPr>
              <a:t>conservation or </a:t>
            </a:r>
            <a:r>
              <a:rPr lang="fr-CH" b="1" dirty="0" err="1" smtClean="0">
                <a:solidFill>
                  <a:prstClr val="black"/>
                </a:solidFill>
              </a:rPr>
              <a:t>universality</a:t>
            </a:r>
            <a:r>
              <a:rPr lang="fr-CH" b="1" dirty="0" smtClean="0">
                <a:solidFill>
                  <a:prstClr val="black"/>
                </a:solidFill>
              </a:rPr>
              <a:t> and </a:t>
            </a:r>
            <a:r>
              <a:rPr lang="fr-CH" b="1" dirty="0" err="1" smtClean="0">
                <a:solidFill>
                  <a:prstClr val="black"/>
                </a:solidFill>
              </a:rPr>
              <a:t>unitarity</a:t>
            </a:r>
            <a:r>
              <a:rPr lang="fr-CH" b="1" dirty="0" smtClean="0">
                <a:solidFill>
                  <a:prstClr val="black"/>
                </a:solidFill>
              </a:rPr>
              <a:t> of PMNS @10</a:t>
            </a:r>
            <a:r>
              <a:rPr lang="fr-CH" b="1" baseline="30000" dirty="0" smtClean="0">
                <a:solidFill>
                  <a:prstClr val="black"/>
                </a:solidFill>
              </a:rPr>
              <a:t>-5</a:t>
            </a:r>
            <a:endParaRPr lang="fr-CH" b="1" baseline="30000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          --  ex FCNC  (Z --&gt; 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</a:t>
            </a:r>
            <a:r>
              <a:rPr lang="fr-CH" b="1" dirty="0">
                <a:solidFill>
                  <a:prstClr val="black"/>
                </a:solidFill>
              </a:rPr>
              <a:t> , e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) 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>
                <a:solidFill>
                  <a:prstClr val="black"/>
                </a:solidFill>
              </a:rPr>
              <a:t>in 5 10</a:t>
            </a:r>
            <a:r>
              <a:rPr lang="fr-CH" b="1" baseline="30000" dirty="0">
                <a:solidFill>
                  <a:prstClr val="black"/>
                </a:solidFill>
              </a:rPr>
              <a:t>12</a:t>
            </a:r>
            <a:r>
              <a:rPr lang="fr-CH" b="1" dirty="0">
                <a:solidFill>
                  <a:prstClr val="black"/>
                </a:solidFill>
              </a:rPr>
              <a:t>  Z </a:t>
            </a:r>
            <a:r>
              <a:rPr lang="fr-CH" b="1" dirty="0" err="1" smtClean="0">
                <a:solidFill>
                  <a:prstClr val="black"/>
                </a:solidFill>
              </a:rPr>
              <a:t>decays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smtClean="0">
                <a:solidFill>
                  <a:prstClr val="black"/>
                </a:solidFill>
              </a:rPr>
              <a:t> and  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 BR in 2 10</a:t>
            </a:r>
            <a:r>
              <a:rPr lang="fr-CH" b="1" baseline="30000" dirty="0" smtClean="0">
                <a:solidFill>
                  <a:prstClr val="black"/>
                </a:solidFill>
                <a:sym typeface="Symbol"/>
              </a:rPr>
              <a:t>11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 Z</a:t>
            </a:r>
            <a:r>
              <a:rPr lang="fr-CH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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 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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 </a:t>
            </a:r>
            <a:endParaRPr lang="fr-CH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                   + </a:t>
            </a:r>
            <a:r>
              <a:rPr lang="fr-CH" b="1" dirty="0" err="1">
                <a:solidFill>
                  <a:prstClr val="black"/>
                </a:solidFill>
              </a:rPr>
              <a:t>flavour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physics</a:t>
            </a:r>
            <a:r>
              <a:rPr lang="fr-CH" b="1" dirty="0">
                <a:solidFill>
                  <a:prstClr val="black"/>
                </a:solidFill>
              </a:rPr>
              <a:t> (10</a:t>
            </a:r>
            <a:r>
              <a:rPr lang="fr-CH" b="1" baseline="30000" dirty="0">
                <a:solidFill>
                  <a:prstClr val="black"/>
                </a:solidFill>
              </a:rPr>
              <a:t>12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bb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events</a:t>
            </a:r>
            <a:r>
              <a:rPr lang="fr-CH" b="1" dirty="0">
                <a:solidFill>
                  <a:prstClr val="black"/>
                </a:solidFill>
              </a:rPr>
              <a:t>)     </a:t>
            </a:r>
            <a:r>
              <a:rPr lang="fr-CH" b="1" dirty="0" smtClean="0">
                <a:solidFill>
                  <a:prstClr val="black"/>
                </a:solidFill>
              </a:rPr>
              <a:t>(</a:t>
            </a:r>
            <a:r>
              <a:rPr lang="fr-CH" b="1" dirty="0" err="1" smtClean="0">
                <a:solidFill>
                  <a:prstClr val="black"/>
                </a:solidFill>
              </a:rPr>
              <a:t>B</a:t>
            </a:r>
            <a:r>
              <a:rPr lang="fr-CH" b="1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s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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 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 etc..)</a:t>
            </a:r>
            <a:r>
              <a:rPr lang="fr-CH" b="1" dirty="0" smtClean="0">
                <a:solidFill>
                  <a:prstClr val="black"/>
                </a:solidFill>
              </a:rPr>
              <a:t>          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1100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DISCOVER </a:t>
            </a:r>
            <a:r>
              <a:rPr lang="fr-CH" b="1" dirty="0" err="1">
                <a:solidFill>
                  <a:prstClr val="black"/>
                </a:solidFill>
              </a:rPr>
              <a:t>dark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matter</a:t>
            </a:r>
            <a:r>
              <a:rPr lang="fr-CH" b="1" dirty="0">
                <a:solidFill>
                  <a:prstClr val="black"/>
                </a:solidFill>
              </a:rPr>
              <a:t> as «invisible </a:t>
            </a:r>
            <a:r>
              <a:rPr lang="fr-CH" b="1" dirty="0" err="1">
                <a:solidFill>
                  <a:prstClr val="black"/>
                </a:solidFill>
              </a:rPr>
              <a:t>decay</a:t>
            </a:r>
            <a:r>
              <a:rPr lang="fr-CH" b="1" dirty="0">
                <a:solidFill>
                  <a:prstClr val="black"/>
                </a:solidFill>
              </a:rPr>
              <a:t>» of H or Z  </a:t>
            </a:r>
            <a:r>
              <a:rPr lang="fr-CH" b="1" dirty="0" smtClean="0">
                <a:solidFill>
                  <a:prstClr val="black"/>
                </a:solidFill>
              </a:rPr>
              <a:t>(or in LHC </a:t>
            </a:r>
            <a:r>
              <a:rPr lang="fr-CH" b="1" dirty="0" err="1" smtClean="0">
                <a:solidFill>
                  <a:prstClr val="black"/>
                </a:solidFill>
              </a:rPr>
              <a:t>loopholes</a:t>
            </a:r>
            <a:r>
              <a:rPr lang="fr-CH" b="1" dirty="0" smtClean="0">
                <a:solidFill>
                  <a:prstClr val="black"/>
                </a:solidFill>
              </a:rPr>
              <a:t>)  </a:t>
            </a:r>
            <a:endParaRPr lang="fr-CH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1050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DISCOVER </a:t>
            </a:r>
            <a:r>
              <a:rPr lang="fr-CH" b="1" dirty="0" err="1">
                <a:solidFill>
                  <a:prstClr val="black"/>
                </a:solidFill>
              </a:rPr>
              <a:t>very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 smtClean="0">
                <a:solidFill>
                  <a:prstClr val="black"/>
                </a:solidFill>
              </a:rPr>
              <a:t>weakly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coupled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particle</a:t>
            </a:r>
            <a:r>
              <a:rPr lang="fr-CH" b="1" dirty="0">
                <a:solidFill>
                  <a:prstClr val="black"/>
                </a:solidFill>
              </a:rPr>
              <a:t> in 5-100 </a:t>
            </a:r>
            <a:r>
              <a:rPr lang="fr-CH" b="1" dirty="0" err="1">
                <a:solidFill>
                  <a:prstClr val="black"/>
                </a:solidFill>
              </a:rPr>
              <a:t>GeV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energy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scale</a:t>
            </a:r>
            <a:r>
              <a:rPr lang="fr-CH" b="1" dirty="0">
                <a:solidFill>
                  <a:prstClr val="black"/>
                </a:solidFill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                   </a:t>
            </a:r>
            <a:r>
              <a:rPr lang="fr-CH" b="1" dirty="0" err="1">
                <a:solidFill>
                  <a:prstClr val="black"/>
                </a:solidFill>
              </a:rPr>
              <a:t>such</a:t>
            </a:r>
            <a:r>
              <a:rPr lang="fr-CH" b="1" dirty="0">
                <a:solidFill>
                  <a:prstClr val="black"/>
                </a:solidFill>
              </a:rPr>
              <a:t> as: Right-</a:t>
            </a:r>
            <a:r>
              <a:rPr lang="fr-CH" b="1" dirty="0" err="1">
                <a:solidFill>
                  <a:prstClr val="black"/>
                </a:solidFill>
              </a:rPr>
              <a:t>Handed</a:t>
            </a:r>
            <a:r>
              <a:rPr lang="fr-CH" b="1" dirty="0">
                <a:solidFill>
                  <a:prstClr val="black"/>
                </a:solidFill>
              </a:rPr>
              <a:t> neutrinos,  </a:t>
            </a:r>
            <a:r>
              <a:rPr lang="fr-CH" b="1" dirty="0" err="1">
                <a:solidFill>
                  <a:prstClr val="black"/>
                </a:solidFill>
              </a:rPr>
              <a:t>Dark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smtClean="0">
                <a:solidFill>
                  <a:prstClr val="black"/>
                </a:solidFill>
              </a:rPr>
              <a:t>Photons, ALPS, etc…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1100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prstClr val="black"/>
                </a:solidFill>
              </a:rPr>
              <a:t>+ and </a:t>
            </a:r>
            <a:r>
              <a:rPr lang="fr-CH" b="1" dirty="0" err="1" smtClean="0">
                <a:solidFill>
                  <a:prstClr val="black"/>
                </a:solidFill>
              </a:rPr>
              <a:t>many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 err="1" smtClean="0">
                <a:solidFill>
                  <a:prstClr val="black"/>
                </a:solidFill>
              </a:rPr>
              <a:t>opportunities</a:t>
            </a:r>
            <a:r>
              <a:rPr lang="fr-CH" b="1" dirty="0" smtClean="0">
                <a:solidFill>
                  <a:prstClr val="black"/>
                </a:solidFill>
              </a:rPr>
              <a:t> in – </a:t>
            </a:r>
            <a:r>
              <a:rPr lang="fr-CH" b="1" dirty="0" err="1" smtClean="0">
                <a:solidFill>
                  <a:prstClr val="black"/>
                </a:solidFill>
              </a:rPr>
              <a:t>e.g</a:t>
            </a:r>
            <a:r>
              <a:rPr lang="fr-CH" b="1" dirty="0" smtClean="0">
                <a:solidFill>
                  <a:prstClr val="black"/>
                </a:solidFill>
              </a:rPr>
              <a:t>.  QCD          (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</a:t>
            </a:r>
            <a:r>
              <a:rPr lang="fr-CH" b="1" baseline="-25000" dirty="0" smtClean="0">
                <a:solidFill>
                  <a:prstClr val="black"/>
                </a:solidFill>
                <a:sym typeface="Symbol"/>
              </a:rPr>
              <a:t>s</a:t>
            </a:r>
            <a:r>
              <a:rPr lang="fr-CH" b="1" dirty="0" smtClean="0">
                <a:solidFill>
                  <a:prstClr val="black"/>
                </a:solidFill>
              </a:rPr>
              <a:t> @ 10</a:t>
            </a:r>
            <a:r>
              <a:rPr lang="fr-CH" b="1" baseline="30000" dirty="0" smtClean="0">
                <a:solidFill>
                  <a:prstClr val="black"/>
                </a:solidFill>
              </a:rPr>
              <a:t>-4</a:t>
            </a:r>
            <a:r>
              <a:rPr lang="fr-CH" b="1" dirty="0" smtClean="0">
                <a:solidFill>
                  <a:prstClr val="black"/>
                </a:solidFill>
              </a:rPr>
              <a:t>, </a:t>
            </a:r>
            <a:r>
              <a:rPr lang="fr-CH" b="1" dirty="0" err="1" smtClean="0">
                <a:solidFill>
                  <a:prstClr val="black"/>
                </a:solidFill>
              </a:rPr>
              <a:t>fragementations</a:t>
            </a:r>
            <a:r>
              <a:rPr lang="fr-CH" b="1" dirty="0" smtClean="0">
                <a:solidFill>
                  <a:prstClr val="black"/>
                </a:solidFill>
              </a:rPr>
              <a:t>, H</a:t>
            </a:r>
            <a:r>
              <a:rPr lang="fr-CH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 </a:t>
            </a:r>
            <a:r>
              <a:rPr lang="fr-CH" b="1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gg</a:t>
            </a:r>
            <a:r>
              <a:rPr lang="fr-CH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) </a:t>
            </a:r>
            <a:r>
              <a:rPr lang="fr-CH" b="1" dirty="0" smtClean="0">
                <a:solidFill>
                  <a:prstClr val="black"/>
                </a:solidFill>
              </a:rPr>
              <a:t> etc….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1050" b="1" dirty="0" smtClean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1050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srgbClr val="FF0000"/>
                </a:solidFill>
              </a:rPr>
              <a:t>NB </a:t>
            </a:r>
            <a:r>
              <a:rPr lang="fr-CH" b="1" dirty="0">
                <a:solidFill>
                  <a:srgbClr val="FF0000"/>
                </a:solidFill>
              </a:rPr>
              <a:t>N</a:t>
            </a:r>
            <a:r>
              <a:rPr lang="fr-CH" b="1" dirty="0" smtClean="0">
                <a:solidFill>
                  <a:srgbClr val="FF0000"/>
                </a:solidFill>
              </a:rPr>
              <a:t>ot </a:t>
            </a:r>
            <a:r>
              <a:rPr lang="fr-CH" b="1" dirty="0" err="1" smtClean="0">
                <a:solidFill>
                  <a:srgbClr val="FF0000"/>
                </a:solidFill>
              </a:rPr>
              <a:t>only</a:t>
            </a:r>
            <a:r>
              <a:rPr lang="fr-CH" b="1" dirty="0" smtClean="0">
                <a:solidFill>
                  <a:srgbClr val="FF0000"/>
                </a:solidFill>
              </a:rPr>
              <a:t> a «</a:t>
            </a:r>
            <a:r>
              <a:rPr lang="fr-CH" b="1" dirty="0" err="1" smtClean="0">
                <a:solidFill>
                  <a:srgbClr val="FF0000"/>
                </a:solidFill>
              </a:rPr>
              <a:t>Higgs</a:t>
            </a:r>
            <a:r>
              <a:rPr lang="fr-CH" b="1" dirty="0" smtClean="0">
                <a:solidFill>
                  <a:srgbClr val="FF0000"/>
                </a:solidFill>
              </a:rPr>
              <a:t> </a:t>
            </a:r>
            <a:r>
              <a:rPr lang="fr-CH" b="1" dirty="0" err="1" smtClean="0">
                <a:solidFill>
                  <a:srgbClr val="FF0000"/>
                </a:solidFill>
              </a:rPr>
              <a:t>Factory</a:t>
            </a:r>
            <a:r>
              <a:rPr lang="fr-CH" b="1" dirty="0" smtClean="0">
                <a:solidFill>
                  <a:srgbClr val="FF0000"/>
                </a:solidFill>
              </a:rPr>
              <a:t>»! «Z </a:t>
            </a:r>
            <a:r>
              <a:rPr lang="fr-CH" b="1" dirty="0" err="1" smtClean="0">
                <a:solidFill>
                  <a:srgbClr val="FF0000"/>
                </a:solidFill>
              </a:rPr>
              <a:t>factory</a:t>
            </a:r>
            <a:r>
              <a:rPr lang="fr-CH" b="1" dirty="0" smtClean="0">
                <a:solidFill>
                  <a:srgbClr val="FF0000"/>
                </a:solidFill>
              </a:rPr>
              <a:t>» and «top» are important for ‘</a:t>
            </a:r>
            <a:r>
              <a:rPr lang="fr-CH" b="1" dirty="0" err="1" smtClean="0">
                <a:solidFill>
                  <a:srgbClr val="FF0000"/>
                </a:solidFill>
              </a:rPr>
              <a:t>discovery</a:t>
            </a:r>
            <a:r>
              <a:rPr lang="fr-CH" b="1" dirty="0" smtClean="0">
                <a:solidFill>
                  <a:srgbClr val="FF0000"/>
                </a:solidFill>
              </a:rPr>
              <a:t> </a:t>
            </a:r>
            <a:r>
              <a:rPr lang="fr-CH" b="1" dirty="0" err="1" smtClean="0">
                <a:solidFill>
                  <a:srgbClr val="FF0000"/>
                </a:solidFill>
              </a:rPr>
              <a:t>potential</a:t>
            </a:r>
            <a:r>
              <a:rPr lang="fr-CH" b="1" dirty="0" smtClean="0">
                <a:solidFill>
                  <a:srgbClr val="FF0000"/>
                </a:solidFill>
              </a:rPr>
              <a:t>’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status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56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96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8B78B-7E5D-42BF-BDDA-E5922F69040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20/01/2021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status</a:t>
            </a:r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57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90170"/>
            <a:ext cx="7056783" cy="512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52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0A6DD-CB25-4D8A-AC00-C8C73F3BCDE8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20/01/2021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status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58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599" y="652366"/>
            <a:ext cx="5830801" cy="441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12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CA602-1119-40CB-96DA-51116B023B59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20/01/2021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status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59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58210"/>
            <a:ext cx="6912767" cy="518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0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527" y="298635"/>
            <a:ext cx="5443801" cy="3783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913284"/>
            <a:ext cx="1939955" cy="1077218"/>
          </a:xfrm>
          <a:prstGeom prst="rect">
            <a:avLst/>
          </a:prstGeom>
          <a:solidFill>
            <a:srgbClr val="FFFF00"/>
          </a:solidFill>
          <a:ln w="2857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fr-CH" sz="3200" b="1" dirty="0" smtClean="0">
                <a:latin typeface="+mn-lt"/>
              </a:rPr>
              <a:t>First </a:t>
            </a:r>
            <a:r>
              <a:rPr lang="fr-CH" sz="3200" b="1" dirty="0" err="1" smtClean="0">
                <a:latin typeface="+mn-lt"/>
              </a:rPr>
              <a:t>step</a:t>
            </a:r>
            <a:r>
              <a:rPr lang="fr-CH" sz="3200" b="1" dirty="0" smtClean="0">
                <a:latin typeface="+mn-lt"/>
              </a:rPr>
              <a:t>: </a:t>
            </a:r>
          </a:p>
          <a:p>
            <a:r>
              <a:rPr lang="fr-CH" sz="3200" b="1" dirty="0" smtClean="0">
                <a:latin typeface="+mn-lt"/>
              </a:rPr>
              <a:t>FCC-</a:t>
            </a:r>
            <a:r>
              <a:rPr lang="fr-CH" sz="3200" b="1" dirty="0" err="1" smtClean="0">
                <a:latin typeface="+mn-lt"/>
              </a:rPr>
              <a:t>ee</a:t>
            </a:r>
            <a:endParaRPr lang="en-GB" sz="3200" b="1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76671" y="903992"/>
            <a:ext cx="1011815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CH" b="1" dirty="0" smtClean="0"/>
              <a:t>LEPx10</a:t>
            </a:r>
            <a:r>
              <a:rPr lang="fr-CH" b="1" baseline="30000" dirty="0" smtClean="0"/>
              <a:t>5</a:t>
            </a:r>
            <a:r>
              <a:rPr lang="fr-CH" b="1" dirty="0" smtClean="0"/>
              <a:t>!</a:t>
            </a:r>
            <a:endParaRPr lang="en-GB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3592695" y="-22820"/>
            <a:ext cx="3275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latin typeface="+mj-lt"/>
              </a:rPr>
              <a:t>Z       WW     HZ             tt </a:t>
            </a:r>
            <a:endParaRPr lang="en-GB" sz="2400" dirty="0">
              <a:latin typeface="+mj-lt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3766738" y="409402"/>
            <a:ext cx="0" cy="12001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4600807" y="390644"/>
            <a:ext cx="0" cy="12001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5320887" y="404618"/>
            <a:ext cx="0" cy="12001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6473015" y="392179"/>
            <a:ext cx="0" cy="12001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07504" y="3309363"/>
            <a:ext cx="12336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  <a:latin typeface="+mn-lt"/>
              </a:rPr>
              <a:t>Event </a:t>
            </a:r>
            <a:endParaRPr lang="fr-CH" sz="2000" b="1" dirty="0" smtClean="0">
              <a:solidFill>
                <a:prstClr val="black"/>
              </a:solidFill>
              <a:latin typeface="+mn-l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 err="1" smtClean="0">
                <a:solidFill>
                  <a:prstClr val="black"/>
                </a:solidFill>
                <a:latin typeface="+mn-lt"/>
              </a:rPr>
              <a:t>statistics</a:t>
            </a:r>
            <a:r>
              <a:rPr lang="fr-CH" sz="2000" b="1" dirty="0" smtClean="0">
                <a:solidFill>
                  <a:prstClr val="black"/>
                </a:solidFill>
                <a:latin typeface="+mn-lt"/>
              </a:rPr>
              <a:t> 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5497" y="4009628"/>
            <a:ext cx="6383863" cy="1323439"/>
          </a:xfrm>
          <a:prstGeom prst="rect">
            <a:avLst/>
          </a:prstGeom>
          <a:solidFill>
            <a:srgbClr val="E5F3EE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  <a:latin typeface="+mn-lt"/>
              </a:rPr>
              <a:t>  Z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peak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                   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E</a:t>
            </a:r>
            <a:r>
              <a:rPr lang="fr-CH" sz="2000" b="1" baseline="-25000" dirty="0" err="1">
                <a:solidFill>
                  <a:prstClr val="black"/>
                </a:solidFill>
                <a:latin typeface="+mn-lt"/>
              </a:rPr>
              <a:t>cm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 :   91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GeV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            5 10</a:t>
            </a:r>
            <a:r>
              <a:rPr lang="fr-CH" sz="2000" b="1" baseline="30000" dirty="0">
                <a:solidFill>
                  <a:prstClr val="black"/>
                </a:solidFill>
                <a:latin typeface="+mn-lt"/>
              </a:rPr>
              <a:t>12   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e+e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- </a:t>
            </a:r>
            <a:r>
              <a:rPr lang="fr-CH" sz="2000" b="1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</a:t>
            </a:r>
            <a:r>
              <a:rPr lang="fr-CH" sz="2000" b="1" baseline="30000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   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Z 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  <a:latin typeface="+mn-lt"/>
              </a:rPr>
              <a:t>  WW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threshold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    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E</a:t>
            </a:r>
            <a:r>
              <a:rPr lang="fr-CH" sz="2000" b="1" baseline="-25000" dirty="0" err="1">
                <a:solidFill>
                  <a:prstClr val="black"/>
                </a:solidFill>
                <a:latin typeface="+mn-lt"/>
              </a:rPr>
              <a:t>cm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 : 161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GeV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               10</a:t>
            </a:r>
            <a:r>
              <a:rPr lang="fr-CH" sz="2000" b="1" baseline="30000" dirty="0">
                <a:solidFill>
                  <a:prstClr val="black"/>
                </a:solidFill>
                <a:latin typeface="+mn-lt"/>
              </a:rPr>
              <a:t>8      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e+e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- </a:t>
            </a:r>
            <a:r>
              <a:rPr lang="fr-CH" sz="2000" b="1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</a:t>
            </a:r>
            <a:r>
              <a:rPr lang="fr-CH" sz="2000" b="1" baseline="30000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   </a:t>
            </a:r>
            <a:r>
              <a:rPr lang="fr-CH" sz="2000" b="1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WW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  ZH </a:t>
            </a:r>
            <a:r>
              <a:rPr lang="fr-CH" sz="2000" b="1" dirty="0" err="1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threshold</a:t>
            </a:r>
            <a:r>
              <a:rPr lang="fr-CH" sz="2000" b="1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       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E</a:t>
            </a:r>
            <a:r>
              <a:rPr lang="fr-CH" sz="2000" b="1" baseline="-25000" dirty="0" err="1">
                <a:solidFill>
                  <a:prstClr val="black"/>
                </a:solidFill>
                <a:latin typeface="+mn-lt"/>
              </a:rPr>
              <a:t>cm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 : 240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GeV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               10</a:t>
            </a:r>
            <a:r>
              <a:rPr lang="fr-CH" sz="2000" b="1" baseline="30000" dirty="0">
                <a:solidFill>
                  <a:prstClr val="black"/>
                </a:solidFill>
                <a:latin typeface="+mn-lt"/>
              </a:rPr>
              <a:t>6      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e+e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- </a:t>
            </a:r>
            <a:r>
              <a:rPr lang="fr-CH" sz="2000" b="1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</a:t>
            </a:r>
            <a:r>
              <a:rPr lang="fr-CH" sz="2000" b="1" baseline="30000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   </a:t>
            </a:r>
            <a:r>
              <a:rPr lang="fr-CH" sz="2000" b="1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ZH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  <a:latin typeface="+mn-lt"/>
                <a:sym typeface="Symbol"/>
              </a:rPr>
              <a:t></a:t>
            </a:r>
            <a:r>
              <a:rPr lang="fr-CH" sz="2000" b="1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tt  </a:t>
            </a:r>
            <a:r>
              <a:rPr lang="fr-CH" sz="2000" b="1" dirty="0" err="1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threshold</a:t>
            </a:r>
            <a:r>
              <a:rPr lang="fr-CH" sz="2000" b="1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        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E</a:t>
            </a:r>
            <a:r>
              <a:rPr lang="fr-CH" sz="2000" b="1" baseline="-25000" dirty="0" err="1">
                <a:solidFill>
                  <a:prstClr val="black"/>
                </a:solidFill>
                <a:latin typeface="+mn-lt"/>
              </a:rPr>
              <a:t>cm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 : 350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GeV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               10</a:t>
            </a:r>
            <a:r>
              <a:rPr lang="fr-CH" sz="2000" b="1" baseline="30000" dirty="0">
                <a:solidFill>
                  <a:prstClr val="black"/>
                </a:solidFill>
                <a:latin typeface="+mn-lt"/>
              </a:rPr>
              <a:t>6      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e+e</a:t>
            </a:r>
            <a:r>
              <a:rPr lang="fr-CH" sz="2000" b="1" dirty="0">
                <a:solidFill>
                  <a:prstClr val="black"/>
                </a:solidFill>
                <a:latin typeface="+mn-lt"/>
              </a:rPr>
              <a:t>- </a:t>
            </a:r>
            <a:r>
              <a:rPr lang="fr-CH" sz="2000" b="1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</a:t>
            </a:r>
            <a:r>
              <a:rPr lang="fr-CH" sz="2000" b="1" dirty="0">
                <a:solidFill>
                  <a:prstClr val="black"/>
                </a:solidFill>
                <a:latin typeface="+mn-lt"/>
                <a:sym typeface="Symbol"/>
              </a:rPr>
              <a:t></a:t>
            </a:r>
            <a:r>
              <a:rPr lang="fr-CH" sz="2000" b="1" dirty="0">
                <a:solidFill>
                  <a:prstClr val="black"/>
                </a:solidFill>
                <a:latin typeface="+mn-lt"/>
                <a:sym typeface="Wingdings" panose="05000000000000000000" pitchFamily="2" charset="2"/>
              </a:rPr>
              <a:t>tt</a:t>
            </a:r>
            <a:endParaRPr lang="fr-CH" sz="2000" b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44208" y="4009628"/>
            <a:ext cx="1423338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  <a:latin typeface="+mn-lt"/>
              </a:rPr>
              <a:t>LEP x 10</a:t>
            </a:r>
            <a:r>
              <a:rPr lang="fr-CH" sz="2000" b="1" baseline="30000" dirty="0">
                <a:solidFill>
                  <a:prstClr val="black"/>
                </a:solidFill>
                <a:latin typeface="+mn-lt"/>
              </a:rPr>
              <a:t>5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  <a:latin typeface="+mn-lt"/>
              </a:rPr>
              <a:t>LEP x 2.10</a:t>
            </a:r>
            <a:r>
              <a:rPr lang="fr-CH" sz="2000" b="1" baseline="30000" dirty="0">
                <a:solidFill>
                  <a:prstClr val="black"/>
                </a:solidFill>
                <a:latin typeface="+mn-lt"/>
              </a:rPr>
              <a:t>3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  <a:latin typeface="+mn-lt"/>
              </a:rPr>
              <a:t>Never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done</a:t>
            </a:r>
            <a:endParaRPr lang="fr-CH" sz="2000" b="1" dirty="0">
              <a:solidFill>
                <a:prstClr val="black"/>
              </a:solidFill>
              <a:latin typeface="+mn-l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  <a:latin typeface="+mn-lt"/>
              </a:rPr>
              <a:t>Never </a:t>
            </a:r>
            <a:r>
              <a:rPr lang="fr-CH" sz="2000" b="1" dirty="0" err="1">
                <a:solidFill>
                  <a:prstClr val="black"/>
                </a:solidFill>
                <a:latin typeface="+mn-lt"/>
              </a:rPr>
              <a:t>done</a:t>
            </a:r>
            <a:endParaRPr lang="fr-CH" sz="2000" b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34891" y="3977493"/>
            <a:ext cx="1200713" cy="132343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fr-CH" sz="2000" dirty="0" smtClean="0">
                <a:latin typeface="+mn-lt"/>
              </a:rPr>
              <a:t> &lt;100 </a:t>
            </a:r>
            <a:r>
              <a:rPr lang="fr-CH" sz="2000" dirty="0" err="1" smtClean="0">
                <a:latin typeface="+mn-lt"/>
              </a:rPr>
              <a:t>keV</a:t>
            </a:r>
            <a:endParaRPr lang="fr-CH" sz="2000" dirty="0" smtClean="0">
              <a:latin typeface="+mn-lt"/>
            </a:endParaRPr>
          </a:p>
          <a:p>
            <a:r>
              <a:rPr lang="fr-CH" sz="2000" dirty="0">
                <a:latin typeface="+mn-lt"/>
              </a:rPr>
              <a:t> </a:t>
            </a:r>
            <a:r>
              <a:rPr lang="fr-CH" sz="2000" dirty="0" smtClean="0">
                <a:latin typeface="+mn-lt"/>
              </a:rPr>
              <a:t>&lt;300 </a:t>
            </a:r>
            <a:r>
              <a:rPr lang="fr-CH" sz="2000" dirty="0" err="1" smtClean="0">
                <a:latin typeface="+mn-lt"/>
              </a:rPr>
              <a:t>keV</a:t>
            </a:r>
            <a:endParaRPr lang="fr-CH" sz="2000" dirty="0" smtClean="0">
              <a:latin typeface="+mn-lt"/>
            </a:endParaRPr>
          </a:p>
          <a:p>
            <a:r>
              <a:rPr lang="fr-CH" sz="2000" dirty="0">
                <a:latin typeface="+mn-lt"/>
              </a:rPr>
              <a:t> </a:t>
            </a:r>
            <a:r>
              <a:rPr lang="fr-CH" sz="2000" dirty="0" smtClean="0">
                <a:latin typeface="+mn-lt"/>
              </a:rPr>
              <a:t>   </a:t>
            </a:r>
            <a:r>
              <a:rPr lang="fr-CH" sz="2000" dirty="0"/>
              <a:t>2</a:t>
            </a:r>
            <a:r>
              <a:rPr lang="fr-CH" sz="2000" dirty="0" smtClean="0">
                <a:latin typeface="+mn-lt"/>
              </a:rPr>
              <a:t> MeV</a:t>
            </a:r>
          </a:p>
          <a:p>
            <a:r>
              <a:rPr lang="fr-CH" sz="2000" dirty="0">
                <a:latin typeface="+mn-lt"/>
              </a:rPr>
              <a:t> </a:t>
            </a:r>
            <a:r>
              <a:rPr lang="fr-CH" sz="2000" dirty="0" smtClean="0">
                <a:latin typeface="+mn-lt"/>
              </a:rPr>
              <a:t>   5 MeV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84369" y="3649588"/>
            <a:ext cx="119673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b="1" dirty="0">
                <a:latin typeface="+mn-lt"/>
              </a:rPr>
              <a:t>E</a:t>
            </a:r>
            <a:r>
              <a:rPr lang="fr-CH" b="1" baseline="-25000" dirty="0">
                <a:latin typeface="+mn-lt"/>
              </a:rPr>
              <a:t>CM</a:t>
            </a:r>
            <a:r>
              <a:rPr lang="fr-CH" b="1" dirty="0">
                <a:latin typeface="+mn-lt"/>
              </a:rPr>
              <a:t> </a:t>
            </a:r>
            <a:r>
              <a:rPr lang="fr-CH" b="1" dirty="0" err="1" smtClean="0">
                <a:latin typeface="+mn-lt"/>
              </a:rPr>
              <a:t>errors</a:t>
            </a:r>
            <a:r>
              <a:rPr lang="fr-CH" b="1" dirty="0" smtClean="0">
                <a:latin typeface="+mn-lt"/>
              </a:rPr>
              <a:t>:</a:t>
            </a:r>
            <a:endParaRPr lang="fr-CH" b="1" dirty="0"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553E3-5322-4FA3-A4E1-B3631E774006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20/01/2021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status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9463" y="5311509"/>
            <a:ext cx="7365350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sz="2000" b="1" dirty="0">
                <a:latin typeface="+mn-lt"/>
              </a:rPr>
              <a:t> </a:t>
            </a:r>
            <a:r>
              <a:rPr lang="fr-CH" sz="2000" b="1" dirty="0" smtClean="0">
                <a:latin typeface="+mn-lt"/>
              </a:rPr>
              <a:t> </a:t>
            </a:r>
            <a:r>
              <a:rPr lang="fr-CH" sz="2000" b="1" dirty="0">
                <a:latin typeface="+mn-lt"/>
              </a:rPr>
              <a:t>G</a:t>
            </a:r>
            <a:r>
              <a:rPr lang="fr-CH" sz="2000" b="1" dirty="0" smtClean="0">
                <a:latin typeface="+mn-lt"/>
              </a:rPr>
              <a:t>reat </a:t>
            </a:r>
            <a:r>
              <a:rPr lang="fr-CH" sz="2000" b="1" dirty="0" err="1" smtClean="0">
                <a:latin typeface="+mn-lt"/>
              </a:rPr>
              <a:t>energy</a:t>
            </a:r>
            <a:r>
              <a:rPr lang="fr-CH" sz="2000" b="1" dirty="0" smtClean="0">
                <a:latin typeface="+mn-lt"/>
              </a:rPr>
              <a:t> range for the </a:t>
            </a:r>
            <a:r>
              <a:rPr lang="fr-CH" sz="2000" b="1" dirty="0" err="1" smtClean="0">
                <a:latin typeface="+mn-lt"/>
              </a:rPr>
              <a:t>heavy</a:t>
            </a:r>
            <a:r>
              <a:rPr lang="fr-CH" sz="2000" b="1" dirty="0" smtClean="0">
                <a:latin typeface="+mn-lt"/>
              </a:rPr>
              <a:t> </a:t>
            </a:r>
            <a:r>
              <a:rPr lang="fr-CH" sz="2000" b="1" dirty="0" err="1" smtClean="0">
                <a:latin typeface="+mn-lt"/>
              </a:rPr>
              <a:t>particles</a:t>
            </a:r>
            <a:r>
              <a:rPr lang="fr-CH" sz="2000" b="1" dirty="0" smtClean="0">
                <a:latin typeface="+mn-lt"/>
              </a:rPr>
              <a:t> of the Standard Model. </a:t>
            </a:r>
            <a:endParaRPr lang="en-GB" sz="2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8518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8A8A9-632C-4E13-8263-63407A54C2B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20/01/2021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status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60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1" y="639433"/>
            <a:ext cx="6168660" cy="467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78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3959" y="913032"/>
            <a:ext cx="3550847" cy="27927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49" y="1426073"/>
            <a:ext cx="3788785" cy="31715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7910" y="4561903"/>
            <a:ext cx="5644609" cy="302853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defTabSz="475476"/>
            <a:r>
              <a:rPr lang="en-GB" sz="1500" dirty="0">
                <a:solidFill>
                  <a:prstClr val="black"/>
                </a:solidFill>
                <a:latin typeface="Calibri" panose="020F0502020204030204"/>
              </a:rPr>
              <a:t>3D sketch of key IR systems over ﬁrst 3 m from IP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9552" y="4801716"/>
            <a:ext cx="6858000" cy="903017"/>
          </a:xfrm>
          <a:prstGeom prst="rect">
            <a:avLst/>
          </a:prstGeom>
          <a:solidFill>
            <a:srgbClr val="FFFF00"/>
          </a:solidFill>
        </p:spPr>
        <p:txBody>
          <a:bodyPr wrap="square" lIns="71323" tIns="35662" rIns="71323" bIns="35662" rtlCol="0">
            <a:spAutoFit/>
          </a:bodyPr>
          <a:lstStyle/>
          <a:p>
            <a:pPr defTabSz="475476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M. Boscolo, N. Bacchetta, A. Bogomyagkov, H. Burkhardt, M. Dam, D. El Khechen, M. Koratzinos, E. Levichev, M. Luckhof, A. Novokhatski, L. Pellegrino, S. Sinyatkin, M. Sullivan, et al.</a:t>
            </a:r>
            <a:endParaRPr lang="en-GB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67237" y="1002141"/>
            <a:ext cx="1441361" cy="1318516"/>
          </a:xfrm>
          <a:prstGeom prst="rect">
            <a:avLst/>
          </a:prstGeom>
          <a:solidFill>
            <a:srgbClr val="FFFF00"/>
          </a:solidFill>
        </p:spPr>
        <p:txBody>
          <a:bodyPr wrap="square" lIns="71323" tIns="35662" rIns="71323" bIns="35662">
            <a:spAutoFit/>
          </a:bodyPr>
          <a:lstStyle/>
          <a:p>
            <a:pPr defTabSz="475476"/>
            <a:r>
              <a:rPr lang="en-GB" sz="900" dirty="0">
                <a:solidFill>
                  <a:prstClr val="black"/>
                </a:solidFill>
                <a:latin typeface="Calibri" panose="020F0502020204030204"/>
              </a:rPr>
              <a:t>M. Boscolo, H. Burkhardt, and M. Sullivan, </a:t>
            </a:r>
            <a:r>
              <a:rPr lang="en-GB" sz="900" i="1" dirty="0">
                <a:solidFill>
                  <a:prstClr val="black"/>
                </a:solidFill>
                <a:latin typeface="Calibri" panose="020F0502020204030204"/>
              </a:rPr>
              <a:t>Machine detector interface studies: Layout and synchrotron radiation estimate in the future circular collider interaction region</a:t>
            </a:r>
            <a:r>
              <a:rPr lang="en-GB" sz="9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GB" sz="900" b="1" dirty="0">
                <a:solidFill>
                  <a:prstClr val="black"/>
                </a:solidFill>
                <a:latin typeface="Calibri" panose="020F0502020204030204"/>
              </a:rPr>
              <a:t>Phys. Rev. </a:t>
            </a:r>
            <a:r>
              <a:rPr lang="en-GB" sz="900" b="1" dirty="0" err="1">
                <a:solidFill>
                  <a:prstClr val="black"/>
                </a:solidFill>
                <a:latin typeface="Calibri" panose="020F0502020204030204"/>
              </a:rPr>
              <a:t>Accel</a:t>
            </a:r>
            <a:r>
              <a:rPr lang="en-GB" sz="900" b="1" dirty="0">
                <a:solidFill>
                  <a:prstClr val="black"/>
                </a:solidFill>
                <a:latin typeface="Calibri" panose="020F0502020204030204"/>
              </a:rPr>
              <a:t>. Beams 20</a:t>
            </a:r>
            <a:r>
              <a:rPr lang="en-GB" sz="900" dirty="0">
                <a:solidFill>
                  <a:prstClr val="black"/>
                </a:solidFill>
                <a:latin typeface="Calibri" panose="020F0502020204030204"/>
              </a:rPr>
              <a:t>, 011008 (2017)</a:t>
            </a:r>
          </a:p>
        </p:txBody>
      </p:sp>
      <p:sp>
        <p:nvSpPr>
          <p:cNvPr id="9" name="Rectangle 8"/>
          <p:cNvSpPr/>
          <p:nvPr/>
        </p:nvSpPr>
        <p:spPr>
          <a:xfrm>
            <a:off x="-1" y="833161"/>
            <a:ext cx="4409983" cy="487519"/>
          </a:xfrm>
          <a:prstGeom prst="rect">
            <a:avLst/>
          </a:prstGeom>
          <a:solidFill>
            <a:srgbClr val="FFFF00"/>
          </a:solidFill>
        </p:spPr>
        <p:txBody>
          <a:bodyPr wrap="square" lIns="71323" tIns="35662" rIns="71323" bIns="35662">
            <a:spAutoFit/>
          </a:bodyPr>
          <a:lstStyle/>
          <a:p>
            <a:pPr defTabSz="475476"/>
            <a:r>
              <a:rPr lang="en-GB" sz="900" dirty="0">
                <a:solidFill>
                  <a:prstClr val="black"/>
                </a:solidFill>
                <a:latin typeface="Calibri" panose="020F0502020204030204"/>
              </a:rPr>
              <a:t>A. Novokhatski, M. Sullivan, E. Belli, M. Gil Costa, and R. Kersevan,  </a:t>
            </a:r>
            <a:r>
              <a:rPr lang="en-GB" sz="900" i="1" dirty="0">
                <a:solidFill>
                  <a:prstClr val="black"/>
                </a:solidFill>
                <a:latin typeface="Calibri" panose="020F0502020204030204"/>
              </a:rPr>
              <a:t>Unavoidable trapped mode in the interaction region of colliding beams</a:t>
            </a:r>
            <a:r>
              <a:rPr lang="en-GB" sz="9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GB" sz="900" b="1" dirty="0">
                <a:solidFill>
                  <a:prstClr val="black"/>
                </a:solidFill>
                <a:latin typeface="Calibri" panose="020F0502020204030204"/>
              </a:rPr>
              <a:t>Phys. Rev. </a:t>
            </a:r>
            <a:r>
              <a:rPr lang="en-GB" sz="900" b="1" dirty="0" err="1">
                <a:solidFill>
                  <a:prstClr val="black"/>
                </a:solidFill>
                <a:latin typeface="Calibri" panose="020F0502020204030204"/>
              </a:rPr>
              <a:t>Accel</a:t>
            </a:r>
            <a:r>
              <a:rPr lang="en-GB" sz="900" b="1" dirty="0">
                <a:solidFill>
                  <a:prstClr val="black"/>
                </a:solidFill>
                <a:latin typeface="Calibri" panose="020F0502020204030204"/>
              </a:rPr>
              <a:t>. Beams 20</a:t>
            </a:r>
            <a:r>
              <a:rPr lang="en-GB" sz="900" dirty="0">
                <a:solidFill>
                  <a:prstClr val="black"/>
                </a:solidFill>
                <a:latin typeface="Calibri" panose="020F0502020204030204"/>
              </a:rPr>
              <a:t>, 111005 (2017)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216" y="4062444"/>
            <a:ext cx="2551147" cy="7105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760599" y="3988815"/>
            <a:ext cx="959070" cy="256686"/>
          </a:xfrm>
          <a:prstGeom prst="rect">
            <a:avLst/>
          </a:prstGeom>
          <a:noFill/>
        </p:spPr>
        <p:txBody>
          <a:bodyPr wrap="none" lIns="71323" tIns="35662" rIns="71323" bIns="35662" rtlCol="0">
            <a:spAutoFit/>
          </a:bodyPr>
          <a:lstStyle/>
          <a:p>
            <a:pPr defTabSz="475476"/>
            <a:r>
              <a:rPr lang="en-US" sz="1200" dirty="0" err="1">
                <a:solidFill>
                  <a:srgbClr val="44546A">
                    <a:lumMod val="75000"/>
                  </a:srgbClr>
                </a:solidFill>
                <a:latin typeface="Calibri" panose="020F0502020204030204"/>
              </a:rPr>
              <a:t>luminometer</a:t>
            </a:r>
            <a:endParaRPr lang="en-GB" sz="1200" dirty="0">
              <a:solidFill>
                <a:srgbClr val="44546A">
                  <a:lumMod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83525" y="4575611"/>
            <a:ext cx="1032616" cy="441352"/>
          </a:xfrm>
          <a:prstGeom prst="rect">
            <a:avLst/>
          </a:prstGeom>
          <a:noFill/>
        </p:spPr>
        <p:txBody>
          <a:bodyPr wrap="none" lIns="71323" tIns="35662" rIns="71323" bIns="35662" rtlCol="0">
            <a:spAutoFit/>
          </a:bodyPr>
          <a:lstStyle/>
          <a:p>
            <a:pPr defTabSz="475476"/>
            <a:r>
              <a:rPr lang="en-US" sz="1200" dirty="0">
                <a:solidFill>
                  <a:srgbClr val="C00000"/>
                </a:solidFill>
                <a:latin typeface="Calibri" panose="020F0502020204030204"/>
              </a:rPr>
              <a:t>compensation</a:t>
            </a:r>
          </a:p>
          <a:p>
            <a:pPr defTabSz="475476"/>
            <a:r>
              <a:rPr lang="en-US" sz="1200" dirty="0">
                <a:solidFill>
                  <a:srgbClr val="C00000"/>
                </a:solidFill>
                <a:latin typeface="Calibri" panose="020F0502020204030204"/>
              </a:rPr>
              <a:t>solenoid</a:t>
            </a:r>
            <a:endParaRPr lang="en-GB" sz="1200" dirty="0">
              <a:solidFill>
                <a:srgbClr val="C00000"/>
              </a:solidFill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92228" y="3686279"/>
            <a:ext cx="1230875" cy="441352"/>
          </a:xfrm>
          <a:prstGeom prst="rect">
            <a:avLst/>
          </a:prstGeom>
          <a:noFill/>
        </p:spPr>
        <p:txBody>
          <a:bodyPr wrap="none" lIns="71323" tIns="35662" rIns="71323" bIns="35662" rtlCol="0">
            <a:spAutoFit/>
          </a:bodyPr>
          <a:lstStyle/>
          <a:p>
            <a:pPr defTabSz="475476"/>
            <a:r>
              <a:rPr lang="en-US" sz="12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Q1 with shielding</a:t>
            </a:r>
          </a:p>
          <a:p>
            <a:pPr defTabSz="475476"/>
            <a:r>
              <a:rPr lang="en-US" sz="12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solenoid</a:t>
            </a:r>
            <a:endParaRPr lang="en-GB" sz="1200" dirty="0">
              <a:solidFill>
                <a:srgbClr val="5B9BD5">
                  <a:lumMod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78323" y="4285706"/>
            <a:ext cx="262661" cy="256686"/>
          </a:xfrm>
          <a:prstGeom prst="rect">
            <a:avLst/>
          </a:prstGeom>
          <a:noFill/>
        </p:spPr>
        <p:txBody>
          <a:bodyPr wrap="none" lIns="71323" tIns="35662" rIns="71323" bIns="35662" rtlCol="0">
            <a:spAutoFit/>
          </a:bodyPr>
          <a:lstStyle/>
          <a:p>
            <a:pPr defTabSz="475476"/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IP</a:t>
            </a:r>
            <a:endParaRPr lang="en-GB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79926" y="3567153"/>
            <a:ext cx="2984074" cy="11800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71323" tIns="35662" rIns="71323" bIns="35662" rtlCol="0">
            <a:spAutoFit/>
          </a:bodyPr>
          <a:lstStyle/>
          <a:p>
            <a:pPr defTabSz="356616">
              <a:defRPr/>
            </a:pPr>
            <a:r>
              <a:rPr lang="en-US" u="sng" dirty="0">
                <a:solidFill>
                  <a:prstClr val="black"/>
                </a:solidFill>
                <a:latin typeface="Calibri" panose="020F0502020204030204"/>
              </a:rPr>
              <a:t>heat loads: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rad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Bhabha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(kW),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beamstrahlung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(MW), res. wall (kW), HOMs,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quadr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. synchrotron rad. </a:t>
            </a:r>
            <a:endParaRPr lang="en-GB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19709" y="4789259"/>
            <a:ext cx="1288583" cy="21052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none" lIns="71323" tIns="35662" rIns="71323" bIns="35662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</a:rPr>
              <a:t>stiff-skeleton cryostats? </a:t>
            </a:r>
            <a:endParaRPr lang="en-GB" sz="900" dirty="0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0" y="-41471"/>
            <a:ext cx="9144000" cy="840093"/>
          </a:xfrm>
          <a:prstGeom prst="rect">
            <a:avLst/>
          </a:prstGeom>
          <a:solidFill>
            <a:srgbClr val="0C377B"/>
          </a:solidFill>
        </p:spPr>
        <p:txBody>
          <a:bodyPr lIns="71323" tIns="0" rIns="71323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13214">
              <a:defRPr/>
            </a:pPr>
            <a:r>
              <a:rPr lang="en-US" sz="3100" kern="0" dirty="0">
                <a:latin typeface="Arial"/>
              </a:rPr>
              <a:t> </a:t>
            </a:r>
            <a:r>
              <a:rPr lang="en-US" kern="0" dirty="0"/>
              <a:t>FCC-ee </a:t>
            </a:r>
            <a:r>
              <a:rPr lang="en-US" kern="0" dirty="0" smtClean="0"/>
              <a:t>Interaction Region Design</a:t>
            </a:r>
            <a:endParaRPr lang="en-US" sz="1400" kern="0" dirty="0"/>
          </a:p>
        </p:txBody>
      </p:sp>
      <p:pic>
        <p:nvPicPr>
          <p:cNvPr id="19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64" y="70736"/>
            <a:ext cx="1525351" cy="70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80966" y="5019481"/>
            <a:ext cx="1239506" cy="646331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MDI limit: </a:t>
            </a:r>
          </a:p>
          <a:p>
            <a:r>
              <a:rPr lang="en-US" dirty="0"/>
              <a:t> </a:t>
            </a:r>
            <a:r>
              <a:rPr lang="en-US" dirty="0" smtClean="0"/>
              <a:t>   100mrad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43BEA-0C3E-421F-8487-8723C390C75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20/01/2021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status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61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23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134FA-5E62-4603-9D3B-3BD69D26BF35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20/01/2021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status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62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25252"/>
            <a:ext cx="5984033" cy="43924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625252"/>
            <a:ext cx="2760600" cy="22827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5515"/>
          <a:stretch/>
        </p:blipFill>
        <p:spPr>
          <a:xfrm>
            <a:off x="6168544" y="3433564"/>
            <a:ext cx="3008015" cy="1493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3568" y="5161756"/>
            <a:ext cx="6860532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between vertex detector and beam pipe </a:t>
            </a:r>
            <a:r>
              <a:rPr lang="en-US" dirty="0" err="1" smtClean="0"/>
              <a:t>desing</a:t>
            </a:r>
            <a:r>
              <a:rPr lang="en-US" dirty="0" smtClean="0"/>
              <a:t> much progress in sight!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051720" y="193204"/>
            <a:ext cx="1274388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M. </a:t>
            </a:r>
            <a:r>
              <a:rPr lang="en-US" dirty="0" err="1" smtClean="0"/>
              <a:t>Boscolo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804248" y="121196"/>
            <a:ext cx="1940339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A. Jung, M. </a:t>
            </a:r>
            <a:r>
              <a:rPr lang="en-US" dirty="0" err="1" smtClean="0"/>
              <a:t>Mager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33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AC829-6304-4691-9026-C6D049EC435C}" type="datetime1">
              <a:rPr lang="en-GB" smtClean="0"/>
              <a:t>20/01/2021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Alain Blondel  FCC status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63</a:t>
            </a:fld>
            <a:endParaRPr lang="en-GB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40"/>
          <a:stretch/>
        </p:blipFill>
        <p:spPr bwMode="auto">
          <a:xfrm>
            <a:off x="4499992" y="580492"/>
            <a:ext cx="4606996" cy="2259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16016" y="2797495"/>
            <a:ext cx="4406784" cy="28623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dirty="0" smtClean="0"/>
              <a:t>-^- EFT D6 </a:t>
            </a:r>
            <a:r>
              <a:rPr lang="fr-CH" dirty="0" err="1" smtClean="0"/>
              <a:t>operators</a:t>
            </a:r>
            <a:r>
              <a:rPr lang="fr-CH" dirty="0" smtClean="0"/>
              <a:t> (</a:t>
            </a:r>
            <a:r>
              <a:rPr lang="fr-CH" dirty="0" err="1" smtClean="0"/>
              <a:t>some</a:t>
            </a:r>
            <a:r>
              <a:rPr lang="fr-CH" dirty="0" smtClean="0"/>
              <a:t> </a:t>
            </a:r>
            <a:r>
              <a:rPr lang="fr-CH" dirty="0" err="1" smtClean="0"/>
              <a:t>assumptions</a:t>
            </a:r>
            <a:r>
              <a:rPr lang="fr-CH" dirty="0" smtClean="0"/>
              <a:t>) </a:t>
            </a:r>
          </a:p>
          <a:p>
            <a:r>
              <a:rPr lang="fr-CH" b="1" i="1" dirty="0" smtClean="0">
                <a:solidFill>
                  <a:srgbClr val="FF0000"/>
                </a:solidFill>
              </a:rPr>
              <a:t>-^- </a:t>
            </a:r>
            <a:r>
              <a:rPr lang="fr-CH" b="1" i="1" dirty="0" err="1" smtClean="0">
                <a:solidFill>
                  <a:srgbClr val="FF0000"/>
                </a:solidFill>
              </a:rPr>
              <a:t>Higgs</a:t>
            </a:r>
            <a:r>
              <a:rPr lang="fr-CH" b="1" i="1" dirty="0" smtClean="0">
                <a:solidFill>
                  <a:srgbClr val="FF0000"/>
                </a:solidFill>
              </a:rPr>
              <a:t> and </a:t>
            </a:r>
            <a:r>
              <a:rPr lang="fr-CH" b="1" i="1" dirty="0" err="1" smtClean="0">
                <a:solidFill>
                  <a:srgbClr val="FF0000"/>
                </a:solidFill>
              </a:rPr>
              <a:t>EWPOs</a:t>
            </a:r>
            <a:r>
              <a:rPr lang="fr-CH" b="1" i="1" dirty="0" smtClean="0">
                <a:solidFill>
                  <a:srgbClr val="FF0000"/>
                </a:solidFill>
              </a:rPr>
              <a:t> are </a:t>
            </a:r>
            <a:r>
              <a:rPr lang="fr-CH" b="1" i="1" dirty="0" err="1" smtClean="0">
                <a:solidFill>
                  <a:srgbClr val="FF0000"/>
                </a:solidFill>
              </a:rPr>
              <a:t>complementary</a:t>
            </a:r>
            <a:endParaRPr lang="fr-CH" b="1" i="1" dirty="0" smtClean="0">
              <a:solidFill>
                <a:srgbClr val="FF0000"/>
              </a:solidFill>
            </a:endParaRPr>
          </a:p>
          <a:p>
            <a:r>
              <a:rPr lang="fr-CH" dirty="0" smtClean="0"/>
              <a:t>-^- top quark mass and </a:t>
            </a:r>
            <a:r>
              <a:rPr lang="fr-CH" dirty="0" err="1" smtClean="0"/>
              <a:t>couplings</a:t>
            </a:r>
            <a:r>
              <a:rPr lang="fr-CH" dirty="0" smtClean="0"/>
              <a:t> essential! </a:t>
            </a:r>
            <a:endParaRPr lang="fr-CH" dirty="0"/>
          </a:p>
          <a:p>
            <a:r>
              <a:rPr lang="fr-CH" dirty="0" smtClean="0"/>
              <a:t>(the 100km </a:t>
            </a:r>
            <a:r>
              <a:rPr lang="fr-CH" dirty="0" err="1" smtClean="0"/>
              <a:t>circumference</a:t>
            </a:r>
            <a:r>
              <a:rPr lang="fr-CH" dirty="0" smtClean="0"/>
              <a:t> </a:t>
            </a:r>
            <a:r>
              <a:rPr lang="fr-CH" dirty="0" err="1" smtClean="0"/>
              <a:t>is</a:t>
            </a:r>
            <a:r>
              <a:rPr lang="fr-CH" dirty="0" smtClean="0"/>
              <a:t> optimal for </a:t>
            </a:r>
            <a:r>
              <a:rPr lang="fr-CH" dirty="0" err="1" smtClean="0"/>
              <a:t>this</a:t>
            </a:r>
            <a:r>
              <a:rPr lang="fr-CH" dirty="0" smtClean="0"/>
              <a:t>)</a:t>
            </a:r>
            <a:endParaRPr lang="fr-CH" sz="1200" dirty="0" smtClean="0"/>
          </a:p>
          <a:p>
            <a:r>
              <a:rPr lang="fr-CH" dirty="0"/>
              <a:t>&lt;-- </a:t>
            </a:r>
            <a:r>
              <a:rPr lang="fr-CH" dirty="0" err="1" smtClean="0"/>
              <a:t>systematics</a:t>
            </a:r>
            <a:r>
              <a:rPr lang="fr-CH" dirty="0" smtClean="0"/>
              <a:t> </a:t>
            </a:r>
            <a:r>
              <a:rPr lang="fr-CH" dirty="0"/>
              <a:t>are </a:t>
            </a:r>
            <a:r>
              <a:rPr lang="fr-CH" dirty="0" err="1"/>
              <a:t>preliminary</a:t>
            </a:r>
            <a:r>
              <a:rPr lang="fr-CH" dirty="0"/>
              <a:t> </a:t>
            </a:r>
          </a:p>
          <a:p>
            <a:r>
              <a:rPr lang="fr-CH" dirty="0" smtClean="0"/>
              <a:t>    (</a:t>
            </a:r>
            <a:r>
              <a:rPr lang="fr-CH" dirty="0" err="1" smtClean="0"/>
              <a:t>aim</a:t>
            </a:r>
            <a:r>
              <a:rPr lang="fr-CH" dirty="0" smtClean="0"/>
              <a:t> at </a:t>
            </a:r>
            <a:r>
              <a:rPr lang="fr-CH" dirty="0" err="1" smtClean="0"/>
              <a:t>reducing</a:t>
            </a:r>
            <a:r>
              <a:rPr lang="fr-CH" dirty="0" smtClean="0"/>
              <a:t> to </a:t>
            </a:r>
            <a:r>
              <a:rPr lang="fr-CH" dirty="0" err="1" smtClean="0"/>
              <a:t>systematics</a:t>
            </a:r>
            <a:r>
              <a:rPr lang="fr-CH" dirty="0" smtClean="0"/>
              <a:t>) </a:t>
            </a:r>
            <a:endParaRPr lang="fr-CH" dirty="0"/>
          </a:p>
          <a:p>
            <a:r>
              <a:rPr lang="fr-CH" dirty="0">
                <a:sym typeface="Wingdings" panose="05000000000000000000" pitchFamily="2" charset="2"/>
              </a:rPr>
              <a:t>&lt;-- </a:t>
            </a:r>
            <a:r>
              <a:rPr lang="fr-CH" dirty="0" smtClean="0">
                <a:sym typeface="Wingdings" panose="05000000000000000000" pitchFamily="2" charset="2"/>
              </a:rPr>
              <a:t>tau, b, </a:t>
            </a:r>
            <a:r>
              <a:rPr lang="fr-CH" dirty="0">
                <a:sym typeface="Wingdings" panose="05000000000000000000" pitchFamily="2" charset="2"/>
              </a:rPr>
              <a:t>and c observables </a:t>
            </a:r>
            <a:r>
              <a:rPr lang="fr-CH" dirty="0" err="1">
                <a:sym typeface="Wingdings" panose="05000000000000000000" pitchFamily="2" charset="2"/>
              </a:rPr>
              <a:t>still</a:t>
            </a:r>
            <a:r>
              <a:rPr lang="fr-CH" dirty="0">
                <a:sym typeface="Wingdings" panose="05000000000000000000" pitchFamily="2" charset="2"/>
              </a:rPr>
              <a:t> to </a:t>
            </a:r>
            <a:r>
              <a:rPr lang="fr-CH" dirty="0" err="1">
                <a:sym typeface="Wingdings" panose="05000000000000000000" pitchFamily="2" charset="2"/>
              </a:rPr>
              <a:t>be</a:t>
            </a:r>
            <a:r>
              <a:rPr lang="fr-CH" dirty="0">
                <a:sym typeface="Wingdings" panose="05000000000000000000" pitchFamily="2" charset="2"/>
              </a:rPr>
              <a:t> </a:t>
            </a:r>
            <a:r>
              <a:rPr lang="fr-CH" dirty="0" err="1">
                <a:sym typeface="Wingdings" panose="05000000000000000000" pitchFamily="2" charset="2"/>
              </a:rPr>
              <a:t>added</a:t>
            </a:r>
            <a:endParaRPr lang="fr-CH" dirty="0">
              <a:sym typeface="Wingdings" panose="05000000000000000000" pitchFamily="2" charset="2"/>
            </a:endParaRPr>
          </a:p>
          <a:p>
            <a:r>
              <a:rPr lang="fr-CH" dirty="0">
                <a:sym typeface="Wingdings" panose="05000000000000000000" pitchFamily="2" charset="2"/>
              </a:rPr>
              <a:t>&lt;-- </a:t>
            </a:r>
            <a:r>
              <a:rPr lang="fr-CH" dirty="0" err="1" smtClean="0">
                <a:sym typeface="Wingdings" panose="05000000000000000000" pitchFamily="2" charset="2"/>
              </a:rPr>
              <a:t>complemented</a:t>
            </a:r>
            <a:r>
              <a:rPr lang="fr-CH" dirty="0" smtClean="0">
                <a:sym typeface="Wingdings" panose="05000000000000000000" pitchFamily="2" charset="2"/>
              </a:rPr>
              <a:t> by </a:t>
            </a:r>
            <a:r>
              <a:rPr lang="fr-CH" dirty="0">
                <a:sym typeface="Wingdings" panose="05000000000000000000" pitchFamily="2" charset="2"/>
              </a:rPr>
              <a:t>high </a:t>
            </a:r>
            <a:r>
              <a:rPr lang="fr-CH" dirty="0" err="1">
                <a:sym typeface="Wingdings" panose="05000000000000000000" pitchFamily="2" charset="2"/>
              </a:rPr>
              <a:t>energy</a:t>
            </a:r>
            <a:r>
              <a:rPr lang="fr-CH" dirty="0">
                <a:sym typeface="Wingdings" panose="05000000000000000000" pitchFamily="2" charset="2"/>
              </a:rPr>
              <a:t> </a:t>
            </a:r>
            <a:r>
              <a:rPr lang="fr-CH" dirty="0" smtClean="0">
                <a:sym typeface="Wingdings" panose="05000000000000000000" pitchFamily="2" charset="2"/>
              </a:rPr>
              <a:t>FCC-</a:t>
            </a:r>
            <a:r>
              <a:rPr lang="fr-CH" dirty="0" err="1" smtClean="0">
                <a:sym typeface="Wingdings" panose="05000000000000000000" pitchFamily="2" charset="2"/>
              </a:rPr>
              <a:t>hh</a:t>
            </a:r>
            <a:r>
              <a:rPr lang="fr-CH" dirty="0" smtClean="0">
                <a:sym typeface="Wingdings" panose="05000000000000000000" pitchFamily="2" charset="2"/>
              </a:rPr>
              <a:t> </a:t>
            </a:r>
            <a:endParaRPr lang="fr-CH" dirty="0" smtClean="0"/>
          </a:p>
          <a:p>
            <a:r>
              <a:rPr lang="fr-CH" b="1" i="1" dirty="0" smtClean="0"/>
              <a:t>Theory </a:t>
            </a:r>
            <a:r>
              <a:rPr lang="fr-CH" b="1" i="1" dirty="0" err="1"/>
              <a:t>work</a:t>
            </a:r>
            <a:r>
              <a:rPr lang="fr-CH" b="1" i="1" dirty="0"/>
              <a:t> </a:t>
            </a:r>
            <a:r>
              <a:rPr lang="fr-CH" b="1" i="1" dirty="0" err="1"/>
              <a:t>is</a:t>
            </a:r>
            <a:r>
              <a:rPr lang="fr-CH" b="1" i="1" dirty="0"/>
              <a:t> </a:t>
            </a:r>
            <a:r>
              <a:rPr lang="fr-CH" b="1" i="1" dirty="0" err="1"/>
              <a:t>critical</a:t>
            </a:r>
            <a:r>
              <a:rPr lang="fr-CH" b="1" i="1" dirty="0"/>
              <a:t> and </a:t>
            </a:r>
            <a:r>
              <a:rPr lang="fr-CH" b="1" i="1" dirty="0" err="1" smtClean="0"/>
              <a:t>initiated</a:t>
            </a:r>
            <a:r>
              <a:rPr lang="fr-CH" dirty="0" smtClean="0"/>
              <a:t> </a:t>
            </a:r>
            <a:r>
              <a:rPr lang="en-GB" sz="1200" i="1" dirty="0"/>
              <a:t>1809.01830</a:t>
            </a:r>
          </a:p>
          <a:p>
            <a:r>
              <a:rPr lang="fr-CH" dirty="0" smtClean="0"/>
              <a:t> </a:t>
            </a:r>
            <a:endParaRPr lang="fr-CH" dirty="0"/>
          </a:p>
        </p:txBody>
      </p:sp>
      <p:sp>
        <p:nvSpPr>
          <p:cNvPr id="8" name="TextBox 7"/>
          <p:cNvSpPr txBox="1"/>
          <p:nvPr/>
        </p:nvSpPr>
        <p:spPr>
          <a:xfrm>
            <a:off x="4667612" y="3313"/>
            <a:ext cx="4455188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CH" b="1" dirty="0" err="1" smtClean="0"/>
              <a:t>Precision</a:t>
            </a:r>
            <a:r>
              <a:rPr lang="fr-CH" b="1" dirty="0" smtClean="0"/>
              <a:t> EW </a:t>
            </a:r>
            <a:r>
              <a:rPr lang="fr-CH" b="1" dirty="0" err="1" smtClean="0"/>
              <a:t>measurements</a:t>
            </a:r>
            <a:r>
              <a:rPr lang="fr-CH" b="1" dirty="0" smtClean="0"/>
              <a:t>: </a:t>
            </a:r>
          </a:p>
          <a:p>
            <a:r>
              <a:rPr lang="fr-CH" b="1" dirty="0" smtClean="0"/>
              <a:t>                               </a:t>
            </a:r>
            <a:r>
              <a:rPr lang="fr-CH" b="1" dirty="0" err="1" smtClean="0"/>
              <a:t>is</a:t>
            </a:r>
            <a:r>
              <a:rPr lang="fr-CH" b="1" dirty="0" smtClean="0"/>
              <a:t> the SM </a:t>
            </a:r>
            <a:r>
              <a:rPr lang="fr-CH" b="1" dirty="0" err="1" smtClean="0"/>
              <a:t>complete</a:t>
            </a:r>
            <a:r>
              <a:rPr lang="fr-CH" b="1" dirty="0" smtClean="0"/>
              <a:t>?</a:t>
            </a:r>
            <a:endParaRPr lang="en-GB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1236"/>
            <a:ext cx="4644008" cy="516209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67744" y="2770683"/>
            <a:ext cx="576064" cy="461665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67744" y="337220"/>
            <a:ext cx="504056" cy="5377780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wrap="square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71800" y="337220"/>
            <a:ext cx="432048" cy="5377780"/>
          </a:xfrm>
          <a:prstGeom prst="rect">
            <a:avLst/>
          </a:prstGeom>
          <a:ln w="38100">
            <a:solidFill>
              <a:srgbClr val="00B050"/>
            </a:solidFill>
          </a:ln>
        </p:spPr>
        <p:txBody>
          <a:bodyPr wrap="square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5576" y="-20847"/>
            <a:ext cx="1944763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The opportunities 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839985" y="-22820"/>
            <a:ext cx="1587999" cy="369332"/>
          </a:xfrm>
          <a:prstGeom prst="rect">
            <a:avLst/>
          </a:prstGeom>
          <a:solidFill>
            <a:srgbClr val="C4E59F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The challenges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8842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BCB37-8A90-4A28-9D17-1FA7D8E7F55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20/01/2021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status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64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1587" y="-22820"/>
            <a:ext cx="7519096" cy="570925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H" sz="2000" b="1" dirty="0" err="1"/>
              <a:t>Systematic</a:t>
            </a:r>
            <a:r>
              <a:rPr lang="fr-CH" sz="2000" b="1" dirty="0"/>
              <a:t> </a:t>
            </a:r>
            <a:r>
              <a:rPr lang="fr-CH" sz="2000" b="1" dirty="0" err="1"/>
              <a:t>errors</a:t>
            </a:r>
            <a:endParaRPr lang="fr-CH" sz="2000" b="1" dirty="0"/>
          </a:p>
          <a:p>
            <a:endParaRPr lang="fr-CH" sz="1500" dirty="0"/>
          </a:p>
          <a:p>
            <a:r>
              <a:rPr lang="fr-CH" sz="1500" dirty="0"/>
              <a:t>-- a </a:t>
            </a:r>
            <a:r>
              <a:rPr lang="fr-CH" sz="1500" dirty="0" err="1"/>
              <a:t>common</a:t>
            </a:r>
            <a:r>
              <a:rPr lang="fr-CH" sz="1500" dirty="0"/>
              <a:t> </a:t>
            </a:r>
            <a:r>
              <a:rPr lang="fr-CH" sz="1500" dirty="0" err="1"/>
              <a:t>mistake</a:t>
            </a:r>
            <a:r>
              <a:rPr lang="fr-CH" sz="1500" dirty="0"/>
              <a:t> </a:t>
            </a:r>
            <a:r>
              <a:rPr lang="fr-CH" sz="1500" dirty="0" err="1"/>
              <a:t>that</a:t>
            </a:r>
            <a:r>
              <a:rPr lang="fr-CH" sz="1500" dirty="0"/>
              <a:t> </a:t>
            </a:r>
            <a:r>
              <a:rPr lang="fr-CH" sz="1500" dirty="0" err="1"/>
              <a:t>was</a:t>
            </a:r>
            <a:r>
              <a:rPr lang="fr-CH" sz="1500" dirty="0"/>
              <a:t> </a:t>
            </a:r>
            <a:r>
              <a:rPr lang="fr-CH" sz="1500" dirty="0" err="1"/>
              <a:t>often</a:t>
            </a:r>
            <a:r>
              <a:rPr lang="fr-CH" sz="1500" dirty="0"/>
              <a:t> made in ‘</a:t>
            </a:r>
            <a:r>
              <a:rPr lang="fr-CH" sz="1500" dirty="0" err="1"/>
              <a:t>studies</a:t>
            </a:r>
            <a:r>
              <a:rPr lang="fr-CH" sz="1500" dirty="0"/>
              <a:t>’ in the </a:t>
            </a:r>
            <a:r>
              <a:rPr lang="fr-CH" sz="1500" dirty="0" err="1"/>
              <a:t>past</a:t>
            </a:r>
            <a:r>
              <a:rPr lang="fr-CH" sz="1500" dirty="0"/>
              <a:t> </a:t>
            </a:r>
            <a:r>
              <a:rPr lang="fr-CH" sz="1500" dirty="0" err="1"/>
              <a:t>is</a:t>
            </a:r>
            <a:r>
              <a:rPr lang="fr-CH" sz="1500" dirty="0"/>
              <a:t> to </a:t>
            </a:r>
            <a:r>
              <a:rPr lang="fr-CH" sz="1500" u="sng" dirty="0"/>
              <a:t> </a:t>
            </a:r>
            <a:r>
              <a:rPr lang="fr-CH" sz="1500" u="sng" dirty="0" err="1"/>
              <a:t>underestimate</a:t>
            </a:r>
            <a:r>
              <a:rPr lang="fr-CH" sz="1500" u="sng" dirty="0"/>
              <a:t> </a:t>
            </a:r>
            <a:r>
              <a:rPr lang="fr-CH" sz="1500" dirty="0"/>
              <a:t>the </a:t>
            </a:r>
            <a:r>
              <a:rPr lang="fr-CH" sz="1500" dirty="0" err="1"/>
              <a:t>creativity</a:t>
            </a:r>
            <a:r>
              <a:rPr lang="fr-CH" sz="1500" dirty="0"/>
              <a:t> of a 100% </a:t>
            </a:r>
            <a:r>
              <a:rPr lang="fr-CH" sz="1500" dirty="0" err="1"/>
              <a:t>dedicated</a:t>
            </a:r>
            <a:r>
              <a:rPr lang="fr-CH" sz="1500" dirty="0"/>
              <a:t> team to </a:t>
            </a:r>
            <a:r>
              <a:rPr lang="fr-CH" sz="1500" dirty="0" err="1"/>
              <a:t>deconstruct</a:t>
            </a:r>
            <a:r>
              <a:rPr lang="fr-CH" sz="1500" dirty="0"/>
              <a:t> a </a:t>
            </a:r>
            <a:r>
              <a:rPr lang="fr-CH" sz="1500" dirty="0" err="1"/>
              <a:t>delicate</a:t>
            </a:r>
            <a:r>
              <a:rPr lang="fr-CH" sz="1500" dirty="0"/>
              <a:t> </a:t>
            </a:r>
            <a:r>
              <a:rPr lang="fr-CH" sz="1500" dirty="0" err="1"/>
              <a:t>systematic</a:t>
            </a:r>
            <a:r>
              <a:rPr lang="fr-CH" sz="1500" dirty="0"/>
              <a:t> </a:t>
            </a:r>
            <a:r>
              <a:rPr lang="fr-CH" sz="1500" dirty="0" err="1"/>
              <a:t>errors</a:t>
            </a:r>
            <a:r>
              <a:rPr lang="fr-CH" sz="1500" dirty="0"/>
              <a:t> </a:t>
            </a:r>
            <a:r>
              <a:rPr lang="fr-CH" sz="1500" dirty="0" err="1"/>
              <a:t>problem</a:t>
            </a:r>
            <a:r>
              <a:rPr lang="fr-CH" sz="1500" dirty="0"/>
              <a:t> . </a:t>
            </a:r>
          </a:p>
          <a:p>
            <a:r>
              <a:rPr lang="fr-CH" sz="1500" u="sng" dirty="0">
                <a:sym typeface="Wingdings" panose="05000000000000000000" pitchFamily="2" charset="2"/>
              </a:rPr>
              <a:t> </a:t>
            </a:r>
            <a:r>
              <a:rPr lang="fr-CH" sz="1500" u="sng" dirty="0"/>
              <a:t> </a:t>
            </a:r>
            <a:r>
              <a:rPr lang="fr-CH" sz="1500" u="sng" dirty="0" err="1"/>
              <a:t>systematic</a:t>
            </a:r>
            <a:r>
              <a:rPr lang="fr-CH" sz="1500" u="sng" dirty="0"/>
              <a:t> </a:t>
            </a:r>
            <a:r>
              <a:rPr lang="fr-CH" sz="1500" u="sng" dirty="0" err="1"/>
              <a:t>uncertainties</a:t>
            </a:r>
            <a:r>
              <a:rPr lang="fr-CH" sz="1500" u="sng" dirty="0"/>
              <a:t> </a:t>
            </a:r>
            <a:r>
              <a:rPr lang="fr-CH" sz="1500" u="sng" dirty="0" err="1"/>
              <a:t>were</a:t>
            </a:r>
            <a:r>
              <a:rPr lang="fr-CH" sz="1500" u="sng" dirty="0"/>
              <a:t> </a:t>
            </a:r>
            <a:r>
              <a:rPr lang="fr-CH" sz="1500" u="sng" dirty="0" err="1"/>
              <a:t>grossly</a:t>
            </a:r>
            <a:r>
              <a:rPr lang="fr-CH" sz="1500" u="sng" dirty="0"/>
              <a:t> </a:t>
            </a:r>
            <a:r>
              <a:rPr lang="fr-CH" sz="1500" u="sng" dirty="0" err="1"/>
              <a:t>overestimated</a:t>
            </a:r>
            <a:endParaRPr lang="fr-CH" sz="1500" u="sng" dirty="0"/>
          </a:p>
          <a:p>
            <a:endParaRPr lang="fr-CH" sz="1500" dirty="0"/>
          </a:p>
          <a:p>
            <a:r>
              <a:rPr lang="fr-CH" sz="1500" b="1" u="sng" dirty="0" err="1"/>
              <a:t>example</a:t>
            </a:r>
            <a:r>
              <a:rPr lang="fr-CH" sz="1500" b="1" u="sng" dirty="0"/>
              <a:t>:</a:t>
            </a:r>
            <a:r>
              <a:rPr lang="fr-CH" sz="1500" u="sng" dirty="0"/>
              <a:t> </a:t>
            </a:r>
            <a:r>
              <a:rPr lang="fr-CH" sz="1500" dirty="0"/>
              <a:t>in the 1986 LEP </a:t>
            </a:r>
            <a:r>
              <a:rPr lang="fr-CH" sz="1500" dirty="0" err="1"/>
              <a:t>yellow</a:t>
            </a:r>
            <a:r>
              <a:rPr lang="fr-CH" sz="1500" dirty="0"/>
              <a:t> report Z mass (</a:t>
            </a:r>
            <a:r>
              <a:rPr lang="fr-CH" sz="1500" dirty="0" err="1"/>
              <a:t>width</a:t>
            </a:r>
            <a:r>
              <a:rPr lang="fr-CH" sz="1500" dirty="0"/>
              <a:t>) </a:t>
            </a:r>
            <a:r>
              <a:rPr lang="fr-CH" sz="1500" dirty="0" err="1"/>
              <a:t>errors</a:t>
            </a:r>
            <a:r>
              <a:rPr lang="fr-CH" sz="1500" dirty="0"/>
              <a:t> </a:t>
            </a:r>
            <a:r>
              <a:rPr lang="fr-CH" sz="1500" dirty="0" err="1"/>
              <a:t>were</a:t>
            </a:r>
            <a:r>
              <a:rPr lang="fr-CH" sz="1500" dirty="0"/>
              <a:t> </a:t>
            </a:r>
            <a:r>
              <a:rPr lang="fr-CH" sz="1500" dirty="0" err="1"/>
              <a:t>given</a:t>
            </a:r>
            <a:r>
              <a:rPr lang="fr-CH" sz="1500" dirty="0"/>
              <a:t> as 50(20) MeV</a:t>
            </a:r>
          </a:p>
          <a:p>
            <a:r>
              <a:rPr lang="fr-CH" sz="1500" dirty="0"/>
              <a:t>In reality the total final </a:t>
            </a:r>
            <a:r>
              <a:rPr lang="fr-CH" sz="1500" dirty="0" err="1"/>
              <a:t>errors</a:t>
            </a:r>
            <a:r>
              <a:rPr lang="fr-CH" sz="1500" dirty="0"/>
              <a:t> </a:t>
            </a:r>
            <a:r>
              <a:rPr lang="fr-CH" sz="1500" dirty="0" err="1"/>
              <a:t>were</a:t>
            </a:r>
            <a:r>
              <a:rPr lang="fr-CH" sz="1500" dirty="0"/>
              <a:t> 2 (2) MeV.  (i.e. close to the </a:t>
            </a:r>
            <a:r>
              <a:rPr lang="fr-CH" sz="1500" dirty="0" err="1"/>
              <a:t>statistical</a:t>
            </a:r>
            <a:r>
              <a:rPr lang="fr-CH" sz="1500" dirty="0"/>
              <a:t> </a:t>
            </a:r>
            <a:r>
              <a:rPr lang="fr-CH" sz="1500" dirty="0" err="1"/>
              <a:t>ones</a:t>
            </a:r>
            <a:r>
              <a:rPr lang="fr-CH" sz="1500" dirty="0"/>
              <a:t>)</a:t>
            </a:r>
          </a:p>
          <a:p>
            <a:r>
              <a:rPr lang="fr-CH" sz="1500" i="1" dirty="0"/>
              <a:t>As a </a:t>
            </a:r>
            <a:r>
              <a:rPr lang="fr-CH" sz="1500" i="1" dirty="0" err="1"/>
              <a:t>consequence</a:t>
            </a:r>
            <a:r>
              <a:rPr lang="fr-CH" sz="1500" i="1" dirty="0"/>
              <a:t> </a:t>
            </a:r>
            <a:r>
              <a:rPr lang="fr-CH" sz="1500" i="1" dirty="0" err="1"/>
              <a:t>we</a:t>
            </a:r>
            <a:r>
              <a:rPr lang="fr-CH" sz="1500" i="1" dirty="0"/>
              <a:t> </a:t>
            </a:r>
            <a:r>
              <a:rPr lang="fr-CH" sz="1500" i="1" dirty="0" err="1"/>
              <a:t>argued</a:t>
            </a:r>
            <a:r>
              <a:rPr lang="fr-CH" sz="1500" i="1" dirty="0"/>
              <a:t> in the 1988 </a:t>
            </a:r>
            <a:r>
              <a:rPr lang="fr-CH" sz="1500" i="1" dirty="0" err="1"/>
              <a:t>yellow</a:t>
            </a:r>
            <a:r>
              <a:rPr lang="fr-CH" sz="1500" i="1" dirty="0"/>
              <a:t> report (</a:t>
            </a:r>
            <a:r>
              <a:rPr lang="fr-CH" sz="1500" i="1" dirty="0" err="1"/>
              <a:t>polarization</a:t>
            </a:r>
            <a:r>
              <a:rPr lang="fr-CH" sz="1500" i="1" dirty="0"/>
              <a:t> at LEP) </a:t>
            </a:r>
            <a:r>
              <a:rPr lang="fr-CH" sz="1500" i="1" dirty="0" err="1"/>
              <a:t>that</a:t>
            </a:r>
            <a:r>
              <a:rPr lang="fr-CH" sz="1500" i="1" dirty="0"/>
              <a:t> </a:t>
            </a:r>
            <a:r>
              <a:rPr lang="fr-CH" sz="1500" i="1" dirty="0" err="1"/>
              <a:t>we</a:t>
            </a:r>
            <a:r>
              <a:rPr lang="fr-CH" sz="1500" i="1" dirty="0"/>
              <a:t> </a:t>
            </a:r>
            <a:r>
              <a:rPr lang="fr-CH" sz="1500" i="1" dirty="0" err="1"/>
              <a:t>should</a:t>
            </a:r>
            <a:r>
              <a:rPr lang="fr-CH" sz="1500" i="1" dirty="0"/>
              <a:t> have longitudinal </a:t>
            </a:r>
            <a:r>
              <a:rPr lang="fr-CH" sz="1500" i="1" dirty="0" err="1"/>
              <a:t>polarization</a:t>
            </a:r>
            <a:r>
              <a:rPr lang="fr-CH" sz="1500" i="1" dirty="0"/>
              <a:t> to </a:t>
            </a:r>
            <a:r>
              <a:rPr lang="fr-CH" sz="1500" i="1" dirty="0" err="1"/>
              <a:t>measure</a:t>
            </a:r>
            <a:r>
              <a:rPr lang="fr-CH" sz="1500" i="1" dirty="0"/>
              <a:t> ALR (and sin</a:t>
            </a:r>
            <a:r>
              <a:rPr lang="fr-CH" sz="1500" i="1" baseline="30000" dirty="0"/>
              <a:t>2</a:t>
            </a:r>
            <a:r>
              <a:rPr lang="fr-CH" sz="1500" i="1" dirty="0">
                <a:sym typeface="Symbol"/>
              </a:rPr>
              <a:t></a:t>
            </a:r>
            <a:r>
              <a:rPr lang="fr-CH" sz="1500" i="1" baseline="30000" dirty="0">
                <a:sym typeface="Symbol"/>
              </a:rPr>
              <a:t>eff</a:t>
            </a:r>
            <a:r>
              <a:rPr lang="fr-CH" sz="1500" i="1" baseline="-25000" dirty="0">
                <a:sym typeface="Symbol"/>
              </a:rPr>
              <a:t>W </a:t>
            </a:r>
            <a:r>
              <a:rPr lang="fr-CH" sz="1500" i="1" dirty="0">
                <a:sym typeface="Symbol"/>
              </a:rPr>
              <a:t> to +- 0.00035)</a:t>
            </a:r>
            <a:r>
              <a:rPr lang="fr-CH" sz="1500" i="1" dirty="0"/>
              <a:t> (spin </a:t>
            </a:r>
            <a:r>
              <a:rPr lang="fr-CH" sz="1500" i="1" dirty="0" err="1"/>
              <a:t>rotators</a:t>
            </a:r>
            <a:r>
              <a:rPr lang="fr-CH" sz="1500" i="1" dirty="0"/>
              <a:t> etc..) </a:t>
            </a:r>
            <a:r>
              <a:rPr lang="fr-CH" sz="1500" i="1" dirty="0" err="1"/>
              <a:t>because</a:t>
            </a:r>
            <a:r>
              <a:rPr lang="fr-CH" sz="1500" i="1" dirty="0"/>
              <a:t> </a:t>
            </a:r>
            <a:r>
              <a:rPr lang="fr-CH" sz="1500" i="1" dirty="0" err="1"/>
              <a:t>we</a:t>
            </a:r>
            <a:r>
              <a:rPr lang="fr-CH" sz="1500" i="1" dirty="0"/>
              <a:t> </a:t>
            </a:r>
            <a:r>
              <a:rPr lang="fr-CH" sz="1500" i="1" dirty="0" err="1"/>
              <a:t>could</a:t>
            </a:r>
            <a:r>
              <a:rPr lang="fr-CH" sz="1500" i="1" dirty="0"/>
              <a:t> not </a:t>
            </a:r>
            <a:r>
              <a:rPr lang="fr-CH" sz="1500" i="1" dirty="0" err="1"/>
              <a:t>measure</a:t>
            </a:r>
            <a:r>
              <a:rPr lang="fr-CH" sz="1500" i="1" dirty="0"/>
              <a:t> sin</a:t>
            </a:r>
            <a:r>
              <a:rPr lang="fr-CH" sz="1500" i="1" baseline="30000" dirty="0"/>
              <a:t>2</a:t>
            </a:r>
            <a:r>
              <a:rPr lang="fr-CH" sz="1500" i="1" dirty="0">
                <a:sym typeface="Symbol"/>
              </a:rPr>
              <a:t></a:t>
            </a:r>
            <a:r>
              <a:rPr lang="fr-CH" sz="1500" i="1" baseline="30000" dirty="0">
                <a:sym typeface="Symbol"/>
              </a:rPr>
              <a:t>eff</a:t>
            </a:r>
            <a:r>
              <a:rPr lang="fr-CH" sz="1500" i="1" baseline="-25000" dirty="0">
                <a:sym typeface="Symbol"/>
              </a:rPr>
              <a:t>W </a:t>
            </a:r>
            <a:r>
              <a:rPr lang="fr-CH" sz="1500" i="1" dirty="0" err="1">
                <a:sym typeface="Symbol"/>
              </a:rPr>
              <a:t>better</a:t>
            </a:r>
            <a:r>
              <a:rPr lang="fr-CH" sz="1500" i="1" dirty="0">
                <a:sym typeface="Symbol"/>
              </a:rPr>
              <a:t>  </a:t>
            </a:r>
            <a:r>
              <a:rPr lang="fr-CH" sz="1500" i="1" dirty="0" err="1">
                <a:sym typeface="Symbol"/>
              </a:rPr>
              <a:t>than</a:t>
            </a:r>
            <a:r>
              <a:rPr lang="fr-CH" sz="1500" i="1" dirty="0">
                <a:sym typeface="Symbol"/>
              </a:rPr>
              <a:t> +- 0.0008 (</a:t>
            </a:r>
            <a:r>
              <a:rPr lang="fr-CH" sz="1500" i="1" dirty="0" err="1">
                <a:sym typeface="Symbol"/>
              </a:rPr>
              <a:t>syst</a:t>
            </a:r>
            <a:r>
              <a:rPr lang="fr-CH" sz="1500" i="1" dirty="0">
                <a:sym typeface="Symbol"/>
              </a:rPr>
              <a:t>) </a:t>
            </a:r>
            <a:r>
              <a:rPr lang="fr-CH" sz="1500" i="1" dirty="0" err="1">
                <a:sym typeface="Symbol"/>
              </a:rPr>
              <a:t>otherwise</a:t>
            </a:r>
            <a:r>
              <a:rPr lang="fr-CH" sz="1500" i="1" dirty="0">
                <a:sym typeface="Symbol"/>
              </a:rPr>
              <a:t>.</a:t>
            </a:r>
          </a:p>
          <a:p>
            <a:r>
              <a:rPr lang="fr-CH" sz="1500" i="1" dirty="0">
                <a:sym typeface="Symbol"/>
              </a:rPr>
              <a:t>(final LEP: +-0.00016 </a:t>
            </a:r>
            <a:r>
              <a:rPr lang="fr-CH" sz="1500" i="1" dirty="0" err="1">
                <a:sym typeface="Symbol"/>
              </a:rPr>
              <a:t>without</a:t>
            </a:r>
            <a:r>
              <a:rPr lang="fr-CH" sz="1500" i="1" dirty="0">
                <a:sym typeface="Symbol"/>
              </a:rPr>
              <a:t> longitudinal </a:t>
            </a:r>
            <a:r>
              <a:rPr lang="fr-CH" sz="1500" i="1" dirty="0" err="1">
                <a:sym typeface="Symbol"/>
              </a:rPr>
              <a:t>polarization</a:t>
            </a:r>
            <a:r>
              <a:rPr lang="fr-CH" sz="1500" i="1" dirty="0">
                <a:sym typeface="Symbol"/>
              </a:rPr>
              <a:t>) (CERN 86-02, 88-06) </a:t>
            </a:r>
          </a:p>
          <a:p>
            <a:r>
              <a:rPr lang="fr-CH" sz="1500" b="1" dirty="0" smtClean="0"/>
              <a:t>In the end LEP </a:t>
            </a:r>
            <a:r>
              <a:rPr lang="fr-CH" sz="1500" b="1" dirty="0" err="1" smtClean="0"/>
              <a:t>measured</a:t>
            </a:r>
            <a:r>
              <a:rPr lang="fr-CH" sz="1500" b="1" dirty="0" smtClean="0"/>
              <a:t> the Z mass 800 times </a:t>
            </a:r>
            <a:r>
              <a:rPr lang="fr-CH" sz="1500" b="1" dirty="0" err="1" smtClean="0"/>
              <a:t>better</a:t>
            </a:r>
            <a:r>
              <a:rPr lang="fr-CH" sz="1500" b="1" dirty="0" smtClean="0"/>
              <a:t> </a:t>
            </a:r>
            <a:r>
              <a:rPr lang="fr-CH" sz="1500" b="1" dirty="0" err="1" smtClean="0"/>
              <a:t>than</a:t>
            </a:r>
            <a:r>
              <a:rPr lang="fr-CH" sz="1500" b="1" dirty="0" smtClean="0"/>
              <a:t> the W.A. of 1986! </a:t>
            </a:r>
          </a:p>
          <a:p>
            <a:endParaRPr lang="fr-CH" sz="1500" dirty="0"/>
          </a:p>
          <a:p>
            <a:r>
              <a:rPr lang="fr-CH" sz="1500" dirty="0"/>
              <a:t>- This conservative </a:t>
            </a:r>
            <a:r>
              <a:rPr lang="fr-CH" sz="1500" dirty="0" err="1"/>
              <a:t>behaviour</a:t>
            </a:r>
            <a:r>
              <a:rPr lang="fr-CH" sz="1500" dirty="0"/>
              <a:t> </a:t>
            </a:r>
            <a:r>
              <a:rPr lang="fr-CH" sz="1500" dirty="0" err="1"/>
              <a:t>can</a:t>
            </a:r>
            <a:r>
              <a:rPr lang="fr-CH" sz="1500" dirty="0"/>
              <a:t> have </a:t>
            </a:r>
            <a:r>
              <a:rPr lang="fr-CH" sz="1500" dirty="0" err="1"/>
              <a:t>considerable</a:t>
            </a:r>
            <a:r>
              <a:rPr lang="fr-CH" sz="1500" dirty="0"/>
              <a:t>  </a:t>
            </a:r>
            <a:r>
              <a:rPr lang="fr-CH" sz="1500" dirty="0" err="1"/>
              <a:t>consequences</a:t>
            </a:r>
            <a:r>
              <a:rPr lang="fr-CH" sz="1500" dirty="0"/>
              <a:t> on detector design or on </a:t>
            </a:r>
          </a:p>
          <a:p>
            <a:r>
              <a:rPr lang="fr-CH" sz="1500" dirty="0"/>
              <a:t>the running plan </a:t>
            </a:r>
            <a:r>
              <a:rPr lang="fr-CH" sz="1500" dirty="0" err="1"/>
              <a:t>e.g</a:t>
            </a:r>
            <a:r>
              <a:rPr lang="fr-CH" sz="1500" dirty="0"/>
              <a:t>. (to scan or not to scan, longitudinal </a:t>
            </a:r>
            <a:r>
              <a:rPr lang="fr-CH" sz="1500" dirty="0" err="1"/>
              <a:t>polarization</a:t>
            </a:r>
            <a:r>
              <a:rPr lang="fr-CH" sz="1500" dirty="0"/>
              <a:t> or not…etc.)</a:t>
            </a:r>
          </a:p>
          <a:p>
            <a:endParaRPr lang="fr-CH" sz="1500" dirty="0"/>
          </a:p>
          <a:p>
            <a:r>
              <a:rPr lang="fr-CH" sz="1500" b="1" u="sng" dirty="0" err="1"/>
              <a:t>Unless</a:t>
            </a:r>
            <a:r>
              <a:rPr lang="fr-CH" sz="1500" b="1" u="sng" dirty="0"/>
              <a:t> </a:t>
            </a:r>
            <a:r>
              <a:rPr lang="fr-CH" sz="1500" b="1" u="sng" dirty="0" err="1"/>
              <a:t>otherwise</a:t>
            </a:r>
            <a:r>
              <a:rPr lang="fr-CH" sz="1500" b="1" u="sng" dirty="0"/>
              <a:t> </a:t>
            </a:r>
            <a:r>
              <a:rPr lang="fr-CH" sz="1500" b="1" u="sng" dirty="0" err="1"/>
              <a:t>specified</a:t>
            </a:r>
            <a:r>
              <a:rPr lang="fr-CH" sz="1500" b="1" u="sng" dirty="0"/>
              <a:t> </a:t>
            </a:r>
            <a:r>
              <a:rPr lang="fr-CH" sz="1500" b="1" dirty="0" err="1"/>
              <a:t>we</a:t>
            </a:r>
            <a:r>
              <a:rPr lang="fr-CH" sz="1500" b="1" dirty="0"/>
              <a:t> </a:t>
            </a:r>
            <a:r>
              <a:rPr lang="fr-CH" sz="1500" b="1" dirty="0" err="1"/>
              <a:t>would</a:t>
            </a:r>
            <a:r>
              <a:rPr lang="fr-CH" sz="1500" b="1" dirty="0"/>
              <a:t> </a:t>
            </a:r>
            <a:r>
              <a:rPr lang="fr-CH" sz="1500" b="1" dirty="0" err="1"/>
              <a:t>advocate</a:t>
            </a:r>
            <a:r>
              <a:rPr lang="fr-CH" sz="1500" b="1" dirty="0"/>
              <a:t> the use of </a:t>
            </a:r>
            <a:r>
              <a:rPr lang="fr-CH" sz="1500" b="1" dirty="0" err="1"/>
              <a:t>statistical</a:t>
            </a:r>
            <a:r>
              <a:rPr lang="fr-CH" sz="1500" b="1" dirty="0"/>
              <a:t> </a:t>
            </a:r>
            <a:r>
              <a:rPr lang="fr-CH" sz="1500" b="1" dirty="0" err="1"/>
              <a:t>errors</a:t>
            </a:r>
            <a:r>
              <a:rPr lang="fr-CH" sz="1500" b="1" dirty="0"/>
              <a:t> (</a:t>
            </a:r>
            <a:r>
              <a:rPr lang="fr-CH" sz="1500" b="1" dirty="0" err="1"/>
              <a:t>with</a:t>
            </a:r>
            <a:r>
              <a:rPr lang="fr-CH" sz="1500" b="1" dirty="0"/>
              <a:t> </a:t>
            </a:r>
            <a:r>
              <a:rPr lang="fr-CH" sz="1500" b="1" dirty="0" err="1"/>
              <a:t>appropriate</a:t>
            </a:r>
            <a:r>
              <a:rPr lang="fr-CH" sz="1500" b="1" dirty="0"/>
              <a:t> </a:t>
            </a:r>
          </a:p>
          <a:p>
            <a:r>
              <a:rPr lang="fr-CH" sz="1500" b="1" dirty="0" err="1"/>
              <a:t>selection</a:t>
            </a:r>
            <a:r>
              <a:rPr lang="fr-CH" sz="1500" b="1" dirty="0"/>
              <a:t> </a:t>
            </a:r>
            <a:r>
              <a:rPr lang="fr-CH" sz="1500" b="1" dirty="0" err="1"/>
              <a:t>efficiencies</a:t>
            </a:r>
            <a:r>
              <a:rPr lang="fr-CH" sz="1500" b="1" dirty="0"/>
              <a:t> and background </a:t>
            </a:r>
            <a:r>
              <a:rPr lang="fr-CH" sz="1500" b="1" dirty="0" err="1"/>
              <a:t>subtractions</a:t>
            </a:r>
            <a:r>
              <a:rPr lang="fr-CH" sz="1500" b="1" dirty="0"/>
              <a:t>) as the best </a:t>
            </a:r>
            <a:r>
              <a:rPr lang="fr-CH" sz="1500" b="1" dirty="0" err="1"/>
              <a:t>way</a:t>
            </a:r>
            <a:r>
              <a:rPr lang="fr-CH" sz="1500" b="1" dirty="0"/>
              <a:t> to </a:t>
            </a:r>
            <a:r>
              <a:rPr lang="fr-CH" sz="1500" b="1" dirty="0" err="1"/>
              <a:t>assess</a:t>
            </a:r>
            <a:r>
              <a:rPr lang="fr-CH" sz="1500" b="1" dirty="0"/>
              <a:t> the </a:t>
            </a:r>
          </a:p>
          <a:p>
            <a:r>
              <a:rPr lang="fr-CH" sz="1500" b="1" dirty="0" err="1"/>
              <a:t>physics</a:t>
            </a:r>
            <a:r>
              <a:rPr lang="fr-CH" sz="1500" b="1" dirty="0"/>
              <a:t> </a:t>
            </a:r>
            <a:r>
              <a:rPr lang="fr-CH" sz="1500" b="1" dirty="0" err="1"/>
              <a:t>potential</a:t>
            </a:r>
            <a:r>
              <a:rPr lang="fr-CH" sz="1500" b="1" dirty="0"/>
              <a:t> of a </a:t>
            </a:r>
            <a:r>
              <a:rPr lang="fr-CH" sz="1500" b="1" dirty="0" err="1"/>
              <a:t>facility</a:t>
            </a:r>
            <a:r>
              <a:rPr lang="fr-CH" sz="1500" b="1" dirty="0"/>
              <a:t>.  </a:t>
            </a:r>
          </a:p>
          <a:p>
            <a:endParaRPr lang="fr-CH" sz="1500" dirty="0"/>
          </a:p>
          <a:p>
            <a:r>
              <a:rPr lang="fr-CH" sz="1500" b="1" dirty="0"/>
              <a:t>It </a:t>
            </a:r>
            <a:r>
              <a:rPr lang="fr-CH" sz="1500" b="1" dirty="0" err="1"/>
              <a:t>is</a:t>
            </a:r>
            <a:r>
              <a:rPr lang="fr-CH" sz="1500" b="1" dirty="0"/>
              <a:t> </a:t>
            </a:r>
            <a:r>
              <a:rPr lang="fr-CH" sz="1500" b="1" dirty="0" err="1"/>
              <a:t>however</a:t>
            </a:r>
            <a:r>
              <a:rPr lang="fr-CH" sz="1500" b="1" dirty="0"/>
              <a:t> important to </a:t>
            </a:r>
            <a:r>
              <a:rPr lang="fr-CH" sz="1500" b="1" dirty="0" err="1"/>
              <a:t>concentrate</a:t>
            </a:r>
            <a:r>
              <a:rPr lang="fr-CH" sz="1500" b="1" dirty="0"/>
              <a:t> on </a:t>
            </a:r>
            <a:r>
              <a:rPr lang="fr-CH" sz="1500" b="1" dirty="0" err="1"/>
              <a:t>finding</a:t>
            </a:r>
            <a:r>
              <a:rPr lang="fr-CH" sz="1500" b="1" dirty="0"/>
              <a:t> the </a:t>
            </a:r>
            <a:r>
              <a:rPr lang="fr-CH" sz="1500" b="1" dirty="0" err="1"/>
              <a:t>potential</a:t>
            </a:r>
            <a:r>
              <a:rPr lang="fr-CH" sz="1500" b="1" dirty="0"/>
              <a:t> ‘show </a:t>
            </a:r>
            <a:r>
              <a:rPr lang="fr-CH" sz="1500" b="1" dirty="0" err="1"/>
              <a:t>stoppers</a:t>
            </a:r>
            <a:r>
              <a:rPr lang="fr-CH" sz="1500" b="1" dirty="0"/>
              <a:t>’ </a:t>
            </a:r>
          </a:p>
          <a:p>
            <a:r>
              <a:rPr lang="fr-CH" sz="1500" b="1" dirty="0"/>
              <a:t>or ‘</a:t>
            </a:r>
            <a:r>
              <a:rPr lang="fr-CH" sz="1500" b="1" dirty="0" err="1"/>
              <a:t>stumbling</a:t>
            </a:r>
            <a:r>
              <a:rPr lang="fr-CH" sz="1500" b="1" dirty="0"/>
              <a:t> blocks’,  to guide the detector R&amp;D and detector </a:t>
            </a:r>
            <a:r>
              <a:rPr lang="fr-CH" sz="1500" b="1" dirty="0" err="1"/>
              <a:t>requirements</a:t>
            </a:r>
            <a:r>
              <a:rPr lang="fr-CH" sz="1500" b="1" dirty="0"/>
              <a:t> , and</a:t>
            </a:r>
          </a:p>
          <a:p>
            <a:r>
              <a:rPr lang="fr-CH" sz="1500" b="1" u="sng" dirty="0" err="1"/>
              <a:t>Strong</a:t>
            </a:r>
            <a:r>
              <a:rPr lang="fr-CH" sz="1500" b="1" u="sng" dirty="0"/>
              <a:t> support for </a:t>
            </a:r>
            <a:r>
              <a:rPr lang="fr-CH" sz="1500" b="1" u="sng" dirty="0" err="1"/>
              <a:t>theoretical</a:t>
            </a:r>
            <a:r>
              <a:rPr lang="fr-CH" sz="1500" b="1" u="sng" dirty="0"/>
              <a:t> </a:t>
            </a:r>
            <a:r>
              <a:rPr lang="fr-CH" sz="1500" b="1" u="sng" dirty="0" err="1"/>
              <a:t>calculations</a:t>
            </a:r>
            <a:r>
              <a:rPr lang="fr-CH" sz="1500" b="1" u="sng" dirty="0"/>
              <a:t> </a:t>
            </a:r>
            <a:r>
              <a:rPr lang="fr-CH" sz="1500" b="1" u="sng" dirty="0" err="1"/>
              <a:t>will</a:t>
            </a:r>
            <a:r>
              <a:rPr lang="fr-CH" sz="1500" b="1" u="sng" dirty="0"/>
              <a:t> </a:t>
            </a:r>
            <a:r>
              <a:rPr lang="fr-CH" sz="1500" b="1" u="sng" dirty="0" err="1"/>
              <a:t>be</a:t>
            </a:r>
            <a:r>
              <a:rPr lang="fr-CH" sz="1500" b="1" u="sng" dirty="0"/>
              <a:t> </a:t>
            </a:r>
            <a:r>
              <a:rPr lang="fr-CH" sz="1500" b="1" u="sng" dirty="0" err="1"/>
              <a:t>needed</a:t>
            </a:r>
            <a:r>
              <a:rPr lang="fr-CH" sz="1500" b="1" u="sng" dirty="0"/>
              <a:t> if the program </a:t>
            </a:r>
            <a:r>
              <a:rPr lang="fr-CH" sz="1500" b="1" u="sng" dirty="0" err="1"/>
              <a:t>is</a:t>
            </a:r>
            <a:r>
              <a:rPr lang="fr-CH" sz="1500" b="1" u="sng" dirty="0"/>
              <a:t> to </a:t>
            </a:r>
            <a:r>
              <a:rPr lang="fr-CH" sz="1500" b="1" u="sng" dirty="0" err="1"/>
              <a:t>be</a:t>
            </a:r>
            <a:r>
              <a:rPr lang="fr-CH" sz="1500" b="1" u="sng" dirty="0"/>
              <a:t> </a:t>
            </a:r>
            <a:r>
              <a:rPr lang="fr-CH" sz="1500" b="1" u="sng" dirty="0" err="1"/>
              <a:t>successful</a:t>
            </a:r>
            <a:r>
              <a:rPr lang="fr-CH" sz="1500" b="1" u="sng" dirty="0"/>
              <a:t> </a:t>
            </a:r>
            <a:endParaRPr lang="en-GB" sz="1500" b="1" u="sng" dirty="0"/>
          </a:p>
        </p:txBody>
      </p:sp>
    </p:spTree>
    <p:extLst>
      <p:ext uri="{BB962C8B-B14F-4D97-AF65-F5344CB8AC3E}">
        <p14:creationId xmlns:p14="http://schemas.microsoft.com/office/powerpoint/2010/main" val="201341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0AF64-AE42-4490-A2A8-DF05B36DDA2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20/01/2021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Alain Blondel  FCC status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65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36812" y="49188"/>
            <a:ext cx="5670376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2000" b="1" dirty="0" smtClean="0"/>
              <a:t> </a:t>
            </a:r>
            <a:r>
              <a:rPr lang="en-GB" sz="2000" b="1" dirty="0"/>
              <a:t>Electroweak Physics</a:t>
            </a:r>
            <a:endParaRPr lang="en-GB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01268" y="831984"/>
            <a:ext cx="327108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b="1" dirty="0" err="1" smtClean="0"/>
              <a:t>Low</a:t>
            </a:r>
            <a:r>
              <a:rPr lang="fr-CH" b="1" dirty="0" smtClean="0"/>
              <a:t> </a:t>
            </a:r>
            <a:r>
              <a:rPr lang="fr-CH" b="1" dirty="0" err="1" smtClean="0"/>
              <a:t>Energy</a:t>
            </a:r>
            <a:r>
              <a:rPr lang="fr-CH" b="1" dirty="0" smtClean="0"/>
              <a:t>: the </a:t>
            </a:r>
            <a:r>
              <a:rPr lang="fr-CH" b="1" dirty="0" err="1" smtClean="0"/>
              <a:t>realm</a:t>
            </a:r>
            <a:r>
              <a:rPr lang="fr-CH" b="1" dirty="0" smtClean="0"/>
              <a:t> of FCC-</a:t>
            </a:r>
            <a:r>
              <a:rPr lang="fr-CH" b="1" dirty="0" err="1" smtClean="0"/>
              <a:t>ee</a:t>
            </a:r>
            <a:endParaRPr lang="en-GB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07504" y="1247190"/>
            <a:ext cx="5828519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Highest </a:t>
            </a:r>
            <a:r>
              <a:rPr lang="en-GB" dirty="0"/>
              <a:t>luminosities at 91, 160 and 350 GeV</a:t>
            </a:r>
          </a:p>
          <a:p>
            <a:r>
              <a:rPr lang="en-GB" dirty="0" smtClean="0"/>
              <a:t>Transverse pol.  </a:t>
            </a:r>
            <a:r>
              <a:rPr lang="en-GB" dirty="0"/>
              <a:t>at 91 and 160 </a:t>
            </a:r>
            <a:r>
              <a:rPr lang="en-GB" dirty="0" err="1" smtClean="0"/>
              <a:t>GeV</a:t>
            </a:r>
            <a:r>
              <a:rPr lang="en-GB" dirty="0" err="1" smtClean="0">
                <a:sym typeface="Wingdings" panose="05000000000000000000" pitchFamily="2" charset="2"/>
              </a:rPr>
              <a:t>Ecm</a:t>
            </a:r>
            <a:r>
              <a:rPr lang="en-GB" dirty="0" smtClean="0">
                <a:sym typeface="Wingdings" panose="05000000000000000000" pitchFamily="2" charset="2"/>
              </a:rPr>
              <a:t> calibration</a:t>
            </a:r>
            <a:endParaRPr lang="en-GB" dirty="0"/>
          </a:p>
          <a:p>
            <a:r>
              <a:rPr lang="en-GB" dirty="0" err="1" smtClean="0"/>
              <a:t>m</a:t>
            </a:r>
            <a:r>
              <a:rPr lang="en-GB" baseline="-25000" dirty="0" err="1" smtClean="0"/>
              <a:t>Z</a:t>
            </a:r>
            <a:r>
              <a:rPr lang="en-GB" dirty="0" smtClean="0"/>
              <a:t> </a:t>
            </a:r>
            <a:r>
              <a:rPr lang="en-GB" dirty="0"/>
              <a:t>(100 keV)  </a:t>
            </a:r>
            <a:r>
              <a:rPr lang="en-GB" dirty="0" smtClean="0">
                <a:sym typeface="Symbol"/>
              </a:rPr>
              <a:t></a:t>
            </a:r>
            <a:r>
              <a:rPr lang="en-GB" baseline="-25000" dirty="0" smtClean="0"/>
              <a:t>Z</a:t>
            </a:r>
            <a:r>
              <a:rPr lang="en-GB" dirty="0" smtClean="0"/>
              <a:t> </a:t>
            </a:r>
            <a:r>
              <a:rPr lang="en-GB" dirty="0"/>
              <a:t>(25 keV), </a:t>
            </a:r>
            <a:r>
              <a:rPr lang="en-GB" dirty="0" err="1"/>
              <a:t>m</a:t>
            </a:r>
            <a:r>
              <a:rPr lang="en-GB" baseline="-25000" dirty="0" err="1"/>
              <a:t>W</a:t>
            </a:r>
            <a:r>
              <a:rPr lang="en-GB" dirty="0"/>
              <a:t> (&lt;500 keV), </a:t>
            </a:r>
            <a:r>
              <a:rPr lang="en-GB" dirty="0" smtClean="0">
                <a:sym typeface="Symbol"/>
              </a:rPr>
              <a:t></a:t>
            </a:r>
            <a:r>
              <a:rPr lang="en-GB" baseline="-25000" dirty="0" smtClean="0"/>
              <a:t>QED</a:t>
            </a:r>
            <a:r>
              <a:rPr lang="en-GB" dirty="0" smtClean="0"/>
              <a:t>(</a:t>
            </a:r>
            <a:r>
              <a:rPr lang="en-GB" dirty="0" err="1" smtClean="0"/>
              <a:t>m</a:t>
            </a:r>
            <a:r>
              <a:rPr lang="en-GB" baseline="-25000" dirty="0" err="1" smtClean="0"/>
              <a:t>Z</a:t>
            </a:r>
            <a:r>
              <a:rPr lang="en-GB" dirty="0"/>
              <a:t>) (3.10</a:t>
            </a:r>
            <a:r>
              <a:rPr lang="en-GB" baseline="30000" dirty="0"/>
              <a:t>-5</a:t>
            </a:r>
            <a:r>
              <a:rPr lang="en-GB" dirty="0" smtClean="0"/>
              <a:t>)</a:t>
            </a:r>
          </a:p>
          <a:p>
            <a:r>
              <a:rPr lang="en-GB" dirty="0" smtClean="0"/>
              <a:t>and sin</a:t>
            </a:r>
            <a:r>
              <a:rPr lang="en-GB" baseline="30000" dirty="0" smtClean="0"/>
              <a:t>2</a:t>
            </a:r>
            <a:r>
              <a:rPr lang="en-GB" dirty="0" smtClean="0">
                <a:latin typeface="Symbol" panose="05050102010706020507" pitchFamily="18" charset="2"/>
              </a:rPr>
              <a:t>q</a:t>
            </a:r>
            <a:r>
              <a:rPr lang="en-GB" baseline="-25000" dirty="0" smtClean="0"/>
              <a:t>w  </a:t>
            </a:r>
            <a:r>
              <a:rPr lang="en-GB" dirty="0" smtClean="0"/>
              <a:t>at 310</a:t>
            </a:r>
            <a:r>
              <a:rPr lang="en-GB" baseline="30000" dirty="0" smtClean="0"/>
              <a:t>-6</a:t>
            </a:r>
          </a:p>
          <a:p>
            <a:endParaRPr lang="en-GB" baseline="30000" dirty="0"/>
          </a:p>
          <a:p>
            <a:r>
              <a:rPr lang="en-GB" dirty="0" smtClean="0"/>
              <a:t>Complete set of EW observables can be measured </a:t>
            </a:r>
          </a:p>
          <a:p>
            <a:r>
              <a:rPr lang="en-GB" dirty="0" smtClean="0"/>
              <a:t>Precision unique </a:t>
            </a:r>
            <a:r>
              <a:rPr lang="en-GB" dirty="0"/>
              <a:t>to </a:t>
            </a:r>
            <a:r>
              <a:rPr lang="en-GB" dirty="0" smtClean="0"/>
              <a:t>FCC-</a:t>
            </a:r>
            <a:r>
              <a:rPr lang="en-GB" dirty="0" err="1" smtClean="0"/>
              <a:t>ee</a:t>
            </a:r>
            <a:r>
              <a:rPr lang="en-GB" dirty="0" smtClean="0"/>
              <a:t> + new physics sensitivity</a:t>
            </a:r>
            <a:endParaRPr lang="en-GB" dirty="0"/>
          </a:p>
          <a:p>
            <a:pPr marL="285750" indent="-285750">
              <a:buFont typeface="Wingdings" pitchFamily="1" charset="2"/>
              <a:buChar char="è"/>
            </a:pPr>
            <a:r>
              <a:rPr lang="fr-CH" b="1" dirty="0" smtClean="0">
                <a:sym typeface="Wingdings" panose="05000000000000000000" pitchFamily="2" charset="2"/>
              </a:rPr>
              <a:t>a lot more </a:t>
            </a:r>
            <a:r>
              <a:rPr lang="fr-CH" b="1" dirty="0" err="1" smtClean="0">
                <a:sym typeface="Wingdings" panose="05000000000000000000" pitchFamily="2" charset="2"/>
              </a:rPr>
              <a:t>potential</a:t>
            </a:r>
            <a:r>
              <a:rPr lang="fr-CH" b="1" dirty="0" smtClean="0">
                <a:sym typeface="Wingdings" panose="05000000000000000000" pitchFamily="2" charset="2"/>
              </a:rPr>
              <a:t> to exploit </a:t>
            </a:r>
          </a:p>
          <a:p>
            <a:r>
              <a:rPr lang="fr-CH" b="1" dirty="0" err="1" smtClean="0">
                <a:sym typeface="Wingdings" panose="05000000000000000000" pitchFamily="2" charset="2"/>
              </a:rPr>
              <a:t>with</a:t>
            </a:r>
            <a:r>
              <a:rPr lang="fr-CH" b="1" dirty="0" smtClean="0">
                <a:sym typeface="Wingdings" panose="05000000000000000000" pitchFamily="2" charset="2"/>
              </a:rPr>
              <a:t> good detector design </a:t>
            </a:r>
            <a:r>
              <a:rPr lang="fr-CH" b="1" dirty="0" err="1" smtClean="0">
                <a:sym typeface="Wingdings" panose="05000000000000000000" pitchFamily="2" charset="2"/>
              </a:rPr>
              <a:t>than</a:t>
            </a:r>
            <a:r>
              <a:rPr lang="fr-CH" b="1" dirty="0" smtClean="0">
                <a:sym typeface="Wingdings" panose="05000000000000000000" pitchFamily="2" charset="2"/>
              </a:rPr>
              <a:t> </a:t>
            </a:r>
            <a:r>
              <a:rPr lang="fr-CH" b="1" dirty="0" err="1" smtClean="0">
                <a:sym typeface="Wingdings" panose="05000000000000000000" pitchFamily="2" charset="2"/>
              </a:rPr>
              <a:t>present</a:t>
            </a:r>
            <a:r>
              <a:rPr lang="fr-CH" b="1" dirty="0" smtClean="0">
                <a:sym typeface="Wingdings" panose="05000000000000000000" pitchFamily="2" charset="2"/>
              </a:rPr>
              <a:t> </a:t>
            </a:r>
            <a:r>
              <a:rPr lang="fr-CH" b="1" dirty="0" err="1" smtClean="0">
                <a:sym typeface="Wingdings" panose="05000000000000000000" pitchFamily="2" charset="2"/>
              </a:rPr>
              <a:t>treatment</a:t>
            </a:r>
            <a:r>
              <a:rPr lang="fr-CH" dirty="0" smtClean="0">
                <a:sym typeface="Wingdings" panose="05000000000000000000" pitchFamily="2" charset="2"/>
              </a:rPr>
              <a:t> </a:t>
            </a:r>
            <a:r>
              <a:rPr lang="fr-CH" b="1" dirty="0" err="1" smtClean="0">
                <a:sym typeface="Wingdings" panose="05000000000000000000" pitchFamily="2" charset="2"/>
              </a:rPr>
              <a:t>suggests</a:t>
            </a:r>
            <a:endParaRPr lang="fr-CH" b="1" dirty="0" smtClean="0">
              <a:sym typeface="Wingdings" panose="05000000000000000000" pitchFamily="2" charset="2"/>
            </a:endParaRPr>
          </a:p>
        </p:txBody>
      </p:sp>
      <p:pic>
        <p:nvPicPr>
          <p:cNvPr id="10" name="Picture 9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5" r="16802" b="19716"/>
          <a:stretch/>
        </p:blipFill>
        <p:spPr bwMode="auto">
          <a:xfrm>
            <a:off x="5740073" y="410033"/>
            <a:ext cx="3368431" cy="2698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108800"/>
            <a:ext cx="3168352" cy="230425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79512" y="3793604"/>
            <a:ext cx="5619872" cy="1754326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The reach for new physics depends on which new physics:</a:t>
            </a:r>
          </a:p>
          <a:p>
            <a:r>
              <a:rPr lang="en-US" dirty="0"/>
              <a:t> </a:t>
            </a:r>
            <a:r>
              <a:rPr lang="en-US" dirty="0" smtClean="0"/>
              <a:t>-- 1/</a:t>
            </a:r>
            <a:r>
              <a:rPr lang="en-CH" dirty="0" smtClean="0">
                <a:sym typeface="Symbol" panose="05050102010706020507" pitchFamily="18" charset="2"/>
              </a:rPr>
              <a:t></a:t>
            </a:r>
            <a:r>
              <a:rPr lang="en-US" baseline="30000" dirty="0" smtClean="0">
                <a:sym typeface="Symbol" panose="05050102010706020507" pitchFamily="18" charset="2"/>
              </a:rPr>
              <a:t>2  </a:t>
            </a:r>
            <a:r>
              <a:rPr lang="en-US" dirty="0" smtClean="0">
                <a:sym typeface="Symbol" panose="05050102010706020507" pitchFamily="18" charset="2"/>
              </a:rPr>
              <a:t>new physics </a:t>
            </a:r>
            <a:r>
              <a:rPr lang="en-CH" dirty="0" smtClean="0">
                <a:sym typeface="Wingdings" panose="05000000000000000000" pitchFamily="2" charset="2"/>
              </a:rPr>
              <a:t></a:t>
            </a:r>
            <a:r>
              <a:rPr lang="en-US" dirty="0" smtClean="0">
                <a:sym typeface="Wingdings" panose="05000000000000000000" pitchFamily="2" charset="2"/>
              </a:rPr>
              <a:t> 30-70 </a:t>
            </a:r>
            <a:r>
              <a:rPr lang="en-US" dirty="0" err="1" smtClean="0">
                <a:sym typeface="Wingdings" panose="05000000000000000000" pitchFamily="2" charset="2"/>
              </a:rPr>
              <a:t>TeV</a:t>
            </a:r>
            <a:endParaRPr lang="en-US" dirty="0" smtClean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 --  Heavy Neutrino </a:t>
            </a:r>
            <a:r>
              <a:rPr lang="en-CH" dirty="0" smtClean="0">
                <a:sym typeface="Wingdings" panose="05000000000000000000" pitchFamily="2" charset="2"/>
              </a:rPr>
              <a:t></a:t>
            </a:r>
            <a:r>
              <a:rPr lang="en-US" dirty="0" smtClean="0">
                <a:sym typeface="Wingdings" panose="05000000000000000000" pitchFamily="2" charset="2"/>
              </a:rPr>
              <a:t> 500-1000 </a:t>
            </a:r>
            <a:r>
              <a:rPr lang="en-US" dirty="0" err="1" smtClean="0">
                <a:sym typeface="Wingdings" panose="05000000000000000000" pitchFamily="2" charset="2"/>
              </a:rPr>
              <a:t>TeV</a:t>
            </a:r>
            <a:endParaRPr lang="en-US" dirty="0" smtClean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 --  new non-degenerate doublet etc.... 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Challenge is to test specific models 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and include all information including </a:t>
            </a:r>
            <a:r>
              <a:rPr lang="en-US" dirty="0" err="1" smtClean="0">
                <a:sym typeface="Wingdings" panose="05000000000000000000" pitchFamily="2" charset="2"/>
              </a:rPr>
              <a:t>flavour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39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78F05-FBAA-4438-9436-668DDE68517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20/01/2021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status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66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226410"/>
            <a:ext cx="7200799" cy="515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81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863ED-5EBE-4C99-809B-4EEF26FD48B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20/01/2021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status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67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934" y="265212"/>
            <a:ext cx="7088449" cy="50591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7629" y="5233764"/>
            <a:ext cx="669664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This measurement is sensitive to heavy neutrino mixing with the </a:t>
            </a:r>
            <a:r>
              <a:rPr lang="en-CH" b="1" dirty="0" smtClean="0">
                <a:sym typeface="Symbol" panose="05050102010706020507" pitchFamily="18" charset="2"/>
              </a:rPr>
              <a:t></a:t>
            </a:r>
            <a:r>
              <a:rPr lang="en-CH" b="1" baseline="-25000" dirty="0" smtClean="0">
                <a:sym typeface="Symbol" panose="05050102010706020507" pitchFamily="18" charset="2"/>
              </a:rPr>
              <a:t></a:t>
            </a:r>
            <a:r>
              <a:rPr lang="en-US" b="1" dirty="0" smtClean="0"/>
              <a:t>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7740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AEAB2-9098-4356-8B6E-AC9EEFE5BFA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20/01/2021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status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68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568" y="422580"/>
            <a:ext cx="6862940" cy="51834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0" y="1705372"/>
            <a:ext cx="4780741" cy="3167658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763688" y="1993404"/>
            <a:ext cx="1152128" cy="360040"/>
          </a:xfrm>
          <a:prstGeom prst="ellipse">
            <a:avLst/>
          </a:prstGeom>
          <a:ln w="3810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00008" y="4369668"/>
            <a:ext cx="201420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Don’t be shy! 0.004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90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98B22-2692-481C-884E-D157D5DA1DC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20/01/2021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status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69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21196"/>
            <a:ext cx="7704856" cy="57849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3" y="1633365"/>
            <a:ext cx="5939357" cy="3960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03648" y="3989883"/>
            <a:ext cx="1627305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Don’t be shy! 0.001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699792" y="4659441"/>
            <a:ext cx="3330720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This corresponds to knowing</a:t>
            </a:r>
          </a:p>
          <a:p>
            <a:r>
              <a:rPr lang="en-US" dirty="0"/>
              <a:t>t</a:t>
            </a:r>
            <a:r>
              <a:rPr lang="en-US" dirty="0" smtClean="0"/>
              <a:t>he radius of the </a:t>
            </a:r>
            <a:r>
              <a:rPr lang="en-US" dirty="0" err="1"/>
              <a:t>v</a:t>
            </a:r>
            <a:r>
              <a:rPr lang="en-US" dirty="0" err="1" smtClean="0"/>
              <a:t>tx</a:t>
            </a:r>
            <a:r>
              <a:rPr lang="en-US" dirty="0" smtClean="0"/>
              <a:t> </a:t>
            </a:r>
            <a:r>
              <a:rPr lang="en-US" dirty="0" err="1" smtClean="0"/>
              <a:t>det</a:t>
            </a:r>
            <a:r>
              <a:rPr lang="en-US" dirty="0" smtClean="0"/>
              <a:t> to </a:t>
            </a:r>
            <a:r>
              <a:rPr lang="en-CH" dirty="0" smtClean="0"/>
              <a:t>±</a:t>
            </a:r>
            <a:r>
              <a:rPr lang="en-US" dirty="0" smtClean="0"/>
              <a:t> 5nm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65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38F3C-F4D2-4CA2-AC85-332ECEF8E835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20/01/2021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35496" y="-50283"/>
            <a:ext cx="9144000" cy="819551"/>
            <a:chOff x="-35496" y="-20538"/>
            <a:chExt cx="9144000" cy="737596"/>
          </a:xfrm>
        </p:grpSpPr>
        <p:sp>
          <p:nvSpPr>
            <p:cNvPr id="4" name="TextBox 3"/>
            <p:cNvSpPr txBox="1"/>
            <p:nvPr/>
          </p:nvSpPr>
          <p:spPr>
            <a:xfrm>
              <a:off x="-35496" y="23124"/>
              <a:ext cx="9144000" cy="52629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fr-CH" sz="800" b="1" dirty="0" smtClean="0">
                <a:solidFill>
                  <a:prstClr val="black"/>
                </a:solidFill>
              </a:endParaRPr>
            </a:p>
            <a:p>
              <a:pPr algn="ctr"/>
              <a:r>
                <a:rPr lang="fr-CH" sz="2400" b="1" dirty="0" smtClean="0">
                  <a:solidFill>
                    <a:prstClr val="black"/>
                  </a:solidFill>
                </a:rPr>
                <a:t>FCC-</a:t>
              </a:r>
              <a:r>
                <a:rPr lang="fr-CH" sz="2400" b="1" dirty="0" err="1" smtClean="0">
                  <a:solidFill>
                    <a:prstClr val="black"/>
                  </a:solidFill>
                </a:rPr>
                <a:t>ee</a:t>
              </a:r>
              <a:r>
                <a:rPr lang="fr-CH" sz="2400" b="1" dirty="0" smtClean="0">
                  <a:solidFill>
                    <a:prstClr val="black"/>
                  </a:solidFill>
                </a:rPr>
                <a:t> </a:t>
              </a:r>
              <a:r>
                <a:rPr lang="fr-CH" sz="2400" b="1" dirty="0" err="1">
                  <a:solidFill>
                    <a:prstClr val="black"/>
                  </a:solidFill>
                </a:rPr>
                <a:t>discovery</a:t>
              </a:r>
              <a:r>
                <a:rPr lang="fr-CH" sz="2400" b="1" dirty="0">
                  <a:solidFill>
                    <a:prstClr val="black"/>
                  </a:solidFill>
                </a:rPr>
                <a:t> </a:t>
              </a:r>
              <a:r>
                <a:rPr lang="fr-CH" sz="2400" b="1" dirty="0" err="1" smtClean="0">
                  <a:solidFill>
                    <a:prstClr val="black"/>
                  </a:solidFill>
                </a:rPr>
                <a:t>potential</a:t>
              </a:r>
              <a:r>
                <a:rPr lang="fr-CH" sz="2400" b="1" dirty="0">
                  <a:solidFill>
                    <a:prstClr val="black"/>
                  </a:solidFill>
                </a:rPr>
                <a:t> and </a:t>
              </a:r>
              <a:r>
                <a:rPr lang="fr-CH" sz="2400" b="1" dirty="0" err="1" smtClean="0">
                  <a:solidFill>
                    <a:prstClr val="black"/>
                  </a:solidFill>
                </a:rPr>
                <a:t>Highlights</a:t>
              </a:r>
              <a:endParaRPr lang="fr-CH" sz="700" b="1" dirty="0">
                <a:solidFill>
                  <a:prstClr val="black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20538"/>
              <a:ext cx="1763688" cy="73759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3" name="TextBox 2"/>
          <p:cNvSpPr txBox="1"/>
          <p:nvPr/>
        </p:nvSpPr>
        <p:spPr>
          <a:xfrm>
            <a:off x="35496" y="748501"/>
            <a:ext cx="9028434" cy="47012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i="1" dirty="0" err="1" smtClean="0">
                <a:solidFill>
                  <a:srgbClr val="9BBB59">
                    <a:lumMod val="75000"/>
                  </a:srgbClr>
                </a:solidFill>
              </a:rPr>
              <a:t>Today</a:t>
            </a:r>
            <a:r>
              <a:rPr lang="fr-CH" b="1" i="1" dirty="0" smtClean="0">
                <a:solidFill>
                  <a:srgbClr val="9BBB59">
                    <a:lumMod val="75000"/>
                  </a:srgbClr>
                </a:solidFill>
              </a:rPr>
              <a:t> </a:t>
            </a:r>
            <a:r>
              <a:rPr lang="fr-CH" b="1" i="1" dirty="0" err="1" smtClean="0">
                <a:solidFill>
                  <a:srgbClr val="9BBB59">
                    <a:lumMod val="75000"/>
                  </a:srgbClr>
                </a:solidFill>
              </a:rPr>
              <a:t>we</a:t>
            </a:r>
            <a:r>
              <a:rPr lang="fr-CH" b="1" i="1" dirty="0" smtClean="0">
                <a:solidFill>
                  <a:srgbClr val="9BBB59">
                    <a:lumMod val="75000"/>
                  </a:srgbClr>
                </a:solidFill>
              </a:rPr>
              <a:t> do not know how nature </a:t>
            </a:r>
            <a:r>
              <a:rPr lang="fr-CH" b="1" i="1" dirty="0" err="1" smtClean="0">
                <a:solidFill>
                  <a:srgbClr val="9BBB59">
                    <a:lumMod val="75000"/>
                  </a:srgbClr>
                </a:solidFill>
              </a:rPr>
              <a:t>will</a:t>
            </a:r>
            <a:r>
              <a:rPr lang="fr-CH" b="1" i="1" dirty="0" smtClean="0">
                <a:solidFill>
                  <a:srgbClr val="9BBB59">
                    <a:lumMod val="75000"/>
                  </a:srgbClr>
                </a:solidFill>
              </a:rPr>
              <a:t> surprise us. A </a:t>
            </a:r>
            <a:r>
              <a:rPr lang="fr-CH" b="1" i="1" dirty="0">
                <a:solidFill>
                  <a:srgbClr val="9BBB59">
                    <a:lumMod val="75000"/>
                  </a:srgbClr>
                </a:solidFill>
              </a:rPr>
              <a:t>few </a:t>
            </a:r>
            <a:r>
              <a:rPr lang="fr-CH" b="1" i="1" dirty="0" err="1">
                <a:solidFill>
                  <a:srgbClr val="9BBB59">
                    <a:lumMod val="75000"/>
                  </a:srgbClr>
                </a:solidFill>
              </a:rPr>
              <a:t>things</a:t>
            </a:r>
            <a:r>
              <a:rPr lang="fr-CH" b="1" i="1" dirty="0">
                <a:solidFill>
                  <a:srgbClr val="9BBB59">
                    <a:lumMod val="75000"/>
                  </a:srgbClr>
                </a:solidFill>
              </a:rPr>
              <a:t> </a:t>
            </a:r>
            <a:r>
              <a:rPr lang="fr-CH" b="1" i="1" dirty="0" err="1">
                <a:solidFill>
                  <a:srgbClr val="9BBB59">
                    <a:lumMod val="75000"/>
                  </a:srgbClr>
                </a:solidFill>
              </a:rPr>
              <a:t>that</a:t>
            </a:r>
            <a:r>
              <a:rPr lang="fr-CH" b="1" i="1" dirty="0">
                <a:solidFill>
                  <a:srgbClr val="9BBB59">
                    <a:lumMod val="75000"/>
                  </a:srgbClr>
                </a:solidFill>
              </a:rPr>
              <a:t> FCC-</a:t>
            </a:r>
            <a:r>
              <a:rPr lang="fr-CH" b="1" i="1" dirty="0" err="1">
                <a:solidFill>
                  <a:srgbClr val="9BBB59">
                    <a:lumMod val="75000"/>
                  </a:srgbClr>
                </a:solidFill>
              </a:rPr>
              <a:t>ee</a:t>
            </a:r>
            <a:r>
              <a:rPr lang="fr-CH" b="1" i="1" dirty="0">
                <a:solidFill>
                  <a:srgbClr val="9BBB59">
                    <a:lumMod val="75000"/>
                  </a:srgbClr>
                </a:solidFill>
              </a:rPr>
              <a:t> </a:t>
            </a:r>
            <a:r>
              <a:rPr lang="fr-CH" b="1" i="1" dirty="0" err="1">
                <a:solidFill>
                  <a:srgbClr val="9BBB59">
                    <a:lumMod val="75000"/>
                  </a:srgbClr>
                </a:solidFill>
              </a:rPr>
              <a:t>could</a:t>
            </a:r>
            <a:r>
              <a:rPr lang="fr-CH" b="1" i="1" dirty="0">
                <a:solidFill>
                  <a:srgbClr val="9BBB59">
                    <a:lumMod val="75000"/>
                  </a:srgbClr>
                </a:solidFill>
              </a:rPr>
              <a:t> </a:t>
            </a:r>
            <a:r>
              <a:rPr lang="fr-CH" b="1" i="1" dirty="0" err="1">
                <a:solidFill>
                  <a:srgbClr val="9BBB59">
                    <a:lumMod val="75000"/>
                  </a:srgbClr>
                </a:solidFill>
              </a:rPr>
              <a:t>discover</a:t>
            </a:r>
            <a:r>
              <a:rPr lang="fr-CH" b="1" i="1" dirty="0">
                <a:solidFill>
                  <a:srgbClr val="9BBB59">
                    <a:lumMod val="75000"/>
                  </a:srgbClr>
                </a:solidFill>
              </a:rPr>
              <a:t> </a:t>
            </a:r>
            <a:r>
              <a:rPr lang="fr-CH" b="1" i="1" dirty="0" smtClean="0">
                <a:solidFill>
                  <a:srgbClr val="9BBB59">
                    <a:lumMod val="75000"/>
                  </a:srgbClr>
                </a:solidFill>
              </a:rPr>
              <a:t>: </a:t>
            </a:r>
            <a:endParaRPr lang="fr-CH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EXPLORE  </a:t>
            </a:r>
            <a:r>
              <a:rPr lang="fr-CH" b="1" dirty="0" smtClean="0">
                <a:solidFill>
                  <a:prstClr val="black"/>
                </a:solidFill>
              </a:rPr>
              <a:t>10-100 </a:t>
            </a:r>
            <a:r>
              <a:rPr lang="fr-CH" b="1" dirty="0" err="1">
                <a:solidFill>
                  <a:prstClr val="black"/>
                </a:solidFill>
              </a:rPr>
              <a:t>TeV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energy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scale</a:t>
            </a:r>
            <a:r>
              <a:rPr lang="fr-CH" b="1" dirty="0">
                <a:solidFill>
                  <a:prstClr val="black"/>
                </a:solidFill>
              </a:rPr>
              <a:t> (and </a:t>
            </a:r>
            <a:r>
              <a:rPr lang="fr-CH" b="1" dirty="0" err="1">
                <a:solidFill>
                  <a:prstClr val="black"/>
                </a:solidFill>
              </a:rPr>
              <a:t>beyond</a:t>
            </a:r>
            <a:r>
              <a:rPr lang="fr-CH" b="1" dirty="0">
                <a:solidFill>
                  <a:prstClr val="black"/>
                </a:solidFill>
              </a:rPr>
              <a:t>) </a:t>
            </a:r>
            <a:r>
              <a:rPr lang="fr-CH" b="1" dirty="0" err="1">
                <a:solidFill>
                  <a:prstClr val="black"/>
                </a:solidFill>
              </a:rPr>
              <a:t>with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Precision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Measurements</a:t>
            </a:r>
            <a:r>
              <a:rPr lang="fr-CH" b="1" dirty="0">
                <a:solidFill>
                  <a:prstClr val="black"/>
                </a:solidFill>
              </a:rPr>
              <a:t>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prstClr val="black"/>
                </a:solidFill>
              </a:rPr>
              <a:t>-- </a:t>
            </a:r>
            <a:r>
              <a:rPr lang="fr-CH" b="1" dirty="0">
                <a:solidFill>
                  <a:prstClr val="black"/>
                </a:solidFill>
              </a:rPr>
              <a:t>~</a:t>
            </a:r>
            <a:r>
              <a:rPr lang="fr-CH" b="1" dirty="0" smtClean="0">
                <a:solidFill>
                  <a:prstClr val="black"/>
                </a:solidFill>
              </a:rPr>
              <a:t>20-500 </a:t>
            </a:r>
            <a:r>
              <a:rPr lang="fr-CH" b="1" dirty="0" err="1">
                <a:solidFill>
                  <a:prstClr val="black"/>
                </a:solidFill>
              </a:rPr>
              <a:t>fold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improved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precision</a:t>
            </a:r>
            <a:r>
              <a:rPr lang="fr-CH" b="1" dirty="0">
                <a:solidFill>
                  <a:prstClr val="black"/>
                </a:solidFill>
              </a:rPr>
              <a:t> on </a:t>
            </a:r>
            <a:r>
              <a:rPr lang="fr-CH" b="1" dirty="0" err="1">
                <a:solidFill>
                  <a:prstClr val="black"/>
                </a:solidFill>
              </a:rPr>
              <a:t>many</a:t>
            </a:r>
            <a:r>
              <a:rPr lang="fr-CH" b="1" dirty="0">
                <a:solidFill>
                  <a:prstClr val="black"/>
                </a:solidFill>
              </a:rPr>
              <a:t> EW </a:t>
            </a:r>
            <a:r>
              <a:rPr lang="fr-CH" b="1" dirty="0" err="1">
                <a:solidFill>
                  <a:prstClr val="black"/>
                </a:solidFill>
              </a:rPr>
              <a:t>quantities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endParaRPr lang="fr-CH" b="1" dirty="0" smtClean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err="1" smtClean="0">
                <a:solidFill>
                  <a:prstClr val="black"/>
                </a:solidFill>
              </a:rPr>
              <a:t>m</a:t>
            </a:r>
            <a:r>
              <a:rPr lang="fr-CH" b="1" baseline="-25000" dirty="0" err="1" smtClean="0">
                <a:solidFill>
                  <a:prstClr val="black"/>
                </a:solidFill>
              </a:rPr>
              <a:t>Z</a:t>
            </a:r>
            <a:r>
              <a:rPr lang="fr-CH" b="1" baseline="-25000" dirty="0">
                <a:solidFill>
                  <a:prstClr val="black"/>
                </a:solidFill>
              </a:rPr>
              <a:t>,</a:t>
            </a:r>
            <a:r>
              <a:rPr lang="fr-CH" b="1" dirty="0">
                <a:solidFill>
                  <a:prstClr val="black"/>
                </a:solidFill>
              </a:rPr>
              <a:t>  m</a:t>
            </a:r>
            <a:r>
              <a:rPr lang="fr-CH" b="1" baseline="-25000" dirty="0">
                <a:solidFill>
                  <a:prstClr val="black"/>
                </a:solidFill>
              </a:rPr>
              <a:t>W</a:t>
            </a:r>
            <a:r>
              <a:rPr lang="fr-CH" b="1" dirty="0">
                <a:solidFill>
                  <a:prstClr val="black"/>
                </a:solidFill>
              </a:rPr>
              <a:t>, </a:t>
            </a:r>
            <a:r>
              <a:rPr lang="fr-CH" b="1" dirty="0" err="1">
                <a:solidFill>
                  <a:prstClr val="black"/>
                </a:solidFill>
              </a:rPr>
              <a:t>m</a:t>
            </a:r>
            <a:r>
              <a:rPr lang="fr-CH" b="1" baseline="-25000" dirty="0" err="1">
                <a:solidFill>
                  <a:prstClr val="black"/>
                </a:solidFill>
              </a:rPr>
              <a:t>top</a:t>
            </a:r>
            <a:r>
              <a:rPr lang="fr-CH" b="1" dirty="0">
                <a:solidFill>
                  <a:prstClr val="black"/>
                </a:solidFill>
              </a:rPr>
              <a:t> , sin</a:t>
            </a:r>
            <a:r>
              <a:rPr lang="fr-CH" b="1" baseline="30000" dirty="0">
                <a:solidFill>
                  <a:prstClr val="black"/>
                </a:solidFill>
              </a:rPr>
              <a:t>2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</a:t>
            </a:r>
            <a:r>
              <a:rPr lang="fr-CH" b="1" baseline="-25000" dirty="0" err="1">
                <a:solidFill>
                  <a:prstClr val="black"/>
                </a:solidFill>
              </a:rPr>
              <a:t>w</a:t>
            </a:r>
            <a:r>
              <a:rPr lang="fr-CH" b="1" baseline="30000" dirty="0" err="1">
                <a:solidFill>
                  <a:prstClr val="black"/>
                </a:solidFill>
              </a:rPr>
              <a:t>eff</a:t>
            </a:r>
            <a:r>
              <a:rPr lang="fr-CH" b="1" dirty="0">
                <a:solidFill>
                  <a:prstClr val="black"/>
                </a:solidFill>
              </a:rPr>
              <a:t> , R</a:t>
            </a:r>
            <a:r>
              <a:rPr lang="fr-CH" b="1" baseline="-25000" dirty="0">
                <a:solidFill>
                  <a:prstClr val="black"/>
                </a:solidFill>
              </a:rPr>
              <a:t>b </a:t>
            </a:r>
            <a:r>
              <a:rPr lang="fr-CH" b="1" dirty="0">
                <a:solidFill>
                  <a:prstClr val="black"/>
                </a:solidFill>
              </a:rPr>
              <a:t>, 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</a:t>
            </a:r>
            <a:r>
              <a:rPr lang="fr-CH" b="1" baseline="-25000" dirty="0">
                <a:solidFill>
                  <a:prstClr val="black"/>
                </a:solidFill>
                <a:sym typeface="Symbol"/>
              </a:rPr>
              <a:t>QED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 (</a:t>
            </a:r>
            <a:r>
              <a:rPr lang="fr-CH" b="1" dirty="0" err="1">
                <a:solidFill>
                  <a:prstClr val="black"/>
                </a:solidFill>
                <a:sym typeface="Symbol"/>
              </a:rPr>
              <a:t>m</a:t>
            </a:r>
            <a:r>
              <a:rPr lang="fr-CH" b="1" baseline="-25000" dirty="0" err="1">
                <a:solidFill>
                  <a:prstClr val="black"/>
                </a:solidFill>
                <a:sym typeface="Symbol"/>
              </a:rPr>
              <a:t>z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) </a:t>
            </a:r>
            <a:r>
              <a:rPr lang="fr-CH" b="1" baseline="-25000" dirty="0">
                <a:solidFill>
                  <a:prstClr val="black"/>
                </a:solidFill>
                <a:sym typeface="Symbol"/>
              </a:rPr>
              <a:t>s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 (</a:t>
            </a:r>
            <a:r>
              <a:rPr lang="fr-CH" b="1" dirty="0" err="1" smtClean="0">
                <a:solidFill>
                  <a:prstClr val="black"/>
                </a:solidFill>
                <a:sym typeface="Symbol"/>
              </a:rPr>
              <a:t>m</a:t>
            </a:r>
            <a:r>
              <a:rPr lang="fr-CH" b="1" baseline="-25000" dirty="0" err="1" smtClean="0">
                <a:solidFill>
                  <a:prstClr val="black"/>
                </a:solidFill>
                <a:sym typeface="Symbol"/>
              </a:rPr>
              <a:t>z</a:t>
            </a:r>
            <a:r>
              <a:rPr lang="fr-CH" b="1" baseline="-25000" dirty="0" smtClean="0">
                <a:solidFill>
                  <a:prstClr val="black"/>
                </a:solidFill>
                <a:sym typeface="Symbol"/>
              </a:rPr>
              <a:t> 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m</a:t>
            </a:r>
            <a:r>
              <a:rPr lang="fr-CH" b="1" baseline="-25000" dirty="0" smtClean="0">
                <a:solidFill>
                  <a:prstClr val="black"/>
                </a:solidFill>
                <a:sym typeface="Symbol"/>
              </a:rPr>
              <a:t>W 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m</a:t>
            </a:r>
            <a:r>
              <a:rPr lang="fr-CH" b="1" baseline="-25000" dirty="0" smtClean="0">
                <a:solidFill>
                  <a:prstClr val="black"/>
                </a:solidFill>
                <a:sym typeface="Symbol"/>
              </a:rPr>
              <a:t>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), </a:t>
            </a:r>
            <a:r>
              <a:rPr lang="fr-CH" b="1" dirty="0" err="1">
                <a:solidFill>
                  <a:prstClr val="black"/>
                </a:solidFill>
                <a:sym typeface="Symbol"/>
              </a:rPr>
              <a:t>Higgs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 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and 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top 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quark </a:t>
            </a:r>
            <a:r>
              <a:rPr lang="fr-CH" b="1" dirty="0" err="1" smtClean="0">
                <a:solidFill>
                  <a:prstClr val="black"/>
                </a:solidFill>
                <a:sym typeface="Symbol"/>
              </a:rPr>
              <a:t>couplings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 </a:t>
            </a:r>
            <a:endParaRPr lang="fr-CH" b="1" dirty="0">
              <a:solidFill>
                <a:prstClr val="black"/>
              </a:solidFill>
              <a:sym typeface="Symbo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i="1" dirty="0">
                <a:solidFill>
                  <a:prstClr val="black"/>
                </a:solidFill>
                <a:sym typeface="Symbol"/>
              </a:rPr>
              <a:t> </a:t>
            </a:r>
            <a:r>
              <a:rPr lang="fr-CH" i="1" dirty="0" smtClean="0">
                <a:solidFill>
                  <a:prstClr val="black"/>
                </a:solidFill>
                <a:sym typeface="Symbol"/>
              </a:rPr>
              <a:t>             </a:t>
            </a:r>
            <a:r>
              <a:rPr lang="fr-CH" i="1" dirty="0" smtClean="0">
                <a:solidFill>
                  <a:srgbClr val="00B050"/>
                </a:solidFill>
                <a:sym typeface="Symbol"/>
              </a:rPr>
              <a:t>model </a:t>
            </a:r>
            <a:r>
              <a:rPr lang="fr-CH" i="1" dirty="0" err="1" smtClean="0">
                <a:solidFill>
                  <a:srgbClr val="00B050"/>
                </a:solidFill>
                <a:sym typeface="Symbol"/>
              </a:rPr>
              <a:t>independent</a:t>
            </a:r>
            <a:r>
              <a:rPr lang="fr-CH" i="1" dirty="0" smtClean="0">
                <a:solidFill>
                  <a:srgbClr val="00B050"/>
                </a:solidFill>
                <a:sym typeface="Symbol"/>
              </a:rPr>
              <a:t> «</a:t>
            </a:r>
            <a:r>
              <a:rPr lang="fr-CH" i="1" dirty="0" err="1" smtClean="0">
                <a:solidFill>
                  <a:srgbClr val="00B050"/>
                </a:solidFill>
                <a:sym typeface="Symbol"/>
              </a:rPr>
              <a:t>fixed</a:t>
            </a:r>
            <a:r>
              <a:rPr lang="fr-CH" i="1" dirty="0" smtClean="0">
                <a:solidFill>
                  <a:srgbClr val="00B050"/>
                </a:solidFill>
                <a:sym typeface="Symbol"/>
              </a:rPr>
              <a:t> </a:t>
            </a:r>
            <a:r>
              <a:rPr lang="fr-CH" i="1" dirty="0" err="1" smtClean="0">
                <a:solidFill>
                  <a:srgbClr val="00B050"/>
                </a:solidFill>
                <a:sym typeface="Symbol"/>
              </a:rPr>
              <a:t>candle</a:t>
            </a:r>
            <a:r>
              <a:rPr lang="fr-CH" i="1" dirty="0" smtClean="0">
                <a:solidFill>
                  <a:srgbClr val="00B050"/>
                </a:solidFill>
                <a:sym typeface="Symbol"/>
              </a:rPr>
              <a:t>» for </a:t>
            </a:r>
            <a:r>
              <a:rPr lang="fr-CH" i="1" dirty="0" err="1" smtClean="0">
                <a:solidFill>
                  <a:srgbClr val="00B050"/>
                </a:solidFill>
                <a:sym typeface="Symbol"/>
              </a:rPr>
              <a:t>Higgs</a:t>
            </a:r>
            <a:r>
              <a:rPr lang="fr-CH" i="1" dirty="0" smtClean="0">
                <a:solidFill>
                  <a:srgbClr val="00B050"/>
                </a:solidFill>
                <a:sym typeface="Symbol"/>
              </a:rPr>
              <a:t> </a:t>
            </a:r>
            <a:r>
              <a:rPr lang="fr-CH" i="1" dirty="0" err="1" smtClean="0">
                <a:solidFill>
                  <a:srgbClr val="00B050"/>
                </a:solidFill>
                <a:sym typeface="Symbol"/>
              </a:rPr>
              <a:t>measurements</a:t>
            </a:r>
            <a:r>
              <a:rPr lang="fr-CH" i="1" dirty="0" smtClean="0">
                <a:solidFill>
                  <a:srgbClr val="00B050"/>
                </a:solidFill>
                <a:sym typeface="Symbol"/>
              </a:rPr>
              <a:t>, </a:t>
            </a:r>
            <a:r>
              <a:rPr lang="fr-CH" i="1" dirty="0" err="1" smtClean="0">
                <a:solidFill>
                  <a:srgbClr val="00B050"/>
                </a:solidFill>
                <a:sym typeface="Symbol"/>
              </a:rPr>
              <a:t>ee</a:t>
            </a:r>
            <a:r>
              <a:rPr lang="fr-CH" i="1" dirty="0" smtClean="0">
                <a:solidFill>
                  <a:srgbClr val="00B050"/>
                </a:solidFill>
                <a:sym typeface="Symbol"/>
              </a:rPr>
              <a:t>-H </a:t>
            </a:r>
            <a:r>
              <a:rPr lang="fr-CH" i="1" dirty="0" err="1" smtClean="0">
                <a:solidFill>
                  <a:srgbClr val="00B050"/>
                </a:solidFill>
                <a:sym typeface="Symbol"/>
              </a:rPr>
              <a:t>coupling</a:t>
            </a:r>
            <a:r>
              <a:rPr lang="fr-CH" i="1" dirty="0" smtClean="0">
                <a:solidFill>
                  <a:srgbClr val="00B050"/>
                </a:solidFill>
                <a:sym typeface="Symbol"/>
              </a:rPr>
              <a:t>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1200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DISCOVER a violation of </a:t>
            </a:r>
            <a:r>
              <a:rPr lang="fr-CH" b="1" dirty="0" err="1">
                <a:solidFill>
                  <a:prstClr val="black"/>
                </a:solidFill>
              </a:rPr>
              <a:t>flavour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smtClean="0">
                <a:solidFill>
                  <a:prstClr val="black"/>
                </a:solidFill>
              </a:rPr>
              <a:t>conservation or </a:t>
            </a:r>
            <a:r>
              <a:rPr lang="fr-CH" b="1" dirty="0" err="1" smtClean="0">
                <a:solidFill>
                  <a:prstClr val="black"/>
                </a:solidFill>
              </a:rPr>
              <a:t>universality</a:t>
            </a:r>
            <a:r>
              <a:rPr lang="fr-CH" b="1" dirty="0" smtClean="0">
                <a:solidFill>
                  <a:prstClr val="black"/>
                </a:solidFill>
              </a:rPr>
              <a:t> and </a:t>
            </a:r>
            <a:r>
              <a:rPr lang="fr-CH" b="1" dirty="0" err="1" smtClean="0">
                <a:solidFill>
                  <a:prstClr val="black"/>
                </a:solidFill>
              </a:rPr>
              <a:t>unitarity</a:t>
            </a:r>
            <a:r>
              <a:rPr lang="fr-CH" b="1" dirty="0" smtClean="0">
                <a:solidFill>
                  <a:prstClr val="black"/>
                </a:solidFill>
              </a:rPr>
              <a:t> of PMNS @10</a:t>
            </a:r>
            <a:r>
              <a:rPr lang="fr-CH" b="1" baseline="30000" dirty="0" smtClean="0">
                <a:solidFill>
                  <a:prstClr val="black"/>
                </a:solidFill>
              </a:rPr>
              <a:t>-5</a:t>
            </a:r>
            <a:endParaRPr lang="fr-CH" b="1" baseline="30000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          --  ex FCNC  (Z --&gt; 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</a:t>
            </a:r>
            <a:r>
              <a:rPr lang="fr-CH" b="1" dirty="0">
                <a:solidFill>
                  <a:prstClr val="black"/>
                </a:solidFill>
              </a:rPr>
              <a:t> , e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) 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>
                <a:solidFill>
                  <a:prstClr val="black"/>
                </a:solidFill>
              </a:rPr>
              <a:t>in 5 10</a:t>
            </a:r>
            <a:r>
              <a:rPr lang="fr-CH" b="1" baseline="30000" dirty="0">
                <a:solidFill>
                  <a:prstClr val="black"/>
                </a:solidFill>
              </a:rPr>
              <a:t>12</a:t>
            </a:r>
            <a:r>
              <a:rPr lang="fr-CH" b="1" dirty="0">
                <a:solidFill>
                  <a:prstClr val="black"/>
                </a:solidFill>
              </a:rPr>
              <a:t>  Z </a:t>
            </a:r>
            <a:r>
              <a:rPr lang="fr-CH" b="1" dirty="0" err="1" smtClean="0">
                <a:solidFill>
                  <a:prstClr val="black"/>
                </a:solidFill>
              </a:rPr>
              <a:t>decays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smtClean="0">
                <a:solidFill>
                  <a:prstClr val="black"/>
                </a:solidFill>
              </a:rPr>
              <a:t> and  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 </a:t>
            </a:r>
            <a:r>
              <a:rPr lang="fr-CH" b="1" dirty="0" err="1" smtClean="0">
                <a:solidFill>
                  <a:prstClr val="black"/>
                </a:solidFill>
                <a:sym typeface="Symbol"/>
              </a:rPr>
              <a:t>lifetime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, BR in 2 10</a:t>
            </a:r>
            <a:r>
              <a:rPr lang="fr-CH" b="1" baseline="30000" dirty="0" smtClean="0">
                <a:solidFill>
                  <a:prstClr val="black"/>
                </a:solidFill>
                <a:sym typeface="Symbol"/>
              </a:rPr>
              <a:t>11 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 Z</a:t>
            </a:r>
            <a:r>
              <a:rPr lang="fr-CH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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 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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 </a:t>
            </a:r>
            <a:endParaRPr lang="fr-CH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                   + </a:t>
            </a:r>
            <a:r>
              <a:rPr lang="fr-CH" b="1" dirty="0" err="1">
                <a:solidFill>
                  <a:prstClr val="black"/>
                </a:solidFill>
              </a:rPr>
              <a:t>flavour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physics</a:t>
            </a:r>
            <a:r>
              <a:rPr lang="fr-CH" b="1" dirty="0">
                <a:solidFill>
                  <a:prstClr val="black"/>
                </a:solidFill>
              </a:rPr>
              <a:t> (10</a:t>
            </a:r>
            <a:r>
              <a:rPr lang="fr-CH" b="1" baseline="30000" dirty="0">
                <a:solidFill>
                  <a:prstClr val="black"/>
                </a:solidFill>
              </a:rPr>
              <a:t>12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bb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events</a:t>
            </a:r>
            <a:r>
              <a:rPr lang="fr-CH" b="1" dirty="0">
                <a:solidFill>
                  <a:prstClr val="black"/>
                </a:solidFill>
              </a:rPr>
              <a:t>)     </a:t>
            </a:r>
            <a:r>
              <a:rPr lang="fr-CH" b="1" dirty="0" smtClean="0">
                <a:solidFill>
                  <a:prstClr val="black"/>
                </a:solidFill>
              </a:rPr>
              <a:t>(</a:t>
            </a:r>
            <a:r>
              <a:rPr lang="fr-CH" b="1" dirty="0" err="1" smtClean="0">
                <a:solidFill>
                  <a:prstClr val="black"/>
                </a:solidFill>
              </a:rPr>
              <a:t>B</a:t>
            </a:r>
            <a:r>
              <a:rPr lang="fr-CH" b="1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s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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 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 etc..)</a:t>
            </a:r>
            <a:r>
              <a:rPr lang="fr-CH" b="1" dirty="0" smtClean="0">
                <a:solidFill>
                  <a:prstClr val="black"/>
                </a:solidFill>
              </a:rPr>
              <a:t>          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1100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DISCOVER </a:t>
            </a:r>
            <a:r>
              <a:rPr lang="fr-CH" b="1" dirty="0" err="1">
                <a:solidFill>
                  <a:prstClr val="black"/>
                </a:solidFill>
              </a:rPr>
              <a:t>dark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matter</a:t>
            </a:r>
            <a:r>
              <a:rPr lang="fr-CH" b="1" dirty="0">
                <a:solidFill>
                  <a:prstClr val="black"/>
                </a:solidFill>
              </a:rPr>
              <a:t> as «invisible </a:t>
            </a:r>
            <a:r>
              <a:rPr lang="fr-CH" b="1" dirty="0" err="1">
                <a:solidFill>
                  <a:prstClr val="black"/>
                </a:solidFill>
              </a:rPr>
              <a:t>decay</a:t>
            </a:r>
            <a:r>
              <a:rPr lang="fr-CH" b="1" dirty="0">
                <a:solidFill>
                  <a:prstClr val="black"/>
                </a:solidFill>
              </a:rPr>
              <a:t>» of H or Z  </a:t>
            </a:r>
            <a:r>
              <a:rPr lang="fr-CH" b="1" dirty="0" smtClean="0">
                <a:solidFill>
                  <a:prstClr val="black"/>
                </a:solidFill>
              </a:rPr>
              <a:t>(or in LHC </a:t>
            </a:r>
            <a:r>
              <a:rPr lang="fr-CH" b="1" dirty="0" err="1" smtClean="0">
                <a:solidFill>
                  <a:prstClr val="black"/>
                </a:solidFill>
              </a:rPr>
              <a:t>loopholes</a:t>
            </a:r>
            <a:r>
              <a:rPr lang="fr-CH" b="1" dirty="0" smtClean="0">
                <a:solidFill>
                  <a:prstClr val="black"/>
                </a:solidFill>
              </a:rPr>
              <a:t>)  </a:t>
            </a:r>
            <a:endParaRPr lang="fr-CH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1050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DISCOVER </a:t>
            </a:r>
            <a:r>
              <a:rPr lang="fr-CH" b="1" dirty="0" err="1">
                <a:solidFill>
                  <a:prstClr val="black"/>
                </a:solidFill>
              </a:rPr>
              <a:t>very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 smtClean="0">
                <a:solidFill>
                  <a:prstClr val="black"/>
                </a:solidFill>
              </a:rPr>
              <a:t>weakly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coupled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particle</a:t>
            </a:r>
            <a:r>
              <a:rPr lang="fr-CH" b="1" dirty="0">
                <a:solidFill>
                  <a:prstClr val="black"/>
                </a:solidFill>
              </a:rPr>
              <a:t> in 5-100 </a:t>
            </a:r>
            <a:r>
              <a:rPr lang="fr-CH" b="1" dirty="0" err="1">
                <a:solidFill>
                  <a:prstClr val="black"/>
                </a:solidFill>
              </a:rPr>
              <a:t>GeV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energy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scale</a:t>
            </a:r>
            <a:r>
              <a:rPr lang="fr-CH" b="1" dirty="0">
                <a:solidFill>
                  <a:prstClr val="black"/>
                </a:solidFill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                   </a:t>
            </a:r>
            <a:r>
              <a:rPr lang="fr-CH" b="1" dirty="0" err="1">
                <a:solidFill>
                  <a:prstClr val="black"/>
                </a:solidFill>
              </a:rPr>
              <a:t>such</a:t>
            </a:r>
            <a:r>
              <a:rPr lang="fr-CH" b="1" dirty="0">
                <a:solidFill>
                  <a:prstClr val="black"/>
                </a:solidFill>
              </a:rPr>
              <a:t> as: Right-</a:t>
            </a:r>
            <a:r>
              <a:rPr lang="fr-CH" b="1" dirty="0" err="1">
                <a:solidFill>
                  <a:prstClr val="black"/>
                </a:solidFill>
              </a:rPr>
              <a:t>Handed</a:t>
            </a:r>
            <a:r>
              <a:rPr lang="fr-CH" b="1" dirty="0">
                <a:solidFill>
                  <a:prstClr val="black"/>
                </a:solidFill>
              </a:rPr>
              <a:t> neutrinos,  </a:t>
            </a:r>
            <a:r>
              <a:rPr lang="fr-CH" b="1" dirty="0" err="1">
                <a:solidFill>
                  <a:prstClr val="black"/>
                </a:solidFill>
              </a:rPr>
              <a:t>Dark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smtClean="0">
                <a:solidFill>
                  <a:prstClr val="black"/>
                </a:solidFill>
              </a:rPr>
              <a:t>Photons, ALPS, etc…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1100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prstClr val="black"/>
                </a:solidFill>
              </a:rPr>
              <a:t>+ and </a:t>
            </a:r>
            <a:r>
              <a:rPr lang="fr-CH" b="1" dirty="0" err="1" smtClean="0">
                <a:solidFill>
                  <a:prstClr val="black"/>
                </a:solidFill>
              </a:rPr>
              <a:t>many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 err="1" smtClean="0">
                <a:solidFill>
                  <a:prstClr val="black"/>
                </a:solidFill>
              </a:rPr>
              <a:t>opportunities</a:t>
            </a:r>
            <a:r>
              <a:rPr lang="fr-CH" b="1" dirty="0" smtClean="0">
                <a:solidFill>
                  <a:prstClr val="black"/>
                </a:solidFill>
              </a:rPr>
              <a:t> in – </a:t>
            </a:r>
            <a:r>
              <a:rPr lang="fr-CH" b="1" dirty="0" err="1" smtClean="0">
                <a:solidFill>
                  <a:prstClr val="black"/>
                </a:solidFill>
              </a:rPr>
              <a:t>e.g</a:t>
            </a:r>
            <a:r>
              <a:rPr lang="fr-CH" b="1" dirty="0" smtClean="0">
                <a:solidFill>
                  <a:prstClr val="black"/>
                </a:solidFill>
              </a:rPr>
              <a:t>.  QCD          (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</a:t>
            </a:r>
            <a:r>
              <a:rPr lang="fr-CH" b="1" baseline="-25000" dirty="0" smtClean="0">
                <a:solidFill>
                  <a:prstClr val="black"/>
                </a:solidFill>
                <a:sym typeface="Symbol"/>
              </a:rPr>
              <a:t>s</a:t>
            </a:r>
            <a:r>
              <a:rPr lang="fr-CH" b="1" dirty="0" smtClean="0">
                <a:solidFill>
                  <a:prstClr val="black"/>
                </a:solidFill>
              </a:rPr>
              <a:t> @ 10</a:t>
            </a:r>
            <a:r>
              <a:rPr lang="fr-CH" b="1" baseline="30000" dirty="0" smtClean="0">
                <a:solidFill>
                  <a:prstClr val="black"/>
                </a:solidFill>
              </a:rPr>
              <a:t>-4</a:t>
            </a:r>
            <a:r>
              <a:rPr lang="fr-CH" b="1" dirty="0" smtClean="0">
                <a:solidFill>
                  <a:prstClr val="black"/>
                </a:solidFill>
              </a:rPr>
              <a:t>, </a:t>
            </a:r>
            <a:r>
              <a:rPr lang="fr-CH" b="1" dirty="0" err="1" smtClean="0">
                <a:solidFill>
                  <a:prstClr val="black"/>
                </a:solidFill>
              </a:rPr>
              <a:t>fragementations</a:t>
            </a:r>
            <a:r>
              <a:rPr lang="fr-CH" b="1" dirty="0" smtClean="0">
                <a:solidFill>
                  <a:prstClr val="black"/>
                </a:solidFill>
              </a:rPr>
              <a:t>, H</a:t>
            </a:r>
            <a:r>
              <a:rPr lang="fr-CH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 </a:t>
            </a:r>
            <a:r>
              <a:rPr lang="fr-CH" b="1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gg</a:t>
            </a:r>
            <a:r>
              <a:rPr lang="fr-CH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) </a:t>
            </a:r>
            <a:r>
              <a:rPr lang="fr-CH" b="1" dirty="0" smtClean="0">
                <a:solidFill>
                  <a:prstClr val="black"/>
                </a:solidFill>
              </a:rPr>
              <a:t> etc….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1050" b="1" dirty="0" smtClean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1050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srgbClr val="FF0000"/>
                </a:solidFill>
              </a:rPr>
              <a:t>NB </a:t>
            </a:r>
            <a:r>
              <a:rPr lang="fr-CH" b="1" dirty="0">
                <a:solidFill>
                  <a:srgbClr val="FF0000"/>
                </a:solidFill>
              </a:rPr>
              <a:t>N</a:t>
            </a:r>
            <a:r>
              <a:rPr lang="fr-CH" b="1" dirty="0" smtClean="0">
                <a:solidFill>
                  <a:srgbClr val="FF0000"/>
                </a:solidFill>
              </a:rPr>
              <a:t>ot </a:t>
            </a:r>
            <a:r>
              <a:rPr lang="fr-CH" b="1" dirty="0" err="1" smtClean="0">
                <a:solidFill>
                  <a:srgbClr val="FF0000"/>
                </a:solidFill>
              </a:rPr>
              <a:t>only</a:t>
            </a:r>
            <a:r>
              <a:rPr lang="fr-CH" b="1" dirty="0" smtClean="0">
                <a:solidFill>
                  <a:srgbClr val="FF0000"/>
                </a:solidFill>
              </a:rPr>
              <a:t> a «</a:t>
            </a:r>
            <a:r>
              <a:rPr lang="fr-CH" b="1" dirty="0" err="1" smtClean="0">
                <a:solidFill>
                  <a:srgbClr val="FF0000"/>
                </a:solidFill>
              </a:rPr>
              <a:t>Higgs</a:t>
            </a:r>
            <a:r>
              <a:rPr lang="fr-CH" b="1" dirty="0" smtClean="0">
                <a:solidFill>
                  <a:srgbClr val="FF0000"/>
                </a:solidFill>
              </a:rPr>
              <a:t> </a:t>
            </a:r>
            <a:r>
              <a:rPr lang="fr-CH" b="1" dirty="0" err="1" smtClean="0">
                <a:solidFill>
                  <a:srgbClr val="FF0000"/>
                </a:solidFill>
              </a:rPr>
              <a:t>Factory</a:t>
            </a:r>
            <a:r>
              <a:rPr lang="fr-CH" b="1" dirty="0" smtClean="0">
                <a:solidFill>
                  <a:srgbClr val="FF0000"/>
                </a:solidFill>
              </a:rPr>
              <a:t>»! «Z </a:t>
            </a:r>
            <a:r>
              <a:rPr lang="fr-CH" b="1" dirty="0" err="1" smtClean="0">
                <a:solidFill>
                  <a:srgbClr val="FF0000"/>
                </a:solidFill>
              </a:rPr>
              <a:t>factory</a:t>
            </a:r>
            <a:r>
              <a:rPr lang="fr-CH" b="1" dirty="0" smtClean="0">
                <a:solidFill>
                  <a:srgbClr val="FF0000"/>
                </a:solidFill>
              </a:rPr>
              <a:t>» and «top» are important for ‘</a:t>
            </a:r>
            <a:r>
              <a:rPr lang="fr-CH" b="1" dirty="0" err="1" smtClean="0">
                <a:solidFill>
                  <a:srgbClr val="FF0000"/>
                </a:solidFill>
              </a:rPr>
              <a:t>discovery</a:t>
            </a:r>
            <a:r>
              <a:rPr lang="fr-CH" b="1" dirty="0" smtClean="0">
                <a:solidFill>
                  <a:srgbClr val="FF0000"/>
                </a:solidFill>
              </a:rPr>
              <a:t> </a:t>
            </a:r>
            <a:r>
              <a:rPr lang="fr-CH" b="1" dirty="0" err="1" smtClean="0">
                <a:solidFill>
                  <a:srgbClr val="FF0000"/>
                </a:solidFill>
              </a:rPr>
              <a:t>potential</a:t>
            </a:r>
            <a:r>
              <a:rPr lang="fr-CH" b="1" dirty="0" smtClean="0">
                <a:solidFill>
                  <a:srgbClr val="FF0000"/>
                </a:solidFill>
              </a:rPr>
              <a:t>’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status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24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A8447-6F7F-45DF-9FE3-78AC6DF5E2A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20/01/2021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Alain Blondel  FCC status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70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63888" y="132977"/>
            <a:ext cx="203139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400" b="1" dirty="0" smtClean="0"/>
              <a:t>More on </a:t>
            </a:r>
            <a:r>
              <a:rPr lang="fr-CH" sz="2400" b="1" dirty="0" err="1" smtClean="0"/>
              <a:t>TeraZ</a:t>
            </a:r>
            <a:endParaRPr lang="en-GB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07504" y="697260"/>
            <a:ext cx="9375452" cy="464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b="1" i="0" u="none" strike="noStrike" baseline="0" dirty="0" smtClean="0">
                <a:latin typeface="Corbel-Bold"/>
              </a:rPr>
              <a:t>The </a:t>
            </a:r>
            <a:r>
              <a:rPr lang="fr-CH" sz="2000" b="1" dirty="0" err="1">
                <a:latin typeface="Corbel-Bold"/>
              </a:rPr>
              <a:t>F</a:t>
            </a:r>
            <a:r>
              <a:rPr lang="fr-CH" sz="2000" b="1" i="0" u="none" strike="noStrike" dirty="0" err="1" smtClean="0">
                <a:latin typeface="Corbel-Bold"/>
              </a:rPr>
              <a:t>lavour</a:t>
            </a:r>
            <a:r>
              <a:rPr lang="fr-CH" sz="2000" b="1" i="0" u="none" strike="noStrike" dirty="0" smtClean="0">
                <a:latin typeface="Corbel-Bold"/>
              </a:rPr>
              <a:t> </a:t>
            </a:r>
            <a:r>
              <a:rPr lang="fr-CH" sz="2000" b="1" dirty="0" err="1">
                <a:latin typeface="Corbel-Bold"/>
              </a:rPr>
              <a:t>F</a:t>
            </a:r>
            <a:r>
              <a:rPr lang="fr-CH" sz="2000" b="1" i="0" u="none" strike="noStrike" dirty="0" err="1" smtClean="0">
                <a:latin typeface="Corbel-Bold"/>
              </a:rPr>
              <a:t>actory</a:t>
            </a:r>
            <a:endParaRPr lang="fr-CH" sz="2000" b="1" i="0" u="none" strike="noStrike" dirty="0" smtClean="0">
              <a:latin typeface="Corbel-Bold"/>
            </a:endParaRPr>
          </a:p>
          <a:p>
            <a:endParaRPr lang="en-GB" sz="1600" b="1" i="0" u="none" strike="noStrike" baseline="0" dirty="0" smtClean="0">
              <a:solidFill>
                <a:srgbClr val="FF0000"/>
              </a:solidFill>
              <a:latin typeface="Corbel-Bold"/>
            </a:endParaRPr>
          </a:p>
          <a:p>
            <a:r>
              <a:rPr lang="en-GB" sz="1600" b="1" i="0" u="none" strike="noStrike" baseline="0" dirty="0" smtClean="0">
                <a:solidFill>
                  <a:srgbClr val="FF0000"/>
                </a:solidFill>
                <a:latin typeface="Corbel-Bold"/>
              </a:rPr>
              <a:t>Progress in flavour physics </a:t>
            </a:r>
            <a:r>
              <a:rPr lang="en-GB" sz="1600" b="1" i="0" u="none" strike="noStrike" baseline="0" dirty="0" err="1" smtClean="0">
                <a:solidFill>
                  <a:srgbClr val="FF0000"/>
                </a:solidFill>
                <a:latin typeface="Corbel-Bold"/>
              </a:rPr>
              <a:t>wrt</a:t>
            </a:r>
            <a:r>
              <a:rPr lang="en-GB" sz="1600" b="1" i="0" u="none" strike="noStrike" baseline="0" dirty="0" smtClean="0">
                <a:solidFill>
                  <a:srgbClr val="FF0000"/>
                </a:solidFill>
                <a:latin typeface="Corbel-Bold"/>
              </a:rPr>
              <a:t> </a:t>
            </a:r>
            <a:r>
              <a:rPr lang="en-GB" sz="1600" b="1" i="0" u="none" strike="noStrike" baseline="0" dirty="0" err="1" smtClean="0">
                <a:solidFill>
                  <a:srgbClr val="FF0000"/>
                </a:solidFill>
                <a:latin typeface="Corbel-Bold"/>
              </a:rPr>
              <a:t>SuperKEKb</a:t>
            </a:r>
            <a:r>
              <a:rPr lang="en-GB" sz="1600" b="1" i="0" u="none" strike="noStrike" baseline="0" dirty="0" smtClean="0">
                <a:solidFill>
                  <a:srgbClr val="FF0000"/>
                </a:solidFill>
                <a:latin typeface="Corbel-Bold"/>
              </a:rPr>
              <a:t>/BELLEII requires &gt; 10</a:t>
            </a:r>
            <a:r>
              <a:rPr lang="en-GB" sz="1600" b="1" i="0" u="none" strike="noStrike" baseline="30000" dirty="0" smtClean="0">
                <a:solidFill>
                  <a:srgbClr val="FF0000"/>
                </a:solidFill>
                <a:latin typeface="Corbel-Bold"/>
              </a:rPr>
              <a:t>11</a:t>
            </a:r>
            <a:r>
              <a:rPr lang="en-GB" sz="1100" b="1" baseline="30000" dirty="0" smtClean="0">
                <a:solidFill>
                  <a:srgbClr val="FF0000"/>
                </a:solidFill>
                <a:latin typeface="Corbel-Bold"/>
              </a:rPr>
              <a:t> </a:t>
            </a:r>
            <a:r>
              <a:rPr lang="en-GB" sz="1100" b="1" i="0" u="none" strike="noStrike" baseline="0" dirty="0" smtClean="0">
                <a:solidFill>
                  <a:srgbClr val="FF0000"/>
                </a:solidFill>
                <a:latin typeface="Corbel-Bold"/>
              </a:rPr>
              <a:t> </a:t>
            </a:r>
            <a:r>
              <a:rPr lang="en-GB" sz="1600" b="1" i="0" u="none" strike="noStrike" baseline="0" dirty="0" smtClean="0">
                <a:solidFill>
                  <a:srgbClr val="FF0000"/>
                </a:solidFill>
                <a:latin typeface="Corbel-Bold"/>
              </a:rPr>
              <a:t>b pair events, </a:t>
            </a:r>
          </a:p>
          <a:p>
            <a:r>
              <a:rPr lang="en-GB" sz="1600" b="1" dirty="0">
                <a:solidFill>
                  <a:srgbClr val="FF0000"/>
                </a:solidFill>
                <a:latin typeface="Corbel-Bold"/>
              </a:rPr>
              <a:t> </a:t>
            </a:r>
            <a:r>
              <a:rPr lang="en-GB" sz="1600" b="1" dirty="0" smtClean="0">
                <a:solidFill>
                  <a:srgbClr val="FF0000"/>
                </a:solidFill>
                <a:latin typeface="Corbel-Bold"/>
              </a:rPr>
              <a:t>       </a:t>
            </a:r>
            <a:r>
              <a:rPr lang="en-GB" sz="1600" b="1" i="0" u="none" strike="noStrike" baseline="0" dirty="0" smtClean="0">
                <a:solidFill>
                  <a:srgbClr val="FF0000"/>
                </a:solidFill>
                <a:latin typeface="Corbel-Bold"/>
              </a:rPr>
              <a:t>FCC-</a:t>
            </a:r>
            <a:r>
              <a:rPr lang="en-GB" sz="1600" b="1" i="0" u="none" strike="noStrike" baseline="0" dirty="0" err="1" smtClean="0">
                <a:solidFill>
                  <a:srgbClr val="FF0000"/>
                </a:solidFill>
                <a:latin typeface="Corbel-Bold"/>
              </a:rPr>
              <a:t>ee</a:t>
            </a:r>
            <a:r>
              <a:rPr lang="en-GB" sz="1600" b="1" i="0" u="none" strike="noStrike" baseline="0" dirty="0" smtClean="0">
                <a:solidFill>
                  <a:srgbClr val="FF0000"/>
                </a:solidFill>
                <a:latin typeface="Corbel-Bold"/>
              </a:rPr>
              <a:t>(Z): will provide ~10</a:t>
            </a:r>
            <a:r>
              <a:rPr lang="en-GB" sz="1600" b="1" i="0" u="none" strike="noStrike" baseline="30000" dirty="0" smtClean="0">
                <a:solidFill>
                  <a:srgbClr val="FF0000"/>
                </a:solidFill>
                <a:latin typeface="Corbel-Bold"/>
              </a:rPr>
              <a:t>12</a:t>
            </a:r>
            <a:r>
              <a:rPr lang="en-GB" sz="1600" i="0" u="none" strike="noStrike" baseline="30000" dirty="0" smtClean="0">
                <a:solidFill>
                  <a:srgbClr val="FF0000"/>
                </a:solidFill>
                <a:latin typeface="Corbel-Bold"/>
              </a:rPr>
              <a:t> </a:t>
            </a:r>
            <a:r>
              <a:rPr lang="en-GB" sz="1600" i="0" u="none" strike="noStrike" dirty="0" smtClean="0">
                <a:solidFill>
                  <a:srgbClr val="FF0000"/>
                </a:solidFill>
                <a:latin typeface="Corbel-Bold"/>
              </a:rPr>
              <a:t>b pairs.</a:t>
            </a:r>
            <a:r>
              <a:rPr lang="en-GB" sz="1600" b="1" i="0" u="none" strike="noStrike" baseline="30000" dirty="0" smtClean="0">
                <a:solidFill>
                  <a:srgbClr val="FF0000"/>
                </a:solidFill>
                <a:latin typeface="Corbel-Bold"/>
              </a:rPr>
              <a:t> “</a:t>
            </a:r>
            <a:r>
              <a:rPr lang="en-GB" sz="1600" b="1" dirty="0" smtClean="0">
                <a:solidFill>
                  <a:srgbClr val="FF0000"/>
                </a:solidFill>
                <a:latin typeface="Corbel-Bold"/>
              </a:rPr>
              <a:t>W</a:t>
            </a:r>
            <a:r>
              <a:rPr lang="en-GB" sz="1600" b="1" i="0" u="none" strike="noStrike" dirty="0" smtClean="0">
                <a:solidFill>
                  <a:srgbClr val="FF0000"/>
                </a:solidFill>
                <a:latin typeface="Corbel-Bold"/>
              </a:rPr>
              <a:t>ant at least 5 10</a:t>
            </a:r>
            <a:r>
              <a:rPr lang="en-GB" sz="1600" b="1" i="0" u="none" strike="noStrike" baseline="30000" dirty="0" smtClean="0">
                <a:solidFill>
                  <a:srgbClr val="FF0000"/>
                </a:solidFill>
                <a:latin typeface="Corbel-Bold"/>
              </a:rPr>
              <a:t>12</a:t>
            </a:r>
            <a:r>
              <a:rPr lang="en-GB" sz="1600" b="1" i="0" u="none" strike="noStrike" dirty="0" smtClean="0">
                <a:solidFill>
                  <a:srgbClr val="FF0000"/>
                </a:solidFill>
                <a:latin typeface="Corbel-Bold"/>
              </a:rPr>
              <a:t> Z…” </a:t>
            </a:r>
            <a:endParaRPr lang="en-GB" sz="1600" b="1" i="0" u="none" strike="noStrike" baseline="30000" dirty="0" smtClean="0">
              <a:solidFill>
                <a:srgbClr val="FF0000"/>
              </a:solidFill>
              <a:latin typeface="Corbel-Bold"/>
            </a:endParaRPr>
          </a:p>
          <a:p>
            <a:r>
              <a:rPr lang="en-GB" sz="1050" dirty="0">
                <a:solidFill>
                  <a:srgbClr val="0000CD"/>
                </a:solidFill>
                <a:latin typeface="Wingdings-Regular"/>
              </a:rPr>
              <a:t> </a:t>
            </a:r>
            <a:r>
              <a:rPr lang="en-GB" sz="1050" dirty="0" smtClean="0">
                <a:solidFill>
                  <a:srgbClr val="0000CD"/>
                </a:solidFill>
                <a:latin typeface="Wingdings-Regular"/>
              </a:rPr>
              <a:t>  -- </a:t>
            </a:r>
            <a:r>
              <a:rPr lang="en-GB" sz="1600" dirty="0">
                <a:solidFill>
                  <a:srgbClr val="0000CD"/>
                </a:solidFill>
                <a:latin typeface="Corbel-Bold"/>
              </a:rPr>
              <a:t> </a:t>
            </a:r>
            <a:r>
              <a:rPr lang="en-GB" sz="1600" dirty="0" smtClean="0">
                <a:solidFill>
                  <a:srgbClr val="0000CD"/>
                </a:solidFill>
                <a:latin typeface="Corbel-Bold"/>
              </a:rPr>
              <a:t>precision </a:t>
            </a:r>
            <a:r>
              <a:rPr lang="en-GB" sz="1600" dirty="0">
                <a:solidFill>
                  <a:srgbClr val="0000CD"/>
                </a:solidFill>
                <a:latin typeface="Corbel-Bold"/>
              </a:rPr>
              <a:t>of CKM matrix </a:t>
            </a:r>
            <a:r>
              <a:rPr lang="en-GB" sz="1600" dirty="0" smtClean="0">
                <a:solidFill>
                  <a:srgbClr val="0000CD"/>
                </a:solidFill>
                <a:latin typeface="Corbel-Bold"/>
              </a:rPr>
              <a:t>elements </a:t>
            </a:r>
            <a:endParaRPr lang="en-GB" sz="1600" dirty="0">
              <a:solidFill>
                <a:srgbClr val="0000CD"/>
              </a:solidFill>
              <a:latin typeface="Corbel-Bold"/>
            </a:endParaRPr>
          </a:p>
          <a:p>
            <a:r>
              <a:rPr lang="en-GB" sz="1050" dirty="0">
                <a:solidFill>
                  <a:srgbClr val="0000CD"/>
                </a:solidFill>
                <a:latin typeface="Wingdings-Regular"/>
              </a:rPr>
              <a:t> </a:t>
            </a:r>
            <a:r>
              <a:rPr lang="en-GB" sz="1050" dirty="0" smtClean="0">
                <a:solidFill>
                  <a:srgbClr val="0000CD"/>
                </a:solidFill>
                <a:latin typeface="Wingdings-Regular"/>
              </a:rPr>
              <a:t>  -- </a:t>
            </a:r>
            <a:r>
              <a:rPr lang="en-GB" sz="1050" i="0" u="none" strike="noStrike" baseline="0" dirty="0" smtClean="0">
                <a:solidFill>
                  <a:srgbClr val="0000CD"/>
                </a:solidFill>
                <a:latin typeface="Wingdings-Regular"/>
              </a:rPr>
              <a:t> </a:t>
            </a:r>
            <a:r>
              <a:rPr lang="en-GB" sz="1600" dirty="0">
                <a:solidFill>
                  <a:srgbClr val="0000CD"/>
                </a:solidFill>
                <a:latin typeface="Corbel-Bold"/>
              </a:rPr>
              <a:t>Push forward searches for FCNC, CP violation and </a:t>
            </a:r>
            <a:r>
              <a:rPr lang="en-GB" sz="1600" dirty="0" smtClean="0">
                <a:solidFill>
                  <a:srgbClr val="0000CD"/>
                </a:solidFill>
                <a:latin typeface="Corbel-Bold"/>
              </a:rPr>
              <a:t>mixing </a:t>
            </a:r>
            <a:endParaRPr lang="en-GB" sz="1600" dirty="0">
              <a:solidFill>
                <a:srgbClr val="0000CD"/>
              </a:solidFill>
              <a:latin typeface="Corbel-Bold"/>
            </a:endParaRPr>
          </a:p>
          <a:p>
            <a:r>
              <a:rPr lang="en-GB" sz="1050" dirty="0">
                <a:solidFill>
                  <a:srgbClr val="0000CD"/>
                </a:solidFill>
                <a:latin typeface="Wingdings-Regular"/>
              </a:rPr>
              <a:t> </a:t>
            </a:r>
            <a:r>
              <a:rPr lang="en-GB" sz="1050" dirty="0" smtClean="0">
                <a:solidFill>
                  <a:srgbClr val="0000CD"/>
                </a:solidFill>
                <a:latin typeface="Wingdings-Regular"/>
              </a:rPr>
              <a:t>  --  </a:t>
            </a:r>
            <a:r>
              <a:rPr lang="en-GB" sz="1600" dirty="0" smtClean="0">
                <a:solidFill>
                  <a:srgbClr val="0000CD"/>
                </a:solidFill>
                <a:latin typeface="Corbel-Bold"/>
              </a:rPr>
              <a:t>Study </a:t>
            </a:r>
            <a:r>
              <a:rPr lang="en-GB" sz="1600" dirty="0">
                <a:solidFill>
                  <a:srgbClr val="0000CD"/>
                </a:solidFill>
                <a:latin typeface="Corbel-Bold"/>
              </a:rPr>
              <a:t>rare penguin EW transitions such as b </a:t>
            </a:r>
            <a:r>
              <a:rPr lang="en-GB" sz="1600" i="0" u="none" strike="noStrike" baseline="0" dirty="0" smtClean="0">
                <a:solidFill>
                  <a:srgbClr val="0000CD"/>
                </a:solidFill>
                <a:latin typeface="SegoeUISymbol"/>
              </a:rPr>
              <a:t>➝</a:t>
            </a:r>
            <a:r>
              <a:rPr lang="en-GB" sz="1600" dirty="0" smtClean="0">
                <a:solidFill>
                  <a:srgbClr val="0000CD"/>
                </a:solidFill>
                <a:latin typeface="Corbel-Bold"/>
              </a:rPr>
              <a:t>s </a:t>
            </a:r>
            <a:r>
              <a:rPr lang="en-GB" sz="1600" i="0" u="none" strike="noStrike" baseline="0" dirty="0" smtClean="0">
                <a:solidFill>
                  <a:srgbClr val="0000CD"/>
                </a:solidFill>
                <a:latin typeface="CambriaMath"/>
              </a:rPr>
              <a:t>𝜏</a:t>
            </a:r>
            <a:r>
              <a:rPr lang="en-GB" sz="1100" i="0" u="none" strike="noStrike" baseline="0" dirty="0" smtClean="0">
                <a:solidFill>
                  <a:srgbClr val="0000CD"/>
                </a:solidFill>
                <a:latin typeface="SymbolMT"/>
              </a:rPr>
              <a:t>+ </a:t>
            </a:r>
            <a:r>
              <a:rPr lang="en-GB" sz="1600" i="0" u="none" strike="noStrike" baseline="0" dirty="0" smtClean="0">
                <a:solidFill>
                  <a:srgbClr val="0000CD"/>
                </a:solidFill>
                <a:latin typeface="CambriaMath"/>
              </a:rPr>
              <a:t>𝜏</a:t>
            </a:r>
            <a:r>
              <a:rPr lang="en-GB" sz="1100" i="0" u="none" strike="noStrike" baseline="0" dirty="0" smtClean="0">
                <a:solidFill>
                  <a:srgbClr val="0000CD"/>
                </a:solidFill>
                <a:latin typeface="SymbolMT"/>
              </a:rPr>
              <a:t>-  ,  </a:t>
            </a:r>
            <a:r>
              <a:rPr lang="en-GB" sz="1600" dirty="0">
                <a:solidFill>
                  <a:srgbClr val="0000CD"/>
                </a:solidFill>
                <a:latin typeface="SymbolMT"/>
              </a:rPr>
              <a:t>s</a:t>
            </a:r>
            <a:r>
              <a:rPr lang="en-GB" sz="1600" i="0" u="none" strike="noStrike" dirty="0" smtClean="0">
                <a:solidFill>
                  <a:srgbClr val="0000CD"/>
                </a:solidFill>
                <a:latin typeface="SymbolMT"/>
              </a:rPr>
              <a:t>pectroscopy (produce b-baryons, </a:t>
            </a:r>
            <a:r>
              <a:rPr lang="en-GB" sz="1600" i="0" u="none" strike="noStrike" dirty="0" err="1" smtClean="0">
                <a:solidFill>
                  <a:srgbClr val="0000CD"/>
                </a:solidFill>
                <a:latin typeface="SymbolMT"/>
              </a:rPr>
              <a:t>B</a:t>
            </a:r>
            <a:r>
              <a:rPr lang="en-GB" sz="1600" i="0" u="none" strike="noStrike" baseline="-25000" dirty="0" err="1" smtClean="0">
                <a:solidFill>
                  <a:srgbClr val="0000CD"/>
                </a:solidFill>
                <a:latin typeface="SymbolMT"/>
              </a:rPr>
              <a:t>s</a:t>
            </a:r>
            <a:r>
              <a:rPr lang="en-GB" sz="1600" dirty="0" smtClean="0">
                <a:solidFill>
                  <a:srgbClr val="0000CD"/>
                </a:solidFill>
                <a:latin typeface="SymbolMT"/>
              </a:rPr>
              <a:t> …)</a:t>
            </a:r>
            <a:endParaRPr lang="en-GB" sz="1100" i="0" u="none" strike="noStrike" dirty="0" smtClean="0">
              <a:solidFill>
                <a:srgbClr val="0000CD"/>
              </a:solidFill>
              <a:latin typeface="SymbolMT"/>
            </a:endParaRPr>
          </a:p>
          <a:p>
            <a:r>
              <a:rPr lang="en-GB" sz="1050" dirty="0">
                <a:solidFill>
                  <a:srgbClr val="0000CD"/>
                </a:solidFill>
                <a:latin typeface="Wingdings-Regular"/>
              </a:rPr>
              <a:t> </a:t>
            </a:r>
            <a:r>
              <a:rPr lang="en-GB" sz="1050" dirty="0" smtClean="0">
                <a:solidFill>
                  <a:srgbClr val="0000CD"/>
                </a:solidFill>
                <a:latin typeface="Wingdings-Regular"/>
              </a:rPr>
              <a:t>  </a:t>
            </a:r>
            <a:r>
              <a:rPr lang="en-GB" sz="1050" i="0" u="none" strike="noStrike" baseline="0" dirty="0" smtClean="0">
                <a:solidFill>
                  <a:srgbClr val="0000CD"/>
                </a:solidFill>
                <a:latin typeface="Wingdings-Regular"/>
              </a:rPr>
              <a:t>-- </a:t>
            </a:r>
            <a:r>
              <a:rPr lang="en-GB" sz="1600" dirty="0" smtClean="0">
                <a:solidFill>
                  <a:srgbClr val="0000CD"/>
                </a:solidFill>
                <a:latin typeface="Corbel-Bold"/>
              </a:rPr>
              <a:t>Test </a:t>
            </a:r>
            <a:r>
              <a:rPr lang="en-GB" sz="1600" dirty="0">
                <a:solidFill>
                  <a:srgbClr val="0000CD"/>
                </a:solidFill>
                <a:latin typeface="Corbel-Bold"/>
              </a:rPr>
              <a:t>lepton universality with </a:t>
            </a:r>
            <a:r>
              <a:rPr lang="en-GB" sz="1600" dirty="0" smtClean="0">
                <a:solidFill>
                  <a:srgbClr val="0000CD"/>
                </a:solidFill>
                <a:latin typeface="Corbel-Bold"/>
              </a:rPr>
              <a:t>10</a:t>
            </a:r>
            <a:r>
              <a:rPr lang="en-GB" sz="1600" baseline="30000" dirty="0" smtClean="0">
                <a:solidFill>
                  <a:srgbClr val="0000CD"/>
                </a:solidFill>
                <a:latin typeface="Corbel-Bold"/>
              </a:rPr>
              <a:t>11</a:t>
            </a:r>
            <a:r>
              <a:rPr lang="en-GB" sz="1100" i="0" u="none" strike="noStrike" baseline="0" dirty="0" smtClean="0">
                <a:solidFill>
                  <a:srgbClr val="0000CD"/>
                </a:solidFill>
                <a:latin typeface="Corbel-Bold"/>
              </a:rPr>
              <a:t> </a:t>
            </a:r>
            <a:r>
              <a:rPr lang="en-GB" sz="1600" i="0" u="none" strike="noStrike" baseline="0" dirty="0" smtClean="0">
                <a:solidFill>
                  <a:srgbClr val="0000CD"/>
                </a:solidFill>
                <a:latin typeface="CambriaMath"/>
              </a:rPr>
              <a:t>𝜏 </a:t>
            </a:r>
            <a:r>
              <a:rPr lang="en-GB" sz="1600" dirty="0">
                <a:solidFill>
                  <a:srgbClr val="0000CD"/>
                </a:solidFill>
                <a:latin typeface="Corbel-Bold"/>
              </a:rPr>
              <a:t>decays (with </a:t>
            </a:r>
            <a:r>
              <a:rPr lang="en-GB" sz="1600" i="0" u="none" strike="noStrike" baseline="0" dirty="0" smtClean="0">
                <a:solidFill>
                  <a:srgbClr val="0000CD"/>
                </a:solidFill>
                <a:latin typeface="CambriaMath"/>
              </a:rPr>
              <a:t>𝜏 </a:t>
            </a:r>
            <a:r>
              <a:rPr lang="en-GB" sz="1600" dirty="0">
                <a:solidFill>
                  <a:srgbClr val="0000CD"/>
                </a:solidFill>
                <a:latin typeface="Corbel-Bold"/>
              </a:rPr>
              <a:t>lifetime, mass, BRs</a:t>
            </a:r>
            <a:r>
              <a:rPr lang="en-GB" sz="1600" dirty="0" smtClean="0">
                <a:solidFill>
                  <a:srgbClr val="0000CD"/>
                </a:solidFill>
                <a:latin typeface="Corbel-Bold"/>
              </a:rPr>
              <a:t>) at 10</a:t>
            </a:r>
            <a:r>
              <a:rPr lang="en-GB" sz="1600" baseline="30000" dirty="0" smtClean="0">
                <a:solidFill>
                  <a:srgbClr val="0000CD"/>
                </a:solidFill>
                <a:latin typeface="Corbel-Bold"/>
              </a:rPr>
              <a:t>-5 </a:t>
            </a:r>
            <a:r>
              <a:rPr lang="en-GB" sz="1600" dirty="0" smtClean="0">
                <a:solidFill>
                  <a:srgbClr val="0000CD"/>
                </a:solidFill>
                <a:latin typeface="Corbel-Bold"/>
              </a:rPr>
              <a:t>level, LFV to 10</a:t>
            </a:r>
            <a:r>
              <a:rPr lang="en-GB" sz="1600" baseline="30000" dirty="0" smtClean="0">
                <a:solidFill>
                  <a:srgbClr val="0000CD"/>
                </a:solidFill>
                <a:latin typeface="Corbel-Bold"/>
              </a:rPr>
              <a:t>-10</a:t>
            </a:r>
          </a:p>
          <a:p>
            <a:r>
              <a:rPr lang="fr-CH" sz="1600" dirty="0">
                <a:solidFill>
                  <a:srgbClr val="0000CD"/>
                </a:solidFill>
                <a:latin typeface="Corbel-Bold"/>
              </a:rPr>
              <a:t> </a:t>
            </a:r>
            <a:r>
              <a:rPr lang="fr-CH" sz="1600" dirty="0" smtClean="0">
                <a:solidFill>
                  <a:srgbClr val="0000CD"/>
                </a:solidFill>
                <a:latin typeface="Corbel-Bold"/>
              </a:rPr>
              <a:t> -- all </a:t>
            </a:r>
            <a:r>
              <a:rPr lang="fr-CH" sz="1600" dirty="0" err="1" smtClean="0">
                <a:solidFill>
                  <a:srgbClr val="0000CD"/>
                </a:solidFill>
                <a:latin typeface="Corbel-Bold"/>
              </a:rPr>
              <a:t>very</a:t>
            </a:r>
            <a:r>
              <a:rPr lang="fr-CH" sz="1600" dirty="0" smtClean="0">
                <a:solidFill>
                  <a:srgbClr val="0000CD"/>
                </a:solidFill>
                <a:latin typeface="Corbel-Bold"/>
              </a:rPr>
              <a:t> important to </a:t>
            </a:r>
            <a:r>
              <a:rPr lang="fr-CH" sz="1600" dirty="0" err="1" smtClean="0">
                <a:solidFill>
                  <a:srgbClr val="0000CD"/>
                </a:solidFill>
                <a:latin typeface="Corbel-Bold"/>
              </a:rPr>
              <a:t>constrain</a:t>
            </a:r>
            <a:r>
              <a:rPr lang="fr-CH" sz="1600" dirty="0" smtClean="0">
                <a:solidFill>
                  <a:srgbClr val="0000CD"/>
                </a:solidFill>
                <a:latin typeface="Corbel-Bold"/>
              </a:rPr>
              <a:t> / (</a:t>
            </a:r>
            <a:r>
              <a:rPr lang="fr-CH" sz="1600" dirty="0" err="1" smtClean="0">
                <a:solidFill>
                  <a:srgbClr val="0000CD"/>
                </a:solidFill>
                <a:latin typeface="Corbel-Bold"/>
              </a:rPr>
              <a:t>provide</a:t>
            </a:r>
            <a:r>
              <a:rPr lang="fr-CH" sz="1600" dirty="0" smtClean="0">
                <a:solidFill>
                  <a:srgbClr val="0000CD"/>
                </a:solidFill>
                <a:latin typeface="Corbel-Bold"/>
              </a:rPr>
              <a:t> </a:t>
            </a:r>
            <a:r>
              <a:rPr lang="fr-CH" sz="1600" dirty="0" err="1" smtClean="0">
                <a:solidFill>
                  <a:srgbClr val="0000CD"/>
                </a:solidFill>
                <a:latin typeface="Corbel-Bold"/>
              </a:rPr>
              <a:t>hints</a:t>
            </a:r>
            <a:r>
              <a:rPr lang="fr-CH" sz="1600" dirty="0" smtClean="0">
                <a:solidFill>
                  <a:srgbClr val="0000CD"/>
                </a:solidFill>
                <a:latin typeface="Corbel-Bold"/>
              </a:rPr>
              <a:t> of) new BSM </a:t>
            </a:r>
            <a:r>
              <a:rPr lang="fr-CH" sz="1600" dirty="0" err="1" smtClean="0">
                <a:solidFill>
                  <a:srgbClr val="0000CD"/>
                </a:solidFill>
                <a:latin typeface="Corbel-Bold"/>
              </a:rPr>
              <a:t>physics</a:t>
            </a:r>
            <a:r>
              <a:rPr lang="fr-CH" sz="1600" dirty="0" smtClean="0">
                <a:solidFill>
                  <a:srgbClr val="0000CD"/>
                </a:solidFill>
                <a:latin typeface="Corbel-Bold"/>
              </a:rPr>
              <a:t>.</a:t>
            </a:r>
          </a:p>
          <a:p>
            <a:r>
              <a:rPr lang="fr-CH" sz="1600" dirty="0" smtClean="0">
                <a:solidFill>
                  <a:srgbClr val="0000CD"/>
                </a:solidFill>
                <a:latin typeface="Corbel-Bold"/>
              </a:rPr>
              <a:t> </a:t>
            </a:r>
            <a:endParaRPr lang="en-GB" sz="1600" dirty="0">
              <a:solidFill>
                <a:srgbClr val="0000CD"/>
              </a:solidFill>
              <a:latin typeface="Corbel-Bold"/>
            </a:endParaRPr>
          </a:p>
          <a:p>
            <a:r>
              <a:rPr lang="en-GB" sz="2000" b="1" i="0" u="none" strike="noStrike" baseline="0" dirty="0" smtClean="0">
                <a:solidFill>
                  <a:srgbClr val="009A00"/>
                </a:solidFill>
                <a:latin typeface="Corbel-Bold"/>
              </a:rPr>
              <a:t>             need</a:t>
            </a:r>
            <a:r>
              <a:rPr lang="en-GB" sz="2000" b="1" i="0" u="none" strike="noStrike" dirty="0" smtClean="0">
                <a:solidFill>
                  <a:srgbClr val="009A00"/>
                </a:solidFill>
                <a:latin typeface="Corbel-Bold"/>
              </a:rPr>
              <a:t> special detectors (PID); </a:t>
            </a:r>
            <a:r>
              <a:rPr lang="en-GB" sz="2000" b="1" i="0" u="none" strike="noStrike" baseline="0" dirty="0" smtClean="0">
                <a:solidFill>
                  <a:srgbClr val="009A00"/>
                </a:solidFill>
                <a:latin typeface="Corbel-Bold"/>
              </a:rPr>
              <a:t> a story to be written! </a:t>
            </a:r>
          </a:p>
          <a:p>
            <a:endParaRPr lang="en-GB" sz="800" dirty="0">
              <a:solidFill>
                <a:srgbClr val="C00000"/>
              </a:solidFill>
              <a:latin typeface="Wingdings-Regular"/>
            </a:endParaRPr>
          </a:p>
          <a:p>
            <a:endParaRPr lang="en-GB" sz="1600" b="1" i="0" u="none" strike="noStrike" baseline="0" dirty="0" smtClean="0">
              <a:solidFill>
                <a:srgbClr val="C00000"/>
              </a:solidFill>
              <a:latin typeface="Corbel-Bold"/>
            </a:endParaRPr>
          </a:p>
          <a:p>
            <a:r>
              <a:rPr lang="en-GB" sz="1600" b="1" i="0" u="none" strike="noStrike" baseline="0" dirty="0" smtClean="0">
                <a:solidFill>
                  <a:srgbClr val="C00000"/>
                </a:solidFill>
                <a:latin typeface="Corbel-Bold"/>
              </a:rPr>
              <a:t>The 3.5 × 10</a:t>
            </a:r>
            <a:r>
              <a:rPr lang="en-GB" sz="1100" b="1" i="0" u="none" strike="noStrike" baseline="30000" dirty="0" smtClean="0">
                <a:solidFill>
                  <a:srgbClr val="C00000"/>
                </a:solidFill>
                <a:latin typeface="Corbel-Bold"/>
              </a:rPr>
              <a:t>12</a:t>
            </a:r>
            <a:r>
              <a:rPr lang="en-GB" sz="1100" b="1" i="0" u="none" strike="noStrike" baseline="0" dirty="0" smtClean="0">
                <a:solidFill>
                  <a:srgbClr val="C00000"/>
                </a:solidFill>
                <a:latin typeface="Corbel-Bold"/>
              </a:rPr>
              <a:t> </a:t>
            </a:r>
            <a:r>
              <a:rPr lang="en-GB" sz="1600" b="1" i="0" u="none" strike="noStrike" baseline="0" dirty="0" smtClean="0">
                <a:solidFill>
                  <a:srgbClr val="C00000"/>
                </a:solidFill>
                <a:latin typeface="Corbel-Bold"/>
              </a:rPr>
              <a:t>hadronic Z decay also provide precious input for QCD studies</a:t>
            </a:r>
          </a:p>
          <a:p>
            <a:r>
              <a:rPr lang="en-GB" sz="1000" dirty="0">
                <a:solidFill>
                  <a:srgbClr val="0000CD"/>
                </a:solidFill>
                <a:latin typeface="Wingdings-Regular"/>
              </a:rPr>
              <a:t> </a:t>
            </a:r>
            <a:r>
              <a:rPr lang="en-GB" sz="1000" dirty="0" smtClean="0">
                <a:solidFill>
                  <a:srgbClr val="0000CD"/>
                </a:solidFill>
                <a:latin typeface="Wingdings-Regular"/>
              </a:rPr>
              <a:t> </a:t>
            </a:r>
            <a:r>
              <a:rPr lang="en-GB" sz="1000" b="0" i="0" u="none" strike="noStrike" baseline="0" dirty="0" smtClean="0">
                <a:solidFill>
                  <a:srgbClr val="0000CD"/>
                </a:solidFill>
                <a:latin typeface="Wingdings-Regular"/>
              </a:rPr>
              <a:t> </a:t>
            </a:r>
            <a:r>
              <a:rPr lang="en-GB" sz="1400" dirty="0">
                <a:solidFill>
                  <a:srgbClr val="0000CD"/>
                </a:solidFill>
                <a:latin typeface="Corbel-Bold"/>
              </a:rPr>
              <a:t>High-precision measurement of </a:t>
            </a:r>
            <a:r>
              <a:rPr lang="en-GB" sz="1400" dirty="0">
                <a:solidFill>
                  <a:srgbClr val="0000CD"/>
                </a:solidFill>
                <a:latin typeface="SymbolMT"/>
                <a:sym typeface="Symbol"/>
              </a:rPr>
              <a:t></a:t>
            </a:r>
            <a:r>
              <a:rPr lang="en-GB" sz="1050" i="0" u="none" strike="noStrike" baseline="0" dirty="0" smtClean="0">
                <a:solidFill>
                  <a:srgbClr val="0000CD"/>
                </a:solidFill>
                <a:latin typeface="Corbel-Bold"/>
              </a:rPr>
              <a:t>s</a:t>
            </a:r>
            <a:r>
              <a:rPr lang="en-GB" sz="1400" dirty="0" smtClean="0">
                <a:solidFill>
                  <a:srgbClr val="0000CD"/>
                </a:solidFill>
                <a:latin typeface="Corbel-Bold"/>
              </a:rPr>
              <a:t>(</a:t>
            </a:r>
            <a:r>
              <a:rPr lang="en-GB" sz="1400" dirty="0" err="1" smtClean="0">
                <a:solidFill>
                  <a:srgbClr val="0000CD"/>
                </a:solidFill>
                <a:latin typeface="Corbel-Bold"/>
              </a:rPr>
              <a:t>m</a:t>
            </a:r>
            <a:r>
              <a:rPr lang="en-GB" sz="1050" i="0" u="none" strike="noStrike" baseline="0" dirty="0" err="1" smtClean="0">
                <a:solidFill>
                  <a:srgbClr val="0000CD"/>
                </a:solidFill>
                <a:latin typeface="Corbel-Bold"/>
              </a:rPr>
              <a:t>Z</a:t>
            </a:r>
            <a:r>
              <a:rPr lang="en-GB" sz="1400" dirty="0">
                <a:solidFill>
                  <a:srgbClr val="0000CD"/>
                </a:solidFill>
                <a:latin typeface="Corbel-Bold"/>
              </a:rPr>
              <a:t>) with </a:t>
            </a:r>
            <a:r>
              <a:rPr lang="en-GB" sz="1400" dirty="0" smtClean="0">
                <a:solidFill>
                  <a:srgbClr val="0000CD"/>
                </a:solidFill>
                <a:latin typeface="Corbel-Bold"/>
              </a:rPr>
              <a:t>R</a:t>
            </a:r>
            <a:r>
              <a:rPr lang="en-GB" sz="1050" i="0" u="none" strike="noStrike" baseline="0" dirty="0" smtClean="0">
                <a:solidFill>
                  <a:srgbClr val="0000CD"/>
                </a:solidFill>
                <a:latin typeface="CambriaMath"/>
              </a:rPr>
              <a:t>ℓ</a:t>
            </a:r>
            <a:r>
              <a:rPr lang="en-GB" sz="1400" dirty="0" smtClean="0">
                <a:solidFill>
                  <a:srgbClr val="0000CD"/>
                </a:solidFill>
                <a:latin typeface="Corbel-Bold"/>
              </a:rPr>
              <a:t>  in Z and W decay, jet </a:t>
            </a:r>
            <a:r>
              <a:rPr lang="en-GB" sz="1400" dirty="0">
                <a:solidFill>
                  <a:srgbClr val="0000CD"/>
                </a:solidFill>
                <a:latin typeface="Corbel-Bold"/>
              </a:rPr>
              <a:t>rates, </a:t>
            </a:r>
            <a:r>
              <a:rPr lang="en-GB" sz="1400" i="0" u="none" strike="noStrike" baseline="0" dirty="0" smtClean="0">
                <a:solidFill>
                  <a:srgbClr val="0000CD"/>
                </a:solidFill>
                <a:latin typeface="CambriaMath"/>
              </a:rPr>
              <a:t>𝜏 </a:t>
            </a:r>
            <a:r>
              <a:rPr lang="en-GB" sz="1400" dirty="0">
                <a:solidFill>
                  <a:srgbClr val="0000CD"/>
                </a:solidFill>
                <a:latin typeface="Corbel-Bold"/>
              </a:rPr>
              <a:t>decays, etc. : </a:t>
            </a:r>
            <a:r>
              <a:rPr lang="en-GB" sz="1400" dirty="0" smtClean="0">
                <a:solidFill>
                  <a:srgbClr val="0000CD"/>
                </a:solidFill>
                <a:latin typeface="Corbel-Bold"/>
              </a:rPr>
              <a:t>10 </a:t>
            </a:r>
            <a:r>
              <a:rPr lang="en-GB" sz="1400" baseline="30000" dirty="0" smtClean="0">
                <a:solidFill>
                  <a:srgbClr val="0000CD"/>
                </a:solidFill>
                <a:latin typeface="Corbel-Bold"/>
              </a:rPr>
              <a:t>-- 3</a:t>
            </a:r>
            <a:r>
              <a:rPr lang="en-GB" sz="1400" dirty="0" smtClean="0">
                <a:solidFill>
                  <a:srgbClr val="0000CD"/>
                </a:solidFill>
                <a:latin typeface="Corbel-Bold"/>
              </a:rPr>
              <a:t>  </a:t>
            </a:r>
            <a:r>
              <a:rPr lang="en-GB" sz="1600" i="0" u="none" strike="noStrike" baseline="0" dirty="0" smtClean="0">
                <a:solidFill>
                  <a:srgbClr val="0000CD"/>
                </a:solidFill>
                <a:latin typeface="SegoeUISymbol"/>
              </a:rPr>
              <a:t>➝</a:t>
            </a:r>
            <a:r>
              <a:rPr lang="en-GB" sz="1400" dirty="0" smtClean="0">
                <a:solidFill>
                  <a:srgbClr val="0000CD"/>
                </a:solidFill>
                <a:latin typeface="Corbel-Bold"/>
              </a:rPr>
              <a:t>10 </a:t>
            </a:r>
            <a:r>
              <a:rPr lang="en-GB" sz="1400" baseline="30000" dirty="0" smtClean="0">
                <a:solidFill>
                  <a:srgbClr val="0000CD"/>
                </a:solidFill>
                <a:latin typeface="Corbel-Bold"/>
              </a:rPr>
              <a:t>-- 4</a:t>
            </a:r>
            <a:endParaRPr lang="en-GB" sz="1050" i="0" u="none" strike="noStrike" baseline="30000" dirty="0" smtClean="0">
              <a:solidFill>
                <a:srgbClr val="0000CD"/>
              </a:solidFill>
              <a:latin typeface="Corbel-Bold"/>
            </a:endParaRPr>
          </a:p>
          <a:p>
            <a:r>
              <a:rPr lang="en-GB" sz="1400" dirty="0" smtClean="0">
                <a:solidFill>
                  <a:srgbClr val="0000CD"/>
                </a:solidFill>
                <a:latin typeface="Corbel-Bold"/>
              </a:rPr>
              <a:t>  </a:t>
            </a:r>
            <a:r>
              <a:rPr lang="en-GB" sz="1600" dirty="0" smtClean="0">
                <a:solidFill>
                  <a:srgbClr val="0000CD"/>
                </a:solidFill>
                <a:latin typeface="Corbel-Bold"/>
              </a:rPr>
              <a:t>huge √</a:t>
            </a:r>
            <a:r>
              <a:rPr lang="en-GB" sz="1600" dirty="0">
                <a:solidFill>
                  <a:srgbClr val="0000CD"/>
                </a:solidFill>
                <a:latin typeface="Corbel-Bold"/>
              </a:rPr>
              <a:t>s lever-arm </a:t>
            </a:r>
            <a:r>
              <a:rPr lang="en-GB" sz="1600" dirty="0" smtClean="0">
                <a:solidFill>
                  <a:srgbClr val="0000CD"/>
                </a:solidFill>
                <a:latin typeface="Corbel-Bold"/>
              </a:rPr>
              <a:t>between 30 GeV and 1 </a:t>
            </a:r>
            <a:r>
              <a:rPr lang="en-GB" sz="1600" dirty="0" err="1" smtClean="0">
                <a:solidFill>
                  <a:srgbClr val="0000CD"/>
                </a:solidFill>
                <a:latin typeface="Corbel-Bold"/>
              </a:rPr>
              <a:t>TeV</a:t>
            </a:r>
            <a:r>
              <a:rPr lang="en-GB" sz="1600" dirty="0" smtClean="0">
                <a:solidFill>
                  <a:srgbClr val="0000CD"/>
                </a:solidFill>
                <a:latin typeface="Corbel-Bold"/>
              </a:rPr>
              <a:t> (FCC vs ILC), fragmentation, baryon production ….   </a:t>
            </a:r>
          </a:p>
          <a:p>
            <a:endParaRPr lang="fr-CH" sz="1200" b="1" dirty="0">
              <a:solidFill>
                <a:srgbClr val="009A00"/>
              </a:solidFill>
              <a:latin typeface="Corbel-Bold"/>
            </a:endParaRPr>
          </a:p>
          <a:p>
            <a:r>
              <a:rPr lang="en-GB" sz="900" b="0" i="0" u="none" strike="noStrike" baseline="0" dirty="0" smtClean="0">
                <a:solidFill>
                  <a:srgbClr val="C00000"/>
                </a:solidFill>
                <a:latin typeface="Wingdings-Regular"/>
              </a:rPr>
              <a:t> </a:t>
            </a:r>
            <a:r>
              <a:rPr lang="en-GB" sz="1600" b="1" i="0" u="none" strike="noStrike" baseline="0" dirty="0" smtClean="0">
                <a:solidFill>
                  <a:srgbClr val="C00000"/>
                </a:solidFill>
                <a:latin typeface="Corbel-Bold"/>
              </a:rPr>
              <a:t>Testing running of </a:t>
            </a:r>
            <a:r>
              <a:rPr lang="en-GB" sz="1600" dirty="0" smtClean="0">
                <a:solidFill>
                  <a:srgbClr val="C00000"/>
                </a:solidFill>
                <a:latin typeface="SymbolMT"/>
                <a:sym typeface="Symbol"/>
              </a:rPr>
              <a:t></a:t>
            </a:r>
            <a:r>
              <a:rPr lang="en-GB" sz="1100" b="1" i="0" u="none" strike="noStrike" baseline="0" dirty="0" smtClean="0">
                <a:solidFill>
                  <a:srgbClr val="C00000"/>
                </a:solidFill>
                <a:latin typeface="Corbel-Bold"/>
              </a:rPr>
              <a:t>s </a:t>
            </a:r>
            <a:r>
              <a:rPr lang="en-GB" sz="1600" b="1" i="0" u="none" strike="noStrike" baseline="0" dirty="0" smtClean="0">
                <a:solidFill>
                  <a:srgbClr val="C00000"/>
                </a:solidFill>
                <a:latin typeface="Corbel-Bold"/>
              </a:rPr>
              <a:t>to excellent precision </a:t>
            </a:r>
            <a:endParaRPr lang="en-GB" sz="2000" dirty="0" smtClean="0">
              <a:solidFill>
                <a:srgbClr val="C00000"/>
              </a:solidFill>
            </a:endParaRPr>
          </a:p>
          <a:p>
            <a:endParaRPr lang="en-GB" sz="1200" b="1" i="0" u="none" strike="noStrike" baseline="0" dirty="0" smtClean="0">
              <a:solidFill>
                <a:srgbClr val="009A00"/>
              </a:solidFill>
              <a:latin typeface="Corbel-Bold"/>
            </a:endParaRPr>
          </a:p>
        </p:txBody>
      </p:sp>
    </p:spTree>
    <p:extLst>
      <p:ext uri="{BB962C8B-B14F-4D97-AF65-F5344CB8AC3E}">
        <p14:creationId xmlns:p14="http://schemas.microsoft.com/office/powerpoint/2010/main" val="400401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4A8096-750D-4713-9B23-87104ECF9002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20/01/2021</a:t>
            </a:fld>
            <a:endParaRPr kumimoji="0" lang="fr-C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Alain Blondel  FCC status</a:t>
            </a:r>
            <a:endParaRPr kumimoji="0" lang="fr-C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8A6E5-1451-4611-9B85-9117163DB886}" type="slidenum">
              <a:rPr kumimoji="0" lang="fr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fr-C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83768" y="-31531"/>
            <a:ext cx="4172296" cy="5847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Dark</a:t>
            </a:r>
            <a:r>
              <a:rPr kumimoji="0" lang="fr-CH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CH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Sector</a:t>
            </a:r>
            <a:r>
              <a:rPr kumimoji="0" lang="fr-CH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at Z </a:t>
            </a:r>
            <a:r>
              <a:rPr kumimoji="0" lang="fr-CH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factory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1"/>
          <a:stretch/>
        </p:blipFill>
        <p:spPr bwMode="auto">
          <a:xfrm>
            <a:off x="560245" y="1405685"/>
            <a:ext cx="3507699" cy="346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754" y="1405685"/>
            <a:ext cx="3591694" cy="3491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>
            <a:stCxn id="6146" idx="3"/>
            <a:endCxn id="6147" idx="1"/>
          </p:cNvCxnSpPr>
          <p:nvPr/>
        </p:nvCxnSpPr>
        <p:spPr>
          <a:xfrm>
            <a:off x="4067944" y="3137129"/>
            <a:ext cx="944810" cy="1428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067944" y="2569468"/>
            <a:ext cx="10443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mediator</a:t>
            </a:r>
            <a:endParaRPr kumimoji="0" lang="fr-CH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mixing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7930" y="4873724"/>
            <a:ext cx="8198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Dark</a:t>
            </a:r>
            <a:r>
              <a:rPr kumimoji="0" lang="fr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photons, </a:t>
            </a:r>
            <a:r>
              <a:rPr kumimoji="0" lang="fr-CH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axion</a:t>
            </a:r>
            <a:r>
              <a:rPr kumimoji="0" lang="fr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CH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like</a:t>
            </a:r>
            <a:r>
              <a:rPr kumimoji="0" lang="fr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CH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particles</a:t>
            </a:r>
            <a:r>
              <a:rPr kumimoji="0" lang="fr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fr-CH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sterile</a:t>
            </a:r>
            <a:r>
              <a:rPr kumimoji="0" lang="fr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neutrinos, all </a:t>
            </a:r>
            <a:r>
              <a:rPr kumimoji="0" lang="fr-CH" sz="1800" b="0" i="1" u="sng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feebly</a:t>
            </a:r>
            <a:r>
              <a:rPr kumimoji="0" lang="fr-CH" sz="1800" b="0" i="1" u="sng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CH" sz="1800" b="0" i="1" u="sng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coupled</a:t>
            </a:r>
            <a:r>
              <a:rPr kumimoji="0" lang="fr-CH" sz="1800" b="0" i="1" u="sng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SM </a:t>
            </a:r>
            <a:r>
              <a:rPr kumimoji="0" lang="fr-CH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particles</a:t>
            </a:r>
            <a:r>
              <a:rPr kumimoji="0" lang="fr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784" y="554985"/>
            <a:ext cx="8882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</a:t>
            </a:r>
            <a:r>
              <a: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the </a:t>
            </a:r>
            <a:r>
              <a:rPr kumimoji="0" lang="fr-CH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Higgs</a:t>
            </a:r>
            <a:r>
              <a: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CH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discovery</a:t>
            </a:r>
            <a:r>
              <a: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SM </a:t>
            </a:r>
            <a:r>
              <a:rPr kumimoji="0" lang="fr-CH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works</a:t>
            </a:r>
            <a:r>
              <a: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CH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perfectly</a:t>
            </a:r>
            <a:r>
              <a: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fr-CH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yet</a:t>
            </a:r>
            <a:r>
              <a: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CH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</a:t>
            </a:r>
            <a:r>
              <a: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CH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need</a:t>
            </a:r>
            <a:r>
              <a: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new </a:t>
            </a:r>
            <a:r>
              <a:rPr kumimoji="0" lang="fr-CH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physics</a:t>
            </a:r>
            <a:r>
              <a: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</a:t>
            </a:r>
            <a:r>
              <a:rPr kumimoji="0" lang="fr-CH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explain</a:t>
            </a:r>
            <a:r>
              <a: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the baryon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asymmetry</a:t>
            </a:r>
            <a:r>
              <a: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 the </a:t>
            </a:r>
            <a:r>
              <a:rPr kumimoji="0" lang="fr-CH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Universe</a:t>
            </a:r>
            <a:r>
              <a: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the </a:t>
            </a:r>
            <a:r>
              <a:rPr kumimoji="0" lang="fr-CH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dark</a:t>
            </a:r>
            <a:r>
              <a: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CH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matter</a:t>
            </a:r>
            <a:r>
              <a: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etc… </a:t>
            </a:r>
            <a:r>
              <a:rPr kumimoji="0" lang="fr-CH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without</a:t>
            </a:r>
            <a:r>
              <a: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CH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interfering</a:t>
            </a:r>
            <a:r>
              <a:rPr kumimoji="0" lang="fr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CH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</a:t>
            </a:r>
            <a:r>
              <a:rPr kumimoji="0" lang="fr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SM </a:t>
            </a:r>
            <a:r>
              <a: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rad. corr.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44408" y="4441676"/>
            <a:ext cx="801823" cy="369332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EECE1">
                    <a:lumMod val="9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S. Gori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9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67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0" y="1154410"/>
            <a:ext cx="6692900" cy="31432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4433" y="265212"/>
            <a:ext cx="81294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This </a:t>
            </a:r>
            <a:r>
              <a:rPr lang="fr-CH" dirty="0" err="1" smtClean="0"/>
              <a:t>picture</a:t>
            </a:r>
            <a:r>
              <a:rPr lang="fr-CH" dirty="0" smtClean="0"/>
              <a:t> </a:t>
            </a:r>
            <a:r>
              <a:rPr lang="fr-CH" dirty="0" err="1" smtClean="0"/>
              <a:t>is</a:t>
            </a:r>
            <a:r>
              <a:rPr lang="fr-CH" dirty="0" smtClean="0"/>
              <a:t> relevant to Neutrino, </a:t>
            </a:r>
            <a:r>
              <a:rPr lang="fr-CH" dirty="0" err="1" smtClean="0"/>
              <a:t>Dark</a:t>
            </a:r>
            <a:r>
              <a:rPr lang="fr-CH" dirty="0" smtClean="0"/>
              <a:t> </a:t>
            </a:r>
            <a:r>
              <a:rPr lang="fr-CH" dirty="0" err="1" smtClean="0"/>
              <a:t>sectors</a:t>
            </a:r>
            <a:r>
              <a:rPr lang="fr-CH" dirty="0" smtClean="0"/>
              <a:t> and High </a:t>
            </a:r>
            <a:r>
              <a:rPr lang="fr-CH" dirty="0" err="1"/>
              <a:t>E</a:t>
            </a:r>
            <a:r>
              <a:rPr lang="fr-CH" dirty="0" err="1" smtClean="0"/>
              <a:t>nergy</a:t>
            </a:r>
            <a:r>
              <a:rPr lang="fr-CH" dirty="0" smtClean="0"/>
              <a:t> </a:t>
            </a:r>
            <a:r>
              <a:rPr lang="fr-CH" dirty="0" err="1"/>
              <a:t>F</a:t>
            </a:r>
            <a:r>
              <a:rPr lang="fr-CH" dirty="0" err="1" smtClean="0"/>
              <a:t>rontiers</a:t>
            </a:r>
            <a:r>
              <a:rPr lang="fr-CH" dirty="0" smtClean="0"/>
              <a:t>. </a:t>
            </a:r>
            <a:br>
              <a:rPr lang="fr-CH" dirty="0" smtClean="0"/>
            </a:br>
            <a:r>
              <a:rPr lang="fr-CH" dirty="0" smtClean="0"/>
              <a:t> FCC-</a:t>
            </a:r>
            <a:r>
              <a:rPr lang="fr-CH" dirty="0" err="1" smtClean="0"/>
              <a:t>ee</a:t>
            </a:r>
            <a:r>
              <a:rPr lang="fr-CH" dirty="0" smtClean="0"/>
              <a:t>  (Z) </a:t>
            </a:r>
            <a:r>
              <a:rPr lang="fr-CH" dirty="0" err="1" smtClean="0"/>
              <a:t>compared</a:t>
            </a:r>
            <a:r>
              <a:rPr lang="fr-CH" dirty="0" smtClean="0"/>
              <a:t> to the </a:t>
            </a:r>
            <a:r>
              <a:rPr lang="fr-CH" dirty="0" err="1" smtClean="0"/>
              <a:t>other</a:t>
            </a:r>
            <a:r>
              <a:rPr lang="fr-CH" dirty="0" smtClean="0"/>
              <a:t> machines for right-</a:t>
            </a:r>
            <a:r>
              <a:rPr lang="fr-CH" dirty="0" err="1" smtClean="0"/>
              <a:t>handed</a:t>
            </a:r>
            <a:r>
              <a:rPr lang="fr-CH" dirty="0" smtClean="0"/>
              <a:t> (</a:t>
            </a:r>
            <a:r>
              <a:rPr lang="fr-CH" dirty="0" err="1" smtClean="0"/>
              <a:t>sterile</a:t>
            </a:r>
            <a:r>
              <a:rPr lang="fr-CH" dirty="0" smtClean="0"/>
              <a:t>) neutrinos</a:t>
            </a:r>
            <a:endParaRPr lang="fr-CH" dirty="0"/>
          </a:p>
          <a:p>
            <a:r>
              <a:rPr lang="fr-CH" dirty="0"/>
              <a:t> </a:t>
            </a:r>
            <a:r>
              <a:rPr lang="fr-CH" dirty="0" smtClean="0"/>
              <a:t>How close </a:t>
            </a:r>
            <a:r>
              <a:rPr lang="fr-CH" dirty="0" err="1"/>
              <a:t>c</a:t>
            </a:r>
            <a:r>
              <a:rPr lang="fr-CH" dirty="0" err="1" smtClean="0"/>
              <a:t>an</a:t>
            </a:r>
            <a:r>
              <a:rPr lang="fr-CH" dirty="0" smtClean="0"/>
              <a:t> </a:t>
            </a:r>
            <a:r>
              <a:rPr lang="fr-CH" dirty="0" err="1" smtClean="0"/>
              <a:t>we</a:t>
            </a:r>
            <a:r>
              <a:rPr lang="fr-CH" dirty="0" smtClean="0"/>
              <a:t> </a:t>
            </a:r>
            <a:r>
              <a:rPr lang="fr-CH" dirty="0" err="1" smtClean="0"/>
              <a:t>get</a:t>
            </a:r>
            <a:r>
              <a:rPr lang="fr-CH" dirty="0" smtClean="0"/>
              <a:t> to the ‘</a:t>
            </a:r>
            <a:r>
              <a:rPr lang="fr-CH" dirty="0" err="1" smtClean="0"/>
              <a:t>see-saw</a:t>
            </a:r>
            <a:r>
              <a:rPr lang="fr-CH" dirty="0" smtClean="0"/>
              <a:t> </a:t>
            </a:r>
            <a:r>
              <a:rPr lang="fr-CH" dirty="0" err="1" smtClean="0"/>
              <a:t>limit</a:t>
            </a:r>
            <a:r>
              <a:rPr lang="fr-CH" dirty="0" smtClean="0"/>
              <a:t>’? </a:t>
            </a:r>
            <a:r>
              <a:rPr lang="fr-CH" dirty="0" err="1" smtClean="0"/>
              <a:t>can</a:t>
            </a:r>
            <a:r>
              <a:rPr lang="fr-CH" dirty="0" smtClean="0"/>
              <a:t> </a:t>
            </a:r>
            <a:r>
              <a:rPr lang="fr-CH" dirty="0" err="1" smtClean="0"/>
              <a:t>we</a:t>
            </a:r>
            <a:r>
              <a:rPr lang="fr-CH" dirty="0" smtClean="0"/>
              <a:t> </a:t>
            </a:r>
            <a:r>
              <a:rPr lang="fr-CH" dirty="0" err="1" smtClean="0"/>
              <a:t>improve</a:t>
            </a:r>
            <a:r>
              <a:rPr lang="fr-CH" dirty="0" smtClean="0"/>
              <a:t> </a:t>
            </a:r>
            <a:r>
              <a:rPr lang="fr-CH" dirty="0" err="1" smtClean="0"/>
              <a:t>acceptance</a:t>
            </a:r>
            <a:r>
              <a:rPr lang="fr-CH" dirty="0" smtClean="0"/>
              <a:t> and </a:t>
            </a:r>
            <a:r>
              <a:rPr lang="fr-CH" dirty="0" err="1" smtClean="0"/>
              <a:t>reach</a:t>
            </a:r>
            <a:r>
              <a:rPr lang="fr-CH" dirty="0" smtClean="0"/>
              <a:t>?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7E080-B36E-453D-A762-16B8E8566474}" type="datetime1">
              <a:rPr lang="en-GB" smtClean="0"/>
              <a:t>20/01/2021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Alain Blondel  FCC status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1BFFD-6ACE-4186-BB5D-92E7BB2BB754}" type="slidenum">
              <a:rPr lang="en-GB" smtClean="0"/>
              <a:t>72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395536" y="4297660"/>
            <a:ext cx="8517973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dirty="0" smtClean="0"/>
              <a:t>-- the </a:t>
            </a:r>
            <a:r>
              <a:rPr lang="fr-CH" dirty="0" err="1" smtClean="0"/>
              <a:t>purple</a:t>
            </a:r>
            <a:r>
              <a:rPr lang="fr-CH" dirty="0" smtClean="0"/>
              <a:t> line shows the </a:t>
            </a:r>
            <a:r>
              <a:rPr lang="fr-CH" dirty="0" err="1" smtClean="0"/>
              <a:t>reach</a:t>
            </a:r>
            <a:r>
              <a:rPr lang="fr-CH" dirty="0" smtClean="0"/>
              <a:t> for </a:t>
            </a:r>
            <a:r>
              <a:rPr lang="fr-CH" dirty="0" err="1" smtClean="0"/>
              <a:t>observing</a:t>
            </a:r>
            <a:r>
              <a:rPr lang="fr-CH" dirty="0" smtClean="0"/>
              <a:t> </a:t>
            </a:r>
            <a:r>
              <a:rPr lang="fr-CH" b="1" dirty="0" err="1" smtClean="0"/>
              <a:t>heavy</a:t>
            </a:r>
            <a:r>
              <a:rPr lang="fr-CH" b="1" dirty="0" smtClean="0"/>
              <a:t> neutrino </a:t>
            </a:r>
            <a:r>
              <a:rPr lang="fr-CH" b="1" dirty="0" err="1" smtClean="0"/>
              <a:t>decays</a:t>
            </a:r>
            <a:r>
              <a:rPr lang="fr-CH" b="1" dirty="0" smtClean="0"/>
              <a:t> </a:t>
            </a:r>
            <a:r>
              <a:rPr lang="fr-CH" dirty="0" smtClean="0"/>
              <a:t>(</a:t>
            </a:r>
            <a:r>
              <a:rPr lang="fr-CH" dirty="0" err="1" smtClean="0"/>
              <a:t>here</a:t>
            </a:r>
            <a:r>
              <a:rPr lang="fr-CH" dirty="0" smtClean="0"/>
              <a:t> for 10</a:t>
            </a:r>
            <a:r>
              <a:rPr lang="fr-CH" baseline="30000" dirty="0" smtClean="0"/>
              <a:t>12</a:t>
            </a:r>
            <a:r>
              <a:rPr lang="fr-CH" dirty="0" smtClean="0"/>
              <a:t> Z)</a:t>
            </a:r>
          </a:p>
          <a:p>
            <a:r>
              <a:rPr lang="fr-CH" dirty="0" smtClean="0"/>
              <a:t>-- the horizontal line </a:t>
            </a:r>
            <a:r>
              <a:rPr lang="fr-CH" dirty="0" err="1" smtClean="0"/>
              <a:t>represents</a:t>
            </a:r>
            <a:r>
              <a:rPr lang="fr-CH" dirty="0" smtClean="0"/>
              <a:t> the </a:t>
            </a:r>
            <a:r>
              <a:rPr lang="fr-CH" dirty="0" err="1" smtClean="0"/>
              <a:t>sensitivity</a:t>
            </a:r>
            <a:r>
              <a:rPr lang="fr-CH" dirty="0" smtClean="0"/>
              <a:t> to </a:t>
            </a:r>
            <a:r>
              <a:rPr lang="fr-CH" b="1" dirty="0" err="1" smtClean="0"/>
              <a:t>mixing</a:t>
            </a:r>
            <a:r>
              <a:rPr lang="fr-CH" b="1" dirty="0" smtClean="0"/>
              <a:t> of neutrinos </a:t>
            </a:r>
            <a:r>
              <a:rPr lang="fr-CH" dirty="0" smtClean="0"/>
              <a:t>to the </a:t>
            </a:r>
            <a:r>
              <a:rPr lang="fr-CH" dirty="0" err="1" smtClean="0"/>
              <a:t>dark</a:t>
            </a:r>
            <a:r>
              <a:rPr lang="fr-CH" dirty="0" smtClean="0"/>
              <a:t> </a:t>
            </a:r>
            <a:r>
              <a:rPr lang="fr-CH" dirty="0" err="1" smtClean="0"/>
              <a:t>sector</a:t>
            </a:r>
            <a:r>
              <a:rPr lang="fr-CH" dirty="0" smtClean="0"/>
              <a:t>,</a:t>
            </a:r>
          </a:p>
          <a:p>
            <a:r>
              <a:rPr lang="fr-CH" dirty="0" err="1" smtClean="0"/>
              <a:t>using</a:t>
            </a:r>
            <a:r>
              <a:rPr lang="fr-CH" dirty="0" smtClean="0"/>
              <a:t> </a:t>
            </a:r>
            <a:r>
              <a:rPr lang="fr-CH" dirty="0" err="1" smtClean="0"/>
              <a:t>EWPOs</a:t>
            </a:r>
            <a:r>
              <a:rPr lang="fr-CH" dirty="0" smtClean="0"/>
              <a:t> (G</a:t>
            </a:r>
            <a:r>
              <a:rPr lang="fr-CH" baseline="-25000" dirty="0" smtClean="0"/>
              <a:t>F</a:t>
            </a:r>
            <a:r>
              <a:rPr lang="fr-CH" dirty="0" smtClean="0"/>
              <a:t> vs sin</a:t>
            </a:r>
            <a:r>
              <a:rPr lang="fr-CH" baseline="30000" dirty="0" smtClean="0"/>
              <a:t>2</a:t>
            </a:r>
            <a:r>
              <a:rPr lang="fr-CH" dirty="0" smtClean="0">
                <a:sym typeface="Symbol"/>
              </a:rPr>
              <a:t></a:t>
            </a:r>
            <a:r>
              <a:rPr lang="fr-CH" baseline="-25000" dirty="0" smtClean="0">
                <a:sym typeface="Symbol"/>
              </a:rPr>
              <a:t>W</a:t>
            </a:r>
            <a:r>
              <a:rPr lang="fr-CH" baseline="30000" dirty="0" smtClean="0">
                <a:sym typeface="Symbol"/>
              </a:rPr>
              <a:t>eff </a:t>
            </a:r>
            <a:r>
              <a:rPr lang="fr-CH" dirty="0" smtClean="0">
                <a:sym typeface="Symbol"/>
              </a:rPr>
              <a:t>and </a:t>
            </a:r>
            <a:r>
              <a:rPr lang="fr-CH" dirty="0" err="1" smtClean="0">
                <a:sym typeface="Symbol"/>
              </a:rPr>
              <a:t>m</a:t>
            </a:r>
            <a:r>
              <a:rPr lang="fr-CH" baseline="-25000" dirty="0" err="1" smtClean="0">
                <a:sym typeface="Symbol"/>
              </a:rPr>
              <a:t>Z</a:t>
            </a:r>
            <a:r>
              <a:rPr lang="fr-CH" dirty="0" smtClean="0">
                <a:sym typeface="Symbol"/>
              </a:rPr>
              <a:t>, m</a:t>
            </a:r>
            <a:r>
              <a:rPr lang="fr-CH" baseline="-25000" dirty="0" smtClean="0">
                <a:sym typeface="Symbol"/>
              </a:rPr>
              <a:t>W</a:t>
            </a:r>
            <a:r>
              <a:rPr lang="fr-CH" dirty="0" smtClean="0">
                <a:sym typeface="Symbol"/>
              </a:rPr>
              <a:t>, tau </a:t>
            </a:r>
            <a:r>
              <a:rPr lang="fr-CH" dirty="0" err="1" smtClean="0">
                <a:sym typeface="Symbol"/>
              </a:rPr>
              <a:t>decays</a:t>
            </a:r>
            <a:r>
              <a:rPr lang="fr-CH" dirty="0" smtClean="0">
                <a:sym typeface="Symbol"/>
              </a:rPr>
              <a:t>) </a:t>
            </a:r>
            <a:r>
              <a:rPr lang="fr-CH" dirty="0" err="1" smtClean="0"/>
              <a:t>which</a:t>
            </a:r>
            <a:r>
              <a:rPr lang="fr-CH" dirty="0" smtClean="0"/>
              <a:t> </a:t>
            </a:r>
            <a:r>
              <a:rPr lang="fr-CH" dirty="0" err="1" smtClean="0"/>
              <a:t>extends</a:t>
            </a:r>
            <a:r>
              <a:rPr lang="fr-CH" dirty="0" smtClean="0"/>
              <a:t> </a:t>
            </a:r>
            <a:r>
              <a:rPr lang="fr-CH" dirty="0" err="1" smtClean="0"/>
              <a:t>sensitivity</a:t>
            </a:r>
            <a:endParaRPr lang="fr-CH" dirty="0"/>
          </a:p>
          <a:p>
            <a:r>
              <a:rPr lang="fr-CH" dirty="0" smtClean="0"/>
              <a:t>to 10</a:t>
            </a:r>
            <a:r>
              <a:rPr lang="fr-CH" baseline="30000" dirty="0" smtClean="0"/>
              <a:t>-5 </a:t>
            </a:r>
            <a:r>
              <a:rPr lang="fr-CH" dirty="0" err="1" smtClean="0"/>
              <a:t>mixing</a:t>
            </a:r>
            <a:r>
              <a:rPr lang="fr-CH" dirty="0" smtClean="0"/>
              <a:t> all the </a:t>
            </a:r>
            <a:r>
              <a:rPr lang="fr-CH" dirty="0" err="1" smtClean="0"/>
              <a:t>way</a:t>
            </a:r>
            <a:r>
              <a:rPr lang="fr-CH" dirty="0" smtClean="0"/>
              <a:t> to </a:t>
            </a:r>
            <a:r>
              <a:rPr lang="fr-CH" dirty="0" err="1" smtClean="0"/>
              <a:t>very</a:t>
            </a:r>
            <a:r>
              <a:rPr lang="fr-CH" dirty="0" smtClean="0"/>
              <a:t> high </a:t>
            </a:r>
            <a:r>
              <a:rPr lang="fr-CH" dirty="0" err="1" smtClean="0"/>
              <a:t>energies</a:t>
            </a:r>
            <a:r>
              <a:rPr lang="fr-CH" dirty="0"/>
              <a:t> </a:t>
            </a:r>
            <a:r>
              <a:rPr lang="fr-CH" dirty="0" smtClean="0"/>
              <a:t>(500-1000 </a:t>
            </a:r>
            <a:r>
              <a:rPr lang="fr-CH" dirty="0" err="1" smtClean="0"/>
              <a:t>TeV</a:t>
            </a:r>
            <a:r>
              <a:rPr lang="fr-CH" dirty="0" smtClean="0"/>
              <a:t> at least). </a:t>
            </a:r>
            <a:r>
              <a:rPr lang="fr-CH" dirty="0" err="1" smtClean="0"/>
              <a:t>arxiv</a:t>
            </a:r>
            <a:r>
              <a:rPr lang="fr-CH" dirty="0" smtClean="0"/>
              <a:t>:</a:t>
            </a:r>
            <a:r>
              <a:rPr lang="en-CH" dirty="0" smtClean="0"/>
              <a:t>2011.04725</a:t>
            </a:r>
            <a:r>
              <a:rPr lang="en-US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37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1062E-6F50-4BFB-96AD-46884D9BAE8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20/01/2021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status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73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635" y="0"/>
            <a:ext cx="646273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-166836"/>
            <a:ext cx="1331640" cy="1008112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16568" y="5193694"/>
            <a:ext cx="747320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FFC000"/>
                </a:solidFill>
                <a:latin typeface="Brush Script MT" panose="03060802040406070304" pitchFamily="66" charset="0"/>
              </a:rPr>
              <a:t>2041 !</a:t>
            </a:r>
            <a:endParaRPr lang="en-US" sz="2000" i="1" dirty="0">
              <a:solidFill>
                <a:srgbClr val="FFC000"/>
              </a:solidFill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32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5906"/>
            <a:ext cx="9144000" cy="44031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31640" y="397227"/>
            <a:ext cx="6796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/>
              <a:t>S</a:t>
            </a:r>
            <a:r>
              <a:rPr lang="fr-CH" dirty="0" err="1" smtClean="0"/>
              <a:t>imilar</a:t>
            </a:r>
            <a:r>
              <a:rPr lang="fr-CH" dirty="0" smtClean="0"/>
              <a:t> situation for </a:t>
            </a:r>
            <a:r>
              <a:rPr lang="fr-CH" dirty="0" err="1" smtClean="0"/>
              <a:t>Axion-like-particles</a:t>
            </a:r>
            <a:r>
              <a:rPr lang="fr-CH" dirty="0" smtClean="0"/>
              <a:t>; </a:t>
            </a:r>
            <a:r>
              <a:rPr lang="fr-CH" dirty="0" err="1" smtClean="0"/>
              <a:t>Luminosity</a:t>
            </a:r>
            <a:r>
              <a:rPr lang="fr-CH" dirty="0" smtClean="0"/>
              <a:t> </a:t>
            </a:r>
            <a:r>
              <a:rPr lang="fr-CH" dirty="0" err="1" smtClean="0"/>
              <a:t>is</a:t>
            </a:r>
            <a:r>
              <a:rPr lang="fr-CH" dirty="0" smtClean="0"/>
              <a:t> key to the </a:t>
            </a:r>
            <a:r>
              <a:rPr lang="fr-CH" dirty="0" err="1" smtClean="0"/>
              <a:t>game</a:t>
            </a:r>
            <a:r>
              <a:rPr lang="fr-CH" dirty="0" smtClean="0"/>
              <a:t> 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321409" y="4958506"/>
            <a:ext cx="61294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 smtClean="0"/>
              <a:t>Complementarity</a:t>
            </a:r>
            <a:r>
              <a:rPr lang="fr-CH" dirty="0" smtClean="0"/>
              <a:t> </a:t>
            </a:r>
            <a:r>
              <a:rPr lang="fr-CH" dirty="0" err="1" smtClean="0"/>
              <a:t>with</a:t>
            </a:r>
            <a:r>
              <a:rPr lang="fr-CH" dirty="0" smtClean="0"/>
              <a:t> High </a:t>
            </a:r>
            <a:r>
              <a:rPr lang="fr-CH" dirty="0" err="1" smtClean="0"/>
              <a:t>energy</a:t>
            </a:r>
            <a:r>
              <a:rPr lang="fr-CH" dirty="0" smtClean="0"/>
              <a:t> lepton </a:t>
            </a:r>
            <a:r>
              <a:rPr lang="fr-CH" dirty="0" err="1" smtClean="0"/>
              <a:t>collider</a:t>
            </a:r>
            <a:r>
              <a:rPr lang="fr-CH" dirty="0" smtClean="0"/>
              <a:t>, </a:t>
            </a:r>
          </a:p>
          <a:p>
            <a:r>
              <a:rPr lang="fr-CH" dirty="0" smtClean="0"/>
              <a:t>                     Much </a:t>
            </a:r>
            <a:r>
              <a:rPr lang="fr-CH" dirty="0"/>
              <a:t>more </a:t>
            </a:r>
            <a:r>
              <a:rPr lang="fr-CH" dirty="0" err="1"/>
              <a:t>left</a:t>
            </a:r>
            <a:r>
              <a:rPr lang="fr-CH" dirty="0"/>
              <a:t> to explore at </a:t>
            </a:r>
            <a:r>
              <a:rPr lang="fr-CH" dirty="0" smtClean="0"/>
              <a:t>FCC-</a:t>
            </a:r>
            <a:r>
              <a:rPr lang="fr-CH" dirty="0" err="1" smtClean="0"/>
              <a:t>ee</a:t>
            </a:r>
            <a:r>
              <a:rPr lang="fr-CH" dirty="0" smtClean="0"/>
              <a:t>-Z </a:t>
            </a:r>
            <a:r>
              <a:rPr lang="fr-CH" dirty="0"/>
              <a:t>and FCC-</a:t>
            </a:r>
            <a:r>
              <a:rPr lang="fr-CH" dirty="0" err="1"/>
              <a:t>hh</a:t>
            </a:r>
            <a:r>
              <a:rPr lang="fr-CH" dirty="0"/>
              <a:t>! </a:t>
            </a:r>
          </a:p>
          <a:p>
            <a:r>
              <a:rPr lang="fr-CH" dirty="0" smtClean="0"/>
              <a:t> 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5480B-A765-4BFE-B5A9-3043BE68E8F0}" type="datetime1">
              <a:rPr lang="en-GB" smtClean="0"/>
              <a:t>20/01/2021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Alain Blondel  FCC status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1BFFD-6ACE-4186-BB5D-92E7BB2BB754}" type="slidenum">
              <a:rPr lang="en-GB" smtClean="0"/>
              <a:t>74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616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5570" y="0"/>
            <a:ext cx="9144000" cy="840093"/>
          </a:xfrm>
          <a:prstGeom prst="rect">
            <a:avLst/>
          </a:prstGeom>
          <a:solidFill>
            <a:srgbClr val="0C377B"/>
          </a:solidFill>
        </p:spPr>
        <p:txBody>
          <a:bodyPr lIns="71323" tIns="0" rIns="71323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13232">
              <a:defRPr/>
            </a:pPr>
            <a:r>
              <a:rPr lang="en-US" sz="3100" kern="0" dirty="0">
                <a:latin typeface="Arial"/>
              </a:rPr>
              <a:t>        FCC main goals for 2020 - 2026</a:t>
            </a:r>
          </a:p>
        </p:txBody>
      </p:sp>
      <p:pic>
        <p:nvPicPr>
          <p:cNvPr id="10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64" y="70736"/>
            <a:ext cx="1525351" cy="70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86271" y="909695"/>
            <a:ext cx="8668227" cy="4288559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1900" b="1" dirty="0"/>
              <a:t>Overall goal: </a:t>
            </a:r>
          </a:p>
          <a:p>
            <a:pPr marL="267462" indent="-267462">
              <a:buFont typeface="Arial" panose="020B0604020202020204" pitchFamily="34" charset="0"/>
              <a:buChar char="•"/>
            </a:pPr>
            <a:r>
              <a:rPr lang="en-US" sz="1600" b="1" dirty="0"/>
              <a:t>Perform all necessary steps and studies </a:t>
            </a:r>
            <a:r>
              <a:rPr lang="en-US" sz="1600" b="1" dirty="0">
                <a:solidFill>
                  <a:srgbClr val="FF0000"/>
                </a:solidFill>
              </a:rPr>
              <a:t>to enable a definitive project decision by 2025/26</a:t>
            </a:r>
            <a:r>
              <a:rPr lang="en-US" sz="1600" b="1" dirty="0"/>
              <a:t>, at the anticipated date for the next ESU, and a subsequent </a:t>
            </a:r>
            <a:r>
              <a:rPr lang="en-US" sz="1600" b="1" dirty="0">
                <a:solidFill>
                  <a:srgbClr val="FF0000"/>
                </a:solidFill>
              </a:rPr>
              <a:t>start of civil engineering construction by 2028/29</a:t>
            </a:r>
            <a:r>
              <a:rPr lang="en-US" sz="1600" b="1" dirty="0"/>
              <a:t>.</a:t>
            </a:r>
          </a:p>
          <a:p>
            <a:endParaRPr lang="en-US" sz="1900" dirty="0"/>
          </a:p>
          <a:p>
            <a:r>
              <a:rPr lang="en-US" sz="1900" b="1" dirty="0"/>
              <a:t>This requires successful completion of the following four main activities: </a:t>
            </a:r>
          </a:p>
          <a:p>
            <a:pPr marL="267462" indent="-267462">
              <a:buFont typeface="Arial" panose="020B0604020202020204" pitchFamily="34" charset="0"/>
              <a:buChar char="•"/>
            </a:pPr>
            <a:r>
              <a:rPr lang="en-US" sz="1600" b="1" dirty="0"/>
              <a:t>Develop and </a:t>
            </a:r>
            <a:r>
              <a:rPr lang="en-US" sz="1600" b="1" dirty="0">
                <a:solidFill>
                  <a:srgbClr val="FF0000"/>
                </a:solidFill>
              </a:rPr>
              <a:t>establish a governance model for project construction and operation</a:t>
            </a:r>
          </a:p>
          <a:p>
            <a:pPr marL="267462" indent="-267462">
              <a:buFont typeface="Arial" panose="020B0604020202020204" pitchFamily="34" charset="0"/>
              <a:buChar char="•"/>
            </a:pPr>
            <a:r>
              <a:rPr lang="en-US" sz="1600" b="1" dirty="0"/>
              <a:t>Develop and </a:t>
            </a:r>
            <a:r>
              <a:rPr lang="en-US" sz="1600" b="1" dirty="0">
                <a:solidFill>
                  <a:srgbClr val="FF0000"/>
                </a:solidFill>
              </a:rPr>
              <a:t>establish a financing strategy, including in-kind contributions</a:t>
            </a:r>
          </a:p>
          <a:p>
            <a:pPr marL="267462" indent="-267462">
              <a:buFont typeface="Arial" panose="020B0604020202020204" pitchFamily="34" charset="0"/>
              <a:buChar char="•"/>
            </a:pPr>
            <a:r>
              <a:rPr lang="en-US" sz="1600" b="1" dirty="0"/>
              <a:t>Prepare and successfully complete all required project preparatory and </a:t>
            </a:r>
            <a:r>
              <a:rPr lang="en-US" sz="1600" b="1" dirty="0">
                <a:solidFill>
                  <a:srgbClr val="FF0000"/>
                </a:solidFill>
              </a:rPr>
              <a:t>administrative processes with the host states</a:t>
            </a:r>
            <a:r>
              <a:rPr lang="en-US" sz="1600" b="1" dirty="0"/>
              <a:t> (</a:t>
            </a:r>
            <a:r>
              <a:rPr lang="en-US" sz="1600" b="1" dirty="0" err="1"/>
              <a:t>debat</a:t>
            </a:r>
            <a:r>
              <a:rPr lang="en-US" sz="1600" b="1" dirty="0"/>
              <a:t> public, EIA, etc.)</a:t>
            </a:r>
          </a:p>
          <a:p>
            <a:pPr marL="267462" indent="-267462">
              <a:buFont typeface="Arial" panose="020B0604020202020204" pitchFamily="34" charset="0"/>
              <a:buChar char="•"/>
            </a:pPr>
            <a:r>
              <a:rPr lang="en-US" sz="1600" b="1" dirty="0"/>
              <a:t>Perform </a:t>
            </a:r>
            <a:r>
              <a:rPr lang="en-US" sz="1600" b="1" dirty="0">
                <a:solidFill>
                  <a:srgbClr val="FF0000"/>
                </a:solidFill>
              </a:rPr>
              <a:t>site investigations </a:t>
            </a:r>
            <a:r>
              <a:rPr lang="en-US" sz="1600" b="1" dirty="0"/>
              <a:t>to enable CE planning and to prepare CE tendering.</a:t>
            </a:r>
            <a:r>
              <a:rPr lang="en-US" sz="1600" dirty="0"/>
              <a:t>.</a:t>
            </a:r>
          </a:p>
          <a:p>
            <a:pPr lvl="1"/>
            <a:endParaRPr lang="en-US" sz="1900" dirty="0"/>
          </a:p>
          <a:p>
            <a:r>
              <a:rPr lang="en-US" sz="1900" b="1" dirty="0"/>
              <a:t>In parallel development preparation of TDRs and physics/experiment studies: </a:t>
            </a:r>
          </a:p>
          <a:p>
            <a:pPr marL="267462" indent="-267462">
              <a:buFont typeface="Arial" panose="020B0604020202020204" pitchFamily="34" charset="0"/>
              <a:buChar char="•"/>
            </a:pPr>
            <a:r>
              <a:rPr lang="en-US" sz="1600" b="1" dirty="0"/>
              <a:t>Machine designs and main technology R&amp;D lines</a:t>
            </a:r>
            <a:endParaRPr lang="en-US" sz="1600" b="1" dirty="0">
              <a:solidFill>
                <a:srgbClr val="FF0000"/>
              </a:solidFill>
            </a:endParaRPr>
          </a:p>
          <a:p>
            <a:pPr marL="267462" indent="-267462">
              <a:buFont typeface="Arial" panose="020B0604020202020204" pitchFamily="34" charset="0"/>
              <a:buChar char="•"/>
            </a:pPr>
            <a:r>
              <a:rPr lang="en-US" sz="1600" b="1" dirty="0"/>
              <a:t>Establish user communities, work towards proto experiment collaboration by 2025/26.</a:t>
            </a:r>
            <a:endParaRPr lang="en-US" sz="1600" dirty="0"/>
          </a:p>
          <a:p>
            <a:pPr lvl="1"/>
            <a:endParaRPr lang="en-US" sz="19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4A7AF-B35C-43D9-A6EF-436E7CDC7A8B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20/01/2021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status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75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4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Alain Blondel  FCC status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83895" y="121196"/>
            <a:ext cx="3839834" cy="415498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100" b="1" dirty="0"/>
              <a:t>IMPORTANT</a:t>
            </a:r>
            <a:r>
              <a:rPr lang="en-US" sz="1620" b="1" dirty="0"/>
              <a:t> MILESTONES AND EVENTS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6537" y="738059"/>
            <a:ext cx="8530925" cy="48290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20" b="1" dirty="0"/>
              <a:t>-- reach out to all ‘European and International Partners’</a:t>
            </a:r>
          </a:p>
          <a:p>
            <a:r>
              <a:rPr lang="en-US" sz="1620" dirty="0"/>
              <a:t>-- complete organization of physics conveners within the next two months</a:t>
            </a:r>
          </a:p>
          <a:p>
            <a:r>
              <a:rPr lang="en-US" sz="1620" dirty="0"/>
              <a:t>     -- nominations and volunteers welcome (contact AB and PJ) </a:t>
            </a:r>
          </a:p>
          <a:p>
            <a:r>
              <a:rPr lang="en-US" sz="1620" dirty="0" smtClean="0"/>
              <a:t>-- completion of first case study(</a:t>
            </a:r>
            <a:r>
              <a:rPr lang="en-US" sz="1620" dirty="0" err="1" smtClean="0"/>
              <a:t>es</a:t>
            </a:r>
            <a:r>
              <a:rPr lang="en-US" sz="1620" dirty="0" smtClean="0"/>
              <a:t>) in spring 2021 </a:t>
            </a:r>
            <a:r>
              <a:rPr lang="en-CH" sz="1620" dirty="0" smtClean="0">
                <a:sym typeface="Wingdings" panose="05000000000000000000" pitchFamily="2" charset="2"/>
              </a:rPr>
              <a:t></a:t>
            </a:r>
            <a:r>
              <a:rPr lang="en-US" sz="1620" dirty="0" smtClean="0">
                <a:sym typeface="Wingdings" panose="05000000000000000000" pitchFamily="2" charset="2"/>
              </a:rPr>
              <a:t> detector requirements (papers for </a:t>
            </a:r>
            <a:r>
              <a:rPr lang="en-US" sz="1620" dirty="0" err="1" smtClean="0">
                <a:sym typeface="Wingdings" panose="05000000000000000000" pitchFamily="2" charset="2"/>
              </a:rPr>
              <a:t>snowmass</a:t>
            </a:r>
            <a:r>
              <a:rPr lang="en-US" sz="1620" dirty="0" smtClean="0">
                <a:sym typeface="Wingdings" panose="05000000000000000000" pitchFamily="2" charset="2"/>
              </a:rPr>
              <a:t>)</a:t>
            </a:r>
          </a:p>
          <a:p>
            <a:endParaRPr lang="en-US" sz="1620" b="1" dirty="0" smtClean="0">
              <a:sym typeface="Wingdings" panose="05000000000000000000" pitchFamily="2" charset="2"/>
            </a:endParaRPr>
          </a:p>
          <a:p>
            <a:r>
              <a:rPr lang="en-US" sz="1620" b="1" dirty="0" smtClean="0">
                <a:sym typeface="Wingdings" panose="05000000000000000000" pitchFamily="2" charset="2"/>
              </a:rPr>
              <a:t>-- Now till summer 2021: </a:t>
            </a:r>
            <a:br>
              <a:rPr lang="en-US" sz="1620" b="1" dirty="0" smtClean="0">
                <a:sym typeface="Wingdings" panose="05000000000000000000" pitchFamily="2" charset="2"/>
              </a:rPr>
            </a:br>
            <a:r>
              <a:rPr lang="en-US" sz="1620" b="1" dirty="0" smtClean="0">
                <a:sym typeface="Wingdings" panose="05000000000000000000" pitchFamily="2" charset="2"/>
              </a:rPr>
              <a:t>interactions with AIDA-</a:t>
            </a:r>
            <a:r>
              <a:rPr lang="en-US" sz="1620" b="1" dirty="0" err="1" smtClean="0">
                <a:sym typeface="Wingdings" panose="05000000000000000000" pitchFamily="2" charset="2"/>
              </a:rPr>
              <a:t>Innova</a:t>
            </a:r>
            <a:r>
              <a:rPr lang="en-US" sz="1620" b="1" dirty="0" smtClean="0">
                <a:sym typeface="Wingdings" panose="05000000000000000000" pitchFamily="2" charset="2"/>
              </a:rPr>
              <a:t>, ECFA detector R&amp;D road map, CERN-EP det. R&amp;D initiative </a:t>
            </a:r>
            <a:br>
              <a:rPr lang="en-US" sz="1620" b="1" dirty="0" smtClean="0">
                <a:sym typeface="Wingdings" panose="05000000000000000000" pitchFamily="2" charset="2"/>
              </a:rPr>
            </a:br>
            <a:r>
              <a:rPr lang="en-US" sz="1620" b="1" dirty="0" smtClean="0">
                <a:sym typeface="Wingdings" panose="05000000000000000000" pitchFamily="2" charset="2"/>
              </a:rPr>
              <a:t>       (we have a first list of detector requirements beyond those inherited from ILC/CLIC)</a:t>
            </a:r>
            <a:endParaRPr lang="en-US" sz="1620" b="1" dirty="0" smtClean="0"/>
          </a:p>
          <a:p>
            <a:r>
              <a:rPr lang="en-US" sz="1620" b="1" dirty="0" smtClean="0">
                <a:solidFill>
                  <a:srgbClr val="0070C0"/>
                </a:solidFill>
              </a:rPr>
              <a:t>-- </a:t>
            </a:r>
            <a:r>
              <a:rPr lang="en-US" sz="1620" b="1" dirty="0">
                <a:solidFill>
                  <a:srgbClr val="0070C0"/>
                </a:solidFill>
              </a:rPr>
              <a:t>decide on FCC Layout (compatible with 4 IRs or not) by summer 2021</a:t>
            </a:r>
          </a:p>
          <a:p>
            <a:endParaRPr lang="en-US" sz="1620" dirty="0" smtClean="0"/>
          </a:p>
          <a:p>
            <a:r>
              <a:rPr lang="en-US" sz="1620" b="1" dirty="0" smtClean="0"/>
              <a:t>-- </a:t>
            </a:r>
            <a:r>
              <a:rPr lang="en-US" sz="1620" b="1" dirty="0"/>
              <a:t>FCC week in Mai-June 2021 (hopefully in person!) then annual event. </a:t>
            </a:r>
          </a:p>
          <a:p>
            <a:r>
              <a:rPr lang="en-US" sz="1620" b="1" dirty="0"/>
              <a:t>-- FCC-IS Physics Workshop in Winter 2022 in Liverpool</a:t>
            </a:r>
          </a:p>
          <a:p>
            <a:r>
              <a:rPr lang="en-US" sz="1620" b="1" dirty="0"/>
              <a:t>-- FCC-IS Physics Workshop  in Winter 2023 in Poland</a:t>
            </a:r>
          </a:p>
          <a:p>
            <a:r>
              <a:rPr lang="en-US" sz="1620" b="1" dirty="0"/>
              <a:t>-- FCC-IS Physics Workshop in Winter 2024 in  France </a:t>
            </a:r>
          </a:p>
          <a:p>
            <a:endParaRPr lang="en-US" sz="1620" dirty="0"/>
          </a:p>
          <a:p>
            <a:r>
              <a:rPr lang="en-US" sz="1620" b="1" dirty="0">
                <a:solidFill>
                  <a:srgbClr val="FF0000"/>
                </a:solidFill>
              </a:rPr>
              <a:t>-- delivery of Physics and Experiments CDR ++  </a:t>
            </a:r>
            <a:r>
              <a:rPr lang="en-CH" sz="1620" b="1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n-US" sz="1620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1620" b="1" dirty="0">
                <a:solidFill>
                  <a:srgbClr val="FF0000"/>
                </a:solidFill>
              </a:rPr>
              <a:t>END 2024 </a:t>
            </a:r>
          </a:p>
          <a:p>
            <a:endParaRPr lang="en-US" sz="1620" dirty="0"/>
          </a:p>
          <a:p>
            <a:r>
              <a:rPr lang="en-US" sz="1620" b="1" dirty="0"/>
              <a:t>      -- to serve as support for experimental proto-collaborations </a:t>
            </a:r>
            <a:r>
              <a:rPr lang="en-CH" sz="1620" b="1" dirty="0">
                <a:sym typeface="Wingdings" panose="05000000000000000000" pitchFamily="2" charset="2"/>
              </a:rPr>
              <a:t></a:t>
            </a:r>
            <a:r>
              <a:rPr lang="en-US" sz="1620" b="1" dirty="0">
                <a:sym typeface="Wingdings" panose="05000000000000000000" pitchFamily="2" charset="2"/>
              </a:rPr>
              <a:t> EOI/LOIs for next ESPP  </a:t>
            </a:r>
          </a:p>
          <a:p>
            <a:endParaRPr lang="en-US" sz="1620" dirty="0">
              <a:sym typeface="Wingdings" panose="05000000000000000000" pitchFamily="2" charset="2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E77BD-FD81-4A61-BC74-0208E10AEF9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20/01/2021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76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17846-C65C-420A-868D-0BD9A14631E0}" type="datetime1">
              <a:rPr lang="en-GB" smtClean="0"/>
              <a:t>20/01/2021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1BFFD-6ACE-4186-BB5D-92E7BB2BB754}" type="slidenum">
              <a:rPr lang="en-GB" smtClean="0"/>
              <a:t>77</a:t>
            </a:fld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2316646" y="121196"/>
            <a:ext cx="4572000" cy="369332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r>
              <a:rPr lang="fr-CH" dirty="0" smtClean="0">
                <a:sym typeface="Wingdings" panose="05000000000000000000" pitchFamily="2" charset="2"/>
              </a:rPr>
              <a:t>     </a:t>
            </a:r>
            <a:r>
              <a:rPr lang="fr-CH" b="1" dirty="0" err="1">
                <a:sym typeface="Wingdings" panose="05000000000000000000" pitchFamily="2" charset="2"/>
              </a:rPr>
              <a:t>Physics</a:t>
            </a:r>
            <a:r>
              <a:rPr lang="fr-CH" b="1" dirty="0">
                <a:sym typeface="Wingdings" panose="05000000000000000000" pitchFamily="2" charset="2"/>
              </a:rPr>
              <a:t> </a:t>
            </a:r>
            <a:r>
              <a:rPr lang="fr-CH" b="1" dirty="0" smtClean="0">
                <a:sym typeface="Wingdings" panose="05000000000000000000" pitchFamily="2" charset="2"/>
              </a:rPr>
              <a:t>Performance </a:t>
            </a:r>
            <a:r>
              <a:rPr lang="fr-CH" b="1" dirty="0">
                <a:sym typeface="Wingdings" panose="05000000000000000000" pitchFamily="2" charset="2"/>
              </a:rPr>
              <a:t>group &amp; </a:t>
            </a:r>
            <a:r>
              <a:rPr lang="fr-CH" b="1" dirty="0" err="1">
                <a:sym typeface="Wingdings" panose="05000000000000000000" pitchFamily="2" charset="2"/>
              </a:rPr>
              <a:t>conveners</a:t>
            </a:r>
            <a:endParaRPr lang="en-GB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95536" y="553244"/>
            <a:ext cx="8670772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/>
              <a:t>The FCC-</a:t>
            </a:r>
            <a:r>
              <a:rPr lang="fr-CH" b="1" dirty="0" err="1" smtClean="0"/>
              <a:t>ee</a:t>
            </a:r>
            <a:r>
              <a:rPr lang="fr-CH" b="1" dirty="0" smtClean="0"/>
              <a:t> PE&amp;D SG </a:t>
            </a:r>
            <a:r>
              <a:rPr lang="fr-CH" b="1" dirty="0" err="1" smtClean="0"/>
              <a:t>approved</a:t>
            </a:r>
            <a:r>
              <a:rPr lang="fr-CH" b="1" dirty="0" smtClean="0"/>
              <a:t> a </a:t>
            </a:r>
            <a:r>
              <a:rPr lang="fr-CH" b="1" dirty="0" err="1" smtClean="0"/>
              <a:t>proposal</a:t>
            </a:r>
            <a:r>
              <a:rPr lang="fr-CH" b="1" dirty="0" smtClean="0"/>
              <a:t> for a </a:t>
            </a:r>
            <a:r>
              <a:rPr lang="fr-CH" b="1" dirty="0" err="1" smtClean="0"/>
              <a:t>Physics</a:t>
            </a:r>
            <a:r>
              <a:rPr lang="fr-CH" b="1" dirty="0" smtClean="0"/>
              <a:t> Performance group. </a:t>
            </a:r>
          </a:p>
          <a:p>
            <a:endParaRPr lang="fr-CH" b="1" dirty="0"/>
          </a:p>
          <a:p>
            <a:r>
              <a:rPr lang="fr-CH" b="1" dirty="0" smtClean="0">
                <a:solidFill>
                  <a:srgbClr val="FF0000"/>
                </a:solidFill>
              </a:rPr>
              <a:t>Patrizia Azzi and Emmanuel Perez</a:t>
            </a:r>
            <a:r>
              <a:rPr lang="fr-CH" b="1" dirty="0" smtClean="0"/>
              <a:t> have </a:t>
            </a:r>
            <a:r>
              <a:rPr lang="fr-CH" b="1" dirty="0" err="1" smtClean="0"/>
              <a:t>agreed</a:t>
            </a:r>
            <a:r>
              <a:rPr lang="fr-CH" b="1" dirty="0" smtClean="0"/>
              <a:t> to serve as </a:t>
            </a:r>
            <a:r>
              <a:rPr lang="fr-CH" b="1" dirty="0" err="1" smtClean="0"/>
              <a:t>coordinators</a:t>
            </a:r>
            <a:endParaRPr lang="fr-CH" b="1" dirty="0" smtClean="0"/>
          </a:p>
          <a:p>
            <a:endParaRPr lang="fr-CH" b="1" dirty="0" smtClean="0"/>
          </a:p>
          <a:p>
            <a:r>
              <a:rPr lang="fr-CH" b="1" dirty="0" err="1" smtClean="0"/>
              <a:t>operation</a:t>
            </a:r>
            <a:r>
              <a:rPr lang="fr-CH" b="1" dirty="0"/>
              <a:t> </a:t>
            </a:r>
            <a:r>
              <a:rPr lang="fr-CH" b="1" dirty="0" smtClean="0"/>
              <a:t>(</a:t>
            </a:r>
            <a:r>
              <a:rPr lang="fr-CH" b="1" dirty="0" err="1" smtClean="0"/>
              <a:t>see</a:t>
            </a:r>
            <a:r>
              <a:rPr lang="fr-CH" b="1" dirty="0" smtClean="0"/>
              <a:t> </a:t>
            </a:r>
            <a:r>
              <a:rPr lang="fr-CH" b="1" dirty="0" err="1" smtClean="0"/>
              <a:t>next</a:t>
            </a:r>
            <a:r>
              <a:rPr lang="fr-CH" b="1" dirty="0" smtClean="0"/>
              <a:t> slide)</a:t>
            </a:r>
          </a:p>
          <a:p>
            <a:r>
              <a:rPr lang="fr-CH" b="1" dirty="0" smtClean="0"/>
              <a:t>1. </a:t>
            </a:r>
            <a:r>
              <a:rPr lang="fr-CH" b="1" dirty="0" err="1"/>
              <a:t>P</a:t>
            </a:r>
            <a:r>
              <a:rPr lang="fr-CH" b="1" dirty="0" err="1" smtClean="0"/>
              <a:t>hysics</a:t>
            </a:r>
            <a:r>
              <a:rPr lang="fr-CH" b="1" dirty="0" smtClean="0"/>
              <a:t> </a:t>
            </a:r>
            <a:r>
              <a:rPr lang="fr-CH" b="1" dirty="0" err="1" smtClean="0"/>
              <a:t>working</a:t>
            </a:r>
            <a:r>
              <a:rPr lang="fr-CH" b="1" dirty="0" smtClean="0"/>
              <a:t> groups (</a:t>
            </a:r>
            <a:r>
              <a:rPr lang="fr-CH" b="1" dirty="0" err="1" smtClean="0"/>
              <a:t>conveners</a:t>
            </a:r>
            <a:r>
              <a:rPr lang="fr-CH" b="1" dirty="0" smtClean="0"/>
              <a:t>) </a:t>
            </a:r>
            <a:r>
              <a:rPr lang="fr-CH" b="1" dirty="0" smtClean="0">
                <a:sym typeface="Wingdings" panose="05000000000000000000" pitchFamily="2" charset="2"/>
              </a:rPr>
              <a:t> </a:t>
            </a:r>
            <a:r>
              <a:rPr lang="fr-CH" b="1" dirty="0" err="1" smtClean="0"/>
              <a:t>establish</a:t>
            </a:r>
            <a:r>
              <a:rPr lang="fr-CH" b="1" dirty="0" smtClean="0"/>
              <a:t> </a:t>
            </a:r>
            <a:r>
              <a:rPr lang="fr-CH" b="1" dirty="0" err="1" smtClean="0"/>
              <a:t>list</a:t>
            </a:r>
            <a:r>
              <a:rPr lang="fr-CH" b="1" dirty="0" smtClean="0"/>
              <a:t> of BENCHMARK MEASUREMENTS  </a:t>
            </a:r>
          </a:p>
          <a:p>
            <a:r>
              <a:rPr lang="fr-CH" b="1" dirty="0" smtClean="0"/>
              <a:t>              -- </a:t>
            </a:r>
            <a:r>
              <a:rPr lang="fr-CH" b="1" dirty="0" err="1" smtClean="0"/>
              <a:t>each</a:t>
            </a:r>
            <a:r>
              <a:rPr lang="fr-CH" b="1" dirty="0" smtClean="0"/>
              <a:t> </a:t>
            </a:r>
            <a:r>
              <a:rPr lang="fr-CH" b="1" dirty="0" err="1" smtClean="0"/>
              <a:t>can</a:t>
            </a:r>
            <a:r>
              <a:rPr lang="fr-CH" b="1" dirty="0" smtClean="0"/>
              <a:t> correspond to </a:t>
            </a:r>
            <a:r>
              <a:rPr lang="fr-CH" b="1" dirty="0" err="1" smtClean="0"/>
              <a:t>several</a:t>
            </a:r>
            <a:r>
              <a:rPr lang="fr-CH" b="1" dirty="0" smtClean="0"/>
              <a:t> case </a:t>
            </a:r>
            <a:r>
              <a:rPr lang="fr-CH" b="1" dirty="0" err="1" smtClean="0"/>
              <a:t>studies</a:t>
            </a:r>
            <a:r>
              <a:rPr lang="fr-CH" b="1" dirty="0" smtClean="0"/>
              <a:t/>
            </a:r>
            <a:br>
              <a:rPr lang="fr-CH" b="1" dirty="0" smtClean="0"/>
            </a:br>
            <a:r>
              <a:rPr lang="fr-CH" b="1" dirty="0" smtClean="0"/>
              <a:t>              -- group case </a:t>
            </a:r>
            <a:r>
              <a:rPr lang="fr-CH" b="1" dirty="0" err="1" smtClean="0"/>
              <a:t>studies</a:t>
            </a:r>
            <a:r>
              <a:rPr lang="fr-CH" b="1" dirty="0" smtClean="0"/>
              <a:t> </a:t>
            </a:r>
            <a:r>
              <a:rPr lang="fr-CH" b="1" dirty="0" err="1" smtClean="0"/>
              <a:t>from</a:t>
            </a:r>
            <a:r>
              <a:rPr lang="fr-CH" b="1" dirty="0" smtClean="0"/>
              <a:t> </a:t>
            </a:r>
            <a:r>
              <a:rPr lang="fr-CH" b="1" dirty="0" err="1" smtClean="0"/>
              <a:t>different</a:t>
            </a:r>
            <a:r>
              <a:rPr lang="fr-CH" b="1" dirty="0" smtClean="0"/>
              <a:t> </a:t>
            </a:r>
            <a:r>
              <a:rPr lang="fr-CH" b="1" dirty="0" err="1" smtClean="0"/>
              <a:t>measurements</a:t>
            </a:r>
            <a:r>
              <a:rPr lang="fr-CH" b="1" dirty="0" smtClean="0"/>
              <a:t> for </a:t>
            </a:r>
            <a:r>
              <a:rPr lang="fr-CH" b="1" dirty="0" err="1" smtClean="0"/>
              <a:t>efficiency</a:t>
            </a:r>
            <a:r>
              <a:rPr lang="fr-CH" b="1" dirty="0" smtClean="0"/>
              <a:t>/</a:t>
            </a:r>
            <a:r>
              <a:rPr lang="fr-CH" b="1" dirty="0" err="1" smtClean="0"/>
              <a:t>consistency</a:t>
            </a:r>
            <a:r>
              <a:rPr lang="fr-CH" b="1" dirty="0" smtClean="0"/>
              <a:t> </a:t>
            </a:r>
          </a:p>
          <a:p>
            <a:r>
              <a:rPr lang="fr-CH" b="1" dirty="0" smtClean="0"/>
              <a:t>              -- </a:t>
            </a:r>
            <a:r>
              <a:rPr lang="fr-CH" b="1" dirty="0" err="1" smtClean="0"/>
              <a:t>will</a:t>
            </a:r>
            <a:r>
              <a:rPr lang="fr-CH" b="1" dirty="0" smtClean="0"/>
              <a:t> </a:t>
            </a:r>
            <a:r>
              <a:rPr lang="fr-CH" b="1" dirty="0" err="1" smtClean="0"/>
              <a:t>start</a:t>
            </a:r>
            <a:r>
              <a:rPr lang="fr-CH" b="1" dirty="0" smtClean="0"/>
              <a:t> </a:t>
            </a:r>
            <a:r>
              <a:rPr lang="fr-CH" b="1" dirty="0" err="1" smtClean="0"/>
              <a:t>with</a:t>
            </a:r>
            <a:r>
              <a:rPr lang="fr-CH" b="1" dirty="0" smtClean="0"/>
              <a:t> the Z (as in the </a:t>
            </a:r>
            <a:r>
              <a:rPr lang="fr-CH" b="1" dirty="0" err="1" smtClean="0"/>
              <a:t>run</a:t>
            </a:r>
            <a:r>
              <a:rPr lang="fr-CH" b="1" dirty="0" smtClean="0"/>
              <a:t> plan) </a:t>
            </a:r>
            <a:br>
              <a:rPr lang="fr-CH" b="1" dirty="0" smtClean="0"/>
            </a:br>
            <a:r>
              <a:rPr lang="fr-CH" b="1" dirty="0" smtClean="0"/>
              <a:t>  </a:t>
            </a:r>
          </a:p>
          <a:p>
            <a:r>
              <a:rPr lang="fr-CH" b="1" dirty="0" smtClean="0"/>
              <a:t>2. Case </a:t>
            </a:r>
            <a:r>
              <a:rPr lang="fr-CH" b="1" dirty="0" err="1" smtClean="0"/>
              <a:t>study</a:t>
            </a:r>
            <a:r>
              <a:rPr lang="fr-CH" b="1" dirty="0" smtClean="0"/>
              <a:t> teams </a:t>
            </a:r>
            <a:r>
              <a:rPr lang="fr-CH" b="1" dirty="0" err="1" smtClean="0"/>
              <a:t>establish</a:t>
            </a:r>
            <a:r>
              <a:rPr lang="fr-CH" b="1" dirty="0" smtClean="0"/>
              <a:t> DETECTOR REQUIREMENTS for </a:t>
            </a:r>
            <a:r>
              <a:rPr lang="fr-CH" b="1" dirty="0" err="1" smtClean="0"/>
              <a:t>optimizing</a:t>
            </a:r>
            <a:r>
              <a:rPr lang="fr-CH" b="1" dirty="0" smtClean="0"/>
              <a:t> </a:t>
            </a:r>
            <a:r>
              <a:rPr lang="fr-CH" b="1" dirty="0" err="1" smtClean="0"/>
              <a:t>measurement</a:t>
            </a:r>
            <a:r>
              <a:rPr lang="fr-CH" b="1" dirty="0" smtClean="0"/>
              <a:t>, </a:t>
            </a:r>
          </a:p>
          <a:p>
            <a:r>
              <a:rPr lang="fr-CH" b="1" dirty="0"/>
              <a:t> </a:t>
            </a:r>
            <a:r>
              <a:rPr lang="fr-CH" b="1" dirty="0" smtClean="0"/>
              <a:t>  and in </a:t>
            </a:r>
            <a:r>
              <a:rPr lang="fr-CH" b="1" dirty="0" err="1" smtClean="0"/>
              <a:t>particular</a:t>
            </a:r>
            <a:r>
              <a:rPr lang="fr-CH" b="1" dirty="0" smtClean="0"/>
              <a:t> </a:t>
            </a:r>
            <a:r>
              <a:rPr lang="fr-CH" b="1" dirty="0" err="1" smtClean="0"/>
              <a:t>matching</a:t>
            </a:r>
            <a:r>
              <a:rPr lang="fr-CH" b="1" dirty="0" smtClean="0"/>
              <a:t> </a:t>
            </a:r>
            <a:r>
              <a:rPr lang="fr-CH" b="1" dirty="0" err="1" smtClean="0"/>
              <a:t>exp</a:t>
            </a:r>
            <a:r>
              <a:rPr lang="fr-CH" b="1" dirty="0" smtClean="0"/>
              <a:t>. </a:t>
            </a:r>
            <a:r>
              <a:rPr lang="fr-CH" b="1" dirty="0" err="1" smtClean="0"/>
              <a:t>systematics</a:t>
            </a:r>
            <a:r>
              <a:rPr lang="fr-CH" b="1" dirty="0" smtClean="0"/>
              <a:t> </a:t>
            </a:r>
            <a:r>
              <a:rPr lang="fr-CH" b="1" dirty="0" err="1" smtClean="0"/>
              <a:t>with</a:t>
            </a:r>
            <a:r>
              <a:rPr lang="fr-CH" b="1" dirty="0" smtClean="0"/>
              <a:t> the </a:t>
            </a:r>
            <a:r>
              <a:rPr lang="fr-CH" b="1" dirty="0" err="1" smtClean="0"/>
              <a:t>expected</a:t>
            </a:r>
            <a:r>
              <a:rPr lang="fr-CH" b="1" dirty="0" smtClean="0"/>
              <a:t> </a:t>
            </a:r>
            <a:r>
              <a:rPr lang="fr-CH" b="1" dirty="0" err="1" smtClean="0"/>
              <a:t>statistical</a:t>
            </a:r>
            <a:r>
              <a:rPr lang="fr-CH" b="1" dirty="0" smtClean="0"/>
              <a:t> </a:t>
            </a:r>
            <a:r>
              <a:rPr lang="fr-CH" b="1" dirty="0" err="1" smtClean="0"/>
              <a:t>precision</a:t>
            </a:r>
            <a:r>
              <a:rPr lang="fr-CH" b="1" dirty="0" smtClean="0"/>
              <a:t>.  </a:t>
            </a:r>
          </a:p>
          <a:p>
            <a:r>
              <a:rPr lang="fr-CH" b="1" dirty="0"/>
              <a:t> </a:t>
            </a:r>
            <a:r>
              <a:rPr lang="fr-CH" b="1" dirty="0" smtClean="0"/>
              <a:t>    -- one team </a:t>
            </a:r>
            <a:r>
              <a:rPr lang="fr-CH" b="1" dirty="0" err="1" smtClean="0"/>
              <a:t>already</a:t>
            </a:r>
            <a:r>
              <a:rPr lang="fr-CH" b="1" dirty="0" smtClean="0"/>
              <a:t> </a:t>
            </a:r>
            <a:r>
              <a:rPr lang="fr-CH" b="1" dirty="0" err="1" smtClean="0"/>
              <a:t>started</a:t>
            </a:r>
            <a:r>
              <a:rPr lang="fr-CH" b="1" dirty="0" smtClean="0"/>
              <a:t>: c vs b/g jets in </a:t>
            </a:r>
            <a:r>
              <a:rPr lang="fr-CH" b="1" dirty="0" err="1" smtClean="0"/>
              <a:t>Higgs</a:t>
            </a:r>
            <a:r>
              <a:rPr lang="fr-CH" b="1" dirty="0" smtClean="0"/>
              <a:t> (and Z) </a:t>
            </a:r>
            <a:r>
              <a:rPr lang="fr-CH" b="1" dirty="0" err="1" smtClean="0"/>
              <a:t>decays</a:t>
            </a:r>
            <a:r>
              <a:rPr lang="fr-CH" b="1" dirty="0" smtClean="0"/>
              <a:t>   </a:t>
            </a:r>
          </a:p>
          <a:p>
            <a:r>
              <a:rPr lang="fr-CH" b="1" dirty="0" smtClean="0"/>
              <a:t>      </a:t>
            </a:r>
          </a:p>
          <a:p>
            <a:r>
              <a:rPr lang="fr-CH" b="1" dirty="0" smtClean="0"/>
              <a:t>3. This </a:t>
            </a:r>
            <a:r>
              <a:rPr lang="fr-CH" b="1" dirty="0" err="1" smtClean="0"/>
              <a:t>requires</a:t>
            </a:r>
            <a:r>
              <a:rPr lang="fr-CH" b="1" dirty="0" smtClean="0"/>
              <a:t> simulations </a:t>
            </a:r>
            <a:r>
              <a:rPr lang="fr-CH" b="1" dirty="0"/>
              <a:t>of </a:t>
            </a:r>
            <a:r>
              <a:rPr lang="fr-CH" b="1" dirty="0" smtClean="0"/>
              <a:t>detector setup  </a:t>
            </a:r>
            <a:r>
              <a:rPr lang="fr-CH" b="1" dirty="0"/>
              <a:t>(</a:t>
            </a:r>
            <a:r>
              <a:rPr lang="fr-CH" b="1" dirty="0" err="1"/>
              <a:t>fast</a:t>
            </a:r>
            <a:r>
              <a:rPr lang="fr-CH" b="1" dirty="0"/>
              <a:t> </a:t>
            </a:r>
            <a:r>
              <a:rPr lang="fr-CH" b="1" dirty="0" err="1"/>
              <a:t>sim</a:t>
            </a:r>
            <a:r>
              <a:rPr lang="fr-CH" b="1" dirty="0"/>
              <a:t> or full </a:t>
            </a:r>
            <a:r>
              <a:rPr lang="fr-CH" b="1" dirty="0" err="1"/>
              <a:t>sim</a:t>
            </a:r>
            <a:r>
              <a:rPr lang="fr-CH" b="1" dirty="0"/>
              <a:t> as </a:t>
            </a:r>
            <a:r>
              <a:rPr lang="fr-CH" b="1" dirty="0" err="1"/>
              <a:t>appropriate</a:t>
            </a:r>
            <a:r>
              <a:rPr lang="fr-CH" b="1" dirty="0" smtClean="0"/>
              <a:t>) </a:t>
            </a:r>
          </a:p>
          <a:p>
            <a:r>
              <a:rPr lang="fr-CH" b="1" dirty="0" err="1" smtClean="0"/>
              <a:t>with</a:t>
            </a:r>
            <a:r>
              <a:rPr lang="fr-CH" b="1" dirty="0" smtClean="0"/>
              <a:t>  help/guidance </a:t>
            </a:r>
            <a:r>
              <a:rPr lang="fr-CH" b="1" dirty="0" err="1" smtClean="0"/>
              <a:t>from</a:t>
            </a:r>
            <a:r>
              <a:rPr lang="fr-CH" b="1" dirty="0" smtClean="0"/>
              <a:t> detector experts</a:t>
            </a:r>
          </a:p>
          <a:p>
            <a:endParaRPr lang="fr-CH" b="1" dirty="0" smtClean="0"/>
          </a:p>
          <a:p>
            <a:endParaRPr lang="fr-CH" b="1" dirty="0"/>
          </a:p>
          <a:p>
            <a:endParaRPr lang="fr-CH" b="1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Alain Blondel  FCC status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475656" y="5017740"/>
            <a:ext cx="6181885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CH" b="1" dirty="0" err="1">
                <a:solidFill>
                  <a:srgbClr val="FF0000"/>
                </a:solidFill>
              </a:rPr>
              <a:t>Experimenters</a:t>
            </a:r>
            <a:r>
              <a:rPr lang="fr-CH" b="1" dirty="0">
                <a:solidFill>
                  <a:srgbClr val="FF0000"/>
                </a:solidFill>
              </a:rPr>
              <a:t>, if </a:t>
            </a:r>
            <a:r>
              <a:rPr lang="fr-CH" b="1" dirty="0" err="1">
                <a:solidFill>
                  <a:srgbClr val="FF0000"/>
                </a:solidFill>
              </a:rPr>
              <a:t>you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want</a:t>
            </a:r>
            <a:r>
              <a:rPr lang="fr-CH" b="1" dirty="0">
                <a:solidFill>
                  <a:srgbClr val="FF0000"/>
                </a:solidFill>
              </a:rPr>
              <a:t> to </a:t>
            </a:r>
            <a:r>
              <a:rPr lang="fr-CH" b="1" dirty="0" err="1">
                <a:solidFill>
                  <a:srgbClr val="FF0000"/>
                </a:solidFill>
              </a:rPr>
              <a:t>participate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this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is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where</a:t>
            </a:r>
            <a:r>
              <a:rPr lang="fr-CH" b="1" dirty="0">
                <a:solidFill>
                  <a:srgbClr val="FF0000"/>
                </a:solidFill>
              </a:rPr>
              <a:t> to </a:t>
            </a:r>
            <a:r>
              <a:rPr lang="fr-CH" b="1" dirty="0" err="1">
                <a:solidFill>
                  <a:srgbClr val="FF0000"/>
                </a:solidFill>
              </a:rPr>
              <a:t>start</a:t>
            </a:r>
            <a:r>
              <a:rPr lang="fr-CH" b="1" dirty="0" smtClean="0">
                <a:solidFill>
                  <a:srgbClr val="FF0000"/>
                </a:solidFill>
              </a:rPr>
              <a:t>!</a:t>
            </a:r>
            <a:endParaRPr lang="fr-CH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80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3B6A6-8F55-485E-BC65-30F22869BC03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20/01/2021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306437"/>
            <a:ext cx="8741304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1400" b="1" dirty="0" smtClean="0">
              <a:solidFill>
                <a:srgbClr val="C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2000" b="1" dirty="0" smtClean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 smtClean="0">
                <a:solidFill>
                  <a:prstClr val="black"/>
                </a:solidFill>
              </a:rPr>
              <a:t>The </a:t>
            </a:r>
            <a:r>
              <a:rPr lang="fr-CH" sz="2000" b="1" dirty="0" err="1" smtClean="0">
                <a:solidFill>
                  <a:prstClr val="black"/>
                </a:solidFill>
              </a:rPr>
              <a:t>next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  <a:r>
              <a:rPr lang="fr-CH" sz="2000" b="1" dirty="0" err="1" smtClean="0">
                <a:solidFill>
                  <a:prstClr val="black"/>
                </a:solidFill>
              </a:rPr>
              <a:t>facility</a:t>
            </a:r>
            <a:r>
              <a:rPr lang="fr-CH" sz="2000" b="1" dirty="0" smtClean="0">
                <a:solidFill>
                  <a:prstClr val="black"/>
                </a:solidFill>
              </a:rPr>
              <a:t> must </a:t>
            </a:r>
            <a:r>
              <a:rPr lang="fr-CH" sz="2000" b="1" dirty="0" err="1" smtClean="0">
                <a:solidFill>
                  <a:prstClr val="black"/>
                </a:solidFill>
              </a:rPr>
              <a:t>be</a:t>
            </a:r>
            <a:r>
              <a:rPr lang="fr-CH" sz="2000" b="1" dirty="0" smtClean="0">
                <a:solidFill>
                  <a:prstClr val="black"/>
                </a:solidFill>
              </a:rPr>
              <a:t> versatile </a:t>
            </a:r>
            <a:r>
              <a:rPr lang="fr-CH" sz="2000" b="1" dirty="0" err="1" smtClean="0">
                <a:solidFill>
                  <a:prstClr val="black"/>
                </a:solidFill>
              </a:rPr>
              <a:t>with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  <a:r>
              <a:rPr lang="fr-CH" sz="2000" b="1" dirty="0" smtClean="0">
                <a:solidFill>
                  <a:srgbClr val="C00000"/>
                </a:solidFill>
              </a:rPr>
              <a:t>as </a:t>
            </a:r>
            <a:r>
              <a:rPr lang="fr-CH" sz="2000" b="1" dirty="0" err="1" smtClean="0">
                <a:solidFill>
                  <a:srgbClr val="C00000"/>
                </a:solidFill>
              </a:rPr>
              <a:t>broad</a:t>
            </a:r>
            <a:r>
              <a:rPr lang="fr-CH" sz="2000" b="1" dirty="0" smtClean="0">
                <a:solidFill>
                  <a:srgbClr val="C00000"/>
                </a:solidFill>
              </a:rPr>
              <a:t> and </a:t>
            </a:r>
            <a:r>
              <a:rPr lang="fr-CH" sz="2000" b="1" dirty="0" err="1" smtClean="0">
                <a:solidFill>
                  <a:srgbClr val="C00000"/>
                </a:solidFill>
              </a:rPr>
              <a:t>powerful</a:t>
            </a:r>
            <a:r>
              <a:rPr lang="fr-CH" sz="2000" b="1" dirty="0" smtClean="0">
                <a:solidFill>
                  <a:srgbClr val="C00000"/>
                </a:solidFill>
              </a:rPr>
              <a:t> </a:t>
            </a:r>
            <a:r>
              <a:rPr lang="fr-CH" sz="2000" b="1" dirty="0" err="1" smtClean="0">
                <a:solidFill>
                  <a:srgbClr val="C00000"/>
                </a:solidFill>
              </a:rPr>
              <a:t>reach</a:t>
            </a:r>
            <a:r>
              <a:rPr lang="fr-CH" sz="2000" b="1" dirty="0" smtClean="0">
                <a:solidFill>
                  <a:srgbClr val="C00000"/>
                </a:solidFill>
              </a:rPr>
              <a:t> as possible</a:t>
            </a:r>
            <a:r>
              <a:rPr lang="fr-CH" sz="2000" b="1" dirty="0" smtClean="0">
                <a:solidFill>
                  <a:prstClr val="black"/>
                </a:solidFill>
              </a:rPr>
              <a:t>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 smtClean="0">
                <a:solidFill>
                  <a:prstClr val="black"/>
                </a:solidFill>
              </a:rPr>
              <a:t>as </a:t>
            </a:r>
            <a:r>
              <a:rPr lang="fr-CH" sz="2000" b="1" dirty="0" err="1" smtClean="0">
                <a:solidFill>
                  <a:prstClr val="black"/>
                </a:solidFill>
              </a:rPr>
              <a:t>there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  <a:r>
              <a:rPr lang="fr-CH" sz="2000" b="1" dirty="0" err="1" smtClean="0">
                <a:solidFill>
                  <a:prstClr val="black"/>
                </a:solidFill>
              </a:rPr>
              <a:t>is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  <a:r>
              <a:rPr lang="fr-CH" sz="2000" b="1" dirty="0" smtClean="0">
                <a:solidFill>
                  <a:srgbClr val="0033CC"/>
                </a:solidFill>
              </a:rPr>
              <a:t>no </a:t>
            </a:r>
            <a:r>
              <a:rPr lang="fr-CH" sz="2000" b="1" dirty="0" err="1" smtClean="0">
                <a:solidFill>
                  <a:srgbClr val="0033CC"/>
                </a:solidFill>
              </a:rPr>
              <a:t>precise</a:t>
            </a:r>
            <a:r>
              <a:rPr lang="fr-CH" sz="2000" b="1" dirty="0" smtClean="0">
                <a:solidFill>
                  <a:srgbClr val="0033CC"/>
                </a:solidFill>
              </a:rPr>
              <a:t> </a:t>
            </a:r>
            <a:r>
              <a:rPr lang="fr-CH" sz="2000" b="1" dirty="0" err="1" smtClean="0">
                <a:solidFill>
                  <a:srgbClr val="0033CC"/>
                </a:solidFill>
              </a:rPr>
              <a:t>target</a:t>
            </a:r>
            <a:endParaRPr lang="fr-CH" sz="2000" b="1" dirty="0" smtClean="0">
              <a:solidFill>
                <a:srgbClr val="0033CC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2000" b="1" dirty="0" smtClean="0">
              <a:solidFill>
                <a:srgbClr val="0033CC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800" b="1" dirty="0" smtClean="0">
                <a:solidFill>
                  <a:srgbClr val="0033CC"/>
                </a:solidFill>
              </a:rPr>
              <a:t>        </a:t>
            </a:r>
            <a:r>
              <a:rPr lang="fr-CH" sz="2800" b="1" dirty="0" smtClean="0">
                <a:solidFill>
                  <a:srgbClr val="C00000"/>
                </a:solidFill>
              </a:rPr>
              <a:t> </a:t>
            </a:r>
            <a:r>
              <a:rPr lang="fr-CH" sz="2800" b="1" u="sng" dirty="0" smtClean="0">
                <a:solidFill>
                  <a:srgbClr val="C00000"/>
                </a:solidFill>
                <a:sym typeface="Wingdings" panose="05000000000000000000" pitchFamily="2" charset="2"/>
              </a:rPr>
              <a:t> </a:t>
            </a:r>
            <a:r>
              <a:rPr lang="fr-CH" sz="2800" b="1" u="sng" dirty="0" smtClean="0">
                <a:solidFill>
                  <a:srgbClr val="C00000"/>
                </a:solidFill>
              </a:rPr>
              <a:t>more </a:t>
            </a:r>
            <a:r>
              <a:rPr lang="fr-CH" sz="2800" b="1" u="sng" dirty="0" err="1">
                <a:solidFill>
                  <a:srgbClr val="C00000"/>
                </a:solidFill>
              </a:rPr>
              <a:t>S</a:t>
            </a:r>
            <a:r>
              <a:rPr lang="fr-CH" sz="2800" b="1" u="sng" dirty="0" err="1" smtClean="0">
                <a:solidFill>
                  <a:srgbClr val="C00000"/>
                </a:solidFill>
              </a:rPr>
              <a:t>ensitivity</a:t>
            </a:r>
            <a:r>
              <a:rPr lang="fr-CH" sz="2800" b="1" u="sng" dirty="0" smtClean="0">
                <a:solidFill>
                  <a:srgbClr val="C00000"/>
                </a:solidFill>
              </a:rPr>
              <a:t>, more </a:t>
            </a:r>
            <a:r>
              <a:rPr lang="fr-CH" sz="2800" b="1" u="sng" dirty="0" err="1">
                <a:solidFill>
                  <a:srgbClr val="C00000"/>
                </a:solidFill>
              </a:rPr>
              <a:t>P</a:t>
            </a:r>
            <a:r>
              <a:rPr lang="fr-CH" sz="2800" b="1" u="sng" dirty="0" err="1" smtClean="0">
                <a:solidFill>
                  <a:srgbClr val="C00000"/>
                </a:solidFill>
              </a:rPr>
              <a:t>recision</a:t>
            </a:r>
            <a:r>
              <a:rPr lang="fr-CH" sz="2800" b="1" u="sng" dirty="0" smtClean="0">
                <a:solidFill>
                  <a:srgbClr val="C00000"/>
                </a:solidFill>
              </a:rPr>
              <a:t>, more </a:t>
            </a:r>
            <a:r>
              <a:rPr lang="fr-CH" sz="2800" b="1" u="sng" dirty="0" err="1">
                <a:solidFill>
                  <a:srgbClr val="C00000"/>
                </a:solidFill>
              </a:rPr>
              <a:t>E</a:t>
            </a:r>
            <a:r>
              <a:rPr lang="fr-CH" sz="2800" b="1" u="sng" dirty="0" err="1" smtClean="0">
                <a:solidFill>
                  <a:srgbClr val="C00000"/>
                </a:solidFill>
              </a:rPr>
              <a:t>nergy</a:t>
            </a:r>
            <a:endParaRPr lang="fr-CH" sz="2800" b="1" u="sng" dirty="0" smtClean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2353444"/>
            <a:ext cx="8519448" cy="1200329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CH" sz="2400" b="1" dirty="0" smtClean="0"/>
              <a:t>FCC , </a:t>
            </a:r>
            <a:r>
              <a:rPr lang="fr-CH" sz="2400" b="1" dirty="0" err="1" smtClean="0"/>
              <a:t>thanks</a:t>
            </a:r>
            <a:r>
              <a:rPr lang="fr-CH" sz="2400" b="1" dirty="0" smtClean="0"/>
              <a:t> to synergies and </a:t>
            </a:r>
            <a:r>
              <a:rPr lang="fr-CH" sz="2400" b="1" dirty="0" err="1" smtClean="0"/>
              <a:t>complementarities</a:t>
            </a:r>
            <a:r>
              <a:rPr lang="fr-CH" sz="2400" b="1" dirty="0" smtClean="0"/>
              <a:t>, </a:t>
            </a:r>
            <a:r>
              <a:rPr lang="fr-CH" sz="2400" b="1" dirty="0" err="1" smtClean="0"/>
              <a:t>offers</a:t>
            </a:r>
            <a:r>
              <a:rPr lang="fr-CH" sz="2400" b="1" dirty="0" smtClean="0"/>
              <a:t> the </a:t>
            </a:r>
            <a:r>
              <a:rPr lang="fr-CH" sz="2400" b="1" dirty="0" err="1" smtClean="0"/>
              <a:t>most</a:t>
            </a:r>
            <a:r>
              <a:rPr lang="fr-CH" sz="2400" b="1" dirty="0" smtClean="0"/>
              <a:t> </a:t>
            </a:r>
          </a:p>
          <a:p>
            <a:pPr algn="ctr"/>
            <a:r>
              <a:rPr lang="fr-CH" sz="2400" b="1" dirty="0" smtClean="0"/>
              <a:t>versatile and </a:t>
            </a:r>
            <a:r>
              <a:rPr lang="fr-CH" sz="2400" b="1" dirty="0" err="1" smtClean="0"/>
              <a:t>adapted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response</a:t>
            </a:r>
            <a:r>
              <a:rPr lang="fr-CH" sz="2400" b="1" dirty="0" smtClean="0"/>
              <a:t> to </a:t>
            </a:r>
            <a:r>
              <a:rPr lang="fr-CH" sz="2400" b="1" dirty="0" err="1" smtClean="0"/>
              <a:t>today’s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physics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landscape</a:t>
            </a:r>
            <a:r>
              <a:rPr lang="fr-CH" sz="2400" b="1" dirty="0" smtClean="0"/>
              <a:t> </a:t>
            </a:r>
          </a:p>
          <a:p>
            <a:pPr algn="ctr"/>
            <a:r>
              <a:rPr lang="fr-CH" sz="2400" b="1" dirty="0" err="1" smtClean="0"/>
              <a:t>Now</a:t>
            </a:r>
            <a:r>
              <a:rPr lang="en-CH" sz="2400" b="1" dirty="0" smtClean="0"/>
              <a:t>…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lets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start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designing</a:t>
            </a:r>
            <a:r>
              <a:rPr lang="fr-CH" sz="2400" b="1" dirty="0" smtClean="0"/>
              <a:t> the detectors!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64336" y="-22820"/>
            <a:ext cx="2040943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3200" b="1" dirty="0" smtClean="0"/>
              <a:t>Conclusion</a:t>
            </a:r>
            <a:endParaRPr lang="fr-CH" sz="3200" b="1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status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3793604"/>
            <a:ext cx="755623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Many opportunities and challenges are offered by the energy range </a:t>
            </a:r>
          </a:p>
          <a:p>
            <a:r>
              <a:rPr lang="en-US" dirty="0" smtClean="0"/>
              <a:t>(from the Z pole to 100 </a:t>
            </a:r>
            <a:r>
              <a:rPr lang="en-US" dirty="0" err="1" smtClean="0"/>
              <a:t>TeV</a:t>
            </a:r>
            <a:r>
              <a:rPr lang="en-US" dirty="0" smtClean="0"/>
              <a:t>) and from the huge rates </a:t>
            </a:r>
          </a:p>
          <a:p>
            <a:r>
              <a:rPr lang="en-US" dirty="0" smtClean="0"/>
              <a:t>5 10</a:t>
            </a:r>
            <a:r>
              <a:rPr lang="en-US" baseline="30000" dirty="0" smtClean="0"/>
              <a:t>12</a:t>
            </a:r>
            <a:r>
              <a:rPr lang="en-US" dirty="0" smtClean="0"/>
              <a:t> Z FCC-</a:t>
            </a:r>
            <a:r>
              <a:rPr lang="en-US" dirty="0" err="1" smtClean="0"/>
              <a:t>ee</a:t>
            </a:r>
            <a:r>
              <a:rPr lang="en-US" dirty="0" smtClean="0"/>
              <a:t> to 10</a:t>
            </a:r>
            <a:r>
              <a:rPr lang="en-US" baseline="30000" dirty="0" smtClean="0"/>
              <a:t>13</a:t>
            </a:r>
            <a:r>
              <a:rPr lang="en-US" dirty="0" smtClean="0"/>
              <a:t> </a:t>
            </a:r>
            <a:r>
              <a:rPr lang="en-US" dirty="0" err="1" smtClean="0"/>
              <a:t>Ws</a:t>
            </a:r>
            <a:r>
              <a:rPr lang="en-US" dirty="0"/>
              <a:t>,</a:t>
            </a:r>
            <a:r>
              <a:rPr lang="en-US" dirty="0" smtClean="0"/>
              <a:t> 10</a:t>
            </a:r>
            <a:r>
              <a:rPr lang="en-US" baseline="30000" dirty="0" smtClean="0"/>
              <a:t>10</a:t>
            </a:r>
            <a:r>
              <a:rPr lang="en-US" dirty="0" smtClean="0"/>
              <a:t> H at FCC-</a:t>
            </a:r>
            <a:r>
              <a:rPr lang="en-US" dirty="0" err="1" smtClean="0"/>
              <a:t>hh</a:t>
            </a:r>
            <a:r>
              <a:rPr lang="en-US" dirty="0" smtClean="0"/>
              <a:t>) offered by the FCC. 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FF0000"/>
                </a:solidFill>
              </a:rPr>
              <a:t>Let us not be shy </a:t>
            </a:r>
            <a:r>
              <a:rPr lang="en-US" b="1" dirty="0" smtClean="0"/>
              <a:t>and take on the  challenges, both on theory and experiment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1105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C31EA-31FB-4BB6-89F5-76D8E837442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20/01/2021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status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79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79912" y="2209428"/>
            <a:ext cx="1594732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sz="3600" b="1" dirty="0" smtClean="0"/>
              <a:t>SPARES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45031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0CD2C-0AE7-4189-AD10-0814DF0F563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20/01/2021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status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56278" y="60452"/>
            <a:ext cx="3215722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H" sz="2400" b="1" dirty="0" smtClean="0"/>
              <a:t>Something unique! </a:t>
            </a:r>
            <a:endParaRPr lang="en-GB" sz="2400" b="1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22117"/>
            <a:ext cx="5400600" cy="3164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7866" y="3650316"/>
            <a:ext cx="8365110" cy="20313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dirty="0" err="1" smtClean="0"/>
              <a:t>e+e</a:t>
            </a:r>
            <a:r>
              <a:rPr lang="fr-CH" dirty="0" smtClean="0"/>
              <a:t>- </a:t>
            </a:r>
            <a:r>
              <a:rPr lang="fr-CH" dirty="0" smtClean="0">
                <a:sym typeface="Wingdings" panose="05000000000000000000" pitchFamily="2" charset="2"/>
              </a:rPr>
              <a:t> H @ 125.xxx </a:t>
            </a:r>
            <a:r>
              <a:rPr lang="fr-CH" dirty="0" err="1" smtClean="0">
                <a:sym typeface="Wingdings" panose="05000000000000000000" pitchFamily="2" charset="2"/>
              </a:rPr>
              <a:t>GeV</a:t>
            </a:r>
            <a:r>
              <a:rPr lang="fr-CH" dirty="0" smtClean="0">
                <a:sym typeface="Wingdings" panose="05000000000000000000" pitchFamily="2" charset="2"/>
              </a:rPr>
              <a:t> </a:t>
            </a:r>
            <a:r>
              <a:rPr lang="fr-CH" dirty="0" err="1" smtClean="0">
                <a:sym typeface="Wingdings" panose="05000000000000000000" pitchFamily="2" charset="2"/>
              </a:rPr>
              <a:t>requires</a:t>
            </a:r>
            <a:endParaRPr lang="fr-CH" dirty="0" smtClean="0">
              <a:sym typeface="Wingdings" panose="05000000000000000000" pitchFamily="2" charset="2"/>
            </a:endParaRPr>
          </a:p>
          <a:p>
            <a:r>
              <a:rPr lang="fr-CH" dirty="0" smtClean="0">
                <a:sym typeface="Wingdings" panose="05000000000000000000" pitchFamily="2" charset="2"/>
              </a:rPr>
              <a:t>-- </a:t>
            </a:r>
            <a:r>
              <a:rPr lang="fr-CH" dirty="0" err="1" smtClean="0">
                <a:sym typeface="Wingdings" panose="05000000000000000000" pitchFamily="2" charset="2"/>
              </a:rPr>
              <a:t>Higgs</a:t>
            </a:r>
            <a:r>
              <a:rPr lang="fr-CH" dirty="0" smtClean="0">
                <a:sym typeface="Wingdings" panose="05000000000000000000" pitchFamily="2" charset="2"/>
              </a:rPr>
              <a:t> mass to </a:t>
            </a:r>
            <a:r>
              <a:rPr lang="fr-CH" dirty="0" err="1" smtClean="0">
                <a:sym typeface="Wingdings" panose="05000000000000000000" pitchFamily="2" charset="2"/>
              </a:rPr>
              <a:t>be</a:t>
            </a:r>
            <a:r>
              <a:rPr lang="fr-CH" dirty="0" smtClean="0">
                <a:sym typeface="Wingdings" panose="05000000000000000000" pitchFamily="2" charset="2"/>
              </a:rPr>
              <a:t> </a:t>
            </a:r>
            <a:r>
              <a:rPr lang="fr-CH" dirty="0" err="1" smtClean="0">
                <a:sym typeface="Wingdings" panose="05000000000000000000" pitchFamily="2" charset="2"/>
              </a:rPr>
              <a:t>known</a:t>
            </a:r>
            <a:r>
              <a:rPr lang="fr-CH" dirty="0" smtClean="0">
                <a:sym typeface="Wingdings" panose="05000000000000000000" pitchFamily="2" charset="2"/>
              </a:rPr>
              <a:t> to &lt;5 MeV </a:t>
            </a:r>
            <a:r>
              <a:rPr lang="fr-CH" dirty="0" err="1" smtClean="0">
                <a:sym typeface="Wingdings" panose="05000000000000000000" pitchFamily="2" charset="2"/>
              </a:rPr>
              <a:t>from</a:t>
            </a:r>
            <a:r>
              <a:rPr lang="fr-CH" dirty="0" smtClean="0">
                <a:sym typeface="Wingdings" panose="05000000000000000000" pitchFamily="2" charset="2"/>
              </a:rPr>
              <a:t> 240 </a:t>
            </a:r>
            <a:r>
              <a:rPr lang="fr-CH" dirty="0" err="1" smtClean="0">
                <a:sym typeface="Wingdings" panose="05000000000000000000" pitchFamily="2" charset="2"/>
              </a:rPr>
              <a:t>GeV</a:t>
            </a:r>
            <a:r>
              <a:rPr lang="fr-CH" dirty="0" smtClean="0">
                <a:sym typeface="Wingdings" panose="05000000000000000000" pitchFamily="2" charset="2"/>
              </a:rPr>
              <a:t> </a:t>
            </a:r>
            <a:r>
              <a:rPr lang="fr-CH" dirty="0" err="1" smtClean="0">
                <a:sym typeface="Wingdings" panose="05000000000000000000" pitchFamily="2" charset="2"/>
              </a:rPr>
              <a:t>run</a:t>
            </a:r>
            <a:r>
              <a:rPr lang="fr-CH" dirty="0" smtClean="0">
                <a:sym typeface="Wingdings" panose="05000000000000000000" pitchFamily="2" charset="2"/>
              </a:rPr>
              <a:t> (CEPC group </a:t>
            </a:r>
            <a:r>
              <a:rPr lang="fr-CH" dirty="0" err="1" smtClean="0">
                <a:sym typeface="Wingdings" panose="05000000000000000000" pitchFamily="2" charset="2"/>
              </a:rPr>
              <a:t>almost</a:t>
            </a:r>
            <a:r>
              <a:rPr lang="fr-CH" dirty="0" smtClean="0">
                <a:sym typeface="Wingdings" panose="05000000000000000000" pitchFamily="2" charset="2"/>
              </a:rPr>
              <a:t> </a:t>
            </a:r>
            <a:r>
              <a:rPr lang="fr-CH" dirty="0" err="1" smtClean="0">
                <a:sym typeface="Wingdings" panose="05000000000000000000" pitchFamily="2" charset="2"/>
              </a:rPr>
              <a:t>there</a:t>
            </a:r>
            <a:r>
              <a:rPr lang="fr-CH" dirty="0" smtClean="0">
                <a:sym typeface="Wingdings" panose="05000000000000000000" pitchFamily="2" charset="2"/>
              </a:rPr>
              <a:t>)</a:t>
            </a:r>
          </a:p>
          <a:p>
            <a:r>
              <a:rPr lang="fr-CH" dirty="0" smtClean="0">
                <a:sym typeface="Wingdings" panose="05000000000000000000" pitchFamily="2" charset="2"/>
              </a:rPr>
              <a:t>-- </a:t>
            </a:r>
            <a:r>
              <a:rPr lang="fr-CH" b="1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Huge</a:t>
            </a:r>
            <a:r>
              <a:rPr lang="fr-CH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fr-CH" b="1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luminosity</a:t>
            </a:r>
            <a:r>
              <a:rPr lang="fr-CH" dirty="0" smtClean="0">
                <a:sym typeface="Wingdings" panose="05000000000000000000" pitchFamily="2" charset="2"/>
              </a:rPr>
              <a:t> </a:t>
            </a:r>
          </a:p>
          <a:p>
            <a:r>
              <a:rPr lang="fr-CH" dirty="0" smtClean="0">
                <a:sym typeface="Wingdings" panose="05000000000000000000" pitchFamily="2" charset="2"/>
              </a:rPr>
              <a:t>-- </a:t>
            </a:r>
            <a:r>
              <a:rPr lang="fr-CH" b="1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monochromatization</a:t>
            </a:r>
            <a:r>
              <a:rPr lang="fr-CH" dirty="0" smtClean="0">
                <a:sym typeface="Wingdings" panose="05000000000000000000" pitchFamily="2" charset="2"/>
              </a:rPr>
              <a:t> (opposite </a:t>
            </a:r>
            <a:r>
              <a:rPr lang="fr-CH" dirty="0" err="1" smtClean="0">
                <a:sym typeface="Wingdings" panose="05000000000000000000" pitchFamily="2" charset="2"/>
              </a:rPr>
              <a:t>sign</a:t>
            </a:r>
            <a:r>
              <a:rPr lang="fr-CH" dirty="0" smtClean="0">
                <a:sym typeface="Wingdings" panose="05000000000000000000" pitchFamily="2" charset="2"/>
              </a:rPr>
              <a:t> dispersion </a:t>
            </a:r>
            <a:r>
              <a:rPr lang="fr-CH" dirty="0" err="1" smtClean="0">
                <a:sym typeface="Wingdings" panose="05000000000000000000" pitchFamily="2" charset="2"/>
              </a:rPr>
              <a:t>using</a:t>
            </a:r>
            <a:r>
              <a:rPr lang="fr-CH" dirty="0" smtClean="0">
                <a:sym typeface="Wingdings" panose="05000000000000000000" pitchFamily="2" charset="2"/>
              </a:rPr>
              <a:t> </a:t>
            </a:r>
            <a:r>
              <a:rPr lang="fr-CH" dirty="0" err="1" smtClean="0">
                <a:sym typeface="Wingdings" panose="05000000000000000000" pitchFamily="2" charset="2"/>
              </a:rPr>
              <a:t>magnetic</a:t>
            </a:r>
            <a:r>
              <a:rPr lang="fr-CH" dirty="0" smtClean="0">
                <a:sym typeface="Wingdings" panose="05000000000000000000" pitchFamily="2" charset="2"/>
              </a:rPr>
              <a:t> </a:t>
            </a:r>
            <a:r>
              <a:rPr lang="fr-CH" dirty="0" err="1" smtClean="0">
                <a:sym typeface="Wingdings" panose="05000000000000000000" pitchFamily="2" charset="2"/>
              </a:rPr>
              <a:t>lattice</a:t>
            </a:r>
            <a:r>
              <a:rPr lang="fr-CH" dirty="0" smtClean="0">
                <a:sym typeface="Wingdings" panose="05000000000000000000" pitchFamily="2" charset="2"/>
              </a:rPr>
              <a:t>) to </a:t>
            </a:r>
            <a:r>
              <a:rPr lang="fr-CH" dirty="0" err="1" smtClean="0">
                <a:sym typeface="Wingdings" panose="05000000000000000000" pitchFamily="2" charset="2"/>
              </a:rPr>
              <a:t>reduce</a:t>
            </a:r>
            <a:r>
              <a:rPr lang="fr-CH" dirty="0" smtClean="0">
                <a:sym typeface="Wingdings" panose="05000000000000000000" pitchFamily="2" charset="2"/>
              </a:rPr>
              <a:t> </a:t>
            </a:r>
            <a:r>
              <a:rPr lang="fr-CH" dirty="0" smtClean="0">
                <a:sym typeface="Symbol"/>
              </a:rPr>
              <a:t></a:t>
            </a:r>
            <a:r>
              <a:rPr lang="fr-CH" baseline="-25000" dirty="0" smtClean="0">
                <a:sym typeface="Wingdings" panose="05000000000000000000" pitchFamily="2" charset="2"/>
              </a:rPr>
              <a:t>ECM</a:t>
            </a:r>
          </a:p>
          <a:p>
            <a:r>
              <a:rPr lang="fr-CH" dirty="0" smtClean="0">
                <a:sym typeface="Wingdings" panose="05000000000000000000" pitchFamily="2" charset="2"/>
              </a:rPr>
              <a:t>-- </a:t>
            </a:r>
            <a:r>
              <a:rPr lang="fr-CH" b="1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continuous</a:t>
            </a:r>
            <a:r>
              <a:rPr lang="fr-CH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 monitoring and  </a:t>
            </a:r>
            <a:r>
              <a:rPr lang="fr-CH" b="1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adjustment</a:t>
            </a:r>
            <a:r>
              <a:rPr lang="fr-CH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 of E</a:t>
            </a:r>
            <a:r>
              <a:rPr lang="fr-CH" b="1" baseline="-25000" dirty="0" smtClean="0">
                <a:solidFill>
                  <a:srgbClr val="C00000"/>
                </a:solidFill>
                <a:sym typeface="Wingdings" panose="05000000000000000000" pitchFamily="2" charset="2"/>
              </a:rPr>
              <a:t>CM  </a:t>
            </a:r>
            <a:r>
              <a:rPr lang="fr-CH" dirty="0" smtClean="0">
                <a:sym typeface="Wingdings" panose="05000000000000000000" pitchFamily="2" charset="2"/>
              </a:rPr>
              <a:t>to  MeV </a:t>
            </a:r>
            <a:r>
              <a:rPr lang="fr-CH" dirty="0" err="1" smtClean="0">
                <a:sym typeface="Wingdings" panose="05000000000000000000" pitchFamily="2" charset="2"/>
              </a:rPr>
              <a:t>precision</a:t>
            </a:r>
            <a:r>
              <a:rPr lang="fr-CH" baseline="-25000" dirty="0" smtClean="0">
                <a:sym typeface="Wingdings" panose="05000000000000000000" pitchFamily="2" charset="2"/>
              </a:rPr>
              <a:t> </a:t>
            </a:r>
            <a:r>
              <a:rPr lang="fr-CH" dirty="0" smtClean="0">
                <a:sym typeface="Wingdings" panose="05000000000000000000" pitchFamily="2" charset="2"/>
              </a:rPr>
              <a:t>(</a:t>
            </a:r>
            <a:r>
              <a:rPr lang="fr-CH" dirty="0" err="1" smtClean="0">
                <a:sym typeface="Wingdings" panose="05000000000000000000" pitchFamily="2" charset="2"/>
              </a:rPr>
              <a:t>transv</a:t>
            </a:r>
            <a:r>
              <a:rPr lang="fr-CH" dirty="0" smtClean="0">
                <a:sym typeface="Wingdings" panose="05000000000000000000" pitchFamily="2" charset="2"/>
              </a:rPr>
              <a:t>. Polar.)</a:t>
            </a:r>
          </a:p>
          <a:p>
            <a:r>
              <a:rPr lang="fr-CH" dirty="0" smtClean="0"/>
              <a:t>-- an </a:t>
            </a:r>
            <a:r>
              <a:rPr lang="fr-CH" dirty="0" err="1" smtClean="0"/>
              <a:t>extremely</a:t>
            </a:r>
            <a:r>
              <a:rPr lang="fr-CH" dirty="0" smtClean="0"/>
              <a:t> sensitive </a:t>
            </a:r>
            <a:r>
              <a:rPr lang="fr-CH" dirty="0" err="1" smtClean="0"/>
              <a:t>event</a:t>
            </a:r>
            <a:r>
              <a:rPr lang="fr-CH" dirty="0" smtClean="0"/>
              <a:t> </a:t>
            </a:r>
            <a:r>
              <a:rPr lang="fr-CH" dirty="0" err="1" smtClean="0"/>
              <a:t>selection</a:t>
            </a:r>
            <a:r>
              <a:rPr lang="fr-CH" dirty="0" smtClean="0"/>
              <a:t> </a:t>
            </a:r>
            <a:r>
              <a:rPr lang="fr-CH" dirty="0" err="1" smtClean="0"/>
              <a:t>against</a:t>
            </a:r>
            <a:r>
              <a:rPr lang="fr-CH" dirty="0" smtClean="0"/>
              <a:t> backgrounds </a:t>
            </a:r>
          </a:p>
          <a:p>
            <a:r>
              <a:rPr lang="fr-CH" dirty="0" smtClean="0"/>
              <a:t>-- a </a:t>
            </a:r>
            <a:r>
              <a:rPr lang="fr-CH" dirty="0" err="1" smtClean="0"/>
              <a:t>generous</a:t>
            </a:r>
            <a:r>
              <a:rPr lang="fr-CH" dirty="0" smtClean="0"/>
              <a:t> </a:t>
            </a:r>
            <a:r>
              <a:rPr lang="fr-CH" dirty="0" err="1" smtClean="0"/>
              <a:t>lab</a:t>
            </a:r>
            <a:r>
              <a:rPr lang="fr-CH" dirty="0" smtClean="0"/>
              <a:t> </a:t>
            </a:r>
            <a:r>
              <a:rPr lang="fr-CH" dirty="0" err="1" smtClean="0"/>
              <a:t>director</a:t>
            </a:r>
            <a:r>
              <a:rPr lang="fr-CH" dirty="0" smtClean="0"/>
              <a:t> to </a:t>
            </a:r>
            <a:r>
              <a:rPr lang="fr-CH" dirty="0" err="1" smtClean="0"/>
              <a:t>spend</a:t>
            </a:r>
            <a:r>
              <a:rPr lang="fr-CH" dirty="0" smtClean="0"/>
              <a:t> 3 </a:t>
            </a:r>
            <a:r>
              <a:rPr lang="fr-CH" dirty="0" err="1" smtClean="0"/>
              <a:t>years</a:t>
            </a:r>
            <a:r>
              <a:rPr lang="fr-CH" dirty="0" smtClean="0"/>
              <a:t> </a:t>
            </a:r>
            <a:r>
              <a:rPr lang="fr-CH" dirty="0" err="1" smtClean="0"/>
              <a:t>doing</a:t>
            </a:r>
            <a:r>
              <a:rPr lang="fr-CH" dirty="0" smtClean="0"/>
              <a:t> </a:t>
            </a:r>
            <a:r>
              <a:rPr lang="fr-CH" dirty="0" err="1" smtClean="0"/>
              <a:t>this</a:t>
            </a:r>
            <a:r>
              <a:rPr lang="fr-CH" dirty="0" smtClean="0"/>
              <a:t> and neutrino </a:t>
            </a:r>
            <a:r>
              <a:rPr lang="fr-CH" dirty="0" err="1" smtClean="0"/>
              <a:t>counting</a:t>
            </a:r>
            <a:endParaRPr lang="en-GB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597600" y="103708"/>
            <a:ext cx="3528912" cy="3419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53200" y="3363528"/>
            <a:ext cx="1903085" cy="369332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HUGE CHALLENGE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85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1466828-276D-2144-BC1C-29522FA08D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8202" y="939687"/>
            <a:ext cx="4838334" cy="41597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 txBox="1">
                <a:spLocks/>
              </p:cNvSpPr>
              <p:nvPr/>
            </p:nvSpPr>
            <p:spPr>
              <a:xfrm>
                <a:off x="121460" y="939687"/>
                <a:ext cx="4810580" cy="2970330"/>
              </a:xfrm>
              <a:prstGeom prst="rect">
                <a:avLst/>
              </a:prstGeom>
            </p:spPr>
            <p:txBody>
              <a:bodyPr lIns="71323" tIns="35662" rIns="71323" bIns="35662">
                <a:noAutofit/>
              </a:bodyPr>
              <a:lstStyle>
                <a:lvl1pPr marL="493776" indent="-457200" algn="l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80000"/>
                  <a:buFont typeface="Arial"/>
                  <a:buChar char="•"/>
                  <a:defRPr kumimoji="0"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905256" indent="-457200" algn="l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Arial"/>
                  <a:buChar char="•"/>
                  <a:defRPr kumimoji="0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2708" indent="-342900" algn="l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SzPct val="85000"/>
                  <a:buFont typeface="Arial"/>
                  <a:buChar char="•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85316" indent="-342900" algn="l" rtl="0" eaLnBrk="1" latinLnBrk="0" hangingPunct="1">
                  <a:spcBef>
                    <a:spcPct val="20000"/>
                  </a:spcBef>
                  <a:buClr>
                    <a:schemeClr val="accent3"/>
                  </a:buClr>
                  <a:buSzPct val="90000"/>
                  <a:buFont typeface="Arial"/>
                  <a:buChar char="•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650492" indent="-342900" algn="l" rtl="0" eaLnBrk="1" latinLnBrk="0" hangingPunct="1">
                  <a:spcBef>
                    <a:spcPct val="20000"/>
                  </a:spcBef>
                  <a:buClr>
                    <a:schemeClr val="accent4"/>
                  </a:buClr>
                  <a:buSzPct val="100000"/>
                  <a:buFont typeface="Arial"/>
                  <a:buChar char="•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00784" indent="-182880" algn="l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Arial"/>
                  <a:buChar char="-"/>
                  <a:defRPr kumimoji="0" sz="20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20240" indent="-182880" algn="l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SzPct val="100000"/>
                  <a:buFont typeface="Arial"/>
                  <a:buChar char="•"/>
                  <a:defRPr kumimoji="0"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9696" indent="-182880" algn="l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Font typeface="Arial"/>
                  <a:buChar char="▪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331720" indent="-182880" algn="l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Font typeface="Arial"/>
                  <a:buChar char="•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1396" indent="0" defTabSz="534911">
                  <a:spcBef>
                    <a:spcPts val="586"/>
                  </a:spcBef>
                  <a:buClr>
                    <a:srgbClr val="0C377B"/>
                  </a:buClr>
                  <a:buNone/>
                  <a:defRPr/>
                </a:pPr>
                <a:r>
                  <a:rPr lang="en-US" sz="1600" b="1" dirty="0">
                    <a:solidFill>
                      <a:srgbClr val="0C377B"/>
                    </a:solidFill>
                    <a:latin typeface="Arial"/>
                  </a:rPr>
                  <a:t>D</a:t>
                </a:r>
                <a:r>
                  <a:rPr lang="en-US" sz="1600" b="1" dirty="0" smtClean="0">
                    <a:solidFill>
                      <a:srgbClr val="0C377B"/>
                    </a:solidFill>
                    <a:latin typeface="Arial"/>
                  </a:rPr>
                  <a:t>ouble </a:t>
                </a:r>
                <a:r>
                  <a:rPr lang="en-US" sz="1600" b="1" dirty="0">
                    <a:solidFill>
                      <a:srgbClr val="0C377B"/>
                    </a:solidFill>
                    <a:latin typeface="Arial"/>
                  </a:rPr>
                  <a:t>ring </a:t>
                </a:r>
                <a:r>
                  <a:rPr lang="en-US" sz="1600" dirty="0" err="1">
                    <a:solidFill>
                      <a:srgbClr val="0C377B"/>
                    </a:solidFill>
                    <a:latin typeface="Arial"/>
                  </a:rPr>
                  <a:t>e</a:t>
                </a:r>
                <a:r>
                  <a:rPr lang="en-US" sz="1600" baseline="30000" dirty="0" err="1">
                    <a:solidFill>
                      <a:srgbClr val="0C377B"/>
                    </a:solidFill>
                    <a:latin typeface="Arial"/>
                  </a:rPr>
                  <a:t>+</a:t>
                </a:r>
                <a:r>
                  <a:rPr lang="en-US" sz="1600" dirty="0" err="1">
                    <a:solidFill>
                      <a:srgbClr val="0C377B"/>
                    </a:solidFill>
                    <a:latin typeface="Arial"/>
                  </a:rPr>
                  <a:t>e</a:t>
                </a:r>
                <a:r>
                  <a:rPr lang="en-US" sz="1600" baseline="30000" dirty="0">
                    <a:solidFill>
                      <a:srgbClr val="0C377B"/>
                    </a:solidFill>
                    <a:latin typeface="Arial"/>
                  </a:rPr>
                  <a:t>-</a:t>
                </a:r>
                <a:r>
                  <a:rPr lang="en-US" sz="1600" dirty="0">
                    <a:solidFill>
                      <a:srgbClr val="0C377B"/>
                    </a:solidFill>
                    <a:latin typeface="Arial"/>
                  </a:rPr>
                  <a:t> collider </a:t>
                </a:r>
                <a:r>
                  <a:rPr lang="en-US" sz="1600" dirty="0" smtClean="0">
                    <a:solidFill>
                      <a:srgbClr val="0C377B"/>
                    </a:solidFill>
                    <a:latin typeface="Arial"/>
                  </a:rPr>
                  <a:t>+ injector ~100 km </a:t>
                </a:r>
                <a:endParaRPr lang="en-US" sz="1600" dirty="0">
                  <a:solidFill>
                    <a:srgbClr val="0C377B"/>
                  </a:solidFill>
                  <a:latin typeface="Arial"/>
                </a:endParaRPr>
              </a:p>
              <a:p>
                <a:pPr marL="21396" indent="0" defTabSz="205545">
                  <a:spcBef>
                    <a:spcPts val="586"/>
                  </a:spcBef>
                  <a:buClr>
                    <a:srgbClr val="0C377B"/>
                  </a:buClr>
                  <a:buNone/>
                  <a:defRPr/>
                </a:pPr>
                <a:r>
                  <a:rPr lang="en-US" sz="1600" b="1" dirty="0">
                    <a:solidFill>
                      <a:srgbClr val="0C377B"/>
                    </a:solidFill>
                    <a:latin typeface="Arial"/>
                  </a:rPr>
                  <a:t>follows footprint of FCC-</a:t>
                </a:r>
                <a:r>
                  <a:rPr lang="en-US" sz="1600" b="1" dirty="0" err="1">
                    <a:solidFill>
                      <a:srgbClr val="0C377B"/>
                    </a:solidFill>
                    <a:latin typeface="Arial"/>
                  </a:rPr>
                  <a:t>hh</a:t>
                </a:r>
                <a:r>
                  <a:rPr lang="en-US" sz="1600" dirty="0">
                    <a:solidFill>
                      <a:srgbClr val="0C377B"/>
                    </a:solidFill>
                    <a:latin typeface="Arial"/>
                  </a:rPr>
                  <a:t>, except </a:t>
                </a:r>
                <a:r>
                  <a:rPr lang="en-US" sz="1600" dirty="0" smtClean="0">
                    <a:solidFill>
                      <a:srgbClr val="0C377B"/>
                    </a:solidFill>
                    <a:latin typeface="Arial"/>
                  </a:rPr>
                  <a:t>around IPs</a:t>
                </a:r>
                <a:endParaRPr lang="en-US" sz="1600" dirty="0">
                  <a:solidFill>
                    <a:srgbClr val="0C377B"/>
                  </a:solidFill>
                  <a:latin typeface="Arial"/>
                </a:endParaRPr>
              </a:p>
              <a:p>
                <a:pPr marL="21396" indent="0" defTabSz="205545">
                  <a:spcBef>
                    <a:spcPts val="586"/>
                  </a:spcBef>
                  <a:buClr>
                    <a:srgbClr val="0C377B"/>
                  </a:buClr>
                  <a:buNone/>
                  <a:defRPr/>
                </a:pPr>
                <a:r>
                  <a:rPr lang="en-US" sz="1600" b="1" dirty="0">
                    <a:solidFill>
                      <a:srgbClr val="0C377B"/>
                    </a:solidFill>
                    <a:latin typeface="Arial"/>
                  </a:rPr>
                  <a:t>A</a:t>
                </a:r>
                <a:r>
                  <a:rPr lang="en-US" sz="1600" b="1" dirty="0" smtClean="0">
                    <a:solidFill>
                      <a:srgbClr val="0C377B"/>
                    </a:solidFill>
                    <a:latin typeface="Arial"/>
                  </a:rPr>
                  <a:t>symmetric </a:t>
                </a:r>
                <a:r>
                  <a:rPr lang="en-US" sz="1600" b="1" dirty="0">
                    <a:solidFill>
                      <a:srgbClr val="0C377B"/>
                    </a:solidFill>
                    <a:latin typeface="Arial"/>
                  </a:rPr>
                  <a:t>IR layout &amp; optics </a:t>
                </a:r>
                <a:r>
                  <a:rPr lang="en-US" sz="1600" dirty="0">
                    <a:solidFill>
                      <a:srgbClr val="0C377B"/>
                    </a:solidFill>
                    <a:latin typeface="Arial"/>
                  </a:rPr>
                  <a:t>to limit synchrotron radiation towards the </a:t>
                </a:r>
                <a:r>
                  <a:rPr lang="en-US" sz="1600" dirty="0" smtClean="0">
                    <a:solidFill>
                      <a:srgbClr val="0C377B"/>
                    </a:solidFill>
                    <a:latin typeface="Arial"/>
                  </a:rPr>
                  <a:t>detector</a:t>
                </a:r>
                <a:br>
                  <a:rPr lang="en-US" sz="1600" dirty="0" smtClean="0">
                    <a:solidFill>
                      <a:srgbClr val="0C377B"/>
                    </a:solidFill>
                    <a:latin typeface="Arial"/>
                  </a:rPr>
                </a:br>
                <a:r>
                  <a:rPr lang="en-US" sz="1600" dirty="0" smtClean="0">
                    <a:solidFill>
                      <a:srgbClr val="0C377B"/>
                    </a:solidFill>
                    <a:latin typeface="Arial"/>
                  </a:rPr>
                  <a:t> -- also separates detector from injector </a:t>
                </a:r>
                <a:endParaRPr lang="en-US" sz="1600" dirty="0">
                  <a:solidFill>
                    <a:srgbClr val="0C377B"/>
                  </a:solidFill>
                  <a:latin typeface="Arial"/>
                </a:endParaRPr>
              </a:p>
              <a:p>
                <a:pPr marL="21396" indent="0" defTabSz="205545">
                  <a:spcBef>
                    <a:spcPts val="586"/>
                  </a:spcBef>
                  <a:buClr>
                    <a:srgbClr val="0C377B"/>
                  </a:buClr>
                  <a:buNone/>
                  <a:defRPr/>
                </a:pPr>
                <a:r>
                  <a:rPr lang="en-US" sz="1600" b="1" dirty="0">
                    <a:solidFill>
                      <a:srgbClr val="0C377B"/>
                    </a:solidFill>
                    <a:latin typeface="Arial"/>
                  </a:rPr>
                  <a:t>P</a:t>
                </a:r>
                <a:r>
                  <a:rPr lang="en-US" sz="1600" b="1" dirty="0" smtClean="0">
                    <a:solidFill>
                      <a:srgbClr val="0C377B"/>
                    </a:solidFill>
                    <a:latin typeface="Arial"/>
                  </a:rPr>
                  <a:t>resently </a:t>
                </a:r>
                <a:r>
                  <a:rPr lang="en-US" sz="1600" b="1" dirty="0">
                    <a:solidFill>
                      <a:srgbClr val="0C377B"/>
                    </a:solidFill>
                    <a:latin typeface="Arial"/>
                  </a:rPr>
                  <a:t>2 IPs </a:t>
                </a:r>
                <a:r>
                  <a:rPr lang="en-US" sz="1600" dirty="0">
                    <a:solidFill>
                      <a:srgbClr val="0C377B"/>
                    </a:solidFill>
                    <a:latin typeface="Arial"/>
                  </a:rPr>
                  <a:t>(alternative </a:t>
                </a:r>
                <a:r>
                  <a:rPr lang="en-US" sz="1600" dirty="0" smtClean="0">
                    <a:solidFill>
                      <a:srgbClr val="0C377B"/>
                    </a:solidFill>
                    <a:latin typeface="Arial"/>
                  </a:rPr>
                  <a:t>layout </a:t>
                </a:r>
                <a:r>
                  <a:rPr lang="en-US" sz="1600" dirty="0">
                    <a:solidFill>
                      <a:srgbClr val="0C377B"/>
                    </a:solidFill>
                    <a:latin typeface="Arial"/>
                  </a:rPr>
                  <a:t>with </a:t>
                </a:r>
                <a:r>
                  <a:rPr lang="en-US" sz="1600" dirty="0" smtClean="0">
                    <a:solidFill>
                      <a:srgbClr val="0C377B"/>
                    </a:solidFill>
                    <a:latin typeface="Arial"/>
                  </a:rPr>
                  <a:t>4 </a:t>
                </a:r>
                <a:r>
                  <a:rPr lang="en-US" sz="1600" dirty="0">
                    <a:solidFill>
                      <a:srgbClr val="0C377B"/>
                    </a:solidFill>
                    <a:latin typeface="Arial"/>
                  </a:rPr>
                  <a:t>IPs under study), </a:t>
                </a:r>
                <a:r>
                  <a:rPr lang="en-US" sz="1600" b="1" dirty="0">
                    <a:solidFill>
                      <a:srgbClr val="0C377B"/>
                    </a:solidFill>
                    <a:latin typeface="Arial"/>
                  </a:rPr>
                  <a:t>large </a:t>
                </a:r>
                <a:r>
                  <a:rPr lang="en-US" sz="1600" dirty="0">
                    <a:solidFill>
                      <a:srgbClr val="0C377B"/>
                    </a:solidFill>
                    <a:latin typeface="Arial"/>
                  </a:rPr>
                  <a:t>horizontal </a:t>
                </a:r>
                <a:r>
                  <a:rPr lang="en-US" sz="1600" dirty="0" smtClean="0">
                    <a:solidFill>
                      <a:srgbClr val="0C377B"/>
                    </a:solidFill>
                    <a:latin typeface="Arial"/>
                  </a:rPr>
                  <a:t>x-</a:t>
                </a:r>
                <a:r>
                  <a:rPr lang="en-US" sz="1600" dirty="0" err="1" smtClean="0">
                    <a:solidFill>
                      <a:srgbClr val="0C377B"/>
                    </a:solidFill>
                    <a:latin typeface="Arial"/>
                  </a:rPr>
                  <a:t>ing</a:t>
                </a:r>
                <a:r>
                  <a:rPr lang="en-US" sz="1600" dirty="0" smtClean="0">
                    <a:solidFill>
                      <a:srgbClr val="0C377B"/>
                    </a:solidFill>
                    <a:latin typeface="Arial"/>
                  </a:rPr>
                  <a:t> angle </a:t>
                </a:r>
                <a:r>
                  <a:rPr lang="en-US" sz="1600" b="1" dirty="0" smtClean="0">
                    <a:solidFill>
                      <a:srgbClr val="0C377B"/>
                    </a:solidFill>
                    <a:latin typeface="Arial"/>
                  </a:rPr>
                  <a:t>30mrad</a:t>
                </a:r>
                <a:r>
                  <a:rPr lang="en-US" sz="1600" b="1" dirty="0">
                    <a:solidFill>
                      <a:srgbClr val="0C377B"/>
                    </a:solidFill>
                    <a:latin typeface="Arial"/>
                  </a:rPr>
                  <a:t>, </a:t>
                </a:r>
                <a:r>
                  <a:rPr lang="en-US" sz="1600" b="1" dirty="0" smtClean="0">
                    <a:solidFill>
                      <a:srgbClr val="0C377B"/>
                    </a:solidFill>
                    <a:latin typeface="Arial"/>
                  </a:rPr>
                  <a:t/>
                </a:r>
                <a:br>
                  <a:rPr lang="en-US" sz="1600" b="1" dirty="0" smtClean="0">
                    <a:solidFill>
                      <a:srgbClr val="0C377B"/>
                    </a:solidFill>
                    <a:latin typeface="Arial"/>
                  </a:rPr>
                </a:br>
                <a:r>
                  <a:rPr lang="en-US" sz="1600" b="1" dirty="0" smtClean="0">
                    <a:solidFill>
                      <a:srgbClr val="0C377B"/>
                    </a:solidFill>
                    <a:latin typeface="Arial"/>
                  </a:rPr>
                  <a:t>crab-waist </a:t>
                </a:r>
                <a:r>
                  <a:rPr lang="en-US" sz="1600" b="1" dirty="0">
                    <a:solidFill>
                      <a:srgbClr val="0C377B"/>
                    </a:solidFill>
                    <a:latin typeface="Arial"/>
                  </a:rPr>
                  <a:t>optics </a:t>
                </a:r>
              </a:p>
              <a:p>
                <a:pPr marL="21396" indent="0" defTabSz="279837">
                  <a:spcBef>
                    <a:spcPts val="586"/>
                  </a:spcBef>
                  <a:buClr>
                    <a:srgbClr val="0C377B"/>
                  </a:buClr>
                  <a:buNone/>
                  <a:defRPr/>
                </a:pPr>
                <a:r>
                  <a:rPr lang="en-US" sz="1600" b="1" dirty="0">
                    <a:solidFill>
                      <a:srgbClr val="0C377B"/>
                    </a:solidFill>
                    <a:latin typeface="Arial"/>
                  </a:rPr>
                  <a:t>synchrotron radiation power 50 MW/beam</a:t>
                </a:r>
                <a:r>
                  <a:rPr lang="en-US" sz="1600" dirty="0">
                    <a:solidFill>
                      <a:srgbClr val="0C377B"/>
                    </a:solidFill>
                    <a:latin typeface="Arial"/>
                  </a:rPr>
                  <a:t> </a:t>
                </a:r>
                <a:br>
                  <a:rPr lang="en-US" sz="1600" dirty="0">
                    <a:solidFill>
                      <a:srgbClr val="0C377B"/>
                    </a:solidFill>
                    <a:latin typeface="Arial"/>
                  </a:rPr>
                </a:br>
                <a:r>
                  <a:rPr lang="en-US" sz="1600" u="sng" dirty="0" smtClean="0">
                    <a:solidFill>
                      <a:srgbClr val="0C377B"/>
                    </a:solidFill>
                    <a:latin typeface="Arial"/>
                  </a:rPr>
                  <a:t>at </a:t>
                </a:r>
                <a:r>
                  <a:rPr lang="en-US" sz="1600" u="sng" dirty="0">
                    <a:solidFill>
                      <a:srgbClr val="0C377B"/>
                    </a:solidFill>
                    <a:latin typeface="Arial"/>
                  </a:rPr>
                  <a:t>all beam energies; </a:t>
                </a:r>
                <a:r>
                  <a:rPr lang="en-US" sz="1600" dirty="0">
                    <a:solidFill>
                      <a:srgbClr val="0C377B"/>
                    </a:solidFill>
                    <a:latin typeface="Arial"/>
                  </a:rPr>
                  <a:t>tapering of </a:t>
                </a:r>
                <a:r>
                  <a:rPr lang="en-GB" sz="1600" dirty="0">
                    <a:solidFill>
                      <a:srgbClr val="0C377B"/>
                    </a:solidFill>
                    <a:latin typeface="Arial"/>
                  </a:rPr>
                  <a:t>arc magnet strengths to match local energy</a:t>
                </a:r>
              </a:p>
              <a:p>
                <a:pPr marL="21396" indent="0" defTabSz="279837">
                  <a:spcBef>
                    <a:spcPts val="586"/>
                  </a:spcBef>
                  <a:buClr>
                    <a:srgbClr val="0C377B"/>
                  </a:buClr>
                  <a:buNone/>
                  <a:defRPr/>
                </a:pPr>
                <a:r>
                  <a:rPr lang="en-GB" sz="1600" b="1" dirty="0">
                    <a:solidFill>
                      <a:srgbClr val="0C377B"/>
                    </a:solidFill>
                    <a:latin typeface="Arial"/>
                  </a:rPr>
                  <a:t>common RF </a:t>
                </a:r>
                <a:r>
                  <a:rPr lang="en-GB" sz="1600" dirty="0">
                    <a:solidFill>
                      <a:srgbClr val="0C377B"/>
                    </a:solidFill>
                    <a:latin typeface="Arial"/>
                  </a:rPr>
                  <a:t>for </a:t>
                </a:r>
                <a14:m>
                  <m:oMath xmlns:m="http://schemas.openxmlformats.org/officeDocument/2006/math">
                    <m:r>
                      <a:rPr lang="en-US" sz="1600" i="1" dirty="0">
                        <a:solidFill>
                          <a:srgbClr val="0C377B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acc>
                      <m:accPr>
                        <m:chr m:val="̅"/>
                        <m:ctrlPr>
                          <a:rPr lang="en-US" sz="1600" i="1" dirty="0">
                            <a:solidFill>
                              <a:srgbClr val="0C377B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 dirty="0">
                            <a:solidFill>
                              <a:srgbClr val="0C377B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acc>
                  </m:oMath>
                </a14:m>
                <a:r>
                  <a:rPr lang="en-GB" sz="1600" dirty="0">
                    <a:solidFill>
                      <a:srgbClr val="0C377B"/>
                    </a:solidFill>
                    <a:latin typeface="Arial"/>
                  </a:rPr>
                  <a:t> </a:t>
                </a:r>
                <a:r>
                  <a:rPr lang="en-GB" sz="1600" dirty="0" smtClean="0">
                    <a:solidFill>
                      <a:srgbClr val="0C377B"/>
                    </a:solidFill>
                    <a:latin typeface="Arial"/>
                  </a:rPr>
                  <a:t>running</a:t>
                </a:r>
                <a:r>
                  <a:rPr lang="en-US" sz="1600" b="1" dirty="0">
                    <a:solidFill>
                      <a:srgbClr val="0C377B"/>
                    </a:solidFill>
                    <a:latin typeface="Arial"/>
                  </a:rPr>
                  <a:t> </a:t>
                </a:r>
                <a:endParaRPr lang="en-US" sz="1600" dirty="0">
                  <a:solidFill>
                    <a:srgbClr val="0C377B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60" y="939687"/>
                <a:ext cx="4810580" cy="2970330"/>
              </a:xfrm>
              <a:prstGeom prst="rect">
                <a:avLst/>
              </a:prstGeom>
              <a:blipFill>
                <a:blip r:embed="rId4"/>
                <a:stretch>
                  <a:fillRect l="-634" t="-1027" r="-1774" b="-168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7740352" y="913284"/>
            <a:ext cx="1335455" cy="349019"/>
          </a:xfrm>
          <a:prstGeom prst="rect">
            <a:avLst/>
          </a:prstGeom>
          <a:solidFill>
            <a:srgbClr val="FFFF00"/>
          </a:solidFill>
        </p:spPr>
        <p:txBody>
          <a:bodyPr wrap="none" lIns="71323" tIns="35662" rIns="71323" bIns="35662" rtlCol="0">
            <a:spAutoFit/>
          </a:bodyPr>
          <a:lstStyle/>
          <a:p>
            <a:pPr defTabSz="713214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K. Oide et al.</a:t>
            </a:r>
            <a:endParaRPr lang="en-GB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1460" y="4369668"/>
            <a:ext cx="5170620" cy="887628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marL="21396" defTabSz="279012">
              <a:spcBef>
                <a:spcPts val="586"/>
              </a:spcBef>
              <a:buClr>
                <a:srgbClr val="0C377B"/>
              </a:buClr>
              <a:defRPr/>
            </a:pPr>
            <a:r>
              <a:rPr lang="en-US" sz="1600" b="1" dirty="0">
                <a:solidFill>
                  <a:srgbClr val="0C377B"/>
                </a:solidFill>
                <a:latin typeface="Arial"/>
              </a:rPr>
              <a:t>top-up </a:t>
            </a:r>
            <a:r>
              <a:rPr lang="en-US" sz="1600" b="1" dirty="0" smtClean="0">
                <a:solidFill>
                  <a:srgbClr val="0C377B"/>
                </a:solidFill>
                <a:latin typeface="Arial"/>
              </a:rPr>
              <a:t>injection</a:t>
            </a:r>
            <a:r>
              <a:rPr lang="en-US" sz="1600" dirty="0">
                <a:solidFill>
                  <a:srgbClr val="0C377B"/>
                </a:solidFill>
                <a:latin typeface="Arial"/>
              </a:rPr>
              <a:t>:</a:t>
            </a:r>
            <a:r>
              <a:rPr lang="en-US" sz="1600" dirty="0" smtClean="0">
                <a:solidFill>
                  <a:srgbClr val="0C377B"/>
                </a:solidFill>
                <a:latin typeface="Arial"/>
              </a:rPr>
              <a:t> </a:t>
            </a:r>
            <a:r>
              <a:rPr lang="en-US" sz="1600" b="1" dirty="0" smtClean="0">
                <a:solidFill>
                  <a:srgbClr val="0C377B"/>
                </a:solidFill>
                <a:latin typeface="Arial"/>
              </a:rPr>
              <a:t>booster in </a:t>
            </a:r>
            <a:r>
              <a:rPr lang="en-US" sz="1600" b="1" dirty="0">
                <a:solidFill>
                  <a:srgbClr val="0C377B"/>
                </a:solidFill>
                <a:latin typeface="Arial"/>
              </a:rPr>
              <a:t>collider </a:t>
            </a:r>
            <a:r>
              <a:rPr lang="en-US" sz="1600" b="1" dirty="0" smtClean="0">
                <a:solidFill>
                  <a:srgbClr val="0C377B"/>
                </a:solidFill>
                <a:latin typeface="Arial"/>
              </a:rPr>
              <a:t>tunnel</a:t>
            </a:r>
            <a:endParaRPr lang="en-US" sz="1600" b="1" dirty="0">
              <a:solidFill>
                <a:srgbClr val="0C377B"/>
              </a:solidFill>
              <a:latin typeface="Arial"/>
            </a:endParaRPr>
          </a:p>
          <a:p>
            <a:pPr marL="21396" defTabSz="279012">
              <a:spcBef>
                <a:spcPts val="586"/>
              </a:spcBef>
              <a:buClr>
                <a:srgbClr val="0C377B"/>
              </a:buClr>
              <a:defRPr/>
            </a:pPr>
            <a:r>
              <a:rPr lang="en-US" sz="1600" b="1" dirty="0" smtClean="0">
                <a:solidFill>
                  <a:srgbClr val="0C377B"/>
                </a:solidFill>
                <a:latin typeface="Arial"/>
              </a:rPr>
              <a:t>Beam Polarization and energy calibration, wigglers, </a:t>
            </a:r>
            <a:r>
              <a:rPr lang="en-US" sz="1600" b="1" dirty="0" err="1" smtClean="0">
                <a:solidFill>
                  <a:srgbClr val="0C377B"/>
                </a:solidFill>
                <a:latin typeface="Arial"/>
              </a:rPr>
              <a:t>polarimeters</a:t>
            </a:r>
            <a:r>
              <a:rPr lang="en-US" sz="1600" b="1" dirty="0" smtClean="0">
                <a:solidFill>
                  <a:srgbClr val="0C377B"/>
                </a:solidFill>
                <a:latin typeface="Arial"/>
              </a:rPr>
              <a:t>, depolarization kicker for Z and WW</a:t>
            </a:r>
            <a:endParaRPr lang="en-US" sz="1600" b="1" dirty="0">
              <a:solidFill>
                <a:srgbClr val="0C377B"/>
              </a:solidFill>
              <a:latin typeface="Arial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21698" y="0"/>
            <a:ext cx="9144000" cy="840093"/>
          </a:xfrm>
          <a:prstGeom prst="rect">
            <a:avLst/>
          </a:prstGeom>
          <a:solidFill>
            <a:srgbClr val="0C377B"/>
          </a:solidFill>
        </p:spPr>
        <p:txBody>
          <a:bodyPr lIns="71323" tIns="0" rIns="71323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kern="0" dirty="0">
                <a:latin typeface="Arial"/>
              </a:rPr>
              <a:t> </a:t>
            </a:r>
            <a:r>
              <a:rPr lang="en-US" kern="0" dirty="0" smtClean="0"/>
              <a:t>FCC-</a:t>
            </a:r>
            <a:r>
              <a:rPr lang="en-US" kern="0" dirty="0" err="1" smtClean="0"/>
              <a:t>ee</a:t>
            </a:r>
            <a:r>
              <a:rPr lang="en-US" kern="0" dirty="0" smtClean="0"/>
              <a:t> </a:t>
            </a:r>
            <a:r>
              <a:rPr lang="en-US" kern="0" dirty="0"/>
              <a:t>basic design </a:t>
            </a:r>
            <a:r>
              <a:rPr lang="en-US" kern="0" dirty="0" smtClean="0"/>
              <a:t>choices</a:t>
            </a:r>
            <a:endParaRPr lang="en-US" kern="0" dirty="0"/>
          </a:p>
        </p:txBody>
      </p:sp>
      <p:pic>
        <p:nvPicPr>
          <p:cNvPr id="1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64" y="70736"/>
            <a:ext cx="1525351" cy="70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9B9F0-C2E6-485B-8ED0-2C96CD808C8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20/01/2021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status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80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01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-21698" y="0"/>
            <a:ext cx="9144000" cy="840093"/>
          </a:xfrm>
          <a:prstGeom prst="rect">
            <a:avLst/>
          </a:prstGeom>
          <a:solidFill>
            <a:srgbClr val="0C377B"/>
          </a:solidFill>
        </p:spPr>
        <p:txBody>
          <a:bodyPr lIns="71323" tIns="0" rIns="71323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13232">
              <a:defRPr/>
            </a:pPr>
            <a:r>
              <a:rPr lang="en-US" sz="3400" kern="0" dirty="0">
                <a:latin typeface="Arial"/>
              </a:rPr>
              <a:t>FCC-</a:t>
            </a:r>
            <a:r>
              <a:rPr lang="en-US" sz="3400" kern="0" dirty="0" err="1">
                <a:latin typeface="Arial"/>
              </a:rPr>
              <a:t>ee</a:t>
            </a:r>
            <a:r>
              <a:rPr lang="en-US" sz="3400" kern="0" dirty="0">
                <a:latin typeface="Arial"/>
              </a:rPr>
              <a:t> Collider Parameters</a:t>
            </a:r>
            <a:endParaRPr lang="en-US" sz="3100" kern="0" dirty="0">
              <a:latin typeface="Arial"/>
            </a:endParaRPr>
          </a:p>
        </p:txBody>
      </p:sp>
      <p:pic>
        <p:nvPicPr>
          <p:cNvPr id="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64" y="70736"/>
            <a:ext cx="1525351" cy="70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1A37E-6916-4FF1-B289-5843567AA356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20/01/2021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status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81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03310"/>
              </p:ext>
            </p:extLst>
          </p:nvPr>
        </p:nvGraphicFramePr>
        <p:xfrm>
          <a:off x="-21697" y="779537"/>
          <a:ext cx="9144000" cy="4974957"/>
        </p:xfrm>
        <a:graphic>
          <a:graphicData uri="http://schemas.openxmlformats.org/drawingml/2006/table">
            <a:tbl>
              <a:tblPr firstRow="1" bandRow="1"/>
              <a:tblGrid>
                <a:gridCol w="37442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62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88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53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9354">
                  <a:extLst>
                    <a:ext uri="{9D8B030D-6E8A-4147-A177-3AD203B41FA5}">
                      <a16:colId xmlns:a16="http://schemas.microsoft.com/office/drawing/2014/main" val="818795718"/>
                    </a:ext>
                  </a:extLst>
                </a:gridCol>
              </a:tblGrid>
              <a:tr h="438247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600" b="1" dirty="0" smtClean="0">
                          <a:solidFill>
                            <a:schemeClr val="bg1"/>
                          </a:solidFill>
                        </a:rPr>
                        <a:t>parameter</a:t>
                      </a:r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8100" marB="38100" anchor="ctr">
                    <a:lnL w="12700" cmpd="sng">
                      <a:solidFill>
                        <a:srgbClr val="A26B2D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700" b="1" dirty="0" smtClean="0">
                          <a:solidFill>
                            <a:schemeClr val="bg1"/>
                          </a:solidFill>
                        </a:rPr>
                        <a:t>Z</a:t>
                      </a:r>
                      <a:endParaRPr lang="en-GB" sz="17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8100" marB="3810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 smtClean="0">
                          <a:solidFill>
                            <a:schemeClr val="bg1"/>
                          </a:solidFill>
                        </a:rPr>
                        <a:t>WW</a:t>
                      </a:r>
                      <a:endParaRPr lang="en-GB" sz="17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8100" marB="3810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700" b="1" dirty="0" smtClean="0">
                          <a:solidFill>
                            <a:schemeClr val="bg1"/>
                          </a:solidFill>
                        </a:rPr>
                        <a:t>H</a:t>
                      </a:r>
                      <a:r>
                        <a:rPr lang="de-AT" sz="1700" b="1" baseline="0" dirty="0" smtClean="0">
                          <a:solidFill>
                            <a:schemeClr val="bg1"/>
                          </a:solidFill>
                        </a:rPr>
                        <a:t> (ZH)</a:t>
                      </a:r>
                      <a:endParaRPr lang="de-AT" sz="17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700" b="1" dirty="0" smtClean="0">
                          <a:solidFill>
                            <a:schemeClr val="bg1"/>
                          </a:solidFill>
                        </a:rPr>
                        <a:t>ttbar</a:t>
                      </a:r>
                    </a:p>
                  </a:txBody>
                  <a:tcPr marL="68580" marR="68580" marT="38100" marB="381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750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3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beam energy [GeV]</a:t>
                      </a:r>
                      <a:endParaRPr kumimoji="0" lang="en-GB" sz="13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rtl="0" eaLnBrk="1" latinLnBrk="0" hangingPunct="1"/>
                      <a:r>
                        <a:rPr kumimoji="0" lang="en-US" sz="16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45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80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120</a:t>
                      </a:r>
                      <a:endParaRPr kumimoji="0" lang="de-AT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182.5</a:t>
                      </a:r>
                      <a:endParaRPr kumimoji="0" lang="de-AT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273">
                <a:tc>
                  <a:txBody>
                    <a:bodyPr/>
                    <a:lstStyle/>
                    <a:p>
                      <a:r>
                        <a:rPr kumimoji="0" lang="en-GB" sz="13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beam current [mA]</a:t>
                      </a:r>
                      <a:endParaRPr kumimoji="0" lang="en-GB" sz="13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1390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6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147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5.4</a:t>
                      </a: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6273">
                <a:tc>
                  <a:txBody>
                    <a:bodyPr/>
                    <a:lstStyle/>
                    <a:p>
                      <a:r>
                        <a:rPr kumimoji="0" lang="en-US" sz="13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no. bunches/beam</a:t>
                      </a:r>
                      <a:endParaRPr kumimoji="0" lang="en-GB" sz="13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600" b="1" kern="1200" dirty="0" smtClean="0">
                          <a:solidFill>
                            <a:srgbClr val="FF3300"/>
                          </a:solidFill>
                          <a:latin typeface="Arial"/>
                          <a:ea typeface="+mn-ea"/>
                          <a:cs typeface="+mn-cs"/>
                        </a:rPr>
                        <a:t>16640</a:t>
                      </a:r>
                      <a:endParaRPr kumimoji="0" lang="en-GB" sz="1600" b="1" kern="1200" dirty="0">
                        <a:solidFill>
                          <a:srgbClr val="FF33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600" b="1" kern="1200" dirty="0" smtClean="0">
                          <a:solidFill>
                            <a:srgbClr val="FF3300"/>
                          </a:solidFill>
                          <a:latin typeface="Arial"/>
                          <a:ea typeface="+mn-ea"/>
                          <a:cs typeface="+mn-cs"/>
                        </a:rPr>
                        <a:t>2000</a:t>
                      </a:r>
                      <a:endParaRPr kumimoji="0" lang="en-GB" sz="1600" b="1" kern="1200" dirty="0">
                        <a:solidFill>
                          <a:srgbClr val="FF33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de-AT" sz="1600" b="1" kern="1200" dirty="0" smtClean="0">
                          <a:solidFill>
                            <a:srgbClr val="FF3300"/>
                          </a:solidFill>
                          <a:latin typeface="Arial"/>
                          <a:ea typeface="+mn-ea"/>
                          <a:cs typeface="+mn-cs"/>
                        </a:rPr>
                        <a:t>393</a:t>
                      </a: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de-AT" sz="1600" b="1" kern="1200" dirty="0" smtClean="0">
                          <a:solidFill>
                            <a:srgbClr val="FF3300"/>
                          </a:solidFill>
                          <a:latin typeface="Arial"/>
                          <a:ea typeface="+mn-ea"/>
                          <a:cs typeface="+mn-cs"/>
                        </a:rPr>
                        <a:t>48</a:t>
                      </a: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2529601"/>
                  </a:ext>
                </a:extLst>
              </a:tr>
              <a:tr h="31750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3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bunch intensity  [10</a:t>
                      </a:r>
                      <a:r>
                        <a:rPr kumimoji="0" lang="en-GB" sz="1300" b="1" kern="1200" baseline="300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11</a:t>
                      </a:r>
                      <a:r>
                        <a:rPr kumimoji="0" lang="en-GB" sz="13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  <a:endParaRPr kumimoji="0" lang="en-GB" sz="13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1.7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1.5</a:t>
                      </a:r>
                      <a:endParaRPr kumimoji="0" lang="en-GB" sz="16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1.5</a:t>
                      </a:r>
                      <a:endParaRPr kumimoji="0" lang="en-GB" sz="16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2.3</a:t>
                      </a:r>
                      <a:endParaRPr kumimoji="0" lang="en-GB" sz="16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r>
                        <a:rPr kumimoji="0" lang="en-GB" sz="13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SR</a:t>
                      </a:r>
                      <a:r>
                        <a:rPr kumimoji="0" lang="en-GB" sz="1300" b="1" kern="1200" baseline="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e</a:t>
                      </a:r>
                      <a:r>
                        <a:rPr kumimoji="0" lang="en-GB" sz="13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nergy loss / turn [GeV]</a:t>
                      </a:r>
                      <a:endParaRPr kumimoji="0" lang="en-GB" sz="13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0.036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0.34</a:t>
                      </a:r>
                      <a:endParaRPr kumimoji="0" lang="en-GB" sz="16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1.72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9.21</a:t>
                      </a:r>
                      <a:endParaRPr kumimoji="0" lang="en-GB" sz="16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3724">
                <a:tc>
                  <a:txBody>
                    <a:bodyPr/>
                    <a:lstStyle/>
                    <a:p>
                      <a:r>
                        <a:rPr kumimoji="0" lang="en-US" sz="13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total RF voltage [GV]</a:t>
                      </a:r>
                      <a:endParaRPr kumimoji="0" lang="en-GB" sz="13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0.1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0.44</a:t>
                      </a:r>
                      <a:endParaRPr kumimoji="0" lang="en-GB" sz="1600" b="1" kern="1200" dirty="0" smtClean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2.0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10.9</a:t>
                      </a:r>
                      <a:endParaRPr kumimoji="0" lang="en-GB" sz="1600" b="1" kern="1200" dirty="0" smtClean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4200603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r>
                        <a:rPr kumimoji="0" lang="en-GB" sz="13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long.</a:t>
                      </a:r>
                      <a:r>
                        <a:rPr kumimoji="0" lang="en-GB" sz="1300" b="1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GB" sz="13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damping time [turns]</a:t>
                      </a:r>
                      <a:endParaRPr kumimoji="0" lang="en-GB" sz="13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8100" marB="38100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1281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235</a:t>
                      </a:r>
                      <a:endParaRPr kumimoji="0" lang="en-GB" sz="16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baseline="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70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20</a:t>
                      </a:r>
                      <a:endParaRPr kumimoji="0" lang="en-GB" sz="16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873614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13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horizontal beta*</a:t>
                      </a:r>
                      <a:r>
                        <a:rPr kumimoji="0" lang="de-AT" sz="1300" b="1" kern="1200" baseline="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13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[m]</a:t>
                      </a:r>
                      <a:endParaRPr kumimoji="0" lang="en-GB" sz="13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0.15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0.2</a:t>
                      </a:r>
                      <a:endParaRPr kumimoji="0" lang="de-AT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16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0.3</a:t>
                      </a:r>
                      <a:endParaRPr kumimoji="0" lang="en-GB" sz="1600" b="1" kern="1200" dirty="0" smtClean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</a:t>
                      </a:r>
                      <a:endParaRPr kumimoji="0" lang="en-GB" sz="1600" b="1" kern="1200" dirty="0" smtClean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3994486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vertical</a:t>
                      </a:r>
                      <a:r>
                        <a:rPr kumimoji="0" lang="en-US" sz="1300" b="1" kern="1200" baseline="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beta* [mm]</a:t>
                      </a:r>
                      <a:endParaRPr kumimoji="0" lang="en-GB" sz="13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0.8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</a:t>
                      </a:r>
                      <a:endParaRPr kumimoji="0" lang="de-AT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</a:t>
                      </a:r>
                      <a:endParaRPr kumimoji="0" lang="en-GB" sz="1600" b="1" kern="1200" dirty="0" smtClean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1.6</a:t>
                      </a:r>
                      <a:endParaRPr kumimoji="0" lang="en-GB" sz="1600" b="1" kern="1200" dirty="0" smtClean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9530520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1" kern="1200" dirty="0" err="1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horiz</a:t>
                      </a:r>
                      <a:r>
                        <a:rPr kumimoji="0" lang="en-US" sz="13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. geometric emittance</a:t>
                      </a:r>
                      <a:r>
                        <a:rPr kumimoji="0" lang="en-US" sz="1300" b="1" kern="1200" baseline="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[nm]</a:t>
                      </a:r>
                      <a:endParaRPr kumimoji="0" lang="en-GB" sz="13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0.27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0.28</a:t>
                      </a:r>
                      <a:endParaRPr kumimoji="0" lang="de-AT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0.63</a:t>
                      </a:r>
                      <a:endParaRPr kumimoji="0" lang="en-GB" sz="16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1.46</a:t>
                      </a:r>
                      <a:endParaRPr kumimoji="0" lang="en-GB" sz="16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858396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vert. geom. emittance [pm]</a:t>
                      </a:r>
                      <a:endParaRPr kumimoji="0" lang="en-GB" sz="13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1.0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1.7</a:t>
                      </a:r>
                      <a:endParaRPr kumimoji="0" lang="de-AT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1.3</a:t>
                      </a:r>
                      <a:endParaRPr kumimoji="0" lang="en-GB" sz="16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2.9</a:t>
                      </a:r>
                      <a:endParaRPr kumimoji="0" lang="en-GB" sz="16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920261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bunch length with SR / BS [mm]</a:t>
                      </a:r>
                      <a:endParaRPr kumimoji="0" lang="en-GB" sz="13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3.5 / 12.1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3.0 / 6.0</a:t>
                      </a:r>
                      <a:endParaRPr kumimoji="0" lang="de-AT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3.3 / 5.3</a:t>
                      </a:r>
                      <a:endParaRPr kumimoji="0" lang="en-GB" sz="16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2.0 / 2.</a:t>
                      </a:r>
                      <a:r>
                        <a:rPr kumimoji="0" lang="en-GB" sz="16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6397388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r>
                        <a:rPr kumimoji="0" lang="en-US" sz="13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luminosity per IP [10</a:t>
                      </a:r>
                      <a:r>
                        <a:rPr kumimoji="0" lang="en-US" sz="1300" b="1" kern="1200" baseline="300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34</a:t>
                      </a:r>
                      <a:r>
                        <a:rPr kumimoji="0" lang="en-US" sz="13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cm</a:t>
                      </a:r>
                      <a:r>
                        <a:rPr kumimoji="0" lang="en-US" sz="1300" b="1" kern="1200" baseline="300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-2</a:t>
                      </a:r>
                      <a:r>
                        <a:rPr kumimoji="0" lang="en-US" sz="13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s</a:t>
                      </a:r>
                      <a:r>
                        <a:rPr kumimoji="0" lang="en-US" sz="1300" b="1" kern="1200" baseline="300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-1</a:t>
                      </a:r>
                      <a:r>
                        <a:rPr kumimoji="0" lang="en-US" sz="13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  <a:endParaRPr kumimoji="0" lang="en-GB" sz="13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230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28</a:t>
                      </a:r>
                      <a:endParaRPr kumimoji="0" lang="en-GB" sz="1600" b="1" kern="1200" dirty="0" smtClean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8.5</a:t>
                      </a:r>
                      <a:endParaRPr kumimoji="0" lang="en-GB" sz="1600" b="1" kern="1200" dirty="0" smtClean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1.5</a:t>
                      </a:r>
                      <a:r>
                        <a:rPr kumimoji="0" lang="en-GB" sz="16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538425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r>
                        <a:rPr kumimoji="0" lang="en-US" sz="13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beam lifetime rad </a:t>
                      </a:r>
                      <a:r>
                        <a:rPr kumimoji="0" lang="en-US" sz="1300" b="1" kern="1200" dirty="0" err="1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Bhabha</a:t>
                      </a:r>
                      <a:r>
                        <a:rPr kumimoji="0" lang="en-US" sz="13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/ BS [min]</a:t>
                      </a:r>
                      <a:endParaRPr kumimoji="0" lang="en-GB" sz="13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68 / &gt;200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baseline="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49 / &gt;1000</a:t>
                      </a:r>
                      <a:endParaRPr kumimoji="0" lang="en-GB" sz="16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38 / 18</a:t>
                      </a:r>
                      <a:endParaRPr kumimoji="0" lang="en-GB" sz="16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40 / 18</a:t>
                      </a:r>
                      <a:endParaRPr kumimoji="0" lang="en-GB" sz="16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20155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406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526" y="891744"/>
            <a:ext cx="5089155" cy="4026746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2199035" y="1548447"/>
            <a:ext cx="2125282" cy="892012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324400" y="1940180"/>
            <a:ext cx="248075" cy="499018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3126853" y="1521531"/>
            <a:ext cx="733109" cy="417163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4142075" y="4237654"/>
            <a:ext cx="868596" cy="210520"/>
          </a:xfrm>
          <a:prstGeom prst="rect">
            <a:avLst/>
          </a:prstGeom>
          <a:solidFill>
            <a:srgbClr val="FFFF00"/>
          </a:solidFill>
        </p:spPr>
        <p:txBody>
          <a:bodyPr wrap="none" lIns="71323" tIns="35662" rIns="71323" bIns="35662">
            <a:spAutoFit/>
          </a:bodyPr>
          <a:lstStyle/>
          <a:p>
            <a:pPr defTabSz="534911">
              <a:defRPr/>
            </a:pPr>
            <a:r>
              <a:rPr lang="en-GB" sz="900" dirty="0">
                <a:solidFill>
                  <a:srgbClr val="0C377B"/>
                </a:solidFill>
                <a:latin typeface="Arial"/>
              </a:rPr>
              <a:t>Marica Biagini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394681" y="812859"/>
            <a:ext cx="3917338" cy="3811506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defTabSz="534911">
              <a:defRPr/>
            </a:pPr>
            <a:r>
              <a:rPr lang="de-AT" sz="1900" b="1" i="1" dirty="0">
                <a:solidFill>
                  <a:srgbClr val="0C377B"/>
                </a:solidFill>
                <a:latin typeface="Calibri"/>
              </a:rPr>
              <a:t>B-factories:</a:t>
            </a:r>
            <a:r>
              <a:rPr lang="en-GB" sz="1900" b="1" i="1" dirty="0">
                <a:solidFill>
                  <a:srgbClr val="0C377B"/>
                </a:solidFill>
                <a:latin typeface="Calibri"/>
              </a:rPr>
              <a:t> </a:t>
            </a:r>
            <a:r>
              <a:rPr lang="en-GB" sz="1900" b="1" dirty="0">
                <a:solidFill>
                  <a:srgbClr val="0C377B"/>
                </a:solidFill>
                <a:latin typeface="Calibri"/>
              </a:rPr>
              <a:t>KEKB &amp; PEP-II:</a:t>
            </a:r>
          </a:p>
          <a:p>
            <a:pPr defTabSz="156016">
              <a:defRPr/>
            </a:pPr>
            <a:r>
              <a:rPr lang="en-GB" sz="1900" b="1" dirty="0">
                <a:solidFill>
                  <a:srgbClr val="FF0000"/>
                </a:solidFill>
                <a:latin typeface="Calibri"/>
              </a:rPr>
              <a:t>	double-ring lepton colliders, </a:t>
            </a:r>
          </a:p>
          <a:p>
            <a:pPr defTabSz="156016">
              <a:defRPr/>
            </a:pPr>
            <a:r>
              <a:rPr lang="en-GB" sz="1900" b="1" dirty="0">
                <a:solidFill>
                  <a:srgbClr val="0C377B"/>
                </a:solidFill>
                <a:latin typeface="Calibri"/>
              </a:rPr>
              <a:t>	</a:t>
            </a:r>
            <a:r>
              <a:rPr lang="en-GB" sz="1900" b="1" dirty="0">
                <a:solidFill>
                  <a:srgbClr val="FF0000"/>
                </a:solidFill>
                <a:latin typeface="Calibri"/>
              </a:rPr>
              <a:t>high beam currents,</a:t>
            </a:r>
            <a:endParaRPr lang="en-GB" sz="1900" b="1" dirty="0">
              <a:solidFill>
                <a:srgbClr val="0C377B"/>
              </a:solidFill>
              <a:latin typeface="Calibri"/>
            </a:endParaRPr>
          </a:p>
          <a:p>
            <a:pPr defTabSz="156016">
              <a:defRPr/>
            </a:pPr>
            <a:r>
              <a:rPr lang="en-GB" sz="1900" b="1" dirty="0">
                <a:solidFill>
                  <a:srgbClr val="0C377B"/>
                </a:solidFill>
                <a:latin typeface="Calibri"/>
              </a:rPr>
              <a:t>	</a:t>
            </a:r>
            <a:r>
              <a:rPr lang="en-GB" sz="1900" b="1" dirty="0">
                <a:solidFill>
                  <a:srgbClr val="FF0000"/>
                </a:solidFill>
                <a:latin typeface="Calibri"/>
              </a:rPr>
              <a:t>top-up injection</a:t>
            </a:r>
          </a:p>
          <a:p>
            <a:pPr defTabSz="156016">
              <a:defRPr/>
            </a:pPr>
            <a:r>
              <a:rPr lang="en-GB" sz="800" b="1" dirty="0">
                <a:solidFill>
                  <a:srgbClr val="0C377B"/>
                </a:solidFill>
                <a:latin typeface="Calibri"/>
              </a:rPr>
              <a:t>  </a:t>
            </a:r>
          </a:p>
          <a:p>
            <a:pPr defTabSz="156016">
              <a:defRPr/>
            </a:pPr>
            <a:r>
              <a:rPr lang="en-GB" sz="1900" b="1" dirty="0">
                <a:solidFill>
                  <a:srgbClr val="0C377B"/>
                </a:solidFill>
                <a:latin typeface="Calibri"/>
              </a:rPr>
              <a:t>DAFNE: </a:t>
            </a:r>
            <a:r>
              <a:rPr lang="en-GB" sz="1900" b="1" dirty="0">
                <a:solidFill>
                  <a:srgbClr val="FF0000"/>
                </a:solidFill>
                <a:latin typeface="Calibri"/>
              </a:rPr>
              <a:t>crab waist, double ring</a:t>
            </a:r>
          </a:p>
          <a:p>
            <a:pPr defTabSz="534911">
              <a:defRPr/>
            </a:pPr>
            <a:endParaRPr lang="de-AT" sz="900" b="1" i="1" dirty="0">
              <a:solidFill>
                <a:srgbClr val="0C377B"/>
              </a:solidFill>
              <a:latin typeface="Calibri"/>
            </a:endParaRPr>
          </a:p>
          <a:p>
            <a:pPr defTabSz="534911">
              <a:defRPr/>
            </a:pPr>
            <a:r>
              <a:rPr lang="de-AT" sz="1900" b="1" i="1" dirty="0">
                <a:solidFill>
                  <a:srgbClr val="0C377B"/>
                </a:solidFill>
                <a:latin typeface="Calibri"/>
              </a:rPr>
              <a:t>SuperB-factories,</a:t>
            </a:r>
            <a:r>
              <a:rPr lang="en-GB" sz="1900" b="1" i="1" dirty="0">
                <a:solidFill>
                  <a:srgbClr val="0C377B"/>
                </a:solidFill>
                <a:latin typeface="Calibri"/>
              </a:rPr>
              <a:t> </a:t>
            </a:r>
            <a:r>
              <a:rPr lang="en-GB" sz="1900" b="1" dirty="0">
                <a:solidFill>
                  <a:srgbClr val="0C377B"/>
                </a:solidFill>
                <a:latin typeface="Calibri"/>
              </a:rPr>
              <a:t>S-KEKB: </a:t>
            </a:r>
            <a:r>
              <a:rPr lang="en-GB" sz="1900" b="1" dirty="0">
                <a:solidFill>
                  <a:srgbClr val="FF0000"/>
                </a:solidFill>
                <a:latin typeface="Calibri"/>
              </a:rPr>
              <a:t>low </a:t>
            </a:r>
            <a:r>
              <a:rPr lang="en-GB" sz="1900" b="1" dirty="0">
                <a:solidFill>
                  <a:srgbClr val="FF0000"/>
                </a:solidFill>
                <a:latin typeface="Symbol" panose="05050102010706020507" pitchFamily="18" charset="2"/>
              </a:rPr>
              <a:t>b</a:t>
            </a:r>
            <a:r>
              <a:rPr lang="en-GB" sz="1900" b="1" baseline="-25000" dirty="0">
                <a:solidFill>
                  <a:srgbClr val="FF0000"/>
                </a:solidFill>
                <a:latin typeface="Calibri"/>
              </a:rPr>
              <a:t>y</a:t>
            </a:r>
            <a:r>
              <a:rPr lang="en-GB" sz="1900" b="1" dirty="0">
                <a:solidFill>
                  <a:srgbClr val="FF0000"/>
                </a:solidFill>
                <a:latin typeface="Calibri"/>
              </a:rPr>
              <a:t>* </a:t>
            </a:r>
          </a:p>
          <a:p>
            <a:pPr defTabSz="534911">
              <a:defRPr/>
            </a:pPr>
            <a:endParaRPr lang="de-AT" sz="900" b="1" i="1" dirty="0">
              <a:solidFill>
                <a:srgbClr val="0C377B"/>
              </a:solidFill>
              <a:latin typeface="Calibri"/>
            </a:endParaRPr>
          </a:p>
          <a:p>
            <a:pPr defTabSz="534911">
              <a:defRPr/>
            </a:pPr>
            <a:r>
              <a:rPr lang="en-GB" sz="1900" b="1" dirty="0">
                <a:solidFill>
                  <a:srgbClr val="0C377B"/>
                </a:solidFill>
                <a:latin typeface="Calibri" panose="020F0502020204030204"/>
              </a:rPr>
              <a:t>LEP:  </a:t>
            </a:r>
            <a:r>
              <a:rPr lang="en-GB" sz="1900" b="1" dirty="0">
                <a:solidFill>
                  <a:srgbClr val="FF0000"/>
                </a:solidFill>
                <a:latin typeface="Calibri" panose="020F0502020204030204"/>
              </a:rPr>
              <a:t>high energy</a:t>
            </a:r>
            <a:r>
              <a:rPr lang="en-GB" sz="1900" b="1" dirty="0">
                <a:solidFill>
                  <a:srgbClr val="0C377B"/>
                </a:solidFill>
                <a:latin typeface="Calibri" panose="020F0502020204030204"/>
              </a:rPr>
              <a:t>, SR effects</a:t>
            </a:r>
          </a:p>
          <a:p>
            <a:pPr defTabSz="534911">
              <a:defRPr/>
            </a:pPr>
            <a:endParaRPr lang="en-GB" sz="900" b="1" i="1" dirty="0">
              <a:solidFill>
                <a:srgbClr val="0C377B"/>
              </a:solidFill>
              <a:latin typeface="Calibri"/>
            </a:endParaRPr>
          </a:p>
          <a:p>
            <a:pPr defTabSz="534911">
              <a:defRPr/>
            </a:pPr>
            <a:r>
              <a:rPr lang="en-GB" sz="1900" b="1" dirty="0">
                <a:solidFill>
                  <a:srgbClr val="0C377B"/>
                </a:solidFill>
                <a:latin typeface="Calibri" panose="020F0502020204030204"/>
              </a:rPr>
              <a:t>VEPP-4M, LEP: </a:t>
            </a:r>
            <a:r>
              <a:rPr lang="en-GB" sz="1900" b="1" dirty="0">
                <a:solidFill>
                  <a:srgbClr val="FF0000"/>
                </a:solidFill>
                <a:latin typeface="Calibri" panose="020F0502020204030204"/>
              </a:rPr>
              <a:t>precision E calibration </a:t>
            </a:r>
          </a:p>
          <a:p>
            <a:pPr defTabSz="534911">
              <a:defRPr/>
            </a:pPr>
            <a:endParaRPr lang="en-GB" sz="900" b="1" i="1" dirty="0">
              <a:solidFill>
                <a:srgbClr val="0C377B"/>
              </a:solidFill>
              <a:latin typeface="Calibri"/>
            </a:endParaRPr>
          </a:p>
          <a:p>
            <a:pPr defTabSz="534911">
              <a:defRPr/>
            </a:pPr>
            <a:r>
              <a:rPr lang="en-GB" sz="1900" b="1" dirty="0">
                <a:solidFill>
                  <a:srgbClr val="0C377B"/>
                </a:solidFill>
                <a:latin typeface="Calibri"/>
              </a:rPr>
              <a:t>KEKB: </a:t>
            </a:r>
            <a:r>
              <a:rPr lang="en-GB" sz="1900" b="1" i="1" dirty="0">
                <a:solidFill>
                  <a:srgbClr val="FF0000"/>
                </a:solidFill>
                <a:latin typeface="Calibri"/>
              </a:rPr>
              <a:t>e</a:t>
            </a:r>
            <a:r>
              <a:rPr lang="en-GB" sz="1900" b="1" baseline="30000" dirty="0">
                <a:solidFill>
                  <a:srgbClr val="FF0000"/>
                </a:solidFill>
                <a:latin typeface="Calibri"/>
              </a:rPr>
              <a:t>+</a:t>
            </a:r>
            <a:r>
              <a:rPr lang="en-GB" sz="1900" b="1" dirty="0">
                <a:solidFill>
                  <a:srgbClr val="FF0000"/>
                </a:solidFill>
                <a:latin typeface="Calibri"/>
              </a:rPr>
              <a:t> source </a:t>
            </a:r>
          </a:p>
          <a:p>
            <a:pPr defTabSz="534911">
              <a:defRPr/>
            </a:pPr>
            <a:endParaRPr lang="en-GB" sz="900" b="1" i="1" dirty="0">
              <a:solidFill>
                <a:srgbClr val="0C377B"/>
              </a:solidFill>
              <a:latin typeface="Calibri"/>
            </a:endParaRPr>
          </a:p>
          <a:p>
            <a:pPr defTabSz="534911">
              <a:defRPr/>
            </a:pPr>
            <a:r>
              <a:rPr lang="en-GB" sz="1900" b="1" dirty="0">
                <a:solidFill>
                  <a:srgbClr val="0C377B"/>
                </a:solidFill>
                <a:latin typeface="Calibri"/>
              </a:rPr>
              <a:t>HERA, LEP, RHIC: spin gymnastics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-41572" y="5111802"/>
            <a:ext cx="9185571" cy="626018"/>
          </a:xfrm>
          <a:prstGeom prst="rect">
            <a:avLst/>
          </a:prstGeom>
          <a:solidFill>
            <a:srgbClr val="99FFCC">
              <a:alpha val="70000"/>
            </a:srgbClr>
          </a:solidFill>
        </p:spPr>
        <p:txBody>
          <a:bodyPr wrap="square" lIns="71323" tIns="35662" rIns="71323" bIns="35662" rtlCol="0">
            <a:spAutoFit/>
          </a:bodyPr>
          <a:lstStyle/>
          <a:p>
            <a:pPr algn="ctr" defTabSz="356607">
              <a:defRPr/>
            </a:pPr>
            <a:r>
              <a:rPr lang="en-GB" b="1" dirty="0">
                <a:solidFill>
                  <a:prstClr val="black"/>
                </a:solidFill>
                <a:latin typeface="Calibri"/>
              </a:rPr>
              <a:t>combining successful ingredients of several recent colliders </a:t>
            </a:r>
            <a:r>
              <a:rPr lang="en-GB" b="1" dirty="0" smtClean="0">
                <a:solidFill>
                  <a:prstClr val="black"/>
                </a:solidFill>
                <a:latin typeface="Calibri"/>
              </a:rPr>
              <a:t/>
            </a:r>
            <a:br>
              <a:rPr lang="en-GB" b="1" dirty="0" smtClean="0">
                <a:solidFill>
                  <a:prstClr val="black"/>
                </a:solidFill>
                <a:latin typeface="Calibri"/>
              </a:rPr>
            </a:br>
            <a:r>
              <a:rPr lang="en-GB" b="1" dirty="0" smtClean="0">
                <a:solidFill>
                  <a:prstClr val="black"/>
                </a:solidFill>
                <a:latin typeface="Calibri"/>
              </a:rPr>
              <a:t>→ </a:t>
            </a:r>
            <a:r>
              <a:rPr lang="en-GB" b="1" dirty="0">
                <a:solidFill>
                  <a:prstClr val="black"/>
                </a:solidFill>
                <a:latin typeface="Calibri"/>
              </a:rPr>
              <a:t>highest luminosities &amp; energies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7433" y="1367642"/>
            <a:ext cx="507921" cy="349019"/>
          </a:xfrm>
          <a:prstGeom prst="rect">
            <a:avLst/>
          </a:prstGeom>
          <a:noFill/>
        </p:spPr>
        <p:txBody>
          <a:bodyPr wrap="none" lIns="71323" tIns="35662" rIns="71323" bIns="35662" rtlCol="0">
            <a:spAutoFit/>
          </a:bodyPr>
          <a:lstStyle/>
          <a:p>
            <a:pPr defTabSz="356607">
              <a:defRPr/>
            </a:pPr>
            <a:r>
              <a:rPr lang="en-US" i="1" dirty="0">
                <a:solidFill>
                  <a:srgbClr val="FF0000"/>
                </a:solidFill>
                <a:latin typeface="Calibri" panose="020F0502020204030204"/>
              </a:rPr>
              <a:t>L</a:t>
            </a:r>
            <a:r>
              <a:rPr lang="en-US" dirty="0">
                <a:solidFill>
                  <a:srgbClr val="FF0000"/>
                </a:solidFill>
                <a:latin typeface="Calibri" panose="020F0502020204030204"/>
              </a:rPr>
              <a:t>/IP</a:t>
            </a:r>
            <a:endParaRPr lang="en-GB" dirty="0">
              <a:solidFill>
                <a:srgbClr val="FF0000"/>
              </a:solidFill>
              <a:latin typeface="Calibri" panose="020F0502020204030204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1946837" y="1582396"/>
            <a:ext cx="239361" cy="785051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2904899" y="1216015"/>
            <a:ext cx="6038" cy="233919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2515639" y="1540623"/>
            <a:ext cx="303442" cy="140366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3131186" y="1387660"/>
            <a:ext cx="636449" cy="293329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3387429" y="1120659"/>
            <a:ext cx="274785" cy="9294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3024448" y="1940180"/>
            <a:ext cx="1257692" cy="1162093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itle 1"/>
          <p:cNvSpPr txBox="1">
            <a:spLocks/>
          </p:cNvSpPr>
          <p:nvPr/>
        </p:nvSpPr>
        <p:spPr>
          <a:xfrm>
            <a:off x="0" y="-41471"/>
            <a:ext cx="9144000" cy="840093"/>
          </a:xfrm>
          <a:prstGeom prst="rect">
            <a:avLst/>
          </a:prstGeom>
          <a:solidFill>
            <a:srgbClr val="0C377B"/>
          </a:solidFill>
        </p:spPr>
        <p:txBody>
          <a:bodyPr lIns="71323" tIns="0" rIns="71323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56616">
              <a:spcBef>
                <a:spcPts val="0"/>
              </a:spcBef>
              <a:defRPr/>
            </a:pPr>
            <a:r>
              <a:rPr lang="en-US" sz="3400" kern="0" dirty="0">
                <a:latin typeface="Arial"/>
              </a:rPr>
              <a:t>            </a:t>
            </a:r>
            <a:r>
              <a:rPr lang="en-US" sz="25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FCC-</a:t>
            </a:r>
            <a:r>
              <a:rPr lang="en-US" sz="25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ee</a:t>
            </a:r>
            <a:r>
              <a:rPr lang="en-US" sz="25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design </a:t>
            </a:r>
          </a:p>
          <a:p>
            <a:pPr defTabSz="356616">
              <a:spcBef>
                <a:spcPts val="0"/>
              </a:spcBef>
              <a:defRPr/>
            </a:pPr>
            <a:r>
              <a:rPr lang="en-US" sz="18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based on lessons and techniques from past colliders</a:t>
            </a:r>
            <a:endParaRPr lang="en-US" sz="1800" kern="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64" y="70736"/>
            <a:ext cx="1525351" cy="70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D560-CAAB-470F-BD18-D587FEA79FE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20/01/2021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status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82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60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29"/>
          <a:stretch/>
        </p:blipFill>
        <p:spPr>
          <a:xfrm>
            <a:off x="359532" y="4068813"/>
            <a:ext cx="2005962" cy="1344402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4734018" y="1147614"/>
            <a:ext cx="4374486" cy="3276060"/>
          </a:xfrm>
        </p:spPr>
        <p:txBody>
          <a:bodyPr>
            <a:noAutofit/>
          </a:bodyPr>
          <a:lstStyle/>
          <a:p>
            <a:pPr>
              <a:spcBef>
                <a:spcPts val="900"/>
              </a:spcBef>
              <a:buClr>
                <a:schemeClr val="tx2"/>
              </a:buClr>
            </a:pPr>
            <a:r>
              <a:rPr lang="en-US" sz="1650" b="1" dirty="0">
                <a:solidFill>
                  <a:srgbClr val="FF0000"/>
                </a:solidFill>
              </a:rPr>
              <a:t>order of magnitude performance increase </a:t>
            </a:r>
            <a:r>
              <a:rPr lang="en-US" sz="1650" dirty="0"/>
              <a:t>in both </a:t>
            </a:r>
            <a:r>
              <a:rPr lang="en-US" sz="1650" b="1" dirty="0">
                <a:solidFill>
                  <a:srgbClr val="FF0000"/>
                </a:solidFill>
              </a:rPr>
              <a:t>energy &amp; luminosity </a:t>
            </a:r>
          </a:p>
          <a:p>
            <a:pPr>
              <a:spcBef>
                <a:spcPts val="900"/>
              </a:spcBef>
              <a:buClr>
                <a:schemeClr val="tx2"/>
              </a:buClr>
            </a:pPr>
            <a:r>
              <a:rPr lang="en-US" sz="1650" b="1" dirty="0">
                <a:solidFill>
                  <a:srgbClr val="FF0000"/>
                </a:solidFill>
              </a:rPr>
              <a:t>100 </a:t>
            </a:r>
            <a:r>
              <a:rPr lang="en-US" sz="1650" b="1" dirty="0" err="1">
                <a:solidFill>
                  <a:srgbClr val="FF0000"/>
                </a:solidFill>
              </a:rPr>
              <a:t>TeV</a:t>
            </a:r>
            <a:r>
              <a:rPr lang="en-US" sz="1650" b="1" dirty="0">
                <a:solidFill>
                  <a:srgbClr val="FF0000"/>
                </a:solidFill>
              </a:rPr>
              <a:t> cm collision energy                          </a:t>
            </a:r>
            <a:r>
              <a:rPr lang="en-US" sz="1650" dirty="0"/>
              <a:t>(vs 14 </a:t>
            </a:r>
            <a:r>
              <a:rPr lang="en-US" sz="1650" dirty="0" err="1"/>
              <a:t>TeV</a:t>
            </a:r>
            <a:r>
              <a:rPr lang="en-US" sz="1650" dirty="0"/>
              <a:t> for LHC)</a:t>
            </a:r>
            <a:r>
              <a:rPr lang="en-US" sz="1650" dirty="0">
                <a:sym typeface="Wingdings" panose="05000000000000000000" pitchFamily="2" charset="2"/>
              </a:rPr>
              <a:t> </a:t>
            </a:r>
            <a:endParaRPr lang="en-US" sz="1650" dirty="0"/>
          </a:p>
          <a:p>
            <a:pPr>
              <a:spcBef>
                <a:spcPts val="900"/>
              </a:spcBef>
              <a:buClr>
                <a:schemeClr val="tx2"/>
              </a:buClr>
            </a:pPr>
            <a:r>
              <a:rPr lang="en-US" sz="1650" b="1" dirty="0">
                <a:solidFill>
                  <a:srgbClr val="FF0000"/>
                </a:solidFill>
              </a:rPr>
              <a:t>20 ab</a:t>
            </a:r>
            <a:r>
              <a:rPr lang="en-US" sz="1650" b="1" baseline="30000" dirty="0">
                <a:solidFill>
                  <a:srgbClr val="FF0000"/>
                </a:solidFill>
              </a:rPr>
              <a:t>-1</a:t>
            </a:r>
            <a:r>
              <a:rPr lang="en-US" sz="1650" b="1" dirty="0">
                <a:solidFill>
                  <a:srgbClr val="FF0000"/>
                </a:solidFill>
              </a:rPr>
              <a:t> per experiment collected over 25 years </a:t>
            </a:r>
            <a:r>
              <a:rPr lang="en-US" sz="1650" dirty="0"/>
              <a:t>of operation (vs 3 ab</a:t>
            </a:r>
            <a:r>
              <a:rPr lang="en-US" sz="1650" baseline="30000" dirty="0"/>
              <a:t>-1</a:t>
            </a:r>
            <a:r>
              <a:rPr lang="en-US" sz="1650" dirty="0"/>
              <a:t> for LHC)</a:t>
            </a:r>
          </a:p>
          <a:p>
            <a:pPr>
              <a:spcBef>
                <a:spcPts val="900"/>
              </a:spcBef>
              <a:buClr>
                <a:schemeClr val="tx2"/>
              </a:buClr>
            </a:pPr>
            <a:r>
              <a:rPr lang="en-US" sz="1650" dirty="0"/>
              <a:t>similar performance increase as from </a:t>
            </a:r>
            <a:r>
              <a:rPr lang="en-US" sz="1650" dirty="0" err="1"/>
              <a:t>Tevatron</a:t>
            </a:r>
            <a:r>
              <a:rPr lang="en-US" sz="1650" dirty="0"/>
              <a:t> to LHC</a:t>
            </a:r>
          </a:p>
          <a:p>
            <a:pPr>
              <a:spcBef>
                <a:spcPts val="900"/>
              </a:spcBef>
              <a:buClr>
                <a:schemeClr val="tx2"/>
              </a:buClr>
            </a:pPr>
            <a:r>
              <a:rPr lang="en-US" sz="1650" b="1" dirty="0">
                <a:solidFill>
                  <a:srgbClr val="FF0000"/>
                </a:solidFill>
              </a:rPr>
              <a:t>key technology: high-field magnets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09604" y="3947201"/>
            <a:ext cx="138287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defRPr/>
            </a:pPr>
            <a:r>
              <a:rPr lang="en-US" sz="1350" b="1" dirty="0">
                <a:solidFill>
                  <a:srgbClr val="0C377B"/>
                </a:solidFill>
                <a:latin typeface="Arial"/>
              </a:rPr>
              <a:t>FNAL dipole demonstrator </a:t>
            </a:r>
          </a:p>
          <a:p>
            <a:pPr algn="ctr" defTabSz="342900">
              <a:defRPr/>
            </a:pPr>
            <a:r>
              <a:rPr lang="en-US" sz="1350" b="1" dirty="0">
                <a:solidFill>
                  <a:srgbClr val="0C377B"/>
                </a:solidFill>
                <a:latin typeface="Arial"/>
              </a:rPr>
              <a:t>14.5 T Nb</a:t>
            </a:r>
            <a:r>
              <a:rPr lang="en-US" sz="1350" b="1" baseline="-25000" dirty="0">
                <a:solidFill>
                  <a:srgbClr val="0C377B"/>
                </a:solidFill>
                <a:latin typeface="Arial"/>
              </a:rPr>
              <a:t>3</a:t>
            </a:r>
            <a:r>
              <a:rPr lang="en-US" sz="1350" b="1" dirty="0">
                <a:solidFill>
                  <a:srgbClr val="0C377B"/>
                </a:solidFill>
                <a:latin typeface="Arial"/>
              </a:rPr>
              <a:t>Sn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29308"/>
            <a:ext cx="4450610" cy="235987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5496" y="3397560"/>
            <a:ext cx="225086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defRPr/>
            </a:pPr>
            <a:r>
              <a:rPr lang="en-US" sz="1350" b="1" dirty="0">
                <a:solidFill>
                  <a:srgbClr val="0C377B"/>
                </a:solidFill>
                <a:latin typeface="Arial"/>
              </a:rPr>
              <a:t>from </a:t>
            </a:r>
          </a:p>
          <a:p>
            <a:pPr algn="ctr" defTabSz="342900">
              <a:defRPr/>
            </a:pPr>
            <a:r>
              <a:rPr lang="en-US" sz="1350" b="1" dirty="0">
                <a:solidFill>
                  <a:srgbClr val="0C377B"/>
                </a:solidFill>
                <a:latin typeface="Arial"/>
              </a:rPr>
              <a:t>LHC technology </a:t>
            </a:r>
          </a:p>
          <a:p>
            <a:pPr algn="ctr" defTabSz="342900">
              <a:defRPr/>
            </a:pPr>
            <a:r>
              <a:rPr lang="en-US" sz="1350" b="1" dirty="0">
                <a:solidFill>
                  <a:srgbClr val="0C377B"/>
                </a:solidFill>
                <a:latin typeface="Arial"/>
              </a:rPr>
              <a:t>8.3 T </a:t>
            </a:r>
            <a:r>
              <a:rPr lang="en-US" sz="1350" b="1" dirty="0" err="1">
                <a:solidFill>
                  <a:srgbClr val="0C377B"/>
                </a:solidFill>
                <a:latin typeface="Arial"/>
              </a:rPr>
              <a:t>NbTi</a:t>
            </a:r>
            <a:r>
              <a:rPr lang="en-US" sz="1350" b="1" dirty="0">
                <a:solidFill>
                  <a:srgbClr val="0C377B"/>
                </a:solidFill>
                <a:latin typeface="Arial"/>
              </a:rPr>
              <a:t> dipole</a:t>
            </a:r>
            <a:endParaRPr lang="en-US" sz="1350" dirty="0">
              <a:solidFill>
                <a:srgbClr val="0C377B"/>
              </a:solidFill>
              <a:latin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916105" y="3405560"/>
            <a:ext cx="20168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342900">
              <a:defRPr/>
            </a:pPr>
            <a:r>
              <a:rPr lang="en-US" sz="1350" b="1" dirty="0">
                <a:solidFill>
                  <a:srgbClr val="0C377B"/>
                </a:solidFill>
                <a:latin typeface="Arial"/>
              </a:rPr>
              <a:t>via </a:t>
            </a:r>
          </a:p>
          <a:p>
            <a:pPr algn="ctr" defTabSz="342900">
              <a:defRPr/>
            </a:pPr>
            <a:r>
              <a:rPr lang="en-US" sz="1350" b="1" dirty="0">
                <a:solidFill>
                  <a:srgbClr val="0C377B"/>
                </a:solidFill>
                <a:latin typeface="Arial"/>
              </a:rPr>
              <a:t>HL-LHC technology </a:t>
            </a:r>
          </a:p>
          <a:p>
            <a:pPr algn="ctr" defTabSz="342900">
              <a:defRPr/>
            </a:pPr>
            <a:r>
              <a:rPr lang="en-US" sz="1500" b="1" dirty="0">
                <a:solidFill>
                  <a:srgbClr val="0C377B"/>
                </a:solidFill>
                <a:latin typeface="Calibri" panose="020F0502020204030204"/>
              </a:rPr>
              <a:t>12 T Nb</a:t>
            </a:r>
            <a:r>
              <a:rPr lang="en-US" sz="1500" b="1" baseline="-25000" dirty="0">
                <a:solidFill>
                  <a:srgbClr val="0C377B"/>
                </a:solidFill>
                <a:latin typeface="Calibri" panose="020F0502020204030204"/>
              </a:rPr>
              <a:t>3</a:t>
            </a:r>
            <a:r>
              <a:rPr lang="en-US" sz="1500" b="1" dirty="0">
                <a:solidFill>
                  <a:srgbClr val="0C377B"/>
                </a:solidFill>
                <a:latin typeface="Calibri" panose="020F0502020204030204"/>
              </a:rPr>
              <a:t>Sn quadrupole</a:t>
            </a:r>
            <a:endParaRPr lang="en-US" sz="1500" dirty="0">
              <a:solidFill>
                <a:srgbClr val="0C377B"/>
              </a:solidFill>
              <a:latin typeface="Arial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2703382" y="1846253"/>
            <a:ext cx="432048" cy="294969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3307509" y="1429112"/>
            <a:ext cx="432048" cy="294969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2303748" y="4639698"/>
            <a:ext cx="622942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4975173" y="4639698"/>
            <a:ext cx="622942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itle 1"/>
          <p:cNvSpPr txBox="1">
            <a:spLocks/>
          </p:cNvSpPr>
          <p:nvPr/>
        </p:nvSpPr>
        <p:spPr>
          <a:xfrm>
            <a:off x="1187624" y="0"/>
            <a:ext cx="7956376" cy="770698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FCC-</a:t>
            </a:r>
            <a:r>
              <a:rPr lang="en-US" sz="2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hh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700" kern="0" dirty="0"/>
              <a:t> highest collision </a:t>
            </a:r>
            <a:r>
              <a:rPr lang="en-US" sz="2700" kern="0" dirty="0" smtClean="0"/>
              <a:t>energies     </a:t>
            </a:r>
            <a:endParaRPr lang="en-US" sz="27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EF8952-17D8-4139-8075-39ED7CE797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8255" y="4121141"/>
            <a:ext cx="1717437" cy="12880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BDBB53-6551-4FE2-9241-EE34F823B8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5827" y="4147969"/>
            <a:ext cx="1900316" cy="1269069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147CE-8999-40D8-A49F-F24EE777049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20/01/2021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status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83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65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9623" y="47020"/>
            <a:ext cx="1525351" cy="70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Title 1"/>
          <p:cNvSpPr txBox="1">
            <a:spLocks/>
          </p:cNvSpPr>
          <p:nvPr/>
        </p:nvSpPr>
        <p:spPr>
          <a:xfrm>
            <a:off x="0" y="0"/>
            <a:ext cx="9144000" cy="840093"/>
          </a:xfrm>
          <a:prstGeom prst="rect">
            <a:avLst/>
          </a:prstGeom>
          <a:solidFill>
            <a:srgbClr val="0C377B"/>
          </a:solidFill>
        </p:spPr>
        <p:txBody>
          <a:bodyPr lIns="71323" tIns="0" rIns="71323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13232">
              <a:defRPr/>
            </a:pPr>
            <a:r>
              <a:rPr lang="en-US" sz="2800" i="1" kern="0" dirty="0">
                <a:latin typeface="Arial"/>
              </a:rPr>
              <a:t>     </a:t>
            </a:r>
            <a:r>
              <a:rPr lang="en-US" sz="2800" kern="0" dirty="0">
                <a:latin typeface="Arial"/>
              </a:rPr>
              <a:t>FCC-t</a:t>
            </a:r>
            <a:r>
              <a:rPr lang="en-US" sz="2800" kern="0" dirty="0" err="1">
                <a:latin typeface="Arial"/>
              </a:rPr>
              <a:t>unnel</a:t>
            </a:r>
            <a:r>
              <a:rPr lang="en-US" sz="2800" kern="0" dirty="0">
                <a:latin typeface="Arial"/>
              </a:rPr>
              <a:t> integration in arcs</a:t>
            </a:r>
          </a:p>
        </p:txBody>
      </p:sp>
      <p:pic>
        <p:nvPicPr>
          <p:cNvPr id="7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64" y="70736"/>
            <a:ext cx="1525351" cy="70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0" y="849713"/>
            <a:ext cx="4132482" cy="42294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845692"/>
            <a:ext cx="4414610" cy="4255192"/>
          </a:xfrm>
          <a:prstGeom prst="rect">
            <a:avLst/>
          </a:prstGeom>
        </p:spPr>
      </p:pic>
      <p:sp>
        <p:nvSpPr>
          <p:cNvPr id="8" name="Content Placeholder 5"/>
          <p:cNvSpPr txBox="1">
            <a:spLocks/>
          </p:cNvSpPr>
          <p:nvPr/>
        </p:nvSpPr>
        <p:spPr>
          <a:xfrm>
            <a:off x="2483768" y="769268"/>
            <a:ext cx="5076564" cy="840093"/>
          </a:xfrm>
          <a:prstGeom prst="rect">
            <a:avLst/>
          </a:prstGeom>
        </p:spPr>
        <p:txBody>
          <a:bodyPr lIns="71323" tIns="35662" rIns="71323" bIns="35662"/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9484" lvl="1" indent="0" defTabSz="713232">
              <a:buClr>
                <a:srgbClr val="DDDDDD"/>
              </a:buClr>
              <a:buNone/>
              <a:defRPr/>
            </a:pPr>
            <a:r>
              <a:rPr lang="en-US" sz="2200" b="1" dirty="0">
                <a:solidFill>
                  <a:srgbClr val="0C377B"/>
                </a:solidFill>
                <a:latin typeface="Arial"/>
              </a:rPr>
              <a:t>FCC-ee            FCC-</a:t>
            </a:r>
            <a:r>
              <a:rPr lang="en-US" sz="2200" b="1" dirty="0" err="1">
                <a:solidFill>
                  <a:srgbClr val="0C377B"/>
                </a:solidFill>
                <a:latin typeface="Arial"/>
              </a:rPr>
              <a:t>hh</a:t>
            </a:r>
            <a:endParaRPr lang="en-US" sz="2200" b="1" dirty="0">
              <a:solidFill>
                <a:srgbClr val="0C377B"/>
              </a:solidFill>
              <a:latin typeface="Arial"/>
            </a:endParaRPr>
          </a:p>
          <a:p>
            <a:pPr marL="349484" lvl="1" indent="0" defTabSz="713232">
              <a:buClrTx/>
              <a:buNone/>
              <a:defRPr/>
            </a:pPr>
            <a:r>
              <a:rPr lang="en-US" sz="1900" b="1" dirty="0">
                <a:solidFill>
                  <a:srgbClr val="0C377B"/>
                </a:solidFill>
                <a:latin typeface="Arial"/>
              </a:rPr>
              <a:t>    5.5 m inner diameter</a:t>
            </a:r>
            <a:endParaRPr lang="en-US" sz="1100" dirty="0">
              <a:solidFill>
                <a:srgbClr val="0C377B"/>
              </a:solidFill>
              <a:latin typeface="Arial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80F01-1D24-4DA3-B153-85D4312EEAF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20/01/2021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status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84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66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1D598-5675-4AAE-8818-C7D4803BBA11}" type="datetime1">
              <a:rPr lang="en-GB" smtClean="0"/>
              <a:t>20/01/2021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 FCC status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C473A-E14C-4812-A0D4-922FFA49B43C}" type="slidenum">
              <a:rPr lang="en-GB" smtClean="0"/>
              <a:t>85</a:t>
            </a:fld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6060" y="49188"/>
            <a:ext cx="9200060" cy="5202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488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EB765-0CEB-43B8-8A10-E74EE819A6C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20/01/2021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status</a:t>
            </a:r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86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449" y="464915"/>
            <a:ext cx="8785101" cy="4905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536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36F7F-F9B9-4602-A28C-2C74626F26C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20/01/2021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status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87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8504" cy="533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624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840093"/>
          </a:xfrm>
          <a:prstGeom prst="rect">
            <a:avLst/>
          </a:prstGeom>
          <a:solidFill>
            <a:srgbClr val="0C377B"/>
          </a:solidFill>
        </p:spPr>
        <p:txBody>
          <a:bodyPr lIns="71323" tIns="0" rIns="71323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13232">
              <a:defRPr/>
            </a:pPr>
            <a:r>
              <a:rPr lang="en-US" sz="2800" kern="0" dirty="0">
                <a:latin typeface="Arial"/>
              </a:rPr>
              <a:t>        FCC-integrated cost estimate</a:t>
            </a:r>
          </a:p>
        </p:txBody>
      </p:sp>
      <p:pic>
        <p:nvPicPr>
          <p:cNvPr id="10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64" y="70736"/>
            <a:ext cx="1525351" cy="70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55" t="-1" r="13898" b="8737"/>
          <a:stretch/>
        </p:blipFill>
        <p:spPr>
          <a:xfrm>
            <a:off x="64803" y="877281"/>
            <a:ext cx="4320314" cy="288020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6488" y="938670"/>
            <a:ext cx="4752528" cy="29389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7514" y="3817607"/>
            <a:ext cx="8946486" cy="1533959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just" defTabSz="713232">
              <a:spcBef>
                <a:spcPts val="312"/>
              </a:spcBef>
              <a:spcAft>
                <a:spcPts val="312"/>
              </a:spcAft>
              <a:defRPr/>
            </a:pPr>
            <a:r>
              <a:rPr lang="en-US" sz="1600" b="1" dirty="0">
                <a:solidFill>
                  <a:srgbClr val="0C377B"/>
                </a:solidFill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en-GB" sz="1600" b="1" dirty="0" err="1">
                <a:solidFill>
                  <a:srgbClr val="0C377B"/>
                </a:solidFill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tal</a:t>
            </a:r>
            <a:r>
              <a:rPr lang="en-GB" sz="1600" b="1" dirty="0">
                <a:solidFill>
                  <a:srgbClr val="0C377B"/>
                </a:solidFill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 construction cost FCC-ee (Z, W, H) amounts to 10,500 MCHF &amp; 1,100 MCHF (</a:t>
            </a:r>
            <a:r>
              <a:rPr lang="en-GB" sz="1600" b="1" dirty="0" err="1">
                <a:solidFill>
                  <a:srgbClr val="0C377B"/>
                </a:solidFill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tt</a:t>
            </a:r>
            <a:r>
              <a:rPr lang="en-GB" sz="1600" b="1" dirty="0">
                <a:solidFill>
                  <a:srgbClr val="0C377B"/>
                </a:solidFill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267462" indent="-267462" algn="just" defTabSz="713232">
              <a:spcBef>
                <a:spcPts val="312"/>
              </a:spcBef>
              <a:spcAft>
                <a:spcPts val="312"/>
              </a:spcAft>
              <a:buFontTx/>
              <a:buChar char="-"/>
              <a:defRPr/>
            </a:pPr>
            <a:r>
              <a:rPr lang="en-US" sz="1600" dirty="0">
                <a:solidFill>
                  <a:srgbClr val="0C377B"/>
                </a:solidFill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Associated to a total project duration of ~20 years (2025 – 2045)</a:t>
            </a:r>
          </a:p>
          <a:p>
            <a:pPr algn="just" defTabSz="713232">
              <a:spcBef>
                <a:spcPts val="312"/>
              </a:spcBef>
              <a:spcAft>
                <a:spcPts val="312"/>
              </a:spcAft>
              <a:defRPr/>
            </a:pPr>
            <a:r>
              <a:rPr lang="en-US" sz="1600" b="1" dirty="0">
                <a:solidFill>
                  <a:srgbClr val="0C377B"/>
                </a:solidFill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en-GB" sz="1600" b="1" dirty="0" err="1">
                <a:solidFill>
                  <a:srgbClr val="0C377B"/>
                </a:solidFill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tal</a:t>
            </a:r>
            <a:r>
              <a:rPr lang="en-GB" sz="1600" b="1" dirty="0">
                <a:solidFill>
                  <a:srgbClr val="0C377B"/>
                </a:solidFill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 construction cost for subsequent FCC-</a:t>
            </a:r>
            <a:r>
              <a:rPr lang="en-GB" sz="1600" b="1" dirty="0" err="1">
                <a:solidFill>
                  <a:srgbClr val="0C377B"/>
                </a:solidFill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hh</a:t>
            </a:r>
            <a:r>
              <a:rPr lang="en-GB" sz="1600" b="1" dirty="0">
                <a:solidFill>
                  <a:srgbClr val="0C377B"/>
                </a:solidFill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 amounts to 17,000 MCHF.</a:t>
            </a:r>
            <a:r>
              <a:rPr lang="en-GB" sz="1600" dirty="0">
                <a:solidFill>
                  <a:srgbClr val="0C377B"/>
                </a:solidFill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67462" indent="-267462" algn="just" defTabSz="713232">
              <a:spcBef>
                <a:spcPts val="312"/>
              </a:spcBef>
              <a:spcAft>
                <a:spcPts val="312"/>
              </a:spcAft>
              <a:buFontTx/>
              <a:buChar char="-"/>
              <a:defRPr/>
            </a:pPr>
            <a:r>
              <a:rPr lang="en-US" sz="1600" dirty="0">
                <a:solidFill>
                  <a:srgbClr val="0C377B"/>
                </a:solidFill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Associated to a total project duration of ~25 years (2035 – 2060)       (FCC-</a:t>
            </a:r>
            <a:r>
              <a:rPr lang="en-US" sz="1600" dirty="0" err="1">
                <a:solidFill>
                  <a:srgbClr val="0C377B"/>
                </a:solidFill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hh</a:t>
            </a:r>
            <a:r>
              <a:rPr lang="en-US" sz="1600" dirty="0">
                <a:solidFill>
                  <a:srgbClr val="0C377B"/>
                </a:solidFill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 stand alone 25 BCHF)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92C3895-F724-4CAC-A80A-A24CF1FC7146}" type="datetime1">
              <a:rPr lang="en-GB" smtClean="0">
                <a:solidFill>
                  <a:srgbClr val="0055A0">
                    <a:tint val="75000"/>
                  </a:srgbClr>
                </a:solidFill>
              </a:rPr>
              <a:t>20/01/2021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Alain Blondel  FCC status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88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96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1">
            <a:extLst>
              <a:ext uri="{FF2B5EF4-FFF2-40B4-BE49-F238E27FC236}">
                <a16:creationId xmlns:a16="http://schemas.microsoft.com/office/drawing/2014/main" id="{B2E894BA-850B-4911-9EEF-44DEDB296385}"/>
              </a:ext>
            </a:extLst>
          </p:cNvPr>
          <p:cNvSpPr txBox="1">
            <a:spLocks/>
          </p:cNvSpPr>
          <p:nvPr/>
        </p:nvSpPr>
        <p:spPr>
          <a:xfrm>
            <a:off x="36513" y="16637"/>
            <a:ext cx="9143999" cy="756084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700" kern="0" dirty="0" smtClean="0">
                <a:latin typeface="Arial"/>
              </a:rPr>
              <a:t>Civil </a:t>
            </a:r>
            <a:r>
              <a:rPr lang="en-US" sz="2700" kern="0" dirty="0" err="1" smtClean="0">
                <a:latin typeface="Arial"/>
              </a:rPr>
              <a:t>Engeneering</a:t>
            </a:r>
            <a:r>
              <a:rPr lang="en-US" sz="2700" kern="0" dirty="0" smtClean="0">
                <a:latin typeface="Arial"/>
              </a:rPr>
              <a:t> </a:t>
            </a:r>
            <a:r>
              <a:rPr lang="en-US" sz="2700" kern="0" dirty="0">
                <a:latin typeface="Arial"/>
              </a:rPr>
              <a:t>preparatory activities 2020 - 2030</a:t>
            </a:r>
            <a:endParaRPr lang="en-GB" sz="2850" kern="0" dirty="0">
              <a:latin typeface="Arial"/>
            </a:endParaRPr>
          </a:p>
        </p:txBody>
      </p:sp>
      <p:sp>
        <p:nvSpPr>
          <p:cNvPr id="112" name="Content Placeholder 4">
            <a:extLst>
              <a:ext uri="{FF2B5EF4-FFF2-40B4-BE49-F238E27FC236}">
                <a16:creationId xmlns:a16="http://schemas.microsoft.com/office/drawing/2014/main" id="{B95D7C12-1FAD-4A8A-9FC2-7C0CB50D21C0}"/>
              </a:ext>
            </a:extLst>
          </p:cNvPr>
          <p:cNvSpPr txBox="1">
            <a:spLocks/>
          </p:cNvSpPr>
          <p:nvPr/>
        </p:nvSpPr>
        <p:spPr>
          <a:xfrm>
            <a:off x="251520" y="3775602"/>
            <a:ext cx="8694966" cy="917061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338"/>
              </a:spcAft>
              <a:buClr>
                <a:srgbClr val="1F497D"/>
              </a:buClr>
            </a:pPr>
            <a:r>
              <a:rPr lang="en-GB" sz="1800" b="1" dirty="0">
                <a:solidFill>
                  <a:prstClr val="black"/>
                </a:solidFill>
                <a:latin typeface="Calibri"/>
              </a:rPr>
              <a:t>Technical schedule of main processes leading to </a:t>
            </a:r>
            <a:r>
              <a:rPr lang="en-GB" sz="1800" b="1" dirty="0">
                <a:solidFill>
                  <a:srgbClr val="FF0000"/>
                </a:solidFill>
                <a:latin typeface="Calibri"/>
              </a:rPr>
              <a:t>start of construction begin 2030ies</a:t>
            </a:r>
            <a:endParaRPr lang="en-GB" sz="1800" b="1" dirty="0">
              <a:solidFill>
                <a:prstClr val="black"/>
              </a:solidFill>
              <a:latin typeface="Calibri"/>
            </a:endParaRPr>
          </a:p>
          <a:p>
            <a:pPr>
              <a:spcBef>
                <a:spcPts val="0"/>
              </a:spcBef>
              <a:spcAft>
                <a:spcPts val="338"/>
              </a:spcAft>
              <a:buClr>
                <a:srgbClr val="1F497D"/>
              </a:buClr>
            </a:pPr>
            <a:r>
              <a:rPr lang="en-US" sz="1800" b="1" dirty="0">
                <a:solidFill>
                  <a:srgbClr val="FF0000"/>
                </a:solidFill>
                <a:latin typeface="Calibri"/>
              </a:rPr>
              <a:t>For proof of principle feasibility: High risk area site investigations, 2022 – 2024</a:t>
            </a:r>
          </a:p>
          <a:p>
            <a:pPr>
              <a:spcBef>
                <a:spcPts val="0"/>
              </a:spcBef>
              <a:spcAft>
                <a:spcPts val="338"/>
              </a:spcAft>
              <a:buClr>
                <a:srgbClr val="1F497D"/>
              </a:buClr>
            </a:pPr>
            <a:r>
              <a:rPr lang="en-US" sz="1800" b="1" dirty="0">
                <a:solidFill>
                  <a:srgbClr val="0000FF"/>
                </a:solidFill>
                <a:latin typeface="Calibri"/>
              </a:rPr>
              <a:t>Followed by update of civil engineering conceptual design and CE cost estimate 2025</a:t>
            </a:r>
          </a:p>
        </p:txBody>
      </p:sp>
      <p:pic>
        <p:nvPicPr>
          <p:cNvPr id="114" name="Picture 113">
            <a:extLst>
              <a:ext uri="{FF2B5EF4-FFF2-40B4-BE49-F238E27FC236}">
                <a16:creationId xmlns:a16="http://schemas.microsoft.com/office/drawing/2014/main" id="{9AEFE277-68AC-40E7-9ED4-A6461547E3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537" b="40343"/>
          <a:stretch/>
        </p:blipFill>
        <p:spPr>
          <a:xfrm>
            <a:off x="35496" y="1237320"/>
            <a:ext cx="8964996" cy="243304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7A79C-D615-424E-967E-1D5F2493F9B8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20/01/2021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 FCC status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89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3FD8C-4F42-4393-A8DC-428B7F97F0BB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20/01/2021</a:t>
            </a:fld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771800" y="5361541"/>
            <a:ext cx="3464024" cy="304271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Alain Blondel  FCC status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942" y="985292"/>
            <a:ext cx="5512514" cy="3360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15561" y="3361556"/>
            <a:ext cx="1072730" cy="246221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1000" dirty="0" smtClean="0">
                <a:sym typeface="Symbol"/>
              </a:rPr>
              <a:t>2(stat)~3(</a:t>
            </a:r>
            <a:r>
              <a:rPr lang="en-GB" sz="1000" dirty="0" err="1" smtClean="0">
                <a:sym typeface="Symbol"/>
              </a:rPr>
              <a:t>syst</a:t>
            </a:r>
            <a:r>
              <a:rPr lang="en-GB" sz="1000" dirty="0" smtClean="0">
                <a:sym typeface="Symbol"/>
              </a:rPr>
              <a:t>)</a:t>
            </a:r>
            <a:endParaRPr lang="en-GB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3635896" y="4513684"/>
            <a:ext cx="4523354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dirty="0" smtClean="0">
                <a:solidFill>
                  <a:srgbClr val="FF0000"/>
                </a:solidFill>
              </a:rPr>
              <a:t>(*)</a:t>
            </a:r>
            <a:r>
              <a:rPr lang="fr-CH" dirty="0" err="1" smtClean="0">
                <a:solidFill>
                  <a:srgbClr val="FF0000"/>
                </a:solidFill>
              </a:rPr>
              <a:t>see</a:t>
            </a:r>
            <a:r>
              <a:rPr lang="fr-CH" dirty="0" smtClean="0">
                <a:solidFill>
                  <a:srgbClr val="FF0000"/>
                </a:solidFill>
              </a:rPr>
              <a:t> M. </a:t>
            </a:r>
            <a:r>
              <a:rPr lang="fr-CH" dirty="0" err="1" smtClean="0">
                <a:solidFill>
                  <a:srgbClr val="FF0000"/>
                </a:solidFill>
              </a:rPr>
              <a:t>Selvaggi</a:t>
            </a:r>
            <a:r>
              <a:rPr lang="fr-CH" dirty="0" smtClean="0"/>
              <a:t>, 3d  FCC </a:t>
            </a:r>
            <a:r>
              <a:rPr lang="fr-CH" dirty="0" err="1" smtClean="0"/>
              <a:t>physics</a:t>
            </a:r>
            <a:r>
              <a:rPr lang="fr-CH" dirty="0" smtClean="0"/>
              <a:t> workshop</a:t>
            </a:r>
            <a:endParaRPr lang="fr-CH" dirty="0"/>
          </a:p>
          <a:p>
            <a:r>
              <a:rPr lang="fr-CH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arxiv:2004.03505v1</a:t>
            </a:r>
            <a:endParaRPr lang="en-GB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fr-CH" dirty="0" smtClean="0"/>
              <a:t> 10% </a:t>
            </a:r>
            <a:r>
              <a:rPr lang="fr-CH" dirty="0" err="1" smtClean="0"/>
              <a:t>precision</a:t>
            </a:r>
            <a:r>
              <a:rPr lang="fr-CH" dirty="0" smtClean="0"/>
              <a:t> in 2-5 </a:t>
            </a:r>
            <a:r>
              <a:rPr lang="fr-CH" dirty="0" err="1" smtClean="0"/>
              <a:t>years</a:t>
            </a:r>
            <a:r>
              <a:rPr lang="fr-CH" dirty="0" smtClean="0"/>
              <a:t> of FCC-</a:t>
            </a:r>
            <a:r>
              <a:rPr lang="fr-CH" dirty="0" err="1" smtClean="0"/>
              <a:t>hh</a:t>
            </a:r>
            <a:r>
              <a:rPr lang="fr-CH" dirty="0" smtClean="0"/>
              <a:t> running  </a:t>
            </a:r>
            <a:endParaRPr lang="en-GB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090439"/>
            <a:ext cx="3384376" cy="3150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31640" y="92168"/>
            <a:ext cx="6353599" cy="52322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CH" sz="2800" b="1" u="sng" dirty="0" smtClean="0"/>
              <a:t>FCC-</a:t>
            </a:r>
            <a:r>
              <a:rPr lang="fr-CH" sz="2800" b="1" u="sng" dirty="0" err="1" smtClean="0"/>
              <a:t>ee</a:t>
            </a:r>
            <a:r>
              <a:rPr lang="fr-CH" sz="2800" b="1" u="sng" dirty="0" smtClean="0"/>
              <a:t> + FCC-</a:t>
            </a:r>
            <a:r>
              <a:rPr lang="fr-CH" sz="2800" b="1" u="sng" dirty="0" err="1" smtClean="0"/>
              <a:t>hh</a:t>
            </a:r>
            <a:r>
              <a:rPr lang="fr-CH" sz="2800" b="1" u="sng" dirty="0" smtClean="0"/>
              <a:t> unique </a:t>
            </a:r>
            <a:r>
              <a:rPr lang="fr-CH" sz="2800" b="1" u="sng" dirty="0" err="1" smtClean="0"/>
              <a:t>complementarity</a:t>
            </a:r>
            <a:endParaRPr lang="en-GB" sz="2800" b="1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251520" y="4241122"/>
            <a:ext cx="28833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/>
              <a:t>FCC-</a:t>
            </a:r>
            <a:r>
              <a:rPr lang="fr-CH" b="1" dirty="0" err="1" smtClean="0"/>
              <a:t>hh</a:t>
            </a:r>
            <a:r>
              <a:rPr lang="fr-CH" b="1" dirty="0" smtClean="0"/>
              <a:t> &gt; 10</a:t>
            </a:r>
            <a:r>
              <a:rPr lang="fr-CH" b="1" baseline="30000" dirty="0" smtClean="0"/>
              <a:t>10</a:t>
            </a:r>
            <a:r>
              <a:rPr lang="fr-CH" b="1" dirty="0" smtClean="0"/>
              <a:t> H </a:t>
            </a:r>
            <a:r>
              <a:rPr lang="fr-CH" b="1" dirty="0" err="1" smtClean="0"/>
              <a:t>produced</a:t>
            </a:r>
            <a:r>
              <a:rPr lang="fr-CH" dirty="0" smtClean="0"/>
              <a:t>, +</a:t>
            </a:r>
          </a:p>
          <a:p>
            <a:r>
              <a:rPr lang="fr-CH" b="1" dirty="0" smtClean="0">
                <a:solidFill>
                  <a:srgbClr val="FF0000"/>
                </a:solidFill>
              </a:rPr>
              <a:t>FCC-</a:t>
            </a:r>
            <a:r>
              <a:rPr lang="fr-CH" b="1" dirty="0" err="1" smtClean="0">
                <a:solidFill>
                  <a:srgbClr val="FF0000"/>
                </a:solidFill>
              </a:rPr>
              <a:t>ee</a:t>
            </a:r>
            <a:r>
              <a:rPr lang="fr-CH" b="1" dirty="0" smtClean="0">
                <a:solidFill>
                  <a:srgbClr val="FF0000"/>
                </a:solidFill>
              </a:rPr>
              <a:t> </a:t>
            </a:r>
            <a:r>
              <a:rPr lang="fr-CH" b="1" dirty="0" err="1" smtClean="0">
                <a:solidFill>
                  <a:srgbClr val="FF0000"/>
                </a:solidFill>
              </a:rPr>
              <a:t>measurement</a:t>
            </a:r>
            <a:r>
              <a:rPr lang="fr-CH" b="1" dirty="0" smtClean="0">
                <a:solidFill>
                  <a:srgbClr val="FF0000"/>
                </a:solidFill>
              </a:rPr>
              <a:t> of </a:t>
            </a:r>
            <a:r>
              <a:rPr lang="fr-CH" b="1" dirty="0" err="1" smtClean="0">
                <a:solidFill>
                  <a:srgbClr val="FF0000"/>
                </a:solidFill>
              </a:rPr>
              <a:t>g</a:t>
            </a:r>
            <a:r>
              <a:rPr lang="fr-CH" b="1" baseline="-25000" dirty="0" err="1" smtClean="0">
                <a:solidFill>
                  <a:srgbClr val="FF0000"/>
                </a:solidFill>
              </a:rPr>
              <a:t>HZZ</a:t>
            </a:r>
            <a:r>
              <a:rPr lang="fr-CH" b="1" baseline="-25000" dirty="0" smtClean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Wingdings"/>
              <a:buChar char="à"/>
            </a:pPr>
            <a:r>
              <a:rPr lang="fr-CH" dirty="0" smtClean="0">
                <a:sym typeface="Wingdings" panose="05000000000000000000" pitchFamily="2" charset="2"/>
              </a:rPr>
              <a:t>  </a:t>
            </a:r>
            <a:r>
              <a:rPr lang="fr-CH" dirty="0" err="1" smtClean="0">
                <a:sym typeface="Wingdings" panose="05000000000000000000" pitchFamily="2" charset="2"/>
              </a:rPr>
              <a:t>g</a:t>
            </a:r>
            <a:r>
              <a:rPr lang="fr-CH" sz="1600" baseline="-25000" dirty="0" err="1" smtClean="0">
                <a:sym typeface="Wingdings" panose="05000000000000000000" pitchFamily="2" charset="2"/>
              </a:rPr>
              <a:t>HHH</a:t>
            </a:r>
            <a:r>
              <a:rPr lang="fr-CH" sz="1600" dirty="0" smtClean="0">
                <a:sym typeface="Wingdings" panose="05000000000000000000" pitchFamily="2" charset="2"/>
              </a:rPr>
              <a:t> , </a:t>
            </a:r>
            <a:r>
              <a:rPr lang="fr-CH" sz="1600" dirty="0" err="1" smtClean="0">
                <a:sym typeface="Wingdings" panose="05000000000000000000" pitchFamily="2" charset="2"/>
              </a:rPr>
              <a:t>g</a:t>
            </a:r>
            <a:r>
              <a:rPr lang="fr-CH" sz="1600" baseline="-25000" dirty="0" err="1" smtClean="0">
                <a:sym typeface="Wingdings" panose="05000000000000000000" pitchFamily="2" charset="2"/>
              </a:rPr>
              <a:t>H</a:t>
            </a:r>
            <a:r>
              <a:rPr lang="fr-CH" sz="1600" baseline="-25000" dirty="0" smtClean="0">
                <a:sym typeface="Symbol"/>
              </a:rPr>
              <a:t>  </a:t>
            </a:r>
            <a:r>
              <a:rPr lang="fr-CH" sz="1600" dirty="0" smtClean="0">
                <a:sym typeface="Symbol"/>
              </a:rPr>
              <a:t>,</a:t>
            </a:r>
            <a:r>
              <a:rPr lang="fr-CH" sz="1600" baseline="-25000" dirty="0" smtClean="0">
                <a:sym typeface="Symbol"/>
              </a:rPr>
              <a:t> </a:t>
            </a:r>
            <a:r>
              <a:rPr lang="fr-CH" sz="1600" dirty="0" err="1" smtClean="0">
                <a:sym typeface="Wingdings" panose="05000000000000000000" pitchFamily="2" charset="2"/>
              </a:rPr>
              <a:t>g</a:t>
            </a:r>
            <a:r>
              <a:rPr lang="fr-CH" sz="1600" baseline="-25000" dirty="0" err="1" smtClean="0">
                <a:sym typeface="Wingdings" panose="05000000000000000000" pitchFamily="2" charset="2"/>
              </a:rPr>
              <a:t>H</a:t>
            </a:r>
            <a:r>
              <a:rPr lang="fr-CH" sz="1600" baseline="-25000" dirty="0" err="1" smtClean="0">
                <a:sym typeface="Symbol"/>
              </a:rPr>
              <a:t>Z</a:t>
            </a:r>
            <a:r>
              <a:rPr lang="fr-CH" sz="1600" baseline="-25000" dirty="0" smtClean="0">
                <a:sym typeface="Symbol"/>
              </a:rPr>
              <a:t>  </a:t>
            </a:r>
            <a:r>
              <a:rPr lang="fr-CH" sz="1600" dirty="0" smtClean="0">
                <a:sym typeface="Symbol"/>
              </a:rPr>
              <a:t>, </a:t>
            </a:r>
            <a:r>
              <a:rPr lang="fr-CH" sz="1600" dirty="0" err="1" smtClean="0">
                <a:sym typeface="Symbol"/>
              </a:rPr>
              <a:t>g</a:t>
            </a:r>
            <a:r>
              <a:rPr lang="fr-CH" sz="1600" baseline="-25000" dirty="0" err="1" smtClean="0">
                <a:sym typeface="Symbol"/>
              </a:rPr>
              <a:t>H</a:t>
            </a:r>
            <a:r>
              <a:rPr lang="fr-CH" sz="1600" baseline="-25000" dirty="0" smtClean="0">
                <a:sym typeface="Symbol"/>
              </a:rPr>
              <a:t>  </a:t>
            </a:r>
            <a:r>
              <a:rPr lang="fr-CH" sz="1600" dirty="0" smtClean="0">
                <a:sym typeface="Symbol"/>
              </a:rPr>
              <a:t>,</a:t>
            </a:r>
            <a:r>
              <a:rPr lang="fr-CH" sz="1600" baseline="-25000" dirty="0" smtClean="0">
                <a:sym typeface="Symbol"/>
              </a:rPr>
              <a:t>  </a:t>
            </a:r>
            <a:r>
              <a:rPr lang="fr-CH" sz="1600" dirty="0" err="1" smtClean="0">
                <a:sym typeface="Symbol"/>
              </a:rPr>
              <a:t>BR</a:t>
            </a:r>
            <a:r>
              <a:rPr lang="fr-CH" sz="1600" baseline="-25000" dirty="0" err="1" smtClean="0">
                <a:sym typeface="Symbol"/>
              </a:rPr>
              <a:t>inv</a:t>
            </a:r>
            <a:endParaRPr lang="en-GB" baseline="-25000" dirty="0"/>
          </a:p>
        </p:txBody>
      </p:sp>
      <p:sp>
        <p:nvSpPr>
          <p:cNvPr id="14" name="TextBox 13"/>
          <p:cNvSpPr txBox="1"/>
          <p:nvPr/>
        </p:nvSpPr>
        <p:spPr>
          <a:xfrm>
            <a:off x="8388424" y="2209428"/>
            <a:ext cx="57259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9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}</a:t>
            </a:r>
            <a:endParaRPr lang="en-GB" sz="9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88424" y="913284"/>
            <a:ext cx="64793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15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}</a:t>
            </a:r>
            <a:endParaRPr lang="en-GB" sz="115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20472" y="170962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 smtClean="0">
                <a:solidFill>
                  <a:srgbClr val="FF0000"/>
                </a:solidFill>
              </a:rPr>
              <a:t>ee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820472" y="2857500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 smtClean="0">
                <a:solidFill>
                  <a:srgbClr val="0000FF"/>
                </a:solidFill>
              </a:rPr>
              <a:t>hh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32440" y="3538671"/>
            <a:ext cx="37382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FF0000"/>
                </a:solidFill>
              </a:rPr>
              <a:t>e</a:t>
            </a:r>
            <a:r>
              <a:rPr lang="en-US" sz="1400" b="1" dirty="0" err="1" smtClean="0">
                <a:solidFill>
                  <a:srgbClr val="FF0000"/>
                </a:solidFill>
              </a:rPr>
              <a:t>e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r>
              <a:rPr lang="en-US" sz="1400" b="1" dirty="0" err="1">
                <a:solidFill>
                  <a:srgbClr val="0070C0"/>
                </a:solidFill>
              </a:rPr>
              <a:t>h</a:t>
            </a:r>
            <a:r>
              <a:rPr lang="en-US" sz="1400" b="1" dirty="0" err="1" smtClean="0">
                <a:solidFill>
                  <a:srgbClr val="0070C0"/>
                </a:solidFill>
              </a:rPr>
              <a:t>h</a:t>
            </a:r>
            <a:endParaRPr lang="en-US" sz="1400" b="1" dirty="0" smtClean="0">
              <a:solidFill>
                <a:srgbClr val="0070C0"/>
              </a:solidFill>
            </a:endParaRPr>
          </a:p>
          <a:p>
            <a:r>
              <a:rPr lang="en-US" sz="1400" dirty="0" err="1" smtClean="0">
                <a:solidFill>
                  <a:srgbClr val="FF0000"/>
                </a:solidFill>
              </a:rPr>
              <a:t>ee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955" y="625252"/>
            <a:ext cx="8822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/>
              <a:t>T</a:t>
            </a:r>
            <a:r>
              <a:rPr lang="fr-FR" b="1" dirty="0" err="1" smtClean="0"/>
              <a:t>rue</a:t>
            </a:r>
            <a:r>
              <a:rPr lang="fr-FR" b="1" dirty="0" smtClean="0"/>
              <a:t> in </a:t>
            </a:r>
            <a:r>
              <a:rPr lang="fr-FR" b="1" dirty="0" err="1" smtClean="0"/>
              <a:t>many</a:t>
            </a:r>
            <a:r>
              <a:rPr lang="fr-FR" b="1" dirty="0" smtClean="0"/>
              <a:t> </a:t>
            </a:r>
            <a:r>
              <a:rPr lang="fr-FR" b="1" dirty="0" err="1" smtClean="0"/>
              <a:t>domains</a:t>
            </a:r>
            <a:r>
              <a:rPr lang="fr-FR" b="1" dirty="0" smtClean="0"/>
              <a:t> and </a:t>
            </a:r>
            <a:r>
              <a:rPr lang="fr-FR" b="1" dirty="0" err="1" smtClean="0"/>
              <a:t>ways</a:t>
            </a:r>
            <a:r>
              <a:rPr lang="fr-FR" b="1" dirty="0" smtClean="0"/>
              <a:t> </a:t>
            </a:r>
            <a:r>
              <a:rPr lang="fr-FR" b="1" dirty="0" err="1" smtClean="0"/>
              <a:t>with</a:t>
            </a:r>
            <a:r>
              <a:rPr lang="fr-FR" b="1" dirty="0" smtClean="0"/>
              <a:t> </a:t>
            </a:r>
            <a:r>
              <a:rPr lang="fr-FR" b="1" dirty="0" err="1" smtClean="0"/>
              <a:t>energy</a:t>
            </a:r>
            <a:r>
              <a:rPr lang="fr-FR" b="1" dirty="0" smtClean="0"/>
              <a:t> vs </a:t>
            </a:r>
            <a:r>
              <a:rPr lang="fr-FR" b="1" dirty="0" err="1" smtClean="0"/>
              <a:t>precision</a:t>
            </a:r>
            <a:r>
              <a:rPr lang="fr-FR" b="1" dirty="0" smtClean="0"/>
              <a:t> and </a:t>
            </a:r>
            <a:r>
              <a:rPr lang="fr-FR" b="1" dirty="0" err="1" smtClean="0"/>
              <a:t>sensitivity</a:t>
            </a:r>
            <a:r>
              <a:rPr lang="fr-FR" b="1" dirty="0"/>
              <a:t>,</a:t>
            </a:r>
            <a:r>
              <a:rPr lang="fr-FR" b="1" dirty="0" smtClean="0"/>
              <a:t> exemple for </a:t>
            </a:r>
            <a:r>
              <a:rPr lang="fr-FR" b="1" dirty="0" err="1" smtClean="0"/>
              <a:t>Higgs</a:t>
            </a:r>
            <a:r>
              <a:rPr lang="fr-FR" b="1" dirty="0" smtClean="0"/>
              <a:t>: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43811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 eaLnBrk="1" fontAlgn="auto" hangingPunct="1">
          <a:spcBef>
            <a:spcPts val="0"/>
          </a:spcBef>
          <a:spcAft>
            <a:spcPts val="0"/>
          </a:spcAft>
          <a:defRPr sz="2400" dirty="0" smtClean="0">
            <a:solidFill>
              <a:prstClr val="black"/>
            </a:solidFill>
            <a:latin typeface="Calibri"/>
          </a:defRPr>
        </a:defPPr>
      </a:lstStyle>
    </a:sp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000" dirty="0" smtClean="0">
            <a:latin typeface="+mn-lt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000" dirty="0" smtClean="0">
            <a:latin typeface="+mn-lt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26451</TotalTime>
  <Words>6389</Words>
  <Application>Microsoft Office PowerPoint</Application>
  <PresentationFormat>On-screen Show (16:10)</PresentationFormat>
  <Paragraphs>1191</Paragraphs>
  <Slides>89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89</vt:i4>
      </vt:variant>
    </vt:vector>
  </HeadingPairs>
  <TitlesOfParts>
    <vt:vector size="112" baseType="lpstr">
      <vt:lpstr>Arial</vt:lpstr>
      <vt:lpstr>Arial Narrow</vt:lpstr>
      <vt:lpstr>ArialMT</vt:lpstr>
      <vt:lpstr>Brush Script MT</vt:lpstr>
      <vt:lpstr>Calibri</vt:lpstr>
      <vt:lpstr>Calibri Light</vt:lpstr>
      <vt:lpstr>Cambria Math</vt:lpstr>
      <vt:lpstr>CambriaMath</vt:lpstr>
      <vt:lpstr>Comic Sans MS</vt:lpstr>
      <vt:lpstr>Corbel-Bold</vt:lpstr>
      <vt:lpstr>Mangal</vt:lpstr>
      <vt:lpstr>Rockwell</vt:lpstr>
      <vt:lpstr>SegoeUISymbol</vt:lpstr>
      <vt:lpstr>Symbol</vt:lpstr>
      <vt:lpstr>SymbolMT</vt:lpstr>
      <vt:lpstr>Tahoma</vt:lpstr>
      <vt:lpstr>Times New Roman</vt:lpstr>
      <vt:lpstr>Wingdings</vt:lpstr>
      <vt:lpstr>Wingdings-Regular</vt:lpstr>
      <vt:lpstr>Office Theme</vt:lpstr>
      <vt:lpstr>10_Office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FCC-ee issues requiring further studies (Z, W, H factory)</vt:lpstr>
      <vt:lpstr>FCC-ee issues requiring further studies (top factory) </vt:lpstr>
      <vt:lpstr>FCC-ee issues requiring further studies (energy calibration)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Higgs production mechanism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bdl</dc:creator>
  <cp:lastModifiedBy>Alain Blondel</cp:lastModifiedBy>
  <cp:revision>254</cp:revision>
  <dcterms:created xsi:type="dcterms:W3CDTF">2019-01-07T19:50:30Z</dcterms:created>
  <dcterms:modified xsi:type="dcterms:W3CDTF">2021-01-20T09:43:29Z</dcterms:modified>
</cp:coreProperties>
</file>