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4" r:id="rId1"/>
  </p:sldMasterIdLst>
  <p:notesMasterIdLst>
    <p:notesMasterId r:id="rId22"/>
  </p:notesMasterIdLst>
  <p:handoutMasterIdLst>
    <p:handoutMasterId r:id="rId23"/>
  </p:handoutMasterIdLst>
  <p:sldIdLst>
    <p:sldId id="1276" r:id="rId2"/>
    <p:sldId id="1223" r:id="rId3"/>
    <p:sldId id="1243" r:id="rId4"/>
    <p:sldId id="1326" r:id="rId5"/>
    <p:sldId id="1331" r:id="rId6"/>
    <p:sldId id="1251" r:id="rId7"/>
    <p:sldId id="1229" r:id="rId8"/>
    <p:sldId id="1224" r:id="rId9"/>
    <p:sldId id="1225" r:id="rId10"/>
    <p:sldId id="1269" r:id="rId11"/>
    <p:sldId id="1233" r:id="rId12"/>
    <p:sldId id="1280" r:id="rId13"/>
    <p:sldId id="1327" r:id="rId14"/>
    <p:sldId id="1330" r:id="rId15"/>
    <p:sldId id="1329" r:id="rId16"/>
    <p:sldId id="1322" r:id="rId17"/>
    <p:sldId id="1323" r:id="rId18"/>
    <p:sldId id="1271" r:id="rId19"/>
    <p:sldId id="1336" r:id="rId20"/>
    <p:sldId id="1337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nem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C377B"/>
    <a:srgbClr val="000000"/>
    <a:srgbClr val="0000FF"/>
    <a:srgbClr val="66FF66"/>
    <a:srgbClr val="FF6600"/>
    <a:srgbClr val="00CC00"/>
    <a:srgbClr val="006600"/>
    <a:srgbClr val="0066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5" autoAdjust="0"/>
    <p:restoredTop sz="93515" autoAdjust="0"/>
  </p:normalViewPr>
  <p:slideViewPr>
    <p:cSldViewPr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25" d="100"/>
        <a:sy n="125" d="100"/>
      </p:scale>
      <p:origin x="0" y="-660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929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CB310BA0-050A-4997-B1AC-FD3BCC455418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2299761C-D337-4915-A6DD-157470CC097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7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F8632A1A-D26E-42D0-A2DF-B39D9B2C3CC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1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05604DCD-C511-4B12-9DBB-AC80DD19A492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12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57210-7F66-4993-86DA-C4808AC66E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334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57210-7F66-4993-86DA-C4808AC66E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2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57210-7F66-4993-86DA-C4808AC66E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684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57210-7F66-4993-86DA-C4808AC66E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FCC study and program</a:t>
            </a:r>
            <a:r>
              <a:rPr lang="en-GB" baseline="0" dirty="0"/>
              <a:t> comprises of two accelerators: the Lepton Collider FCC-</a:t>
            </a:r>
            <a:r>
              <a:rPr lang="en-GB" baseline="0" dirty="0" err="1"/>
              <a:t>ee</a:t>
            </a:r>
            <a:r>
              <a:rPr lang="en-GB" baseline="0" dirty="0"/>
              <a:t> and the Hadron Collider FCC-</a:t>
            </a:r>
            <a:r>
              <a:rPr lang="en-GB" baseline="0" dirty="0" err="1"/>
              <a:t>hh</a:t>
            </a:r>
            <a:r>
              <a:rPr lang="en-GB" baseline="0" dirty="0"/>
              <a:t>. </a:t>
            </a:r>
          </a:p>
          <a:p>
            <a:r>
              <a:rPr lang="en-GB" baseline="0" dirty="0"/>
              <a:t>The aim of this setup is devise a comprehensive, cost-effective program to maximizing the physics opportunities. </a:t>
            </a:r>
          </a:p>
          <a:p>
            <a:endParaRPr lang="en-GB" baseline="0" dirty="0"/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57210-7F66-4993-86DA-C4808AC66E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16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57210-7F66-4993-86DA-C4808AC66E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78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0BDA81-3FB2-49EB-95B6-9165AF10FC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211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04DCD-C511-4B12-9DBB-AC80DD19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96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42175B-8F2A-4632-B91F-E8C1C53FD7C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124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14A73-B9A0-4385-9E9A-34FD13BABFAA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444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57210-7F66-4993-86DA-C4808AC66EF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1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55765" y="5504600"/>
            <a:ext cx="4788464" cy="3499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 typeface="Arial" pitchFamily="34" charset="0"/>
              <a:buNone/>
              <a:defRPr sz="1400" b="0" baseline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>
          <a:xfrm>
            <a:off x="8025305" y="6465733"/>
            <a:ext cx="730507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4100A-E962-4EDC-8177-67B64A99A00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01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65355"/>
            <a:ext cx="8928992" cy="5184576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cap="none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70000" indent="-270000">
              <a:lnSpc>
                <a:spcPct val="100000"/>
              </a:lnSpc>
              <a:spcAft>
                <a:spcPts val="400"/>
              </a:spcAft>
              <a:buSzPct val="60000"/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>
              <a:lnSpc>
                <a:spcPct val="100000"/>
              </a:lnSpc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628650" indent="-27622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30000"/>
              <a:defRPr sz="1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630000" indent="0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09625" indent="-180975">
              <a:spcBef>
                <a:spcPts val="0"/>
              </a:spcBef>
              <a:defRPr sz="1200" baseline="0"/>
            </a:lvl6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1979711" y="52752"/>
            <a:ext cx="5832649" cy="8559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400" cap="small" baseline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76002" y="6465733"/>
            <a:ext cx="2599000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84067" y="6465733"/>
            <a:ext cx="76439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ECF4100A-E962-4EDC-8177-67B64A99A009}" type="slidenum">
              <a:rPr lang="en-GB" smtClean="0"/>
              <a:t>‹N°›</a:t>
            </a:fld>
            <a:endParaRPr lang="en-GB"/>
          </a:p>
        </p:txBody>
      </p:sp>
      <p:sp>
        <p:nvSpPr>
          <p:cNvPr id="32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327401" y="6465733"/>
            <a:ext cx="4131732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2nd FCC-France workshop 20/01/2021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290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ers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bandeau_dernièr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23850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550" y="6465733"/>
            <a:ext cx="261831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67134" y="6465733"/>
            <a:ext cx="781331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ECF4100A-E962-4EDC-8177-67B64A99A009}" type="slidenum">
              <a:rPr lang="en-GB" smtClean="0"/>
              <a:t>‹N°›</a:t>
            </a:fld>
            <a:endParaRPr lang="en-GB"/>
          </a:p>
        </p:txBody>
      </p:sp>
      <p:sp>
        <p:nvSpPr>
          <p:cNvPr id="11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3276600" y="6465733"/>
            <a:ext cx="4207933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2nd FCC-France workshop 20/01/2021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31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758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bandeau_dernièr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130" y="5805576"/>
            <a:ext cx="5833871" cy="10524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76848" y="6202395"/>
            <a:ext cx="2032959" cy="378648"/>
          </a:xfrm>
          <a:prstGeom prst="rect">
            <a:avLst/>
          </a:prstGeom>
        </p:spPr>
        <p:txBody>
          <a:bodyPr tIns="36000" bIns="36000" anchor="t" anchorCtr="0"/>
          <a:lstStyle>
            <a:lvl1pPr algn="l">
              <a:lnSpc>
                <a:spcPts val="1200"/>
              </a:lnSpc>
              <a:defRPr sz="80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Service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3" name="Image 12" descr="bandeau_dernière.png"/>
          <p:cNvPicPr>
            <a:picLocks noChangeAspect="1"/>
          </p:cNvPicPr>
          <p:nvPr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9" y="-1"/>
            <a:ext cx="5833871" cy="5805577"/>
          </a:xfrm>
          <a:prstGeom prst="rect">
            <a:avLst/>
          </a:prstGeom>
        </p:spPr>
      </p:pic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>
          <a:xfrm>
            <a:off x="3518793" y="6305910"/>
            <a:ext cx="2965399" cy="324000"/>
          </a:xfrm>
          <a:prstGeom prst="rect">
            <a:avLst/>
          </a:prstGeom>
        </p:spPr>
        <p:txBody>
          <a:bodyPr/>
          <a:lstStyle>
            <a:lvl1pPr algn="l">
              <a:defRPr sz="800"/>
            </a:lvl1pPr>
          </a:lstStyle>
          <a:p>
            <a:fld id="{ECF4100A-E962-4EDC-8177-67B64A99A00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03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672000" y="1949600"/>
            <a:ext cx="5364496" cy="471976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72001" y="260649"/>
            <a:ext cx="5292488" cy="158417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87727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F4100A-E962-4EDC-8177-67B64A99A009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445226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Antoine CHANCE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6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08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F1445-F432-40F5-84A5-7898D692B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96DBB-C93E-4923-8C21-15060BC76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BB2C6-8AC0-42F5-80D9-F0425886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r>
              <a:rPr lang="fr-FR" smtClean="0">
                <a:solidFill>
                  <a:srgbClr val="0C377B"/>
                </a:solidFill>
              </a:rPr>
              <a:t>2nd FCC-France workshop 20/01/2021</a:t>
            </a:r>
            <a:endParaRPr lang="en-GB">
              <a:solidFill>
                <a:srgbClr val="0C377B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7C07-A99C-46FF-93D5-C87FA1026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r>
              <a:rPr lang="en-US" smtClean="0">
                <a:solidFill>
                  <a:srgbClr val="FFFFFF"/>
                </a:solidFill>
              </a:rPr>
              <a:t>Antoine CHANCE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5BFAD-DB37-44BB-A94A-A2C80417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3FBB49A-BFF7-4578-896B-932868A934C9}" type="slidenum">
              <a:rPr lang="en-GB" smtClean="0">
                <a:solidFill>
                  <a:srgbClr val="FFFFFF"/>
                </a:solidFill>
              </a:rPr>
              <a:pPr defTabSz="914377">
                <a:defRPr/>
              </a:pPr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5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551" y="6465733"/>
            <a:ext cx="185631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8465" y="6465733"/>
            <a:ext cx="68153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fld id="{ECF4100A-E962-4EDC-8177-67B64A99A009}" type="slidenum">
              <a:rPr lang="en-GB" smtClean="0"/>
              <a:t>‹N°›</a:t>
            </a:fld>
            <a:endParaRPr lang="en-GB"/>
          </a:p>
        </p:txBody>
      </p:sp>
      <p:sp>
        <p:nvSpPr>
          <p:cNvPr id="1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2624667" y="6454466"/>
            <a:ext cx="534246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2nd FCC-France workshop 20/01/2021</a:t>
            </a:r>
            <a:endParaRPr lang="en-GB"/>
          </a:p>
        </p:txBody>
      </p:sp>
      <p:pic>
        <p:nvPicPr>
          <p:cNvPr id="7" name="E9AE129B-AADE-4D42-A5CD-D33420D126B1" descr="7E832775-FA4B-45D5-A24A-50916B9E2716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222706"/>
            <a:ext cx="1219800" cy="51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3" y="146687"/>
            <a:ext cx="671517" cy="67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5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3" r:id="rId8"/>
    <p:sldLayoutId id="2147484044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 cap="small" baseline="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4"/>
        </a:buBlip>
        <a:defRPr sz="2000" kern="1200" cap="small" baseline="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492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077913" indent="-306388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5"/>
        </a:buBlip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073150" indent="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None/>
        <a:defRPr sz="1400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436688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i="1" kern="1200">
          <a:solidFill>
            <a:srgbClr val="666666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hyperlink" Target="http://cern.ch/fcc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140/epjst/e2019-900045-4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link.springer.com/article/10.1140/epjc/s10052-019-6904-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cc-cdr.web.cern.ch/" TargetMode="External"/><Relationship Id="rId5" Type="http://schemas.openxmlformats.org/officeDocument/2006/relationships/hyperlink" Target="https://link.springer.com/article/10.1140/epjst/e2019-900088-6" TargetMode="External"/><Relationship Id="rId4" Type="http://schemas.openxmlformats.org/officeDocument/2006/relationships/hyperlink" Target="https://link.springer.com/article/10.1140/epjst/e2019-900087-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crossmark.crossref.org/dialog/?doi=10.1038/s41567-020-0856-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361885" y="648601"/>
            <a:ext cx="5695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Introduction to FCC project (</a:t>
            </a:r>
            <a:r>
              <a:rPr lang="en-US" sz="3200" b="1" dirty="0" err="1"/>
              <a:t>FCCee</a:t>
            </a:r>
            <a:r>
              <a:rPr lang="en-US" sz="3200" b="1" dirty="0"/>
              <a:t> and R&amp;D for </a:t>
            </a:r>
            <a:r>
              <a:rPr lang="en-US" sz="3200" b="1" dirty="0" err="1"/>
              <a:t>FCChh</a:t>
            </a:r>
            <a:r>
              <a:rPr lang="en-US" sz="3200" b="1" dirty="0" smtClean="0"/>
              <a:t>)</a:t>
            </a:r>
          </a:p>
          <a:p>
            <a:pPr algn="ctr"/>
            <a:r>
              <a:rPr lang="en-US" sz="3200" b="1" dirty="0" smtClean="0"/>
              <a:t>French contribution </a:t>
            </a:r>
            <a:endParaRPr lang="de-DE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3333898" y="2347097"/>
            <a:ext cx="569524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alibri" panose="020F0502020204030204" pitchFamily="34" charset="0"/>
              </a:rPr>
              <a:t>Antoine CHANCE</a:t>
            </a:r>
            <a:r>
              <a:rPr lang="en-GB" sz="2800" dirty="0" smtClean="0">
                <a:latin typeface="Calibri" panose="020F0502020204030204" pitchFamily="34" charset="0"/>
              </a:rPr>
              <a:t>, CEA </a:t>
            </a:r>
            <a:r>
              <a:rPr lang="en-GB" sz="2800" dirty="0" err="1" smtClean="0">
                <a:latin typeface="Calibri" panose="020F0502020204030204" pitchFamily="34" charset="0"/>
              </a:rPr>
              <a:t>Irfu</a:t>
            </a:r>
            <a:endParaRPr lang="en-GB" sz="2800" dirty="0" smtClean="0">
              <a:latin typeface="Calibri" panose="020F0502020204030204" pitchFamily="34" charset="0"/>
            </a:endParaRPr>
          </a:p>
          <a:p>
            <a:pPr algn="ctr"/>
            <a:endParaRPr lang="en-GB" sz="2000" dirty="0">
              <a:latin typeface="Calibri" panose="020F0502020204030204" pitchFamily="34" charset="0"/>
            </a:endParaRPr>
          </a:p>
          <a:p>
            <a:pPr algn="ctr"/>
            <a:r>
              <a:rPr lang="en-US" sz="2800" dirty="0">
                <a:latin typeface="Calibri" panose="020F0502020204030204" pitchFamily="34" charset="0"/>
              </a:rPr>
              <a:t>on behalf of the FCC collaboration and FCCIS DS team</a:t>
            </a:r>
          </a:p>
          <a:p>
            <a:pPr algn="ctr"/>
            <a:endParaRPr lang="en-GB" sz="2000" dirty="0">
              <a:latin typeface="Calibri" panose="020F0502020204030204" pitchFamily="34" charset="0"/>
            </a:endParaRPr>
          </a:p>
          <a:p>
            <a:pPr algn="ctr"/>
            <a:r>
              <a:rPr lang="en-GB" sz="2800" i="1" dirty="0" smtClean="0">
                <a:latin typeface="Calibri" panose="020F0502020204030204" pitchFamily="34" charset="0"/>
              </a:rPr>
              <a:t>FCC-FRANCE workshop</a:t>
            </a:r>
          </a:p>
          <a:p>
            <a:pPr algn="ctr"/>
            <a:r>
              <a:rPr lang="en-GB" sz="2800" i="1" dirty="0" smtClean="0">
                <a:latin typeface="Calibri" panose="020F0502020204030204" pitchFamily="34" charset="0"/>
              </a:rPr>
              <a:t>20-21 January 2021</a:t>
            </a:r>
            <a:endParaRPr lang="en-GB" sz="3600" i="1" dirty="0">
              <a:latin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4A8740-16D4-4760-ABC1-0CB85366A0F7}"/>
              </a:ext>
            </a:extLst>
          </p:cNvPr>
          <p:cNvSpPr/>
          <p:nvPr/>
        </p:nvSpPr>
        <p:spPr>
          <a:xfrm>
            <a:off x="0" y="4924214"/>
            <a:ext cx="322358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sz="1200" i="1" kern="0" dirty="0">
                <a:solidFill>
                  <a:schemeClr val="bg1"/>
                </a:solidFill>
                <a:latin typeface="Calibri" panose="020F0502020204030204"/>
              </a:rPr>
              <a:t>Work supported by the </a:t>
            </a:r>
            <a:r>
              <a:rPr lang="en-US" sz="1200" b="1" i="1" kern="0" dirty="0">
                <a:solidFill>
                  <a:schemeClr val="bg1"/>
                </a:solidFill>
                <a:latin typeface="Calibri" panose="020F0502020204030204"/>
              </a:rPr>
              <a:t>European Commission </a:t>
            </a:r>
            <a:r>
              <a:rPr lang="en-US" sz="1200" i="1" kern="0" dirty="0">
                <a:solidFill>
                  <a:schemeClr val="bg1"/>
                </a:solidFill>
                <a:latin typeface="Calibri" panose="020F0502020204030204"/>
              </a:rPr>
              <a:t>under </a:t>
            </a:r>
            <a:r>
              <a:rPr lang="en-GB" sz="1200" i="1" kern="0" dirty="0">
                <a:solidFill>
                  <a:schemeClr val="bg1"/>
                </a:solidFill>
                <a:latin typeface="Calibri" panose="020F0502020204030204"/>
              </a:rPr>
              <a:t>the </a:t>
            </a:r>
            <a:r>
              <a:rPr lang="en-GB" sz="1200" b="1" i="1" kern="0" dirty="0">
                <a:solidFill>
                  <a:schemeClr val="bg1"/>
                </a:solidFill>
                <a:latin typeface="Calibri" panose="020F0502020204030204"/>
              </a:rPr>
              <a:t>HORIZON 2020 projects </a:t>
            </a:r>
            <a:r>
              <a:rPr lang="en-GB" sz="1200" b="1" i="1" kern="0" dirty="0" err="1">
                <a:solidFill>
                  <a:schemeClr val="bg1"/>
                </a:solidFill>
                <a:latin typeface="Calibri" panose="020F0502020204030204"/>
              </a:rPr>
              <a:t>EuroCirCol</a:t>
            </a:r>
            <a:r>
              <a:rPr lang="en-GB" sz="1200" i="1" kern="0" dirty="0">
                <a:solidFill>
                  <a:schemeClr val="bg1"/>
                </a:solidFill>
                <a:latin typeface="Calibri" panose="020F0502020204030204"/>
              </a:rPr>
              <a:t>, grant agreement 654305; </a:t>
            </a:r>
            <a:r>
              <a:rPr lang="en-GB" sz="1200" b="1" i="1" kern="0" dirty="0" err="1">
                <a:solidFill>
                  <a:schemeClr val="bg1"/>
                </a:solidFill>
                <a:latin typeface="Calibri" panose="020F0502020204030204"/>
              </a:rPr>
              <a:t>EASITrain</a:t>
            </a:r>
            <a:r>
              <a:rPr lang="en-GB" sz="1200" b="1" i="1" kern="0" dirty="0">
                <a:solidFill>
                  <a:schemeClr val="bg1"/>
                </a:solidFill>
                <a:latin typeface="Calibri" panose="020F0502020204030204"/>
              </a:rPr>
              <a:t>, </a:t>
            </a:r>
            <a:r>
              <a:rPr lang="en-GB" sz="1200" i="1" kern="0" dirty="0">
                <a:solidFill>
                  <a:schemeClr val="bg1"/>
                </a:solidFill>
                <a:latin typeface="Calibri" panose="020F0502020204030204"/>
              </a:rPr>
              <a:t>grant agreement no. 764879; </a:t>
            </a:r>
            <a:r>
              <a:rPr lang="en-GB" sz="1200" b="1" i="1" kern="0" dirty="0">
                <a:solidFill>
                  <a:schemeClr val="bg1"/>
                </a:solidFill>
                <a:latin typeface="Calibri" panose="020F0502020204030204"/>
              </a:rPr>
              <a:t>ARIES</a:t>
            </a:r>
            <a:r>
              <a:rPr lang="en-GB" sz="1200" i="1" kern="0" dirty="0">
                <a:solidFill>
                  <a:schemeClr val="bg1"/>
                </a:solidFill>
                <a:latin typeface="Calibri" panose="020F0502020204030204"/>
              </a:rPr>
              <a:t>, grant agreement 730871, </a:t>
            </a:r>
            <a:r>
              <a:rPr lang="en-GB" sz="1200" b="1" i="1" kern="0" dirty="0">
                <a:solidFill>
                  <a:schemeClr val="bg1"/>
                </a:solidFill>
                <a:latin typeface="Calibri" panose="020F0502020204030204"/>
              </a:rPr>
              <a:t>FCCIS</a:t>
            </a:r>
            <a:r>
              <a:rPr lang="en-GB" sz="1200" i="1" kern="0" dirty="0">
                <a:solidFill>
                  <a:schemeClr val="bg1"/>
                </a:solidFill>
                <a:latin typeface="Calibri" panose="020F0502020204030204"/>
              </a:rPr>
              <a:t>, </a:t>
            </a:r>
            <a:r>
              <a:rPr lang="en-GB" sz="1200" i="1" kern="0" dirty="0">
                <a:solidFill>
                  <a:schemeClr val="bg1"/>
                </a:solidFill>
              </a:rPr>
              <a:t>grant agreement 951754,</a:t>
            </a:r>
            <a:r>
              <a:rPr lang="en-GB" sz="1200" i="1" kern="0" dirty="0">
                <a:solidFill>
                  <a:schemeClr val="bg1"/>
                </a:solidFill>
                <a:latin typeface="Calibri" panose="020F0502020204030204"/>
              </a:rPr>
              <a:t> and </a:t>
            </a:r>
            <a:r>
              <a:rPr lang="en-GB" sz="1200" b="1" i="1" kern="0" dirty="0">
                <a:solidFill>
                  <a:schemeClr val="bg1"/>
                </a:solidFill>
                <a:latin typeface="Calibri" panose="020F0502020204030204"/>
              </a:rPr>
              <a:t>E-JADE,</a:t>
            </a:r>
            <a:r>
              <a:rPr lang="en-GB" sz="1200" i="1" kern="0" dirty="0">
                <a:solidFill>
                  <a:schemeClr val="bg1"/>
                </a:solidFill>
                <a:latin typeface="Calibri" panose="020F0502020204030204"/>
              </a:rPr>
              <a:t> contract no. 645479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D1F60EA-2701-4D84-AA78-272DEA2FD0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0303"/>
            <a:ext cx="2814032" cy="4392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6F9B256-6972-4B30-AD3F-FDD6C64A23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251" y="5317459"/>
            <a:ext cx="1551183" cy="6487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5B25BE4-E4C9-446B-843A-99590BFBDAE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784" y="5296686"/>
            <a:ext cx="1302192" cy="6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A162FAA-1BA1-4CAD-90C8-EA624DFEF9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503" y="5326102"/>
            <a:ext cx="983595" cy="64008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5B0FEDA-D1C1-463A-95BF-B7DAC8FE27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463" y="6114441"/>
            <a:ext cx="993247" cy="6400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245894D-936D-47D6-A2B6-50F540F972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9349" y="6119904"/>
            <a:ext cx="424543" cy="64008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786B6B1-4A82-437B-8B0F-4445B9D4CDE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509" y="6119904"/>
            <a:ext cx="1807908" cy="64008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233FF6E1-7024-4633-94D1-8097A4DFBEE6}"/>
              </a:ext>
            </a:extLst>
          </p:cNvPr>
          <p:cNvSpPr/>
          <p:nvPr/>
        </p:nvSpPr>
        <p:spPr>
          <a:xfrm>
            <a:off x="3333898" y="6359874"/>
            <a:ext cx="204389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en-GB" sz="2000" u="sng" dirty="0">
                <a:solidFill>
                  <a:prstClr val="white"/>
                </a:solidFill>
                <a:latin typeface="Calibri" panose="020F0502020204030204"/>
                <a:ea typeface="Calibri"/>
                <a:cs typeface="Times New Roman"/>
                <a:hlinkClick r:id="rId10"/>
              </a:rPr>
              <a:t>http://cern.ch/fcc</a:t>
            </a:r>
            <a:endParaRPr lang="en-GB" sz="200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74" y="2636912"/>
            <a:ext cx="1705457" cy="17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63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7" y="1092597"/>
            <a:ext cx="9036000" cy="388327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B3D9ED97-3BB1-46A9-898D-671D19542C7D}"/>
              </a:ext>
            </a:extLst>
          </p:cNvPr>
          <p:cNvSpPr/>
          <p:nvPr/>
        </p:nvSpPr>
        <p:spPr>
          <a:xfrm rot="20689448">
            <a:off x="577107" y="3438439"/>
            <a:ext cx="4017362" cy="707886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 defTabSz="457189"/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engineering design, </a:t>
            </a:r>
            <a:r>
              <a:rPr lang="en-US" sz="2000" dirty="0">
                <a:solidFill>
                  <a:schemeClr val="bg1"/>
                </a:solidFill>
              </a:rPr>
              <a:t>energy efficiency, maintainability</a:t>
            </a:r>
            <a:endParaRPr lang="en-GB" sz="20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D9ED97-3BB1-46A9-898D-671D19542C7D}"/>
              </a:ext>
            </a:extLst>
          </p:cNvPr>
          <p:cNvSpPr/>
          <p:nvPr/>
        </p:nvSpPr>
        <p:spPr>
          <a:xfrm rot="20689448">
            <a:off x="4824021" y="3438439"/>
            <a:ext cx="3249424" cy="707886"/>
          </a:xfrm>
          <a:prstGeom prst="rect">
            <a:avLst/>
          </a:prstGeom>
          <a:solidFill>
            <a:srgbClr val="FF0000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 defTabSz="457189"/>
            <a:r>
              <a:rPr lang="en-US" sz="2000" dirty="0">
                <a:solidFill>
                  <a:schemeClr val="bg1"/>
                </a:solidFill>
              </a:rPr>
              <a:t>conductors &amp; high-field magnet technology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lang="en-GB" sz="2000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integrated project technical </a:t>
            </a:r>
            <a:r>
              <a:rPr lang="en-US" dirty="0" smtClean="0"/>
              <a:t>schedule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07904" y="1065355"/>
            <a:ext cx="5328592" cy="51845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FF"/>
                </a:solidFill>
              </a:rPr>
              <a:t>FCC-Conceptual Design Reports:</a:t>
            </a:r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400" b="1" dirty="0"/>
              <a:t>Vol 1 Physics, Vol 2 FCC-ee, Vol 3 FCC-</a:t>
            </a:r>
            <a:r>
              <a:rPr lang="en-US" sz="1400" b="1" dirty="0" err="1"/>
              <a:t>hh</a:t>
            </a:r>
            <a:r>
              <a:rPr lang="en-US" sz="1400" b="1" dirty="0"/>
              <a:t>, Vol 4 HE-LHC</a:t>
            </a:r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CDRs published in </a:t>
            </a:r>
            <a:r>
              <a:rPr lang="fr-FR" sz="1400" b="1" spc="-1" dirty="0" err="1">
                <a:uFill>
                  <a:solidFill>
                    <a:srgbClr val="FFFFFF"/>
                  </a:solidFill>
                </a:uFill>
                <a:latin typeface="Tahoma"/>
              </a:rPr>
              <a:t>European</a:t>
            </a:r>
            <a:r>
              <a:rPr lang="fr-FR" sz="1400" b="1" spc="-1" dirty="0">
                <a:uFill>
                  <a:solidFill>
                    <a:srgbClr val="FFFFFF"/>
                  </a:solidFill>
                </a:uFill>
                <a:latin typeface="Tahoma"/>
              </a:rPr>
              <a:t> Physical Journal C (Vol 1) and ST (Vol 2 – 4) </a:t>
            </a:r>
          </a:p>
          <a:p>
            <a:pPr marL="893740" lvl="1" indent="0">
              <a:spcBef>
                <a:spcPts val="1200"/>
              </a:spcBef>
              <a:buClr>
                <a:srgbClr val="0C377B"/>
              </a:buClr>
              <a:buNone/>
            </a:pPr>
            <a:r>
              <a:rPr lang="en-US" sz="1400" dirty="0">
                <a:solidFill>
                  <a:sysClr val="windowText" lastClr="000000"/>
                </a:solidFill>
                <a:hlinkClick r:id="rId2"/>
              </a:rPr>
              <a:t>EPJ C 79, 6 (2019) 474</a:t>
            </a:r>
            <a:r>
              <a:rPr lang="en-US" sz="1400" dirty="0">
                <a:solidFill>
                  <a:sysClr val="windowText" lastClr="000000"/>
                </a:solidFill>
              </a:rPr>
              <a:t>  , </a:t>
            </a:r>
            <a:r>
              <a:rPr lang="en-US" sz="1400" dirty="0">
                <a:solidFill>
                  <a:sysClr val="windowText" lastClr="000000"/>
                </a:solidFill>
                <a:hlinkClick r:id="rId3"/>
              </a:rPr>
              <a:t>EPJ ST 228, 2 (2019) 261-623 </a:t>
            </a:r>
            <a:r>
              <a:rPr lang="en-US" sz="1400" dirty="0">
                <a:solidFill>
                  <a:sysClr val="windowText" lastClr="000000"/>
                </a:solidFill>
              </a:rPr>
              <a:t>,</a:t>
            </a:r>
          </a:p>
          <a:p>
            <a:pPr marL="447663" lvl="1" indent="446077">
              <a:spcBef>
                <a:spcPts val="1200"/>
              </a:spcBef>
              <a:buClr>
                <a:srgbClr val="0C377B"/>
              </a:buClr>
              <a:buNone/>
            </a:pPr>
            <a:r>
              <a:rPr lang="en-US" sz="1400" dirty="0">
                <a:solidFill>
                  <a:sysClr val="windowText" lastClr="000000"/>
                </a:solidFill>
                <a:hlinkClick r:id="rId4"/>
              </a:rPr>
              <a:t>EPJ ST 228, 4 (2019) 755-1107</a:t>
            </a:r>
            <a:r>
              <a:rPr lang="en-US" sz="1400" dirty="0">
                <a:solidFill>
                  <a:sysClr val="windowText" lastClr="000000"/>
                </a:solidFill>
              </a:rPr>
              <a:t>  , </a:t>
            </a:r>
            <a:r>
              <a:rPr lang="en-US" sz="1400" dirty="0">
                <a:solidFill>
                  <a:sysClr val="windowText" lastClr="000000"/>
                </a:solidFill>
                <a:hlinkClick r:id="rId5"/>
              </a:rPr>
              <a:t>EPJ ST 228, 5 (2019) 1109-1382</a:t>
            </a:r>
            <a:r>
              <a:rPr lang="en-US" sz="1400" dirty="0">
                <a:solidFill>
                  <a:sysClr val="windowText" lastClr="000000"/>
                </a:solidFill>
              </a:rPr>
              <a:t> </a:t>
            </a:r>
          </a:p>
          <a:p>
            <a:pPr marL="448045" lvl="1" indent="0">
              <a:spcBef>
                <a:spcPts val="1200"/>
              </a:spcBef>
              <a:buClr>
                <a:srgbClr val="0C377B"/>
              </a:buClr>
              <a:buNone/>
            </a:pPr>
            <a:endParaRPr lang="en-GB" sz="1400" b="1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rgbClr val="0000FF"/>
                </a:solidFill>
              </a:rPr>
              <a:t>Summary documents provided to EPPSU SG</a:t>
            </a:r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400" b="1" dirty="0"/>
              <a:t>FCC-integral, FCC-ee, FCC-</a:t>
            </a:r>
            <a:r>
              <a:rPr lang="en-US" sz="1400" b="1" dirty="0" err="1"/>
              <a:t>hh</a:t>
            </a:r>
            <a:r>
              <a:rPr lang="en-US" sz="1400" b="1" dirty="0"/>
              <a:t>, HE-LHC</a:t>
            </a:r>
          </a:p>
          <a:p>
            <a:pPr lvl="1"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Accessible on </a:t>
            </a:r>
            <a:r>
              <a:rPr lang="en-GB" sz="1400" dirty="0">
                <a:hlinkClick r:id="rId6"/>
              </a:rPr>
              <a:t>http://fcc-cdr.web.cern.ch</a:t>
            </a:r>
            <a:r>
              <a:rPr lang="en-GB" sz="1400" dirty="0" smtClean="0">
                <a:hlinkClick r:id="rId6"/>
              </a:rPr>
              <a:t>/</a:t>
            </a:r>
            <a:endParaRPr lang="en-GB" sz="14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CDR and Study </a:t>
            </a:r>
            <a:r>
              <a:rPr lang="en-US" dirty="0" smtClean="0"/>
              <a:t>Documentation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11</a:t>
            </a:fld>
            <a:endParaRPr lang="en-GB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93" y="1065355"/>
            <a:ext cx="3523617" cy="49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Study of FCC integrated </a:t>
            </a:r>
            <a:r>
              <a:rPr lang="en-US" dirty="0" smtClean="0"/>
              <a:t>project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Feasibility study to be delivered end 2025 </a:t>
            </a:r>
            <a:r>
              <a:rPr lang="en-US" sz="20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as </a:t>
            </a:r>
            <a:r>
              <a:rPr lang="en-US" sz="20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input for ESPP Update expected for 2026/2027, to enable a project decision</a:t>
            </a:r>
            <a:r>
              <a:rPr lang="en-US" sz="20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:</a:t>
            </a:r>
          </a:p>
          <a:p>
            <a:pPr marL="285750" lvl="0" indent="-285750">
              <a:spcAft>
                <a:spcPts val="0"/>
              </a:spcAft>
              <a:buClr>
                <a:srgbClr val="DC0528"/>
              </a:buClr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Feasibility study of the 100 km tunnel </a:t>
            </a:r>
            <a:r>
              <a:rPr lang="en-GB" sz="2000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(infrastructure aspects, administrative aspects, local authorities, environment, energy, etc.)</a:t>
            </a:r>
          </a:p>
          <a:p>
            <a:pPr marL="285750" lvl="0" indent="-285750">
              <a:spcAft>
                <a:spcPts val="0"/>
              </a:spcAft>
              <a:buClr>
                <a:srgbClr val="DC0528"/>
              </a:buClr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High-risk areas site investigations included</a:t>
            </a:r>
            <a:r>
              <a:rPr lang="en-GB" sz="2000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, to confirm principle feasibility</a:t>
            </a:r>
          </a:p>
          <a:p>
            <a:pPr marL="285750" lvl="0" indent="-285750">
              <a:spcAft>
                <a:spcPts val="0"/>
              </a:spcAft>
              <a:buClr>
                <a:srgbClr val="DC0528"/>
              </a:buClr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Host-state related processes, </a:t>
            </a:r>
            <a:r>
              <a:rPr lang="en-GB" sz="2000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to </a:t>
            </a:r>
            <a:r>
              <a:rPr lang="en-GB" sz="2000" b="1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allow start of construction early 2030ies</a:t>
            </a:r>
            <a:r>
              <a:rPr lang="en-GB" sz="2000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. </a:t>
            </a:r>
          </a:p>
          <a:p>
            <a:pPr marL="285750" lvl="0" indent="-285750">
              <a:spcAft>
                <a:spcPts val="0"/>
              </a:spcAft>
              <a:buClr>
                <a:srgbClr val="DC0528"/>
              </a:buClr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CDR+ for colliders and injectors, including key technology proofs.</a:t>
            </a:r>
          </a:p>
          <a:p>
            <a:pPr marL="285750" lvl="0" indent="-285750">
              <a:spcAft>
                <a:spcPts val="0"/>
              </a:spcAft>
              <a:buClr>
                <a:srgbClr val="DC0528"/>
              </a:buClr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HFM program intermediate milestones, </a:t>
            </a:r>
            <a:r>
              <a:rPr lang="en-US" sz="2000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in line with long-term R&amp;D plan.</a:t>
            </a:r>
            <a:endParaRPr lang="en-GB" sz="2000" i="1" dirty="0">
              <a:solidFill>
                <a:srgbClr val="3030A4"/>
              </a:solidFill>
              <a:latin typeface="Arial"/>
              <a:ea typeface="+mn-ea"/>
              <a:cs typeface="+mn-cs"/>
            </a:endParaRPr>
          </a:p>
          <a:p>
            <a:pPr marL="285750" lvl="0" indent="-285750">
              <a:spcAft>
                <a:spcPts val="0"/>
              </a:spcAft>
              <a:buClr>
                <a:srgbClr val="DC0528"/>
              </a:buClr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Physics and experiments CDR + for FCC integrated project.</a:t>
            </a:r>
          </a:p>
          <a:p>
            <a:pPr marL="285750" lvl="0" indent="-285750">
              <a:spcAft>
                <a:spcPts val="0"/>
              </a:spcAft>
              <a:buClr>
                <a:srgbClr val="DC0528"/>
              </a:buClr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Financing concept &amp; organization model for project and operation phases.</a:t>
            </a:r>
          </a:p>
          <a:p>
            <a:pPr marL="285750" lvl="0" indent="-285750">
              <a:spcAft>
                <a:spcPts val="0"/>
              </a:spcAft>
              <a:buClr>
                <a:srgbClr val="DC0528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030A4"/>
                </a:solidFill>
                <a:latin typeface="Arial"/>
                <a:ea typeface="+mn-ea"/>
                <a:cs typeface="+mn-cs"/>
              </a:rPr>
              <a:t>For all these activities the sequential nature of implementation of the colliders and the overall timeline needs to be taken into account!</a:t>
            </a:r>
            <a:endParaRPr lang="en-GB" sz="2000" dirty="0">
              <a:solidFill>
                <a:srgbClr val="3030A4"/>
              </a:solidFill>
              <a:latin typeface="Arial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r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roadmap towards stage </a:t>
            </a:r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45" name="Espace réservé de la date 4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46" name="Espace réservé du pied de page 4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47" name="Espace réservé du numéro de diapositive 4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13</a:t>
            </a:fld>
            <a:endParaRPr lang="en-GB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68760"/>
            <a:ext cx="8900181" cy="448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40EC6-033B-4095-9394-F41CDBF7E1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09" y="1089033"/>
            <a:ext cx="3982629" cy="25262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9A66D-6044-45DA-B476-824415356134}"/>
              </a:ext>
            </a:extLst>
          </p:cNvPr>
          <p:cNvSpPr txBox="1"/>
          <p:nvPr/>
        </p:nvSpPr>
        <p:spPr>
          <a:xfrm>
            <a:off x="3975340" y="1012228"/>
            <a:ext cx="49753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  <a:latin typeface="Calibri"/>
              </a:rPr>
              <a:t>FCC-</a:t>
            </a:r>
            <a:r>
              <a:rPr lang="en-US" sz="2000" b="1" dirty="0" err="1">
                <a:solidFill>
                  <a:srgbClr val="003399"/>
                </a:solidFill>
                <a:latin typeface="Calibri"/>
              </a:rPr>
              <a:t>ee</a:t>
            </a:r>
            <a:r>
              <a:rPr lang="en-US" sz="2000" b="1" dirty="0">
                <a:solidFill>
                  <a:srgbClr val="003399"/>
                </a:solidFill>
                <a:latin typeface="Calibri"/>
              </a:rPr>
              <a:t> complete arc half-cell mock up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including girder, vacuum system with antechamber + pumps, dipole, quadrupole + sext. magnets, BPMs, cooling + alignment systems, technical infrastructure interfaces.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CCC5C5-1897-4545-AAB3-F4297149F2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77072"/>
            <a:ext cx="3960440" cy="179194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8DF315F-D4CC-4297-A04F-A8744083AE02}"/>
              </a:ext>
            </a:extLst>
          </p:cNvPr>
          <p:cNvSpPr txBox="1"/>
          <p:nvPr/>
        </p:nvSpPr>
        <p:spPr>
          <a:xfrm>
            <a:off x="3975340" y="3789040"/>
            <a:ext cx="49753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  <a:latin typeface="Calibri"/>
              </a:rPr>
              <a:t>key beam diagnostics elements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bunch-by-bunch turn-by-turn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longitudinal charge density profiles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based on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electro-optical spectral decoding (beam tests at KIT/KARA) ;                        </a:t>
            </a:r>
            <a:r>
              <a:rPr lang="en-GB" b="1" dirty="0" smtClean="0">
                <a:solidFill>
                  <a:prstClr val="black"/>
                </a:solidFill>
                <a:latin typeface="Calibri"/>
              </a:rPr>
              <a:t>ultra-low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emittance measurement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(X-ray 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interferometer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tests at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SuperKEKB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, ALBA) </a:t>
            </a: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b="1" dirty="0" smtClean="0">
                <a:solidFill>
                  <a:prstClr val="black"/>
                </a:solidFill>
                <a:latin typeface="Calibri"/>
              </a:rPr>
              <a:t>beam-loss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monitors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IJCLab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/KEK?) ;</a:t>
            </a:r>
          </a:p>
          <a:p>
            <a:r>
              <a:rPr lang="en-GB" b="1" dirty="0" err="1" smtClean="0">
                <a:solidFill>
                  <a:prstClr val="black"/>
                </a:solidFill>
                <a:latin typeface="Calibri"/>
              </a:rPr>
              <a:t>beamstrahlung</a:t>
            </a:r>
            <a:r>
              <a:rPr lang="en-GB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monitor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(KEK);	</a:t>
            </a:r>
            <a:endParaRPr lang="en-GB" dirty="0" smtClean="0">
              <a:solidFill>
                <a:prstClr val="black"/>
              </a:solidFill>
              <a:latin typeface="Calibri"/>
            </a:endParaRPr>
          </a:p>
          <a:p>
            <a:r>
              <a:rPr lang="en-GB" b="1" dirty="0" err="1" smtClean="0">
                <a:solidFill>
                  <a:prstClr val="black"/>
                </a:solidFill>
                <a:latin typeface="Calibri"/>
              </a:rPr>
              <a:t>polarimeter</a:t>
            </a:r>
            <a:r>
              <a:rPr lang="en-GB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;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luminometer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key deliverables: prototypes by 2025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14</a:t>
            </a:fld>
            <a:endParaRPr lang="en-GB"/>
          </a:p>
        </p:txBody>
      </p:sp>
      <p:sp>
        <p:nvSpPr>
          <p:cNvPr id="17" name="ZoneTexte 16"/>
          <p:cNvSpPr txBox="1"/>
          <p:nvPr/>
        </p:nvSpPr>
        <p:spPr>
          <a:xfrm>
            <a:off x="4047841" y="2473732"/>
            <a:ext cx="4992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chemeClr val="tx2"/>
                </a:solidFill>
              </a:rPr>
              <a:t>→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see</a:t>
            </a:r>
            <a:r>
              <a:rPr lang="fr-FR" sz="1400" b="1" u="sng" dirty="0" smtClean="0">
                <a:solidFill>
                  <a:schemeClr val="tx2"/>
                </a:solidFill>
              </a:rPr>
              <a:t>  « </a:t>
            </a:r>
            <a:r>
              <a:rPr lang="en-US" sz="1400" b="1" u="sng" dirty="0">
                <a:solidFill>
                  <a:schemeClr val="tx2"/>
                </a:solidFill>
              </a:rPr>
              <a:t>Stabilization and dynamic alignment issues in </a:t>
            </a:r>
            <a:r>
              <a:rPr lang="en-US" sz="1400" b="1" u="sng" dirty="0" err="1">
                <a:solidFill>
                  <a:schemeClr val="tx2"/>
                </a:solidFill>
              </a:rPr>
              <a:t>FCCee</a:t>
            </a:r>
            <a:r>
              <a:rPr lang="fr-FR" sz="1400" b="1" u="sng" dirty="0" smtClean="0">
                <a:solidFill>
                  <a:schemeClr val="tx2"/>
                </a:solidFill>
              </a:rPr>
              <a:t> » by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Gael</a:t>
            </a:r>
            <a:r>
              <a:rPr lang="fr-FR" sz="1400" b="1" u="sng" dirty="0" smtClean="0">
                <a:solidFill>
                  <a:schemeClr val="tx2"/>
                </a:solidFill>
              </a:rPr>
              <a:t>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Balik</a:t>
            </a:r>
            <a:endParaRPr lang="fr-FR" sz="1600" b="1" u="sng" dirty="0">
              <a:solidFill>
                <a:schemeClr val="tx2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084053" y="2953356"/>
            <a:ext cx="4956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chemeClr val="tx2"/>
                </a:solidFill>
              </a:rPr>
              <a:t>→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see</a:t>
            </a:r>
            <a:r>
              <a:rPr lang="fr-FR" sz="1400" b="1" u="sng" dirty="0" smtClean="0">
                <a:solidFill>
                  <a:schemeClr val="tx2"/>
                </a:solidFill>
              </a:rPr>
              <a:t>  « </a:t>
            </a:r>
            <a:r>
              <a:rPr lang="en-US" sz="1400" b="1" u="sng" dirty="0">
                <a:solidFill>
                  <a:schemeClr val="tx2"/>
                </a:solidFill>
              </a:rPr>
              <a:t>Dynamics Vacuum for </a:t>
            </a:r>
            <a:r>
              <a:rPr lang="en-US" sz="1400" b="1" u="sng" dirty="0" err="1">
                <a:solidFill>
                  <a:schemeClr val="tx2"/>
                </a:solidFill>
              </a:rPr>
              <a:t>FCCee</a:t>
            </a:r>
            <a:r>
              <a:rPr lang="fr-FR" sz="1400" b="1" u="sng" dirty="0" smtClean="0">
                <a:solidFill>
                  <a:schemeClr val="tx2"/>
                </a:solidFill>
              </a:rPr>
              <a:t> » </a:t>
            </a:r>
            <a:r>
              <a:rPr lang="fr-FR" sz="1400" b="1" u="sng" dirty="0">
                <a:solidFill>
                  <a:schemeClr val="tx2"/>
                </a:solidFill>
              </a:rPr>
              <a:t>by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Suheyla</a:t>
            </a:r>
            <a:r>
              <a:rPr lang="fr-FR" sz="1400" b="1" u="sng" dirty="0" smtClean="0">
                <a:solidFill>
                  <a:schemeClr val="tx2"/>
                </a:solidFill>
              </a:rPr>
              <a:t>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Bilgen</a:t>
            </a:r>
            <a:endParaRPr lang="fr-FR" sz="16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8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37F6A81-5B76-40C6-97C8-74213D41F0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413" y="1658827"/>
            <a:ext cx="2859845" cy="1151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9523E1-6240-402B-80C0-06B5D55A3E2A}"/>
              </a:ext>
            </a:extLst>
          </p:cNvPr>
          <p:cNvSpPr txBox="1"/>
          <p:nvPr/>
        </p:nvSpPr>
        <p:spPr>
          <a:xfrm>
            <a:off x="5220072" y="980728"/>
            <a:ext cx="47525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99"/>
                </a:solidFill>
                <a:latin typeface="Calibri"/>
              </a:rPr>
              <a:t>high-yield p</a:t>
            </a:r>
            <a:r>
              <a:rPr lang="en-US" sz="2000" b="1" dirty="0" err="1">
                <a:solidFill>
                  <a:srgbClr val="003399"/>
                </a:solidFill>
                <a:latin typeface="Calibri"/>
              </a:rPr>
              <a:t>ositron</a:t>
            </a:r>
            <a:r>
              <a:rPr lang="en-US" sz="2000" b="1" dirty="0">
                <a:solidFill>
                  <a:srgbClr val="003399"/>
                </a:solidFill>
                <a:latin typeface="Calibri"/>
              </a:rPr>
              <a:t> source 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target with DC SC solenoid or flux 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concentrator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libri"/>
              </a:rPr>
              <a:t>	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5099A-E836-47AB-8212-03C49778B95D}"/>
              </a:ext>
            </a:extLst>
          </p:cNvPr>
          <p:cNvSpPr/>
          <p:nvPr/>
        </p:nvSpPr>
        <p:spPr>
          <a:xfrm flipH="1">
            <a:off x="1985100" y="1172657"/>
            <a:ext cx="35283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3399"/>
                </a:solidFill>
                <a:latin typeface="Calibri"/>
              </a:rPr>
              <a:t>400 MHz SRF cryomodule, </a:t>
            </a:r>
          </a:p>
          <a:p>
            <a:pPr>
              <a:defRPr/>
            </a:pPr>
            <a:r>
              <a:rPr lang="en-US" b="1" dirty="0">
                <a:solidFill>
                  <a:srgbClr val="003399"/>
                </a:solidFill>
                <a:latin typeface="Calibri"/>
              </a:rPr>
              <a:t>+ prototype multi-cell cavities for FCC ZH operation</a:t>
            </a:r>
          </a:p>
          <a:p>
            <a:pPr>
              <a:defRPr/>
            </a:pPr>
            <a:r>
              <a:rPr lang="en-US" b="1" dirty="0">
                <a:solidFill>
                  <a:srgbClr val="003399"/>
                </a:solidFill>
                <a:latin typeface="Calibri"/>
              </a:rPr>
              <a:t>High-efficiency RF power sources</a:t>
            </a:r>
          </a:p>
        </p:txBody>
      </p:sp>
      <p:pic>
        <p:nvPicPr>
          <p:cNvPr id="7" name="Picture 6" descr="A picture containing indoor, building, table, sitting&#10;&#10;Description automatically generated">
            <a:extLst>
              <a:ext uri="{FF2B5EF4-FFF2-40B4-BE49-F238E27FC236}">
                <a16:creationId xmlns:a16="http://schemas.microsoft.com/office/drawing/2014/main" id="{07B7FC55-F67B-434C-9EBC-014079C3D4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23" y="992693"/>
            <a:ext cx="1800201" cy="2400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8D7BBB-1DCA-40BC-8591-9E728A3BFAAF}"/>
              </a:ext>
            </a:extLst>
          </p:cNvPr>
          <p:cNvSpPr txBox="1"/>
          <p:nvPr/>
        </p:nvSpPr>
        <p:spPr>
          <a:xfrm>
            <a:off x="2021026" y="2730251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99"/>
                </a:solidFill>
                <a:latin typeface="Calibri"/>
              </a:rPr>
              <a:t>p</a:t>
            </a:r>
            <a:r>
              <a:rPr lang="en-US" sz="2000" b="1" dirty="0" err="1">
                <a:solidFill>
                  <a:srgbClr val="003399"/>
                </a:solidFill>
                <a:latin typeface="Calibri"/>
              </a:rPr>
              <a:t>ositron</a:t>
            </a:r>
            <a:r>
              <a:rPr lang="en-US" sz="2000" b="1" dirty="0">
                <a:solidFill>
                  <a:srgbClr val="003399"/>
                </a:solidFill>
                <a:latin typeface="Calibri"/>
              </a:rPr>
              <a:t> capture </a:t>
            </a:r>
            <a:r>
              <a:rPr lang="en-US" sz="2000" b="1" dirty="0" err="1">
                <a:solidFill>
                  <a:srgbClr val="003399"/>
                </a:solidFill>
                <a:latin typeface="Calibri"/>
              </a:rPr>
              <a:t>linac</a:t>
            </a:r>
            <a:endParaRPr lang="en-US" sz="2000" b="1" dirty="0">
              <a:solidFill>
                <a:srgbClr val="003399"/>
              </a:solidFill>
              <a:latin typeface="Calibri"/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large aperture S-band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linac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	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453E3C-58A6-4385-876C-C28146F91EE9}"/>
              </a:ext>
            </a:extLst>
          </p:cNvPr>
          <p:cNvSpPr txBox="1"/>
          <p:nvPr/>
        </p:nvSpPr>
        <p:spPr>
          <a:xfrm>
            <a:off x="4808204" y="2730251"/>
            <a:ext cx="4287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99"/>
                </a:solidFill>
                <a:latin typeface="Calibri"/>
              </a:rPr>
              <a:t>beam test of e</a:t>
            </a:r>
            <a:r>
              <a:rPr lang="en-US" sz="2000" b="1" baseline="30000" dirty="0">
                <a:solidFill>
                  <a:srgbClr val="003399"/>
                </a:solidFill>
                <a:latin typeface="Calibri"/>
              </a:rPr>
              <a:t>+</a:t>
            </a:r>
            <a:r>
              <a:rPr lang="en-US" sz="2000" b="1" dirty="0">
                <a:solidFill>
                  <a:srgbClr val="003399"/>
                </a:solidFill>
                <a:latin typeface="Calibri"/>
              </a:rPr>
              <a:t> source &amp; capture </a:t>
            </a:r>
            <a:r>
              <a:rPr lang="en-US" sz="2000" b="1" dirty="0" err="1">
                <a:solidFill>
                  <a:srgbClr val="003399"/>
                </a:solidFill>
                <a:latin typeface="Calibri"/>
              </a:rPr>
              <a:t>linac</a:t>
            </a:r>
            <a:r>
              <a:rPr lang="en-US" sz="2000" b="1" dirty="0">
                <a:solidFill>
                  <a:srgbClr val="003399"/>
                </a:solidFill>
                <a:latin typeface="Calibri"/>
              </a:rPr>
              <a:t> at </a:t>
            </a:r>
            <a:r>
              <a:rPr lang="en-US" sz="2000" b="1" dirty="0" err="1">
                <a:solidFill>
                  <a:srgbClr val="003399"/>
                </a:solidFill>
                <a:latin typeface="Calibri"/>
              </a:rPr>
              <a:t>SwissFEL</a:t>
            </a:r>
            <a:r>
              <a:rPr lang="en-US" sz="2000" b="1" dirty="0">
                <a:solidFill>
                  <a:srgbClr val="003399"/>
                </a:solidFill>
                <a:latin typeface="Calibri"/>
              </a:rPr>
              <a:t> – yield measurement</a:t>
            </a:r>
            <a:endParaRPr lang="en-GB" dirty="0">
              <a:solidFill>
                <a:srgbClr val="003399"/>
              </a:solidFill>
              <a:latin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CB4902-44C3-47AF-B2C6-7C155B5D27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9482" y="4144714"/>
            <a:ext cx="1671265" cy="1511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DEBB9A-E969-4345-BBA0-772650CC67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36"/>
          <a:stretch/>
        </p:blipFill>
        <p:spPr>
          <a:xfrm>
            <a:off x="4584861" y="3232160"/>
            <a:ext cx="4434182" cy="2261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086583-F01D-4BB4-A213-8C2CF3C96A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123" y="3560006"/>
            <a:ext cx="4141359" cy="170975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5FB9551-2CF0-4CC7-B892-56CB7BBE58DA}"/>
              </a:ext>
            </a:extLst>
          </p:cNvPr>
          <p:cNvSpPr txBox="1"/>
          <p:nvPr/>
        </p:nvSpPr>
        <p:spPr>
          <a:xfrm>
            <a:off x="272826" y="4871014"/>
            <a:ext cx="149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white"/>
                </a:solidFill>
                <a:latin typeface="Calibri"/>
              </a:rPr>
              <a:t>SwissFEL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linac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60E9B528-B7EA-4137-9272-312F7D1C5052}"/>
              </a:ext>
            </a:extLst>
          </p:cNvPr>
          <p:cNvSpPr txBox="1">
            <a:spLocks/>
          </p:cNvSpPr>
          <p:nvPr/>
        </p:nvSpPr>
        <p:spPr>
          <a:xfrm>
            <a:off x="118123" y="5576269"/>
            <a:ext cx="9217024" cy="715393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5" indent="0">
              <a:spcBef>
                <a:spcPts val="0"/>
              </a:spcBef>
              <a:spcAft>
                <a:spcPts val="451"/>
              </a:spcAft>
              <a:buClr>
                <a:srgbClr val="1F497D"/>
              </a:buClr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</a:rPr>
              <a:t>Strong support from Switzerland via CHART II program 2019 – 2024 for                     FCC-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ee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 injector, HFM, beam optics developments, geology and geodesy activities.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key deliverables: prototypes by </a:t>
            </a:r>
            <a:r>
              <a:rPr lang="en-US" dirty="0" smtClean="0"/>
              <a:t>2025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15</a:t>
            </a:fld>
            <a:endParaRPr lang="en-GB"/>
          </a:p>
        </p:txBody>
      </p:sp>
      <p:sp>
        <p:nvSpPr>
          <p:cNvPr id="24" name="ZoneTexte 23"/>
          <p:cNvSpPr txBox="1"/>
          <p:nvPr/>
        </p:nvSpPr>
        <p:spPr>
          <a:xfrm>
            <a:off x="2010946" y="2328123"/>
            <a:ext cx="415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chemeClr val="tx2"/>
                </a:solidFill>
              </a:rPr>
              <a:t>→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see</a:t>
            </a:r>
            <a:r>
              <a:rPr lang="fr-FR" sz="1400" b="1" u="sng" dirty="0" smtClean="0">
                <a:solidFill>
                  <a:schemeClr val="tx2"/>
                </a:solidFill>
              </a:rPr>
              <a:t>  « </a:t>
            </a:r>
            <a:r>
              <a:rPr lang="en-US" sz="1400" b="1" u="sng" dirty="0">
                <a:solidFill>
                  <a:schemeClr val="tx2"/>
                </a:solidFill>
              </a:rPr>
              <a:t>Optimized positron production in </a:t>
            </a:r>
            <a:r>
              <a:rPr lang="en-US" sz="1400" b="1" u="sng" dirty="0" err="1">
                <a:solidFill>
                  <a:schemeClr val="tx2"/>
                </a:solidFill>
              </a:rPr>
              <a:t>FCCee</a:t>
            </a:r>
            <a:r>
              <a:rPr lang="en-US" sz="1400" b="1" u="sng" dirty="0">
                <a:solidFill>
                  <a:schemeClr val="tx2"/>
                </a:solidFill>
              </a:rPr>
              <a:t> </a:t>
            </a:r>
            <a:r>
              <a:rPr lang="fr-FR" sz="1400" b="1" u="sng" dirty="0" smtClean="0">
                <a:solidFill>
                  <a:schemeClr val="tx2"/>
                </a:solidFill>
              </a:rPr>
              <a:t>» by I</a:t>
            </a:r>
            <a:r>
              <a:rPr lang="en-US" sz="1400" b="1" u="sng" dirty="0" err="1" smtClean="0">
                <a:solidFill>
                  <a:schemeClr val="tx2"/>
                </a:solidFill>
              </a:rPr>
              <a:t>ryna</a:t>
            </a:r>
            <a:r>
              <a:rPr lang="en-US" sz="1400" b="1" u="sng" dirty="0" smtClean="0">
                <a:solidFill>
                  <a:schemeClr val="tx2"/>
                </a:solidFill>
              </a:rPr>
              <a:t> </a:t>
            </a:r>
            <a:r>
              <a:rPr lang="en-US" sz="1400" b="1" u="sng" dirty="0" err="1" smtClean="0">
                <a:solidFill>
                  <a:schemeClr val="tx2"/>
                </a:solidFill>
              </a:rPr>
              <a:t>Chaikovska</a:t>
            </a:r>
            <a:endParaRPr lang="fr-FR" sz="16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2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u contenu 1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" y="1762400"/>
            <a:ext cx="8928100" cy="379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556A1E-369E-4F4A-A116-2C9B17D3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H2020 DS FCC Innovation Study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2020-24</a:t>
            </a:r>
            <a:endParaRPr lang="en-US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9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  <a:buClr>
                <a:srgbClr val="0C377B"/>
              </a:buClr>
            </a:pPr>
            <a:r>
              <a:rPr lang="en-US" sz="1800" u="sng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Objectives:</a:t>
            </a:r>
          </a:p>
          <a:p>
            <a:pPr marL="285744" lvl="0" indent="-285744">
              <a:spcAft>
                <a:spcPts val="0"/>
              </a:spcAft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800" u="sng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O1</a:t>
            </a:r>
            <a:r>
              <a:rPr lang="en-US" sz="1800" u="sng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: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Design a circular luminosity frontier particle collider 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with a research </a:t>
            </a:r>
            <a:r>
              <a:rPr lang="en-US" sz="18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programme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to remain at the forefront of research</a:t>
            </a:r>
          </a:p>
          <a:p>
            <a:pPr marL="285744" lvl="0" indent="-285744">
              <a:spcAft>
                <a:spcPts val="0"/>
              </a:spcAft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O2: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Demonstrate the technical and organizational feasibility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of a 100 km long, circular particle collider</a:t>
            </a:r>
          </a:p>
          <a:p>
            <a:pPr marL="285744" lvl="0" indent="-285744">
              <a:spcAft>
                <a:spcPts val="0"/>
              </a:spcAft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O3: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Develop an innovation plan for a long-term sustainable research infrastructure 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that is seamlessly integrated in the European research landscape</a:t>
            </a:r>
          </a:p>
          <a:p>
            <a:pPr marL="285744" lvl="0" indent="-285744">
              <a:spcAft>
                <a:spcPts val="0"/>
              </a:spcAft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O4: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Engage stakeholders 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from different sectors of the society</a:t>
            </a:r>
          </a:p>
          <a:p>
            <a:pPr marL="285744" lvl="0" indent="-285744">
              <a:spcAft>
                <a:spcPts val="0"/>
              </a:spcAft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O5: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Demonstrate the role and impact of the research infrastructure in the innovation chain</a:t>
            </a:r>
            <a:r>
              <a:rPr lang="en-US" sz="18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, focusing on responsible resource use and managing environmental 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impacts</a:t>
            </a:r>
            <a:endParaRPr lang="fr-FR" dirty="0" smtClean="0"/>
          </a:p>
          <a:p>
            <a:r>
              <a:rPr lang="fr-FR" sz="1800" dirty="0" smtClean="0">
                <a:solidFill>
                  <a:schemeClr val="tx1"/>
                </a:solidFill>
              </a:rPr>
              <a:t>5 </a:t>
            </a:r>
            <a:r>
              <a:rPr lang="fr-FR" sz="1800" dirty="0" err="1" smtClean="0">
                <a:solidFill>
                  <a:schemeClr val="tx1"/>
                </a:solidFill>
              </a:rPr>
              <a:t>work</a:t>
            </a:r>
            <a:r>
              <a:rPr lang="fr-FR" sz="1800" dirty="0" smtClean="0">
                <a:solidFill>
                  <a:schemeClr val="tx1"/>
                </a:solidFill>
              </a:rPr>
              <a:t> packages: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u="sng" dirty="0" smtClean="0">
                <a:solidFill>
                  <a:schemeClr val="tx1"/>
                </a:solidFill>
                <a:latin typeface="Arial"/>
              </a:rPr>
              <a:t>WP</a:t>
            </a:r>
            <a:r>
              <a:rPr lang="en-US" sz="1800" u="sng" dirty="0">
                <a:solidFill>
                  <a:schemeClr val="tx1"/>
                </a:solidFill>
                <a:latin typeface="Arial"/>
              </a:rPr>
              <a:t>1</a:t>
            </a:r>
            <a:r>
              <a:rPr lang="en-CH" sz="1800" dirty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Arial"/>
              </a:rPr>
              <a:t>study </a:t>
            </a:r>
            <a:r>
              <a:rPr lang="en-US" sz="1800" dirty="0" smtClean="0">
                <a:solidFill>
                  <a:schemeClr val="tx1"/>
                </a:solidFill>
                <a:latin typeface="Arial"/>
              </a:rPr>
              <a:t>management,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b="1" u="sng" dirty="0" smtClean="0">
                <a:solidFill>
                  <a:schemeClr val="tx1"/>
                </a:solidFill>
                <a:latin typeface="Arial"/>
              </a:rPr>
              <a:t>WP2</a:t>
            </a:r>
            <a:r>
              <a:rPr lang="en-CH" sz="1800" dirty="0">
                <a:solidFill>
                  <a:schemeClr val="tx1"/>
                </a:solidFill>
                <a:latin typeface="Arial"/>
              </a:rPr>
              <a:t>: collider </a:t>
            </a:r>
            <a:r>
              <a:rPr lang="en-CH" sz="1800" dirty="0" smtClean="0">
                <a:solidFill>
                  <a:schemeClr val="tx1"/>
                </a:solidFill>
                <a:latin typeface="Arial"/>
              </a:rPr>
              <a:t>design</a:t>
            </a:r>
            <a:r>
              <a:rPr lang="fr-FR" sz="1800" dirty="0">
                <a:solidFill>
                  <a:schemeClr val="tx1"/>
                </a:solidFill>
                <a:latin typeface="Arial"/>
              </a:rPr>
              <a:t>.</a:t>
            </a:r>
            <a:r>
              <a:rPr lang="fr-FR" sz="1800" dirty="0" smtClean="0">
                <a:solidFill>
                  <a:schemeClr val="tx1"/>
                </a:solidFill>
                <a:latin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u="sng" dirty="0" smtClean="0">
                <a:solidFill>
                  <a:schemeClr val="tx1"/>
                </a:solidFill>
                <a:latin typeface="Arial"/>
              </a:rPr>
              <a:t>WP3</a:t>
            </a:r>
            <a:r>
              <a:rPr lang="en-CH" sz="1800" dirty="0">
                <a:solidFill>
                  <a:schemeClr val="tx1"/>
                </a:solidFill>
                <a:latin typeface="Arial"/>
              </a:rPr>
              <a:t>: integrate </a:t>
            </a:r>
            <a:r>
              <a:rPr lang="en-CH" sz="1800" dirty="0" smtClean="0">
                <a:solidFill>
                  <a:schemeClr val="tx1"/>
                </a:solidFill>
                <a:latin typeface="Arial"/>
              </a:rPr>
              <a:t>Europe</a:t>
            </a:r>
            <a:r>
              <a:rPr lang="fr-FR" sz="1800" dirty="0" smtClean="0">
                <a:solidFill>
                  <a:schemeClr val="tx1"/>
                </a:solidFill>
                <a:latin typeface="Arial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b="1" u="sng" dirty="0" smtClean="0">
                <a:solidFill>
                  <a:schemeClr val="tx1"/>
                </a:solidFill>
                <a:latin typeface="Arial"/>
              </a:rPr>
              <a:t>WP4</a:t>
            </a:r>
            <a:r>
              <a:rPr lang="en-CH" sz="1800" dirty="0">
                <a:solidFill>
                  <a:schemeClr val="tx1"/>
                </a:solidFill>
                <a:latin typeface="Arial"/>
              </a:rPr>
              <a:t>: impact &amp; </a:t>
            </a:r>
            <a:r>
              <a:rPr lang="en-CH" sz="1800" dirty="0" smtClean="0">
                <a:solidFill>
                  <a:schemeClr val="tx1"/>
                </a:solidFill>
                <a:latin typeface="Arial"/>
              </a:rPr>
              <a:t>sustainability</a:t>
            </a:r>
            <a:endParaRPr lang="fr-FR" sz="1800" dirty="0" smtClean="0">
              <a:solidFill>
                <a:schemeClr val="tx1"/>
              </a:solidFill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800" u="sng" dirty="0" smtClean="0">
                <a:solidFill>
                  <a:schemeClr val="tx1"/>
                </a:solidFill>
                <a:latin typeface="Arial"/>
              </a:rPr>
              <a:t>WP</a:t>
            </a:r>
            <a:r>
              <a:rPr lang="en-US" sz="1800" u="sng" dirty="0">
                <a:solidFill>
                  <a:schemeClr val="tx1"/>
                </a:solidFill>
                <a:latin typeface="Arial"/>
              </a:rPr>
              <a:t>5</a:t>
            </a:r>
            <a:r>
              <a:rPr lang="en-CH" sz="1800" dirty="0">
                <a:solidFill>
                  <a:schemeClr val="tx1"/>
                </a:solidFill>
                <a:latin typeface="Arial"/>
              </a:rPr>
              <a:t>: leverage &amp; engage</a:t>
            </a:r>
          </a:p>
          <a:p>
            <a:endParaRPr lang="en-CH" sz="2400" u="sng" dirty="0">
              <a:solidFill>
                <a:srgbClr val="0F124A"/>
              </a:solidFill>
              <a:latin typeface="Arial"/>
            </a:endParaRPr>
          </a:p>
          <a:p>
            <a:endParaRPr lang="en-CH" sz="2400" u="sng" dirty="0">
              <a:solidFill>
                <a:srgbClr val="0F124A"/>
              </a:solidFill>
              <a:latin typeface="Arial"/>
            </a:endParaRPr>
          </a:p>
          <a:p>
            <a:endParaRPr lang="en-CH" sz="2400" u="sng" dirty="0">
              <a:solidFill>
                <a:srgbClr val="0F124A"/>
              </a:solidFill>
              <a:latin typeface="Arial"/>
            </a:endParaRPr>
          </a:p>
          <a:p>
            <a:endParaRPr lang="en-CH" sz="2400" u="sng" dirty="0">
              <a:solidFill>
                <a:srgbClr val="0F124A"/>
              </a:solidFill>
              <a:latin typeface="Arial"/>
            </a:endParaRPr>
          </a:p>
          <a:p>
            <a:endParaRPr lang="fr-F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56A1E-369E-4F4A-A116-2C9B17D3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 and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of FCCIS (Description of Action)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2nd FCC-France workshop 20/01/2021</a:t>
            </a:r>
            <a:endParaRPr lang="en-GB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17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84738" y="44371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u="sng" dirty="0">
                <a:solidFill>
                  <a:schemeClr val="tx2"/>
                </a:solidFill>
              </a:rPr>
              <a:t>→ </a:t>
            </a:r>
            <a:r>
              <a:rPr lang="fr-FR" b="1" u="sng" dirty="0" err="1">
                <a:solidFill>
                  <a:schemeClr val="tx2"/>
                </a:solidFill>
              </a:rPr>
              <a:t>see</a:t>
            </a:r>
            <a:r>
              <a:rPr lang="fr-FR" b="1" u="sng" dirty="0">
                <a:solidFill>
                  <a:schemeClr val="tx2"/>
                </a:solidFill>
              </a:rPr>
              <a:t>  « </a:t>
            </a:r>
            <a:r>
              <a:rPr lang="en-US" b="1" u="sng" dirty="0">
                <a:solidFill>
                  <a:schemeClr val="tx2"/>
                </a:solidFill>
              </a:rPr>
              <a:t>Optics studies for the </a:t>
            </a:r>
            <a:r>
              <a:rPr lang="en-US" b="1" u="sng" dirty="0" err="1">
                <a:solidFill>
                  <a:schemeClr val="tx2"/>
                </a:solidFill>
              </a:rPr>
              <a:t>FCCee</a:t>
            </a:r>
            <a:r>
              <a:rPr lang="en-US" b="1" u="sng" dirty="0">
                <a:solidFill>
                  <a:schemeClr val="tx2"/>
                </a:solidFill>
              </a:rPr>
              <a:t> booster ring</a:t>
            </a:r>
            <a:r>
              <a:rPr lang="fr-FR" b="1" u="sng" dirty="0" smtClean="0">
                <a:solidFill>
                  <a:schemeClr val="tx2"/>
                </a:solidFill>
              </a:rPr>
              <a:t>» </a:t>
            </a:r>
            <a:r>
              <a:rPr lang="fr-FR" b="1" u="sng" dirty="0">
                <a:solidFill>
                  <a:schemeClr val="tx2"/>
                </a:solidFill>
              </a:rPr>
              <a:t>by </a:t>
            </a:r>
            <a:r>
              <a:rPr lang="fr-FR" b="1" u="sng" dirty="0" smtClean="0">
                <a:solidFill>
                  <a:schemeClr val="tx2"/>
                </a:solidFill>
              </a:rPr>
              <a:t>Barbara </a:t>
            </a:r>
            <a:r>
              <a:rPr lang="fr-FR" b="1" u="sng" dirty="0" err="1" smtClean="0">
                <a:solidFill>
                  <a:schemeClr val="tx2"/>
                </a:solidFill>
              </a:rPr>
              <a:t>Dalena</a:t>
            </a:r>
            <a:endParaRPr lang="fr-FR" sz="20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8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1st phase </a:t>
            </a:r>
            <a:r>
              <a:rPr lang="en-US" sz="1800" dirty="0">
                <a:solidFill>
                  <a:schemeClr val="tx1"/>
                </a:solidFill>
              </a:rPr>
              <a:t>of FCC design study </a:t>
            </a:r>
            <a:r>
              <a:rPr lang="en-US" sz="1800" b="1" dirty="0">
                <a:solidFill>
                  <a:schemeClr val="tx1"/>
                </a:solidFill>
              </a:rPr>
              <a:t>completed → baseline machine designs, </a:t>
            </a:r>
            <a:r>
              <a:rPr lang="en-US" sz="1800" dirty="0">
                <a:solidFill>
                  <a:schemeClr val="tx1"/>
                </a:solidFill>
              </a:rPr>
              <a:t>performance matching physics requirements, in </a:t>
            </a:r>
            <a:r>
              <a:rPr lang="en-US" sz="1800" b="1" dirty="0">
                <a:solidFill>
                  <a:schemeClr val="tx1"/>
                </a:solidFill>
              </a:rPr>
              <a:t>4 CDRs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Integrated FCC </a:t>
            </a:r>
            <a:r>
              <a:rPr lang="en-US" sz="1800" b="1" dirty="0" err="1">
                <a:solidFill>
                  <a:schemeClr val="tx1"/>
                </a:solidFill>
              </a:rPr>
              <a:t>programme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was submitted to the European Strategy Update 2019/20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 Request for feasibility study as basis for project decision by 2026/27.</a:t>
            </a:r>
            <a:endParaRPr lang="en-US" sz="1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Next steps: concrete local/regional implementation scenario</a:t>
            </a:r>
            <a:r>
              <a:rPr lang="en-US" sz="1800" dirty="0">
                <a:solidFill>
                  <a:schemeClr val="tx1"/>
                </a:solidFill>
              </a:rPr>
              <a:t> in collaboration </a:t>
            </a:r>
            <a:r>
              <a:rPr lang="en-US" sz="1800" b="1" dirty="0">
                <a:solidFill>
                  <a:schemeClr val="tx1"/>
                </a:solidFill>
              </a:rPr>
              <a:t>with host state authorities</a:t>
            </a:r>
            <a:r>
              <a:rPr lang="en-US" sz="1800" dirty="0">
                <a:solidFill>
                  <a:schemeClr val="tx1"/>
                </a:solidFill>
              </a:rPr>
              <a:t>, accompanied by </a:t>
            </a:r>
            <a:r>
              <a:rPr lang="en-US" sz="1800" b="1" dirty="0">
                <a:solidFill>
                  <a:schemeClr val="tx1"/>
                </a:solidFill>
              </a:rPr>
              <a:t>machine optimization, physics studies and technology R&amp;D</a:t>
            </a:r>
            <a:r>
              <a:rPr lang="en-US" sz="1800" dirty="0">
                <a:solidFill>
                  <a:schemeClr val="tx1"/>
                </a:solidFill>
              </a:rPr>
              <a:t>, performed </a:t>
            </a:r>
            <a:r>
              <a:rPr lang="en-US" sz="1800" b="1" dirty="0">
                <a:solidFill>
                  <a:schemeClr val="tx1"/>
                </a:solidFill>
              </a:rPr>
              <a:t>via global collaboration</a:t>
            </a:r>
            <a:r>
              <a:rPr lang="en-US" sz="1800" dirty="0">
                <a:solidFill>
                  <a:schemeClr val="tx1"/>
                </a:solidFill>
              </a:rPr>
              <a:t> and supported by </a:t>
            </a:r>
            <a:r>
              <a:rPr lang="en-US" sz="1800" b="1" dirty="0">
                <a:solidFill>
                  <a:schemeClr val="tx1"/>
                </a:solidFill>
              </a:rPr>
              <a:t>EC H2020 Design Study FCCIS, to prove feasibility by 2025/26. 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buClr>
                <a:srgbClr val="0C377B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Long term goal: a </a:t>
            </a:r>
            <a:r>
              <a:rPr lang="en-GB" sz="1800" b="1" dirty="0">
                <a:solidFill>
                  <a:schemeClr val="tx1"/>
                </a:solidFill>
              </a:rPr>
              <a:t>world-leading HEP infrastructure for the 21</a:t>
            </a:r>
            <a:r>
              <a:rPr lang="en-GB" sz="1800" b="1" baseline="30000" dirty="0">
                <a:solidFill>
                  <a:schemeClr val="tx1"/>
                </a:solidFill>
              </a:rPr>
              <a:t>st</a:t>
            </a:r>
            <a:r>
              <a:rPr lang="en-GB" sz="1800" b="1" dirty="0">
                <a:solidFill>
                  <a:schemeClr val="tx1"/>
                </a:solidFill>
              </a:rPr>
              <a:t> century </a:t>
            </a:r>
            <a:r>
              <a:rPr lang="en-GB" sz="1800" dirty="0">
                <a:solidFill>
                  <a:schemeClr val="tx1"/>
                </a:solidFill>
              </a:rPr>
              <a:t>to push the particle-physics </a:t>
            </a:r>
            <a:r>
              <a:rPr lang="en-GB" sz="1800" b="1" dirty="0">
                <a:solidFill>
                  <a:schemeClr val="tx1"/>
                </a:solidFill>
              </a:rPr>
              <a:t>precision and energy frontiers </a:t>
            </a:r>
            <a:r>
              <a:rPr lang="en-GB" sz="1800" dirty="0">
                <a:solidFill>
                  <a:schemeClr val="tx1"/>
                </a:solidFill>
              </a:rPr>
              <a:t>far beyond present limits</a:t>
            </a:r>
            <a:r>
              <a:rPr lang="en-GB" sz="1800" dirty="0" smtClean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Status</a:t>
            </a:r>
            <a:r>
              <a:rPr lang="fr-FR" dirty="0"/>
              <a:t> and </a:t>
            </a:r>
            <a:r>
              <a:rPr lang="fr-FR" dirty="0" smtClean="0"/>
              <a:t>Outlook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2nd FCC-France workshop 20/01/2021</a:t>
            </a:r>
            <a:endParaRPr lang="en-GB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7504" y="1065355"/>
            <a:ext cx="9036496" cy="51845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High-</a:t>
            </a:r>
            <a:r>
              <a:rPr lang="fr-FR" sz="1800" dirty="0" err="1" smtClean="0"/>
              <a:t>field</a:t>
            </a:r>
            <a:r>
              <a:rPr lang="fr-FR" sz="1800" dirty="0" smtClean="0"/>
              <a:t> </a:t>
            </a:r>
            <a:r>
              <a:rPr lang="fr-FR" sz="1800" dirty="0" err="1" smtClean="0"/>
              <a:t>magnets</a:t>
            </a:r>
            <a:endParaRPr lang="fr-FR" sz="1800" dirty="0" smtClean="0"/>
          </a:p>
          <a:p>
            <a:pPr lvl="1" indent="0">
              <a:buNone/>
            </a:pPr>
            <a:r>
              <a:rPr lang="fr-FR" sz="1600" b="1" u="sng" dirty="0">
                <a:solidFill>
                  <a:srgbClr val="003399"/>
                </a:solidFill>
              </a:rPr>
              <a:t>→ </a:t>
            </a:r>
            <a:r>
              <a:rPr lang="fr-FR" sz="1600" b="1" u="sng" dirty="0" err="1">
                <a:solidFill>
                  <a:srgbClr val="003399"/>
                </a:solidFill>
              </a:rPr>
              <a:t>see</a:t>
            </a:r>
            <a:r>
              <a:rPr lang="fr-FR" sz="1600" b="1" u="sng" dirty="0">
                <a:solidFill>
                  <a:srgbClr val="003399"/>
                </a:solidFill>
              </a:rPr>
              <a:t>  « </a:t>
            </a:r>
            <a:r>
              <a:rPr lang="fr-FR" sz="1600" b="1" u="sng" dirty="0" smtClean="0">
                <a:solidFill>
                  <a:srgbClr val="003399"/>
                </a:solidFill>
              </a:rPr>
              <a:t>HF </a:t>
            </a:r>
            <a:r>
              <a:rPr lang="fr-FR" sz="1600" b="1" u="sng" dirty="0" err="1">
                <a:solidFill>
                  <a:srgbClr val="003399"/>
                </a:solidFill>
              </a:rPr>
              <a:t>magnets</a:t>
            </a:r>
            <a:r>
              <a:rPr lang="fr-FR" sz="1600" b="1" u="sng" dirty="0">
                <a:solidFill>
                  <a:srgbClr val="003399"/>
                </a:solidFill>
              </a:rPr>
              <a:t> R&amp;D » by Etienne </a:t>
            </a:r>
            <a:r>
              <a:rPr lang="fr-FR" sz="1600" b="1" u="sng" dirty="0" err="1" smtClean="0">
                <a:solidFill>
                  <a:srgbClr val="003399"/>
                </a:solidFill>
              </a:rPr>
              <a:t>Rochepault</a:t>
            </a:r>
            <a:endParaRPr lang="fr-FR" sz="1600" dirty="0" smtClean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Interaction </a:t>
            </a:r>
            <a:r>
              <a:rPr lang="fr-FR" sz="1800" dirty="0" err="1" smtClean="0"/>
              <a:t>region</a:t>
            </a:r>
            <a:endParaRPr lang="fr-FR" sz="1800" dirty="0" smtClean="0"/>
          </a:p>
          <a:p>
            <a:pPr marL="612900" lvl="1" indent="-342900">
              <a:buFont typeface="Arial" panose="020B0604020202020204" pitchFamily="34" charset="0"/>
              <a:buChar char="•"/>
            </a:pPr>
            <a:r>
              <a:rPr lang="fr-FR" sz="1600" dirty="0" err="1" smtClean="0"/>
              <a:t>Nanobeams</a:t>
            </a:r>
            <a:r>
              <a:rPr lang="fr-FR" sz="1600" dirty="0" smtClean="0"/>
              <a:t> and </a:t>
            </a:r>
            <a:r>
              <a:rPr lang="fr-FR" sz="1600" dirty="0" err="1" smtClean="0"/>
              <a:t>Monochromatization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err="1" smtClean="0"/>
              <a:t>Injector</a:t>
            </a:r>
            <a:r>
              <a:rPr lang="fr-FR" sz="1800" dirty="0" smtClean="0"/>
              <a:t> </a:t>
            </a:r>
            <a:r>
              <a:rPr lang="fr-FR" sz="1800" dirty="0" err="1" smtClean="0"/>
              <a:t>complex</a:t>
            </a:r>
            <a:endParaRPr lang="fr-FR" sz="1800" dirty="0" smtClean="0"/>
          </a:p>
          <a:p>
            <a:pPr marL="61290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Positron source</a:t>
            </a:r>
          </a:p>
          <a:p>
            <a:pPr lvl="1" indent="0">
              <a:buNone/>
            </a:pPr>
            <a:r>
              <a:rPr lang="fr-FR" sz="1600" b="1" u="sng" dirty="0" smtClean="0">
                <a:solidFill>
                  <a:srgbClr val="003399"/>
                </a:solidFill>
              </a:rPr>
              <a:t>→ </a:t>
            </a:r>
            <a:r>
              <a:rPr lang="fr-FR" sz="1600" b="1" u="sng" dirty="0" err="1">
                <a:solidFill>
                  <a:srgbClr val="003399"/>
                </a:solidFill>
              </a:rPr>
              <a:t>see</a:t>
            </a:r>
            <a:r>
              <a:rPr lang="fr-FR" sz="1600" b="1" u="sng" dirty="0">
                <a:solidFill>
                  <a:srgbClr val="003399"/>
                </a:solidFill>
              </a:rPr>
              <a:t>  « </a:t>
            </a:r>
            <a:r>
              <a:rPr lang="en-US" sz="1600" b="1" u="sng" dirty="0">
                <a:solidFill>
                  <a:srgbClr val="003399"/>
                </a:solidFill>
              </a:rPr>
              <a:t>Optimized positron production in </a:t>
            </a:r>
            <a:r>
              <a:rPr lang="en-US" sz="1600" b="1" u="sng" dirty="0" err="1">
                <a:solidFill>
                  <a:srgbClr val="003399"/>
                </a:solidFill>
              </a:rPr>
              <a:t>FCCee</a:t>
            </a:r>
            <a:r>
              <a:rPr lang="en-US" sz="1600" b="1" u="sng" dirty="0">
                <a:solidFill>
                  <a:srgbClr val="003399"/>
                </a:solidFill>
              </a:rPr>
              <a:t> </a:t>
            </a:r>
            <a:r>
              <a:rPr lang="fr-FR" sz="1600" b="1" u="sng" dirty="0">
                <a:solidFill>
                  <a:srgbClr val="003399"/>
                </a:solidFill>
              </a:rPr>
              <a:t>» by I</a:t>
            </a:r>
            <a:r>
              <a:rPr lang="en-US" sz="1600" b="1" u="sng" dirty="0" err="1">
                <a:solidFill>
                  <a:srgbClr val="003399"/>
                </a:solidFill>
              </a:rPr>
              <a:t>ryna</a:t>
            </a:r>
            <a:r>
              <a:rPr lang="en-US" sz="1600" b="1" u="sng" dirty="0">
                <a:solidFill>
                  <a:srgbClr val="003399"/>
                </a:solidFill>
              </a:rPr>
              <a:t> </a:t>
            </a:r>
            <a:r>
              <a:rPr lang="en-US" sz="1600" b="1" u="sng" dirty="0" err="1" smtClean="0">
                <a:solidFill>
                  <a:srgbClr val="003399"/>
                </a:solidFill>
              </a:rPr>
              <a:t>Chaikovska</a:t>
            </a:r>
            <a:endParaRPr lang="fr-FR" sz="1600" dirty="0" smtClean="0">
              <a:solidFill>
                <a:srgbClr val="003399"/>
              </a:solidFill>
            </a:endParaRPr>
          </a:p>
          <a:p>
            <a:pPr marL="612900" lvl="1" indent="-342900">
              <a:buFont typeface="Arial" panose="020B0604020202020204" pitchFamily="34" charset="0"/>
              <a:buChar char="•"/>
            </a:pPr>
            <a:r>
              <a:rPr lang="fr-FR" sz="1600" dirty="0" smtClean="0"/>
              <a:t>High-</a:t>
            </a:r>
            <a:r>
              <a:rPr lang="fr-FR" sz="1600" dirty="0" err="1" smtClean="0"/>
              <a:t>energy</a:t>
            </a:r>
            <a:r>
              <a:rPr lang="fr-FR" sz="1600" dirty="0" smtClean="0"/>
              <a:t> booster</a:t>
            </a:r>
            <a:r>
              <a:rPr lang="fr-FR" dirty="0" smtClean="0"/>
              <a:t> </a:t>
            </a:r>
          </a:p>
          <a:p>
            <a:pPr lvl="1" indent="0">
              <a:buNone/>
            </a:pPr>
            <a:r>
              <a:rPr lang="fr-FR" sz="1600" b="1" u="sng" dirty="0" smtClean="0">
                <a:solidFill>
                  <a:srgbClr val="003399"/>
                </a:solidFill>
              </a:rPr>
              <a:t>→ </a:t>
            </a:r>
            <a:r>
              <a:rPr lang="fr-FR" sz="1600" b="1" u="sng" dirty="0" err="1">
                <a:solidFill>
                  <a:srgbClr val="003399"/>
                </a:solidFill>
              </a:rPr>
              <a:t>see</a:t>
            </a:r>
            <a:r>
              <a:rPr lang="fr-FR" sz="1600" b="1" u="sng" dirty="0">
                <a:solidFill>
                  <a:srgbClr val="003399"/>
                </a:solidFill>
              </a:rPr>
              <a:t>  « </a:t>
            </a:r>
            <a:r>
              <a:rPr lang="en-US" sz="1600" b="1" u="sng" dirty="0">
                <a:solidFill>
                  <a:srgbClr val="003399"/>
                </a:solidFill>
              </a:rPr>
              <a:t>Optics studies for the </a:t>
            </a:r>
            <a:r>
              <a:rPr lang="en-US" sz="1600" b="1" u="sng" dirty="0" err="1">
                <a:solidFill>
                  <a:srgbClr val="003399"/>
                </a:solidFill>
              </a:rPr>
              <a:t>FCCee</a:t>
            </a:r>
            <a:r>
              <a:rPr lang="en-US" sz="1600" b="1" u="sng" dirty="0">
                <a:solidFill>
                  <a:srgbClr val="003399"/>
                </a:solidFill>
              </a:rPr>
              <a:t> booster ring</a:t>
            </a:r>
            <a:r>
              <a:rPr lang="fr-FR" sz="1600" b="1" u="sng" dirty="0">
                <a:solidFill>
                  <a:srgbClr val="003399"/>
                </a:solidFill>
              </a:rPr>
              <a:t>» by Barbara </a:t>
            </a:r>
            <a:r>
              <a:rPr lang="fr-FR" sz="1600" b="1" u="sng" dirty="0" err="1" smtClean="0">
                <a:solidFill>
                  <a:srgbClr val="003399"/>
                </a:solidFill>
              </a:rPr>
              <a:t>Dalena</a:t>
            </a:r>
            <a:endParaRPr lang="fr-FR" sz="1600" dirty="0" smtClean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Diagnostics</a:t>
            </a:r>
          </a:p>
          <a:p>
            <a:pPr marL="612900" lvl="1" indent="-342900">
              <a:buFont typeface="Arial" panose="020B0604020202020204" pitchFamily="34" charset="0"/>
              <a:buChar char="•"/>
            </a:pPr>
            <a:r>
              <a:rPr lang="fr-FR" sz="1600" dirty="0" err="1" smtClean="0"/>
              <a:t>Polarimetry</a:t>
            </a:r>
            <a:r>
              <a:rPr lang="fr-FR" sz="1600" dirty="0" smtClean="0"/>
              <a:t>. </a:t>
            </a:r>
            <a:r>
              <a:rPr lang="fr-FR" sz="1600" dirty="0" err="1" smtClean="0"/>
              <a:t>Studies</a:t>
            </a:r>
            <a:r>
              <a:rPr lang="fr-FR" sz="1600" dirty="0" smtClean="0"/>
              <a:t> have </a:t>
            </a:r>
            <a:r>
              <a:rPr lang="fr-FR" sz="1600" dirty="0" err="1" smtClean="0"/>
              <a:t>begun</a:t>
            </a:r>
            <a:endParaRPr lang="fr-FR" sz="1600" dirty="0" smtClean="0"/>
          </a:p>
          <a:p>
            <a:pPr marL="612900" lvl="1" indent="-342900">
              <a:buFont typeface="Arial" panose="020B0604020202020204" pitchFamily="34" charset="0"/>
              <a:buChar char="•"/>
            </a:pPr>
            <a:r>
              <a:rPr lang="fr-FR" sz="1600" dirty="0" err="1" smtClean="0"/>
              <a:t>Luminometry</a:t>
            </a:r>
            <a:r>
              <a:rPr lang="fr-FR" sz="1600" dirty="0" smtClean="0"/>
              <a:t>: possible </a:t>
            </a:r>
            <a:r>
              <a:rPr lang="fr-FR" sz="1600" dirty="0" smtClean="0"/>
              <a:t>contribution </a:t>
            </a:r>
            <a:r>
              <a:rPr lang="fr-FR" sz="1600" dirty="0" err="1" smtClean="0"/>
              <a:t>under</a:t>
            </a:r>
            <a:r>
              <a:rPr lang="fr-FR" sz="1600" dirty="0" smtClean="0"/>
              <a:t> </a:t>
            </a:r>
            <a:r>
              <a:rPr lang="fr-FR" sz="1600" dirty="0" err="1" smtClean="0"/>
              <a:t>study</a:t>
            </a:r>
            <a:r>
              <a:rPr lang="fr-FR" sz="1600" dirty="0" smtClean="0"/>
              <a:t>.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err="1" smtClean="0"/>
              <a:t>Positioning</a:t>
            </a:r>
            <a:r>
              <a:rPr lang="fr-FR" sz="1800" dirty="0" smtClean="0"/>
              <a:t> + MDI (vibration mitigation)</a:t>
            </a:r>
            <a:endParaRPr lang="fr-FR" dirty="0" smtClean="0"/>
          </a:p>
          <a:p>
            <a:r>
              <a:rPr lang="fr-FR" sz="1600" b="1" u="sng" dirty="0">
                <a:solidFill>
                  <a:srgbClr val="003399"/>
                </a:solidFill>
              </a:rPr>
              <a:t>→ </a:t>
            </a:r>
            <a:r>
              <a:rPr lang="fr-FR" sz="1600" b="1" u="sng" dirty="0" err="1">
                <a:solidFill>
                  <a:srgbClr val="003399"/>
                </a:solidFill>
              </a:rPr>
              <a:t>see</a:t>
            </a:r>
            <a:r>
              <a:rPr lang="fr-FR" sz="1600" b="1" u="sng" dirty="0">
                <a:solidFill>
                  <a:srgbClr val="003399"/>
                </a:solidFill>
              </a:rPr>
              <a:t>  « </a:t>
            </a:r>
            <a:r>
              <a:rPr lang="en-US" sz="1600" b="1" u="sng" dirty="0">
                <a:solidFill>
                  <a:srgbClr val="003399"/>
                </a:solidFill>
              </a:rPr>
              <a:t>Stabilization and dynamic alignment issues in </a:t>
            </a:r>
            <a:r>
              <a:rPr lang="en-US" sz="1600" b="1" u="sng" dirty="0" err="1">
                <a:solidFill>
                  <a:srgbClr val="003399"/>
                </a:solidFill>
              </a:rPr>
              <a:t>FCCee</a:t>
            </a:r>
            <a:r>
              <a:rPr lang="fr-FR" sz="1600" b="1" u="sng" dirty="0">
                <a:solidFill>
                  <a:srgbClr val="003399"/>
                </a:solidFill>
              </a:rPr>
              <a:t> » by </a:t>
            </a:r>
            <a:r>
              <a:rPr lang="fr-FR" sz="1600" b="1" u="sng" dirty="0" err="1">
                <a:solidFill>
                  <a:srgbClr val="003399"/>
                </a:solidFill>
              </a:rPr>
              <a:t>Gael</a:t>
            </a:r>
            <a:r>
              <a:rPr lang="fr-FR" sz="1600" b="1" u="sng" dirty="0">
                <a:solidFill>
                  <a:srgbClr val="003399"/>
                </a:solidFill>
              </a:rPr>
              <a:t> </a:t>
            </a:r>
            <a:r>
              <a:rPr lang="fr-FR" sz="1600" b="1" u="sng" dirty="0" err="1" smtClean="0">
                <a:solidFill>
                  <a:srgbClr val="003399"/>
                </a:solidFill>
              </a:rPr>
              <a:t>Balik</a:t>
            </a:r>
            <a:endParaRPr lang="fr-FR" sz="1600" dirty="0" smtClean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 smtClean="0"/>
              <a:t>Vacuum </a:t>
            </a:r>
            <a:r>
              <a:rPr lang="fr-FR" sz="1800" dirty="0" err="1" smtClean="0"/>
              <a:t>dynamics</a:t>
            </a:r>
            <a:endParaRPr lang="fr-FR" sz="1800" dirty="0" smtClean="0"/>
          </a:p>
          <a:p>
            <a:r>
              <a:rPr lang="fr-FR" sz="1600" b="1" u="sng" dirty="0">
                <a:solidFill>
                  <a:srgbClr val="003399"/>
                </a:solidFill>
              </a:rPr>
              <a:t>→ </a:t>
            </a:r>
            <a:r>
              <a:rPr lang="fr-FR" sz="1600" b="1" u="sng" dirty="0" err="1">
                <a:solidFill>
                  <a:srgbClr val="003399"/>
                </a:solidFill>
              </a:rPr>
              <a:t>see</a:t>
            </a:r>
            <a:r>
              <a:rPr lang="fr-FR" sz="1600" b="1" u="sng" dirty="0">
                <a:solidFill>
                  <a:srgbClr val="003399"/>
                </a:solidFill>
              </a:rPr>
              <a:t>  « </a:t>
            </a:r>
            <a:r>
              <a:rPr lang="en-US" sz="1600" b="1" u="sng" dirty="0">
                <a:solidFill>
                  <a:srgbClr val="003399"/>
                </a:solidFill>
              </a:rPr>
              <a:t>Dynamics Vacuum for </a:t>
            </a:r>
            <a:r>
              <a:rPr lang="en-US" sz="1600" b="1" u="sng" dirty="0" err="1">
                <a:solidFill>
                  <a:srgbClr val="003399"/>
                </a:solidFill>
              </a:rPr>
              <a:t>FCCee</a:t>
            </a:r>
            <a:r>
              <a:rPr lang="fr-FR" sz="1600" b="1" u="sng" dirty="0">
                <a:solidFill>
                  <a:srgbClr val="003399"/>
                </a:solidFill>
              </a:rPr>
              <a:t> » by </a:t>
            </a:r>
            <a:r>
              <a:rPr lang="fr-FR" sz="1600" b="1" u="sng" dirty="0" err="1">
                <a:solidFill>
                  <a:srgbClr val="003399"/>
                </a:solidFill>
              </a:rPr>
              <a:t>Suheyla</a:t>
            </a:r>
            <a:r>
              <a:rPr lang="fr-FR" sz="1600" b="1" u="sng" dirty="0">
                <a:solidFill>
                  <a:srgbClr val="003399"/>
                </a:solidFill>
              </a:rPr>
              <a:t> </a:t>
            </a:r>
            <a:r>
              <a:rPr lang="fr-FR" sz="1600" b="1" u="sng" dirty="0" err="1">
                <a:solidFill>
                  <a:srgbClr val="003399"/>
                </a:solidFill>
              </a:rPr>
              <a:t>Bilgen</a:t>
            </a:r>
            <a:endParaRPr lang="fr-FR" sz="1600" dirty="0">
              <a:solidFill>
                <a:srgbClr val="003399"/>
              </a:solidFill>
            </a:endParaRPr>
          </a:p>
          <a:p>
            <a:endParaRPr lang="fr-FR" sz="1800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French contribution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19</a:t>
            </a:fld>
            <a:endParaRPr lang="en-GB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466828-276D-2144-BC1C-29522FA08D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795" y="3276972"/>
            <a:ext cx="3140277" cy="2772000"/>
          </a:xfrm>
          <a:prstGeom prst="rect">
            <a:avLst/>
          </a:prstGeom>
        </p:spPr>
      </p:pic>
      <p:pic>
        <p:nvPicPr>
          <p:cNvPr id="16" name="Picture 15" descr="layout_c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568" y="3276972"/>
            <a:ext cx="2661122" cy="27720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867491" y="5876472"/>
            <a:ext cx="1512168" cy="354999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5" indent="0" defTabSz="914377">
              <a:spcBef>
                <a:spcPts val="1000"/>
              </a:spcBef>
              <a:buClr>
                <a:srgbClr val="0C377B"/>
              </a:buClr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/>
              </a:rPr>
              <a:t>FCC-</a:t>
            </a:r>
            <a:r>
              <a:rPr lang="en-US" b="1" dirty="0" err="1">
                <a:solidFill>
                  <a:srgbClr val="FF0000"/>
                </a:solidFill>
                <a:latin typeface="Arial"/>
              </a:rPr>
              <a:t>hh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2766" y="5855972"/>
            <a:ext cx="1512168" cy="393959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5" indent="0" defTabSz="914377">
              <a:spcBef>
                <a:spcPts val="1000"/>
              </a:spcBef>
              <a:buClr>
                <a:srgbClr val="0C377B"/>
              </a:buClr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Arial"/>
              </a:rPr>
              <a:t>FCC-ee</a:t>
            </a:r>
            <a:endParaRPr lang="en-US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F91B3CA-A75D-4AD4-A979-F2101741B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979" y="3276972"/>
            <a:ext cx="2488395" cy="27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Espace réservé du contenu 18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defTabSz="914377">
                  <a:defRPr/>
                </a:pPr>
                <a:r>
                  <a:rPr lang="en-GB" sz="1800" b="1" dirty="0">
                    <a:solidFill>
                      <a:srgbClr val="0C377B"/>
                    </a:solidFill>
                    <a:latin typeface="Arial"/>
                  </a:rPr>
                  <a:t>Comprehensive cost-effective program maximizing physics opportunities</a:t>
                </a: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r>
                  <a:rPr lang="en-GB" sz="1400" b="1" dirty="0">
                    <a:solidFill>
                      <a:srgbClr val="FF0000"/>
                    </a:solidFill>
                    <a:latin typeface="Arial"/>
                  </a:rPr>
                  <a:t>Stage 1: FCC-ee (Z, W, H,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b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acc>
                      <m:accPr>
                        <m:chr m:val="̅"/>
                        <m:ctrlPr>
                          <a:rPr lang="en-US" sz="1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1400" b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GB" sz="1400" b="1" dirty="0">
                    <a:solidFill>
                      <a:srgbClr val="FF0000"/>
                    </a:solidFill>
                    <a:latin typeface="Arial"/>
                  </a:rPr>
                  <a:t>) as Higgs factory, electroweak &amp; and top factory at highest luminosities</a:t>
                </a: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r>
                  <a:rPr lang="en-GB" sz="1400" b="1" dirty="0">
                    <a:solidFill>
                      <a:srgbClr val="FF0000"/>
                    </a:solidFill>
                    <a:latin typeface="Arial"/>
                  </a:rPr>
                  <a:t>Stage 2: FCC-</a:t>
                </a:r>
                <a:r>
                  <a:rPr lang="en-GB" sz="1400" b="1" dirty="0" err="1">
                    <a:solidFill>
                      <a:srgbClr val="FF0000"/>
                    </a:solidFill>
                    <a:latin typeface="Arial"/>
                  </a:rPr>
                  <a:t>hh</a:t>
                </a:r>
                <a:r>
                  <a:rPr lang="en-GB" sz="1400" b="1" dirty="0">
                    <a:solidFill>
                      <a:srgbClr val="FF0000"/>
                    </a:solidFill>
                    <a:latin typeface="Arial"/>
                  </a:rPr>
                  <a:t> (~100 </a:t>
                </a:r>
                <a:r>
                  <a:rPr lang="en-GB" sz="1400" b="1" dirty="0" err="1">
                    <a:solidFill>
                      <a:srgbClr val="FF0000"/>
                    </a:solidFill>
                    <a:latin typeface="Arial"/>
                  </a:rPr>
                  <a:t>TeV</a:t>
                </a:r>
                <a:r>
                  <a:rPr lang="en-GB" sz="1400" b="1" dirty="0">
                    <a:solidFill>
                      <a:srgbClr val="FF0000"/>
                    </a:solidFill>
                    <a:latin typeface="Arial"/>
                  </a:rPr>
                  <a:t>) as natural continuation at energy frontier, with ion and eh options</a:t>
                </a: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r>
                  <a:rPr lang="en-GB" sz="1400" dirty="0">
                    <a:solidFill>
                      <a:srgbClr val="0C377B"/>
                    </a:solidFill>
                    <a:latin typeface="Arial"/>
                  </a:rPr>
                  <a:t>Complementary physics</a:t>
                </a: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r>
                  <a:rPr lang="en-GB" sz="1400" dirty="0">
                    <a:solidFill>
                      <a:srgbClr val="0C377B"/>
                    </a:solidFill>
                    <a:latin typeface="Arial"/>
                  </a:rPr>
                  <a:t>Common civil engineering and technical infrastructures</a:t>
                </a: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r>
                  <a:rPr lang="en-US" sz="1400" dirty="0">
                    <a:solidFill>
                      <a:srgbClr val="0C377B"/>
                    </a:solidFill>
                    <a:latin typeface="Arial"/>
                  </a:rPr>
                  <a:t>Building on and reusing CERN’s existing infrastructure</a:t>
                </a:r>
              </a:p>
              <a:p>
                <a:pPr marL="285744" indent="-285744" defTabSz="914377">
                  <a:buFont typeface="Arial" panose="020B0604020202020204" pitchFamily="34" charset="0"/>
                  <a:buChar char="•"/>
                  <a:defRPr/>
                </a:pPr>
                <a:r>
                  <a:rPr lang="en-US" sz="1400" kern="0" dirty="0">
                    <a:solidFill>
                      <a:srgbClr val="0C377B"/>
                    </a:solidFill>
                    <a:latin typeface="Arial"/>
                  </a:rPr>
                  <a:t>FCC integrated project allows seamless continuation of HEP after HL-LHC </a:t>
                </a:r>
                <a:endParaRPr lang="en-GB" sz="1400" dirty="0">
                  <a:solidFill>
                    <a:srgbClr val="0C377B"/>
                  </a:solidFill>
                  <a:latin typeface="Arial"/>
                </a:endParaRPr>
              </a:p>
              <a:p>
                <a:endParaRPr lang="fr-FR" sz="1800" dirty="0"/>
              </a:p>
            </p:txBody>
          </p:sp>
        </mc:Choice>
        <mc:Fallback xmlns="">
          <p:sp>
            <p:nvSpPr>
              <p:cNvPr id="19" name="Espace réservé du contenu 1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6"/>
                <a:stretch>
                  <a:fillRect l="-615" t="-7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FCC integrated </a:t>
            </a:r>
            <a:r>
              <a:rPr lang="en-US" dirty="0" smtClean="0"/>
              <a:t>program</a:t>
            </a:r>
            <a:endParaRPr lang="fr-FR" dirty="0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2nd FCC-France workshop 20/01/2021</a:t>
            </a:r>
            <a:endParaRPr lang="en-GB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8378825" y="6465888"/>
            <a:ext cx="765175" cy="323850"/>
          </a:xfrm>
        </p:spPr>
        <p:txBody>
          <a:bodyPr/>
          <a:lstStyle/>
          <a:p>
            <a:fld id="{ECF4100A-E962-4EDC-8177-67B64A99A009}" type="slidenum">
              <a:rPr lang="en-GB" smtClean="0"/>
              <a:t>20</a:t>
            </a:fld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3707904" y="1412776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THANK YOU FOR YOUR ATTENTION !</a:t>
            </a:r>
          </a:p>
          <a:p>
            <a:endParaRPr lang="fr-FR" sz="3200" b="1" dirty="0">
              <a:solidFill>
                <a:schemeClr val="bg1"/>
              </a:solidFill>
            </a:endParaRPr>
          </a:p>
          <a:p>
            <a:r>
              <a:rPr lang="fr-FR" sz="3200" b="1" dirty="0" err="1" smtClean="0">
                <a:solidFill>
                  <a:schemeClr val="bg1"/>
                </a:solidFill>
              </a:rPr>
              <a:t>Acknowledgement</a:t>
            </a:r>
            <a:r>
              <a:rPr lang="fr-FR" sz="3200" b="1" dirty="0" smtClean="0">
                <a:solidFill>
                  <a:schemeClr val="bg1"/>
                </a:solidFill>
              </a:rPr>
              <a:t> to Michael Benedikt for </a:t>
            </a:r>
            <a:r>
              <a:rPr lang="fr-FR" sz="3200" b="1" dirty="0" err="1" smtClean="0">
                <a:solidFill>
                  <a:schemeClr val="bg1"/>
                </a:solidFill>
              </a:rPr>
              <a:t>most</a:t>
            </a:r>
            <a:r>
              <a:rPr lang="fr-FR" sz="3200" b="1" dirty="0" smtClean="0">
                <a:solidFill>
                  <a:schemeClr val="bg1"/>
                </a:solidFill>
              </a:rPr>
              <a:t> of the slides</a:t>
            </a:r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FCC-</a:t>
            </a:r>
            <a:r>
              <a:rPr lang="en-US" dirty="0" err="1" smtClean="0"/>
              <a:t>ee</a:t>
            </a:r>
            <a:r>
              <a:rPr lang="en-US" dirty="0" smtClean="0"/>
              <a:t> </a:t>
            </a:r>
            <a:r>
              <a:rPr lang="en-US" dirty="0"/>
              <a:t>collider parameters (stage 1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34961"/>
              </p:ext>
            </p:extLst>
          </p:nvPr>
        </p:nvGraphicFramePr>
        <p:xfrm>
          <a:off x="54000" y="982968"/>
          <a:ext cx="9036000" cy="5806765"/>
        </p:xfrm>
        <a:graphic>
          <a:graphicData uri="http://schemas.openxmlformats.org/drawingml/2006/table">
            <a:tbl>
              <a:tblPr firstRow="1" bandRow="1"/>
              <a:tblGrid>
                <a:gridCol w="35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818795718"/>
                    </a:ext>
                  </a:extLst>
                </a:gridCol>
              </a:tblGrid>
              <a:tr h="264589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900" b="1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GB" sz="1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Z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/>
                          </a:solidFill>
                        </a:rPr>
                        <a:t>WW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de-AT" sz="2000" b="1" baseline="0" dirty="0">
                          <a:solidFill>
                            <a:schemeClr val="bg1"/>
                          </a:solidFill>
                        </a:rPr>
                        <a:t> (ZH)</a:t>
                      </a:r>
                      <a:endParaRPr lang="de-AT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000" b="1" dirty="0">
                          <a:solidFill>
                            <a:schemeClr val="bg1"/>
                          </a:solidFill>
                        </a:rPr>
                        <a:t>ttbar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 energy [GeV]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45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80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182.5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528">
                <a:tc>
                  <a:txBody>
                    <a:bodyPr/>
                    <a:lstStyle/>
                    <a:p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 current [mA]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1390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528">
                <a:tc>
                  <a:txBody>
                    <a:bodyPr/>
                    <a:lstStyle/>
                    <a:p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no. bunches/beam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900" b="1" kern="1200" dirty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16640</a:t>
                      </a:r>
                      <a:endParaRPr kumimoji="0" lang="en-GB" sz="1900" b="1" kern="1200" dirty="0">
                        <a:solidFill>
                          <a:srgbClr val="FF33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900" b="1" kern="1200" dirty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2000</a:t>
                      </a:r>
                      <a:endParaRPr kumimoji="0" lang="en-GB" sz="1900" b="1" kern="1200" dirty="0">
                        <a:solidFill>
                          <a:srgbClr val="FF33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900" b="1" kern="1200" dirty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de-AT" sz="1900" b="1" kern="1200" dirty="0">
                          <a:solidFill>
                            <a:srgbClr val="FF3300"/>
                          </a:solidFill>
                          <a:latin typeface="Arial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296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bunch intensity  [10</a:t>
                      </a:r>
                      <a:r>
                        <a:rPr kumimoji="0" lang="en-GB" sz="1600" b="1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1.7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1.5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1.5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2.3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SR</a:t>
                      </a:r>
                      <a:r>
                        <a:rPr kumimoji="0" lang="en-GB" sz="16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e</a:t>
                      </a:r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nergy loss / turn [GeV]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0.036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0.34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1.72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9.21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469">
                <a:tc>
                  <a:txBody>
                    <a:bodyPr/>
                    <a:lstStyle/>
                    <a:p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total RF voltage [GV]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0.1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0.44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2.0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10.9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long.</a:t>
                      </a:r>
                      <a:r>
                        <a:rPr kumimoji="0" lang="en-GB" sz="1600" b="1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damping time [turns]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1281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235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70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736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horizontal beta*</a:t>
                      </a:r>
                      <a:r>
                        <a:rPr kumimoji="0" lang="de-AT" sz="16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0.15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0.3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vertical</a:t>
                      </a:r>
                      <a:r>
                        <a:rPr kumimoji="0" lang="en-US" sz="16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beta* [mm]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0.8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1.6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horiz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. geometric emittance</a:t>
                      </a:r>
                      <a:r>
                        <a:rPr kumimoji="0" lang="en-US" sz="16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[nm]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0.27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900" b="1" kern="120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0.84</a:t>
                      </a:r>
                      <a:endParaRPr kumimoji="0" lang="de-AT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0.63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1.46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5839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vert. geom. emittance [pm]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1.0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1.3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2.9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bunch length with SR / BS [mm]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3.5 / 12.1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de-AT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3.0 / 6.0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3.3 / 5.3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2.0 / 2.</a:t>
                      </a:r>
                      <a:r>
                        <a:rPr kumimoji="0" lang="en-GB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9738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luminosity per IP [10</a:t>
                      </a:r>
                      <a:r>
                        <a:rPr kumimoji="0" lang="en-US" sz="1600" b="1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en-US" sz="1600" b="1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600" b="1" kern="1200" baseline="300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230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28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8.5</a:t>
                      </a:r>
                      <a:endParaRPr kumimoji="0" lang="en-GB" sz="19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1.5</a:t>
                      </a:r>
                      <a:r>
                        <a:rPr kumimoji="0" lang="en-GB" sz="19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53842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beam lifetime rad </a:t>
                      </a:r>
                      <a:r>
                        <a:rPr kumimoji="0" lang="en-US" sz="1600" b="1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Bhabha</a:t>
                      </a:r>
                      <a:r>
                        <a:rPr kumimoji="0" lang="en-US" sz="16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/BS </a:t>
                      </a: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[min]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68 / &gt;200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49 / &gt;1000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38 / 18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9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40 / 18</a:t>
                      </a:r>
                      <a:endParaRPr kumimoji="0" lang="en-GB" sz="19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1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erify currency and authenticity via CrossMark">
            <a:hlinkClick r:id="rId2"/>
            <a:extLst>
              <a:ext uri="{FF2B5EF4-FFF2-40B4-BE49-F238E27FC236}">
                <a16:creationId xmlns:a16="http://schemas.microsoft.com/office/drawing/2014/main" id="{D1D916CD-8F71-44F2-9729-0D65E96BF3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97000" y="-639762"/>
            <a:ext cx="542925" cy="77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C9F7FA5-AC19-46E0-A5A1-66C58966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" y="2204864"/>
            <a:ext cx="4896000" cy="279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871E1-8FFA-4757-9B65-51542D3171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00" y="2163804"/>
            <a:ext cx="4140000" cy="28798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F8E47D-FDF5-4D73-9CCF-394F4511E39D}"/>
              </a:ext>
            </a:extLst>
          </p:cNvPr>
          <p:cNvSpPr/>
          <p:nvPr/>
        </p:nvSpPr>
        <p:spPr>
          <a:xfrm>
            <a:off x="96105" y="1219207"/>
            <a:ext cx="48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Luminosity </a:t>
            </a:r>
            <a:r>
              <a:rPr lang="en-GB" sz="1600" i="1" dirty="0"/>
              <a:t>L</a:t>
            </a:r>
            <a:r>
              <a:rPr lang="en-GB" sz="1600" dirty="0"/>
              <a:t> per supplied electrical wall-plug power </a:t>
            </a:r>
            <a:r>
              <a:rPr lang="en-GB" sz="1600" i="1" dirty="0"/>
              <a:t>P</a:t>
            </a:r>
            <a:r>
              <a:rPr lang="en-GB" sz="1600" baseline="-25000" dirty="0"/>
              <a:t>WP</a:t>
            </a:r>
            <a:r>
              <a:rPr lang="en-GB" sz="1600" dirty="0"/>
              <a:t> is shown as a function of centre-of-mass energy for several proposed future lepton colliders.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E6FA0A-D61B-47B8-91EA-3F83EA40BD75}"/>
              </a:ext>
            </a:extLst>
          </p:cNvPr>
          <p:cNvSpPr/>
          <p:nvPr/>
        </p:nvSpPr>
        <p:spPr>
          <a:xfrm>
            <a:off x="4881472" y="1219206"/>
            <a:ext cx="414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Operation plan and integrated luminosity compliant with physics requirements at the four working points Z, WW, ZH, </a:t>
            </a:r>
            <a:r>
              <a:rPr lang="en-US" sz="1600" dirty="0" err="1"/>
              <a:t>tt</a:t>
            </a:r>
            <a:r>
              <a:rPr lang="en-US" sz="1600" dirty="0"/>
              <a:t>. </a:t>
            </a:r>
            <a:endParaRPr lang="en-GB" sz="160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FCC-</a:t>
            </a:r>
            <a:r>
              <a:rPr lang="fr-FR" dirty="0" err="1"/>
              <a:t>ee</a:t>
            </a:r>
            <a:r>
              <a:rPr lang="fr-FR" dirty="0"/>
              <a:t>: efficient </a:t>
            </a:r>
            <a:r>
              <a:rPr lang="fr-FR" dirty="0" err="1"/>
              <a:t>Higgs</a:t>
            </a:r>
            <a:r>
              <a:rPr lang="fr-FR" dirty="0"/>
              <a:t>/</a:t>
            </a:r>
            <a:r>
              <a:rPr lang="fr-FR" dirty="0" err="1"/>
              <a:t>electroweak</a:t>
            </a:r>
            <a:r>
              <a:rPr lang="fr-FR" dirty="0"/>
              <a:t> </a:t>
            </a:r>
            <a:r>
              <a:rPr lang="fr-FR" dirty="0" err="1"/>
              <a:t>factory</a:t>
            </a:r>
            <a:endParaRPr lang="fr-FR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FCC-</a:t>
            </a:r>
            <a:r>
              <a:rPr lang="en-US" dirty="0" err="1" smtClean="0"/>
              <a:t>hh</a:t>
            </a:r>
            <a:r>
              <a:rPr lang="en-US" dirty="0" smtClean="0"/>
              <a:t> </a:t>
            </a:r>
            <a:r>
              <a:rPr lang="en-US" dirty="0"/>
              <a:t>collider parameters (stage 2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71442"/>
              </p:ext>
            </p:extLst>
          </p:nvPr>
        </p:nvGraphicFramePr>
        <p:xfrm>
          <a:off x="251520" y="1030031"/>
          <a:ext cx="8670295" cy="5472000"/>
        </p:xfrm>
        <a:graphic>
          <a:graphicData uri="http://schemas.openxmlformats.org/drawingml/2006/table">
            <a:tbl>
              <a:tblPr firstRow="1" bandRow="1"/>
              <a:tblGrid>
                <a:gridCol w="3630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86303579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362098517"/>
                    </a:ext>
                  </a:extLst>
                </a:gridCol>
              </a:tblGrid>
              <a:tr h="43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parameter</a:t>
                      </a:r>
                    </a:p>
                  </a:txBody>
                  <a:tcPr anchor="ctr">
                    <a:lnL w="12700" cmpd="sng">
                      <a:solidFill>
                        <a:srgbClr val="A26B2D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FCC-</a:t>
                      </a:r>
                      <a:r>
                        <a:rPr lang="en-GB" sz="1800" b="1" dirty="0" err="1">
                          <a:solidFill>
                            <a:schemeClr val="bg1"/>
                          </a:solidFill>
                        </a:rPr>
                        <a:t>hh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</a:rPr>
                        <a:t>HL-LHC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AT" sz="1800" b="1" dirty="0">
                          <a:solidFill>
                            <a:schemeClr val="bg1"/>
                          </a:solidFill>
                        </a:rPr>
                        <a:t>LHC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collision energy </a:t>
                      </a:r>
                      <a:r>
                        <a:rPr kumimoji="0" lang="en-GB" sz="16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cms</a:t>
                      </a: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en-GB" sz="16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TeV</a:t>
                      </a: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rtl="0" eaLnBrk="1" latinLnBrk="0" hangingPunct="1"/>
                      <a:r>
                        <a:rPr kumimoji="0" lang="en-GB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dipole field [T]</a:t>
                      </a: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A26B2D"/>
                      </a:solidFill>
                    </a:lnT>
                    <a:lnB w="12700" cmpd="sng">
                      <a:solidFill>
                        <a:srgbClr val="A26B2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8.33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8.33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circumference</a:t>
                      </a:r>
                      <a:r>
                        <a:rPr kumimoji="0" lang="de-AT" sz="16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[km]</a:t>
                      </a:r>
                      <a:endParaRPr kumimoji="0" lang="en-GB" sz="16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97.75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beam current [A]</a:t>
                      </a: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0.58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bunch intensity  [10</a:t>
                      </a:r>
                      <a:r>
                        <a:rPr kumimoji="0" lang="en-GB" sz="16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1.15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bunch spacing  [ns]</a:t>
                      </a: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 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25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synchr</a:t>
                      </a: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. rad. power / ring [kW]</a:t>
                      </a: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2400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kumimoji="0"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7.3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3.6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42539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SR</a:t>
                      </a:r>
                      <a:r>
                        <a:rPr kumimoji="0" lang="en-GB" sz="16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power / length [W/m/ap.]</a:t>
                      </a:r>
                      <a:endParaRPr kumimoji="0" lang="en-GB" sz="16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28.4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0.33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0.17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20060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long. emit. damping time [h]</a:t>
                      </a: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0.54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12.9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12.9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4486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beta*</a:t>
                      </a:r>
                      <a:r>
                        <a:rPr kumimoji="0" lang="de-AT" sz="16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[m]</a:t>
                      </a:r>
                      <a:endParaRPr kumimoji="0" lang="en-GB" sz="16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1.1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0.15</a:t>
                      </a:r>
                      <a:r>
                        <a:rPr kumimoji="0" lang="de-AT" sz="1600" b="1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(min.)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0.55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3052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normalized emittance</a:t>
                      </a:r>
                      <a:r>
                        <a:rPr kumimoji="0" lang="en-US" sz="16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[</a:t>
                      </a:r>
                      <a:r>
                        <a:rPr kumimoji="0" lang="en-US" sz="1600" b="1" kern="1200" baseline="0" dirty="0">
                          <a:solidFill>
                            <a:schemeClr val="dk1"/>
                          </a:solidFill>
                          <a:latin typeface="Symbol" panose="05050102010706020507" pitchFamily="18" charset="2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en-US" sz="1600" b="1" kern="1200" baseline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m]</a:t>
                      </a:r>
                      <a:endParaRPr kumimoji="0" lang="en-GB" sz="16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2.2 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2.5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3.75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2026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peak luminosity [10</a:t>
                      </a:r>
                      <a:r>
                        <a:rPr kumimoji="0" lang="en-US" sz="16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34</a:t>
                      </a: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 cm</a:t>
                      </a:r>
                      <a:r>
                        <a:rPr kumimoji="0" lang="en-US" sz="16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-2</a:t>
                      </a: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en-US" sz="1600" b="1" kern="1200" baseline="300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-1</a:t>
                      </a:r>
                      <a:r>
                        <a:rPr kumimoji="0" lang="en-US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]</a:t>
                      </a:r>
                      <a:endParaRPr kumimoji="0" lang="en-GB" sz="1600" b="1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kumimoji="0" lang="en-GB" sz="1600" b="1" kern="120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 (lev.)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60122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events/bunch crossing</a:t>
                      </a: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GB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132 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kumimoji="0" lang="en-GB" sz="1600" b="1" kern="120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stored energy/beam [GJ]</a:t>
                      </a:r>
                    </a:p>
                  </a:txBody>
                  <a:tcPr>
                    <a:lnL w="12700" cmpd="sng">
                      <a:solidFill>
                        <a:srgbClr val="A26B2D"/>
                      </a:solidFill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kern="120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de-AT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0.7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kumimoji="0" lang="en-US" sz="1600" b="1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0.36</a:t>
                      </a:r>
                      <a:endParaRPr kumimoji="0" lang="en-GB" sz="16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C37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A26B2D"/>
                      </a:solidFill>
                    </a:lnR>
                    <a:lnT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26B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6B2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25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36" y="4881733"/>
            <a:ext cx="2626190" cy="1584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4114" y="909097"/>
            <a:ext cx="4631692" cy="329974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22326" lvl="0" indent="-285750">
              <a:spcBef>
                <a:spcPts val="1200"/>
              </a:spcBef>
              <a:spcAft>
                <a:spcPts val="0"/>
              </a:spcAft>
              <a:buClr>
                <a:srgbClr val="0C377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order of magnitude performance increase </a:t>
            </a:r>
            <a:r>
              <a:rPr lang="en-US" sz="1800" dirty="0">
                <a:solidFill>
                  <a:srgbClr val="0C377B"/>
                </a:solidFill>
                <a:latin typeface="Arial"/>
                <a:ea typeface="+mn-ea"/>
                <a:cs typeface="+mn-cs"/>
              </a:rPr>
              <a:t>in both 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energy &amp; luminosity </a:t>
            </a:r>
            <a:endParaRPr lang="en-US" sz="1800" b="1" dirty="0" smtClean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  <a:p>
            <a:pPr marL="322326" lvl="0" indent="-285750">
              <a:spcBef>
                <a:spcPts val="1200"/>
              </a:spcBef>
              <a:spcAft>
                <a:spcPts val="0"/>
              </a:spcAft>
              <a:buClr>
                <a:srgbClr val="0C377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100 </a:t>
            </a:r>
            <a:r>
              <a:rPr lang="en-US" sz="1800" b="1" dirty="0" err="1">
                <a:solidFill>
                  <a:srgbClr val="FF0000"/>
                </a:solidFill>
                <a:latin typeface="Arial"/>
                <a:ea typeface="+mn-ea"/>
                <a:cs typeface="+mn-cs"/>
              </a:rPr>
              <a:t>TeV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cm collision energy                          </a:t>
            </a:r>
            <a:r>
              <a:rPr lang="en-US" sz="1800" dirty="0">
                <a:solidFill>
                  <a:srgbClr val="0C377B"/>
                </a:solidFill>
                <a:latin typeface="Arial"/>
                <a:ea typeface="+mn-ea"/>
                <a:cs typeface="+mn-cs"/>
              </a:rPr>
              <a:t>(vs 14 </a:t>
            </a:r>
            <a:r>
              <a:rPr lang="en-US" sz="1800" dirty="0" err="1">
                <a:solidFill>
                  <a:srgbClr val="0C377B"/>
                </a:solidFill>
                <a:latin typeface="Arial"/>
                <a:ea typeface="+mn-ea"/>
                <a:cs typeface="+mn-cs"/>
              </a:rPr>
              <a:t>TeV</a:t>
            </a:r>
            <a:r>
              <a:rPr lang="en-US" sz="1800" dirty="0">
                <a:solidFill>
                  <a:srgbClr val="0C377B"/>
                </a:solidFill>
                <a:latin typeface="Arial"/>
                <a:ea typeface="+mn-ea"/>
                <a:cs typeface="+mn-cs"/>
              </a:rPr>
              <a:t> for LHC)</a:t>
            </a:r>
            <a:r>
              <a:rPr lang="en-US" sz="1800" dirty="0">
                <a:solidFill>
                  <a:srgbClr val="0C377B"/>
                </a:solidFill>
                <a:latin typeface="Arial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lang="en-US" sz="1800" dirty="0" smtClean="0">
              <a:solidFill>
                <a:srgbClr val="0C377B"/>
              </a:solidFill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322326" lvl="0" indent="-285750">
              <a:spcBef>
                <a:spcPts val="1200"/>
              </a:spcBef>
              <a:spcAft>
                <a:spcPts val="0"/>
              </a:spcAft>
              <a:buClr>
                <a:srgbClr val="0C377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20 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ab</a:t>
            </a:r>
            <a:r>
              <a:rPr lang="en-US" sz="1800" b="1" baseline="300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-1</a:t>
            </a:r>
            <a:r>
              <a:rPr lang="en-US" sz="1800" b="1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per experiment collected over 25 years </a:t>
            </a:r>
            <a:r>
              <a:rPr lang="en-US" sz="1800" dirty="0">
                <a:solidFill>
                  <a:srgbClr val="0C377B"/>
                </a:solidFill>
                <a:latin typeface="Arial"/>
                <a:ea typeface="+mn-ea"/>
                <a:cs typeface="+mn-cs"/>
              </a:rPr>
              <a:t>of operation (vs 3 ab</a:t>
            </a:r>
            <a:r>
              <a:rPr lang="en-US" sz="1800" baseline="30000" dirty="0">
                <a:solidFill>
                  <a:srgbClr val="0C377B"/>
                </a:solidFill>
                <a:latin typeface="Arial"/>
                <a:ea typeface="+mn-ea"/>
                <a:cs typeface="+mn-cs"/>
              </a:rPr>
              <a:t>-1</a:t>
            </a:r>
            <a:r>
              <a:rPr lang="en-US" sz="1800" dirty="0">
                <a:solidFill>
                  <a:srgbClr val="0C377B"/>
                </a:solidFill>
                <a:latin typeface="Arial"/>
                <a:ea typeface="+mn-ea"/>
                <a:cs typeface="+mn-cs"/>
              </a:rPr>
              <a:t> for </a:t>
            </a:r>
            <a:r>
              <a:rPr lang="en-US" sz="1800" dirty="0" smtClean="0">
                <a:solidFill>
                  <a:srgbClr val="0C377B"/>
                </a:solidFill>
                <a:latin typeface="Arial"/>
                <a:ea typeface="+mn-ea"/>
                <a:cs typeface="+mn-cs"/>
              </a:rPr>
              <a:t>LHC)</a:t>
            </a:r>
          </a:p>
          <a:p>
            <a:pPr marL="322326" lvl="0" indent="-285750">
              <a:spcBef>
                <a:spcPts val="1200"/>
              </a:spcBef>
              <a:spcAft>
                <a:spcPts val="0"/>
              </a:spcAft>
              <a:buClr>
                <a:srgbClr val="0C377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C377B"/>
                </a:solidFill>
                <a:latin typeface="Arial"/>
                <a:ea typeface="+mn-ea"/>
                <a:cs typeface="+mn-cs"/>
              </a:rPr>
              <a:t>similar </a:t>
            </a:r>
            <a:r>
              <a:rPr lang="en-US" sz="1800" dirty="0">
                <a:solidFill>
                  <a:srgbClr val="0C377B"/>
                </a:solidFill>
                <a:latin typeface="Arial"/>
                <a:ea typeface="+mn-ea"/>
                <a:cs typeface="+mn-cs"/>
              </a:rPr>
              <a:t>performance increase as from </a:t>
            </a:r>
            <a:r>
              <a:rPr lang="en-US" sz="1800" dirty="0" err="1">
                <a:solidFill>
                  <a:srgbClr val="0C377B"/>
                </a:solidFill>
                <a:latin typeface="Arial"/>
                <a:ea typeface="+mn-ea"/>
                <a:cs typeface="+mn-cs"/>
              </a:rPr>
              <a:t>Tevatron</a:t>
            </a:r>
            <a:r>
              <a:rPr lang="en-US" sz="1800" dirty="0">
                <a:solidFill>
                  <a:srgbClr val="0C377B"/>
                </a:solidFill>
                <a:latin typeface="Arial"/>
                <a:ea typeface="+mn-ea"/>
                <a:cs typeface="+mn-cs"/>
              </a:rPr>
              <a:t> to </a:t>
            </a:r>
            <a:r>
              <a:rPr lang="en-US" sz="1800" dirty="0" smtClean="0">
                <a:solidFill>
                  <a:srgbClr val="0C377B"/>
                </a:solidFill>
                <a:latin typeface="Arial"/>
                <a:ea typeface="+mn-ea"/>
                <a:cs typeface="+mn-cs"/>
              </a:rPr>
              <a:t>LHC</a:t>
            </a:r>
          </a:p>
          <a:p>
            <a:pPr marL="322326" lvl="0" indent="-285750">
              <a:spcBef>
                <a:spcPts val="1200"/>
              </a:spcBef>
              <a:spcAft>
                <a:spcPts val="0"/>
              </a:spcAft>
              <a:buClr>
                <a:srgbClr val="0C377B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800" b="1" u="sng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key </a:t>
            </a:r>
            <a:r>
              <a:rPr lang="en-US" sz="1800" b="1" u="sng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technology: high-field magnets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FCC-</a:t>
            </a:r>
            <a:r>
              <a:rPr lang="fr-FR" dirty="0" err="1"/>
              <a:t>hh</a:t>
            </a:r>
            <a:r>
              <a:rPr lang="fr-FR" dirty="0"/>
              <a:t>: </a:t>
            </a:r>
            <a:r>
              <a:rPr lang="fr-FR" dirty="0" err="1"/>
              <a:t>highest</a:t>
            </a:r>
            <a:r>
              <a:rPr lang="fr-FR" dirty="0"/>
              <a:t> collision </a:t>
            </a:r>
            <a:r>
              <a:rPr lang="fr-FR" dirty="0" err="1" smtClean="0"/>
              <a:t>energies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6769960" y="3979745"/>
            <a:ext cx="1843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FNAL dipole demonstrator </a:t>
            </a:r>
          </a:p>
          <a:p>
            <a:pPr algn="ctr" defTabSz="457189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14.5 T Nb</a:t>
            </a:r>
            <a:r>
              <a:rPr lang="en-US" b="1" baseline="-25000" dirty="0">
                <a:solidFill>
                  <a:srgbClr val="0C377B"/>
                </a:solidFill>
                <a:latin typeface="Arial"/>
              </a:rPr>
              <a:t>3</a:t>
            </a:r>
            <a:r>
              <a:rPr lang="en-US" b="1" dirty="0">
                <a:solidFill>
                  <a:srgbClr val="0C377B"/>
                </a:solidFill>
                <a:latin typeface="Arial"/>
              </a:rPr>
              <a:t>Sn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5" y="1058468"/>
            <a:ext cx="4362035" cy="23129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46819" y="3964357"/>
            <a:ext cx="3001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from </a:t>
            </a:r>
          </a:p>
          <a:p>
            <a:pPr algn="ctr" defTabSz="457189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LHC technology </a:t>
            </a:r>
          </a:p>
          <a:p>
            <a:pPr algn="ctr" defTabSz="457189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8.3 T </a:t>
            </a:r>
            <a:r>
              <a:rPr lang="en-US" b="1" dirty="0" err="1">
                <a:solidFill>
                  <a:srgbClr val="0C377B"/>
                </a:solidFill>
                <a:latin typeface="Arial"/>
              </a:rPr>
              <a:t>NbTi</a:t>
            </a:r>
            <a:r>
              <a:rPr lang="en-US" b="1" dirty="0">
                <a:solidFill>
                  <a:srgbClr val="0C377B"/>
                </a:solidFill>
                <a:latin typeface="Arial"/>
              </a:rPr>
              <a:t> dipole</a:t>
            </a:r>
            <a:endParaRPr lang="en-US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9295" y="3964357"/>
            <a:ext cx="2634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via </a:t>
            </a:r>
          </a:p>
          <a:p>
            <a:pPr algn="ctr" defTabSz="457189">
              <a:defRPr/>
            </a:pPr>
            <a:r>
              <a:rPr lang="en-US" b="1" dirty="0">
                <a:solidFill>
                  <a:srgbClr val="0C377B"/>
                </a:solidFill>
                <a:latin typeface="Arial"/>
              </a:rPr>
              <a:t>HL-LHC technology </a:t>
            </a:r>
          </a:p>
          <a:p>
            <a:pPr algn="ctr" defTabSz="457189">
              <a:defRPr/>
            </a:pPr>
            <a:r>
              <a:rPr lang="en-US" sz="2000" b="1" dirty="0">
                <a:solidFill>
                  <a:srgbClr val="0C377B"/>
                </a:solidFill>
                <a:latin typeface="Calibri" panose="020F0502020204030204"/>
              </a:rPr>
              <a:t>12 T Nb</a:t>
            </a:r>
            <a:r>
              <a:rPr lang="en-US" sz="2000" b="1" baseline="-25000" dirty="0">
                <a:solidFill>
                  <a:srgbClr val="0C377B"/>
                </a:solidFill>
                <a:latin typeface="Calibri" panose="020F0502020204030204"/>
              </a:rPr>
              <a:t>3</a:t>
            </a:r>
            <a:r>
              <a:rPr lang="en-US" sz="2000" b="1" dirty="0">
                <a:solidFill>
                  <a:srgbClr val="0C377B"/>
                </a:solidFill>
                <a:latin typeface="Calibri" panose="020F0502020204030204"/>
              </a:rPr>
              <a:t>Sn quadrupole</a:t>
            </a:r>
            <a:endParaRPr lang="en-US" sz="2000" dirty="0">
              <a:solidFill>
                <a:srgbClr val="0C377B"/>
              </a:solidFill>
              <a:latin typeface="Arial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080509" y="2080671"/>
            <a:ext cx="576064" cy="3932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86012" y="1524483"/>
            <a:ext cx="576064" cy="39329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3"/>
            <a:endCxn id="4" idx="1"/>
          </p:cNvCxnSpPr>
          <p:nvPr/>
        </p:nvCxnSpPr>
        <p:spPr>
          <a:xfrm>
            <a:off x="2826226" y="5673733"/>
            <a:ext cx="769263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3"/>
            <a:endCxn id="6" idx="1"/>
          </p:cNvCxnSpPr>
          <p:nvPr/>
        </p:nvCxnSpPr>
        <p:spPr>
          <a:xfrm>
            <a:off x="5967385" y="5673733"/>
            <a:ext cx="769264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DEF8952-17D8-4139-8075-39ED7CE79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649" y="4881733"/>
            <a:ext cx="2112000" cy="158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BDBB53-6551-4FE2-9241-EE34F823B8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489" y="4881733"/>
            <a:ext cx="2371896" cy="1584000"/>
          </a:xfrm>
          <a:prstGeom prst="rect">
            <a:avLst/>
          </a:prstGeom>
        </p:spPr>
      </p:pic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 smtClean="0"/>
              <a:t>2nd FCC-France workshop 20/01/2021</a:t>
            </a:r>
            <a:endParaRPr lang="en-GB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6</a:t>
            </a:fld>
            <a:endParaRPr lang="en-GB"/>
          </a:p>
        </p:txBody>
      </p:sp>
      <p:sp>
        <p:nvSpPr>
          <p:cNvPr id="24" name="ZoneTexte 23"/>
          <p:cNvSpPr txBox="1"/>
          <p:nvPr/>
        </p:nvSpPr>
        <p:spPr>
          <a:xfrm>
            <a:off x="61911" y="3546022"/>
            <a:ext cx="4664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 smtClean="0">
                <a:solidFill>
                  <a:schemeClr val="tx2"/>
                </a:solidFill>
              </a:rPr>
              <a:t>→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see</a:t>
            </a:r>
            <a:r>
              <a:rPr lang="fr-FR" sz="1400" b="1" u="sng" dirty="0" smtClean="0">
                <a:solidFill>
                  <a:schemeClr val="tx2"/>
                </a:solidFill>
              </a:rPr>
              <a:t>  « </a:t>
            </a:r>
            <a:r>
              <a:rPr lang="fr-FR" sz="1400" b="1" u="sng" dirty="0" smtClean="0">
                <a:solidFill>
                  <a:schemeClr val="tx2"/>
                </a:solidFill>
              </a:rPr>
              <a:t>HF </a:t>
            </a:r>
            <a:r>
              <a:rPr lang="fr-FR" sz="1400" b="1" u="sng" dirty="0" err="1">
                <a:solidFill>
                  <a:schemeClr val="tx2"/>
                </a:solidFill>
              </a:rPr>
              <a:t>magnets</a:t>
            </a:r>
            <a:r>
              <a:rPr lang="fr-FR" sz="1400" b="1" u="sng" dirty="0">
                <a:solidFill>
                  <a:schemeClr val="tx2"/>
                </a:solidFill>
              </a:rPr>
              <a:t> </a:t>
            </a:r>
            <a:r>
              <a:rPr lang="fr-FR" sz="1400" b="1" u="sng" dirty="0" smtClean="0">
                <a:solidFill>
                  <a:schemeClr val="tx2"/>
                </a:solidFill>
              </a:rPr>
              <a:t>R&amp;D » by Etienne </a:t>
            </a:r>
            <a:r>
              <a:rPr lang="fr-FR" sz="1400" b="1" u="sng" dirty="0" err="1" smtClean="0">
                <a:solidFill>
                  <a:schemeClr val="tx2"/>
                </a:solidFill>
              </a:rPr>
              <a:t>Rochepault</a:t>
            </a:r>
            <a:endParaRPr lang="fr-FR" sz="1600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Global FCC </a:t>
            </a:r>
            <a:r>
              <a:rPr lang="en-US" dirty="0" smtClean="0"/>
              <a:t>Collaboration</a:t>
            </a:r>
            <a:endParaRPr lang="fr-FR" dirty="0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7</a:t>
            </a:fld>
            <a:endParaRPr lang="en-GB"/>
          </a:p>
        </p:txBody>
      </p:sp>
      <p:pic>
        <p:nvPicPr>
          <p:cNvPr id="24" name="Espace réservé du contenu 2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" y="1377339"/>
            <a:ext cx="8928100" cy="45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2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70"/>
          <a:stretch/>
        </p:blipFill>
        <p:spPr>
          <a:xfrm>
            <a:off x="0" y="947495"/>
            <a:ext cx="6644232" cy="230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52" y="3290270"/>
            <a:ext cx="653672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latin typeface="Arial"/>
              </a:rPr>
              <a:t>Present baseline position was established considering: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Arial"/>
              </a:rPr>
              <a:t>Lowest </a:t>
            </a:r>
            <a:r>
              <a:rPr lang="en-GB" sz="2000" dirty="0">
                <a:latin typeface="Arial"/>
              </a:rPr>
              <a:t>risk for construction, fastest and cheapest construction 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Arial"/>
              </a:rPr>
              <a:t>Molasse rock preferred for tunnelling, avoid limestone with karstic structures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endParaRPr lang="en-GB" sz="2000" dirty="0">
              <a:latin typeface="Arial"/>
            </a:endParaRP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Arial"/>
              </a:rPr>
              <a:t>90 – 100 km circumference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en-GB" sz="2000" b="1" dirty="0">
                <a:latin typeface="Arial"/>
              </a:rPr>
              <a:t>12 surface sites with few ha area each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endParaRPr lang="en-GB" sz="2000" b="1" dirty="0">
              <a:solidFill>
                <a:srgbClr val="0C377B"/>
              </a:solidFill>
              <a:latin typeface="Arial"/>
            </a:endParaRP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rgbClr val="0C377B"/>
              </a:solidFill>
              <a:latin typeface="Arial"/>
            </a:endParaRPr>
          </a:p>
        </p:txBody>
      </p:sp>
      <p:pic>
        <p:nvPicPr>
          <p:cNvPr id="1026" name="Picture 1" descr="image00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4232" y="947495"/>
            <a:ext cx="2399999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480" y="3429000"/>
            <a:ext cx="2401200" cy="2397832"/>
          </a:xfrm>
          <a:prstGeom prst="rect">
            <a:avLst/>
          </a:prstGeom>
          <a:ln>
            <a:noFill/>
          </a:ln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FCC </a:t>
            </a:r>
            <a:r>
              <a:rPr lang="fr-FR" dirty="0" err="1"/>
              <a:t>implementation</a:t>
            </a:r>
            <a:r>
              <a:rPr lang="fr-FR" dirty="0"/>
              <a:t> 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footprint</a:t>
            </a:r>
            <a:r>
              <a:rPr lang="fr-FR" dirty="0" smtClean="0"/>
              <a:t> </a:t>
            </a:r>
            <a:r>
              <a:rPr lang="fr-FR" dirty="0" err="1"/>
              <a:t>baseline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0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211960" y="5027166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de-DE" sz="2000" b="1" dirty="0">
                <a:latin typeface="Arial"/>
              </a:rPr>
              <a:t>Total construction duration 7 years</a:t>
            </a:r>
          </a:p>
          <a:p>
            <a:pPr marL="342891" indent="-342891" defTabSz="914377">
              <a:buFont typeface="Arial" panose="020B0604020202020204" pitchFamily="34" charset="0"/>
              <a:buChar char="•"/>
              <a:defRPr/>
            </a:pPr>
            <a:r>
              <a:rPr lang="de-DE" sz="2000" b="1" dirty="0">
                <a:latin typeface="Arial"/>
              </a:rPr>
              <a:t>First sectors ready after 4.5 years</a:t>
            </a:r>
          </a:p>
          <a:p>
            <a:pPr marL="457189" lvl="1" defTabSz="914377">
              <a:defRPr/>
            </a:pPr>
            <a:endParaRPr lang="de-DE" sz="2000" dirty="0">
              <a:solidFill>
                <a:srgbClr val="0C377B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271" y="1268760"/>
            <a:ext cx="4023156" cy="2232248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Civil Engineering construction </a:t>
            </a:r>
            <a:r>
              <a:rPr lang="fr-FR" dirty="0" err="1" smtClean="0"/>
              <a:t>schedule</a:t>
            </a:r>
            <a:endParaRPr lang="fr-FR" dirty="0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2nd FCC-France workshop 20/01/2021</a:t>
            </a:r>
            <a:endParaRPr lang="en-GB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Antoine CHANCE</a:t>
            </a:r>
            <a:endParaRPr lang="en-GB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4100A-E962-4EDC-8177-67B64A99A009}" type="slidenum">
              <a:rPr lang="en-GB" smtClean="0"/>
              <a:t>9</a:t>
            </a:fld>
            <a:endParaRPr lang="en-GB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4" y="1036141"/>
            <a:ext cx="4822518" cy="379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emple_powerpoint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80335</TotalTime>
  <Words>1751</Words>
  <Application>Microsoft Office PowerPoint</Application>
  <PresentationFormat>Affichage à l'écran (4:3)</PresentationFormat>
  <Paragraphs>351</Paragraphs>
  <Slides>20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Tahoma</vt:lpstr>
      <vt:lpstr>Times New Roman</vt:lpstr>
      <vt:lpstr>Verdana</vt:lpstr>
      <vt:lpstr>Wingdings</vt:lpstr>
      <vt:lpstr>Exemple_powerpoint_Irfu</vt:lpstr>
      <vt:lpstr>Présentation PowerPoint</vt:lpstr>
      <vt:lpstr>The FCC integrated program</vt:lpstr>
      <vt:lpstr>FCC-ee collider parameters (stage 1)</vt:lpstr>
      <vt:lpstr>FCC-ee: efficient Higgs/electroweak factory</vt:lpstr>
      <vt:lpstr>FCC-hh collider parameters (stage 2)</vt:lpstr>
      <vt:lpstr>FCC-hh: highest collision energies</vt:lpstr>
      <vt:lpstr>Status of Global FCC Collaboration</vt:lpstr>
      <vt:lpstr>FCC implementation  footprint baseline</vt:lpstr>
      <vt:lpstr>Civil Engineering construction schedule</vt:lpstr>
      <vt:lpstr>FCC integrated project technical schedule</vt:lpstr>
      <vt:lpstr>FCC CDR and Study Documentation</vt:lpstr>
      <vt:lpstr>Feasibility Study of FCC integrated project</vt:lpstr>
      <vt:lpstr>FCC roadmap towards stage 1</vt:lpstr>
      <vt:lpstr>FCC key deliverables: prototypes by 2025</vt:lpstr>
      <vt:lpstr>FCC key deliverables: prototypes by 2025</vt:lpstr>
      <vt:lpstr>H2020 DS FCC Innovation Study  2020-24</vt:lpstr>
      <vt:lpstr>Objectives and organisation of FCCIS (Description of Action)</vt:lpstr>
      <vt:lpstr>Status and Outlook</vt:lpstr>
      <vt:lpstr>French contribution</vt:lpstr>
      <vt:lpstr>Présentation PowerPoint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FCC presentation at 6th TLEP WS</dc:title>
  <dc:creator>Michael Benedikt</dc:creator>
  <cp:lastModifiedBy>CHANCE Antoine</cp:lastModifiedBy>
  <cp:revision>1875</cp:revision>
  <cp:lastPrinted>2020-05-02T13:25:48Z</cp:lastPrinted>
  <dcterms:created xsi:type="dcterms:W3CDTF">2012-06-07T06:34:51Z</dcterms:created>
  <dcterms:modified xsi:type="dcterms:W3CDTF">2021-01-20T09:32:08Z</dcterms:modified>
</cp:coreProperties>
</file>