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4"/>
    <p:sldMasterId id="2147483712" r:id="rId5"/>
    <p:sldMasterId id="2147483724" r:id="rId6"/>
  </p:sldMasterIdLst>
  <p:notesMasterIdLst>
    <p:notesMasterId r:id="rId20"/>
  </p:notesMasterIdLst>
  <p:handoutMasterIdLst>
    <p:handoutMasterId r:id="rId21"/>
  </p:handoutMasterIdLst>
  <p:sldIdLst>
    <p:sldId id="273" r:id="rId7"/>
    <p:sldId id="291" r:id="rId8"/>
    <p:sldId id="301" r:id="rId9"/>
    <p:sldId id="308" r:id="rId10"/>
    <p:sldId id="309" r:id="rId11"/>
    <p:sldId id="310" r:id="rId12"/>
    <p:sldId id="312" r:id="rId13"/>
    <p:sldId id="313" r:id="rId14"/>
    <p:sldId id="319" r:id="rId15"/>
    <p:sldId id="316" r:id="rId16"/>
    <p:sldId id="317" r:id="rId17"/>
    <p:sldId id="263" r:id="rId18"/>
    <p:sldId id="290" r:id="rId19"/>
  </p:sldIdLst>
  <p:sldSz cx="9144000" cy="6858000" type="screen4x3"/>
  <p:notesSz cx="7099300" cy="10234613"/>
  <p:defaultTextStyle>
    <a:defPPr>
      <a:defRPr lang="en-US"/>
    </a:defPPr>
    <a:lvl1pPr marL="0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4" orient="horz" pos="3083" userDrawn="1">
          <p15:clr>
            <a:srgbClr val="A4A3A4"/>
          </p15:clr>
        </p15:guide>
        <p15:guide id="5" pos="232" userDrawn="1">
          <p15:clr>
            <a:srgbClr val="A4A3A4"/>
          </p15:clr>
        </p15:guide>
        <p15:guide id="8" orient="horz" pos="2074" userDrawn="1">
          <p15:clr>
            <a:srgbClr val="A4A3A4"/>
          </p15:clr>
        </p15:guide>
        <p15:guide id="11" pos="4151" userDrawn="1">
          <p15:clr>
            <a:srgbClr val="A4A3A4"/>
          </p15:clr>
        </p15:guide>
        <p15:guide id="12" pos="4082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  <p15:guide id="14" orient="horz" pos="4111" userDrawn="1">
          <p15:clr>
            <a:srgbClr val="A4A3A4"/>
          </p15:clr>
        </p15:guide>
        <p15:guide id="15" orient="horz" pos="2765" userDrawn="1">
          <p15:clr>
            <a:srgbClr val="A4A3A4"/>
          </p15:clr>
        </p15:guide>
        <p15:guide id="16" pos="2880" userDrawn="1">
          <p15:clr>
            <a:srgbClr val="A4A3A4"/>
          </p15:clr>
        </p15:guide>
        <p15:guide id="17" pos="309" userDrawn="1">
          <p15:clr>
            <a:srgbClr val="A4A3A4"/>
          </p15:clr>
        </p15:guide>
        <p15:guide id="18" pos="5535" userDrawn="1">
          <p15:clr>
            <a:srgbClr val="A4A3A4"/>
          </p15:clr>
        </p15:guide>
        <p15:guide id="19" pos="54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00FF"/>
    <a:srgbClr val="009900"/>
    <a:srgbClr val="33CC33"/>
    <a:srgbClr val="548235"/>
    <a:srgbClr val="543D29"/>
    <a:srgbClr val="FFCC00"/>
    <a:srgbClr val="A50119"/>
    <a:srgbClr val="71B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2" autoAdjust="0"/>
    <p:restoredTop sz="91345" autoAdjust="0"/>
  </p:normalViewPr>
  <p:slideViewPr>
    <p:cSldViewPr snapToGrid="0" showGuides="1">
      <p:cViewPr varScale="1">
        <p:scale>
          <a:sx n="48" d="100"/>
          <a:sy n="48" d="100"/>
        </p:scale>
        <p:origin x="324" y="32"/>
      </p:cViewPr>
      <p:guideLst>
        <p:guide orient="horz" pos="1620"/>
        <p:guide pos="2160"/>
        <p:guide orient="horz" pos="3083"/>
        <p:guide pos="232"/>
        <p:guide orient="horz" pos="2074"/>
        <p:guide pos="4151"/>
        <p:guide pos="4082"/>
        <p:guide orient="horz" pos="2160"/>
        <p:guide orient="horz" pos="4111"/>
        <p:guide orient="horz" pos="2765"/>
        <p:guide pos="2880"/>
        <p:guide pos="309"/>
        <p:guide pos="5535"/>
        <p:guide pos="54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3396" y="-72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481E118-1CEA-43E8-BD51-A8A2CBD62889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7CB1C5FA-467D-48F3-9F36-205F533C0F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208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0389419-4E28-4B58-9AA2-383238311FDA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277938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20" tIns="47960" rIns="95920" bIns="4796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10"/>
            <a:ext cx="5679440" cy="4029879"/>
          </a:xfrm>
          <a:prstGeom prst="rect">
            <a:avLst/>
          </a:prstGeom>
        </p:spPr>
        <p:txBody>
          <a:bodyPr vert="horz" lIns="95920" tIns="47960" rIns="95920" bIns="4796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39DC57ED-270C-43E3-91AA-48F4CC1938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1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597121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-40641"/>
            <a:ext cx="9154160" cy="6011852"/>
          </a:xfrm>
          <a:prstGeom prst="rect">
            <a:avLst/>
          </a:prstGeom>
        </p:spPr>
      </p:pic>
      <p:pic>
        <p:nvPicPr>
          <p:cNvPr id="8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0" name="Titre 3"/>
          <p:cNvSpPr txBox="1">
            <a:spLocks/>
          </p:cNvSpPr>
          <p:nvPr userDrawn="1"/>
        </p:nvSpPr>
        <p:spPr>
          <a:xfrm>
            <a:off x="843276" y="3757134"/>
            <a:ext cx="7860672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34777" y="6158143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843277" y="4461090"/>
            <a:ext cx="6572852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843277" y="5122102"/>
            <a:ext cx="294201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ED1C4103-FF01-4613-BB77-A54429AC18D2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834777" y="5469234"/>
            <a:ext cx="294201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388946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d'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DDA024-CC5C-49D4-9EDE-B13C9CE4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6952101-6F0D-4470-B900-D7C009A83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60769C5C-EDFB-44C6-A754-7FD9C1B5A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98242" y="1358084"/>
            <a:ext cx="1085850" cy="9747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6" name="Espace réservé pour une image  4">
            <a:extLst>
              <a:ext uri="{FF2B5EF4-FFF2-40B4-BE49-F238E27FC236}">
                <a16:creationId xmlns:a16="http://schemas.microsoft.com/office/drawing/2014/main" id="{CE83B8F1-3CFD-4C6F-B77B-684EE09D6F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3696" y="1358084"/>
            <a:ext cx="1085850" cy="9747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1F07BDA-5AB0-410C-A329-8C06350E1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1227" y="1358085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95E4514-E62C-42B5-BE1E-5F1CD3D2A789}"/>
              </a:ext>
            </a:extLst>
          </p:cNvPr>
          <p:cNvCxnSpPr/>
          <p:nvPr userDrawn="1"/>
        </p:nvCxnSpPr>
        <p:spPr>
          <a:xfrm flipH="1">
            <a:off x="914402" y="2332809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5C946E34-2083-434D-8404-8F5AEE71F0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23927" y="1358085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653795C-036F-4780-863C-5F5B75D45AC9}"/>
              </a:ext>
            </a:extLst>
          </p:cNvPr>
          <p:cNvCxnSpPr/>
          <p:nvPr userDrawn="1"/>
        </p:nvCxnSpPr>
        <p:spPr>
          <a:xfrm flipH="1">
            <a:off x="4643696" y="2332809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6076C443-2E06-4281-8B05-53A67256EE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98242" y="2628159"/>
            <a:ext cx="1085850" cy="9747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AAFC24E1-75A5-4390-A26C-B3DE9FF20EE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43696" y="2628159"/>
            <a:ext cx="1085850" cy="9747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67AD350B-6F89-4863-9328-41F1D93BBC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31227" y="2628160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7B1C8393-42C9-4E5B-B22A-7A1C80B3392B}"/>
              </a:ext>
            </a:extLst>
          </p:cNvPr>
          <p:cNvCxnSpPr/>
          <p:nvPr userDrawn="1"/>
        </p:nvCxnSpPr>
        <p:spPr>
          <a:xfrm flipH="1">
            <a:off x="914402" y="3602884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EADC8B10-F914-44B6-855C-77AEF500D4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23927" y="2634550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6674119E-EE06-45F8-B404-7D969C8F47C0}"/>
              </a:ext>
            </a:extLst>
          </p:cNvPr>
          <p:cNvCxnSpPr/>
          <p:nvPr userDrawn="1"/>
        </p:nvCxnSpPr>
        <p:spPr>
          <a:xfrm flipH="1">
            <a:off x="4643696" y="3602884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Espace réservé pour une image  4">
            <a:extLst>
              <a:ext uri="{FF2B5EF4-FFF2-40B4-BE49-F238E27FC236}">
                <a16:creationId xmlns:a16="http://schemas.microsoft.com/office/drawing/2014/main" id="{2E8B88C5-9DD3-4342-8110-493B6A4046E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98242" y="3878367"/>
            <a:ext cx="1085850" cy="9747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20" name="Espace réservé pour une image  4">
            <a:extLst>
              <a:ext uri="{FF2B5EF4-FFF2-40B4-BE49-F238E27FC236}">
                <a16:creationId xmlns:a16="http://schemas.microsoft.com/office/drawing/2014/main" id="{11DFD99F-CCC2-490B-9103-83A0C7B5BF9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643696" y="3878367"/>
            <a:ext cx="1085850" cy="9747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105DF51F-34C2-49EC-92D0-D81C49BE61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1227" y="3878368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A75A8DBD-F5B7-405E-B653-6D5F7E42EB8D}"/>
              </a:ext>
            </a:extLst>
          </p:cNvPr>
          <p:cNvCxnSpPr/>
          <p:nvPr userDrawn="1"/>
        </p:nvCxnSpPr>
        <p:spPr>
          <a:xfrm flipH="1">
            <a:off x="914402" y="4853092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Espace réservé du texte 7">
            <a:extLst>
              <a:ext uri="{FF2B5EF4-FFF2-40B4-BE49-F238E27FC236}">
                <a16:creationId xmlns:a16="http://schemas.microsoft.com/office/drawing/2014/main" id="{A402FF8C-DB59-4608-B517-7FD56431411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23927" y="3866242"/>
            <a:ext cx="2359026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D552D8A-671C-4599-8FC0-D56624B966E2}"/>
              </a:ext>
            </a:extLst>
          </p:cNvPr>
          <p:cNvCxnSpPr/>
          <p:nvPr userDrawn="1"/>
        </p:nvCxnSpPr>
        <p:spPr>
          <a:xfrm flipH="1">
            <a:off x="4643696" y="4853092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979E6621-7EBD-4E8A-9D3F-98667422C62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398242" y="5128574"/>
            <a:ext cx="1085850" cy="9747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4EB9FABD-311A-46B5-803C-4468714878B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643696" y="5128574"/>
            <a:ext cx="1085850" cy="9747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27" name="Espace réservé du texte 7">
            <a:extLst>
              <a:ext uri="{FF2B5EF4-FFF2-40B4-BE49-F238E27FC236}">
                <a16:creationId xmlns:a16="http://schemas.microsoft.com/office/drawing/2014/main" id="{B039882E-C7D2-4A10-8D17-525FEF96661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1227" y="5128575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40312D7E-F5FE-4ADB-8526-4D9ED88C5C15}"/>
              </a:ext>
            </a:extLst>
          </p:cNvPr>
          <p:cNvCxnSpPr/>
          <p:nvPr userDrawn="1"/>
        </p:nvCxnSpPr>
        <p:spPr>
          <a:xfrm flipH="1">
            <a:off x="914402" y="6103299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6AD72B51-7D15-4502-B762-932C85FC894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823927" y="5128575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13D9F259-C0D9-40E4-B155-CD1D47C48F43}"/>
              </a:ext>
            </a:extLst>
          </p:cNvPr>
          <p:cNvCxnSpPr/>
          <p:nvPr userDrawn="1"/>
        </p:nvCxnSpPr>
        <p:spPr>
          <a:xfrm flipH="1">
            <a:off x="4643696" y="6103299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188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9144000" cy="5998464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3269974" y="2277417"/>
            <a:ext cx="4765976" cy="6247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579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400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fr-FR" noProof="0" dirty="0"/>
              <a:t>Merci de votre attention</a:t>
            </a:r>
          </a:p>
        </p:txBody>
      </p:sp>
      <p:sp>
        <p:nvSpPr>
          <p:cNvPr id="10" name="Espace réservé du texte 18"/>
          <p:cNvSpPr>
            <a:spLocks noGrp="1"/>
          </p:cNvSpPr>
          <p:nvPr>
            <p:ph type="body" sz="quarter" idx="10" hasCustomPrompt="1"/>
          </p:nvPr>
        </p:nvSpPr>
        <p:spPr>
          <a:xfrm>
            <a:off x="991769" y="4403563"/>
            <a:ext cx="6848148" cy="267471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z="1000" b="1" noProof="0" dirty="0">
                <a:solidFill>
                  <a:schemeClr val="tx1"/>
                </a:solidFill>
                <a:latin typeface="Calibri"/>
                <a:cs typeface="Calibri"/>
              </a:rPr>
              <a:t>Crédits photos </a:t>
            </a:r>
            <a:r>
              <a:rPr lang="fr-FR" sz="1000" noProof="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3269974" y="3140287"/>
            <a:ext cx="4714240" cy="405970"/>
          </a:xfrm>
        </p:spPr>
        <p:txBody>
          <a:bodyPr>
            <a:spAutoFit/>
          </a:bodyPr>
          <a:lstStyle>
            <a:lvl1pPr marL="0" indent="0">
              <a:buFontTx/>
              <a:buNone/>
              <a:defRPr lang="fr-FR" sz="2000" kern="1200" smtClean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z="2000" kern="1200" noProof="0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Mise à jour 20 mai 2019</a:t>
            </a:r>
            <a:endParaRPr lang="fr-FR" noProof="0" dirty="0"/>
          </a:p>
        </p:txBody>
      </p:sp>
      <p:sp>
        <p:nvSpPr>
          <p:cNvPr id="12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pic>
        <p:nvPicPr>
          <p:cNvPr id="13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4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54937" y="3564234"/>
            <a:ext cx="294201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1977181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9144000" cy="5998464"/>
          </a:xfrm>
          <a:prstGeom prst="rect">
            <a:avLst/>
          </a:prstGeom>
        </p:spPr>
      </p:pic>
      <p:pic>
        <p:nvPicPr>
          <p:cNvPr id="13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6" name="Titre 3"/>
          <p:cNvSpPr txBox="1">
            <a:spLocks/>
          </p:cNvSpPr>
          <p:nvPr userDrawn="1"/>
        </p:nvSpPr>
        <p:spPr>
          <a:xfrm>
            <a:off x="843276" y="3757134"/>
            <a:ext cx="7860672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843277" y="4461090"/>
            <a:ext cx="6572852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Annexes</a:t>
            </a:r>
          </a:p>
        </p:txBody>
      </p:sp>
      <p:sp>
        <p:nvSpPr>
          <p:cNvPr id="19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843277" y="5122102"/>
            <a:ext cx="294201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13 mai 2019</a:t>
            </a:r>
          </a:p>
        </p:txBody>
      </p:sp>
    </p:spTree>
    <p:extLst>
      <p:ext uri="{BB962C8B-B14F-4D97-AF65-F5344CB8AC3E}">
        <p14:creationId xmlns:p14="http://schemas.microsoft.com/office/powerpoint/2010/main" val="93149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" y="597121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-40641"/>
            <a:ext cx="9154160" cy="6011852"/>
          </a:xfrm>
          <a:prstGeom prst="rect">
            <a:avLst/>
          </a:prstGeom>
        </p:spPr>
      </p:pic>
      <p:pic>
        <p:nvPicPr>
          <p:cNvPr id="12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843277" y="4461090"/>
            <a:ext cx="6572852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843276" y="3757134"/>
            <a:ext cx="7860672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843277" y="5122102"/>
            <a:ext cx="294201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5122334" y="1143001"/>
            <a:ext cx="2751138" cy="239369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4777" y="5469234"/>
            <a:ext cx="294201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699585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9144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066800" y="473604"/>
            <a:ext cx="3505200" cy="14380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73908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60824" y="1630411"/>
            <a:ext cx="78867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660825" y="1067647"/>
            <a:ext cx="7924376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323489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9144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4572000" y="2824702"/>
            <a:ext cx="3700463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1763" y="1835150"/>
            <a:ext cx="4381500" cy="359029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038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9144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738142" y="617538"/>
            <a:ext cx="3987800" cy="12441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6554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" y="597121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-40641"/>
            <a:ext cx="9154160" cy="6011852"/>
          </a:xfrm>
          <a:prstGeom prst="rect">
            <a:avLst/>
          </a:prstGeom>
        </p:spPr>
      </p:pic>
      <p:pic>
        <p:nvPicPr>
          <p:cNvPr id="12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843277" y="4461090"/>
            <a:ext cx="6572852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843276" y="3757134"/>
            <a:ext cx="7860672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843277" y="5122102"/>
            <a:ext cx="294201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5122334" y="1143001"/>
            <a:ext cx="2751138" cy="239369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4777" y="5469234"/>
            <a:ext cx="294201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85783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9144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066800" y="473604"/>
            <a:ext cx="3505200" cy="14380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0667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" y="597121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-40641"/>
            <a:ext cx="9154160" cy="6011852"/>
          </a:xfrm>
          <a:prstGeom prst="rect">
            <a:avLst/>
          </a:prstGeom>
        </p:spPr>
      </p:pic>
      <p:pic>
        <p:nvPicPr>
          <p:cNvPr id="12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843277" y="4461090"/>
            <a:ext cx="6572852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843276" y="3757134"/>
            <a:ext cx="7860672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843277" y="5122102"/>
            <a:ext cx="294201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5122334" y="1143001"/>
            <a:ext cx="2751138" cy="23936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4777" y="5469234"/>
            <a:ext cx="294201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42050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60824" y="1630411"/>
            <a:ext cx="78867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660825" y="1067647"/>
            <a:ext cx="7924376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427964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9144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4572000" y="2824702"/>
            <a:ext cx="3700463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1763" y="1835150"/>
            <a:ext cx="4381500" cy="359029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48433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9144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738142" y="617538"/>
            <a:ext cx="3987800" cy="12441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4134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9144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066800" y="473604"/>
            <a:ext cx="3505200" cy="14380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5286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en-US" noProof="0" smtClean="0"/>
              <a:t>Click to edit Master title style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60824" y="1630411"/>
            <a:ext cx="78867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FR" noProof="0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660825" y="1067647"/>
            <a:ext cx="7924376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513944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en-US" noProof="0" smtClean="0"/>
              <a:t>Click to edit Master title style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660825" y="1067647"/>
            <a:ext cx="7924376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77697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0520F-F2B4-4144-B2A0-D31492DE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90C283F-3F6C-463B-B6FF-C5A1120E75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A0235D1-1CA4-4813-8F9E-8EA6F5F924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9144000" cy="5808504"/>
          </a:xfrm>
          <a:prstGeom prst="rect">
            <a:avLst/>
          </a:prstGeom>
        </p:spPr>
      </p:pic>
      <p:sp>
        <p:nvSpPr>
          <p:cNvPr id="27" name="Titre 4">
            <a:extLst>
              <a:ext uri="{FF2B5EF4-FFF2-40B4-BE49-F238E27FC236}">
                <a16:creationId xmlns:a16="http://schemas.microsoft.com/office/drawing/2014/main" id="{9EB6429C-6B7C-4EE1-B9DC-E41E0338FCE4}"/>
              </a:ext>
            </a:extLst>
          </p:cNvPr>
          <p:cNvSpPr txBox="1">
            <a:spLocks/>
          </p:cNvSpPr>
          <p:nvPr userDrawn="1"/>
        </p:nvSpPr>
        <p:spPr>
          <a:xfrm>
            <a:off x="4572000" y="2824702"/>
            <a:ext cx="3700463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00B39465-DFB6-4F0B-AD93-34B67A43F556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31444" y="1835212"/>
            <a:ext cx="1521946" cy="195071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05215E8A-C584-469C-8777-F84DF88AD45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752037" y="1835212"/>
            <a:ext cx="1478663" cy="119856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295F236-0258-44BD-A085-BC26E990060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334674" y="1835151"/>
            <a:ext cx="1178590" cy="12809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35" name="Espace réservé pour une image  34">
            <a:extLst>
              <a:ext uri="{FF2B5EF4-FFF2-40B4-BE49-F238E27FC236}">
                <a16:creationId xmlns:a16="http://schemas.microsoft.com/office/drawing/2014/main" id="{10F23775-F583-446B-ADBA-A32E31D6D2FB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328279" y="3298825"/>
            <a:ext cx="1184516" cy="113810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CBB53359-B79D-4793-A0BA-531D16C92DB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757364" y="3201989"/>
            <a:ext cx="1466941" cy="58393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7629CC81-1DE8-42E7-8943-496B487C7A15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31763" y="3968619"/>
            <a:ext cx="1517650" cy="52718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41" name="Espace réservé pour une image  40">
            <a:extLst>
              <a:ext uri="{FF2B5EF4-FFF2-40B4-BE49-F238E27FC236}">
                <a16:creationId xmlns:a16="http://schemas.microsoft.com/office/drawing/2014/main" id="{3D9A0616-6187-42B8-A49C-5704495AFA0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31763" y="4673601"/>
            <a:ext cx="1517650" cy="60564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43" name="Espace réservé pour une image  42">
            <a:extLst>
              <a:ext uri="{FF2B5EF4-FFF2-40B4-BE49-F238E27FC236}">
                <a16:creationId xmlns:a16="http://schemas.microsoft.com/office/drawing/2014/main" id="{10BA3FEF-381F-4AA8-9215-136F5361141D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752037" y="3968619"/>
            <a:ext cx="1466850" cy="1310624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45" name="Espace réservé pour une image  44">
            <a:extLst>
              <a:ext uri="{FF2B5EF4-FFF2-40B4-BE49-F238E27FC236}">
                <a16:creationId xmlns:a16="http://schemas.microsoft.com/office/drawing/2014/main" id="{8FD27BC5-345B-4477-941A-3575E8185B4F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3319464" y="4619627"/>
            <a:ext cx="1193800" cy="6596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429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9144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4572000" y="2824702"/>
            <a:ext cx="3700463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1763" y="1835150"/>
            <a:ext cx="4381500" cy="35902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38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9144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738142" y="617538"/>
            <a:ext cx="3987800" cy="12441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90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107440" y="196178"/>
            <a:ext cx="8229600" cy="379192"/>
          </a:xfrm>
          <a:prstGeom prst="rect">
            <a:avLst/>
          </a:prstGeom>
        </p:spPr>
        <p:txBody>
          <a:bodyPr vert="horz" lIns="127723" tIns="50285" rIns="127723" bIns="50285" rtlCol="0" anchor="ctr">
            <a:spAutoFit/>
          </a:bodyPr>
          <a:lstStyle>
            <a:lvl1pPr>
              <a:defRPr cap="none" baseline="0"/>
            </a:lvl1pPr>
          </a:lstStyle>
          <a:p>
            <a:r>
              <a:rPr lang="en-US" noProof="0" smtClean="0"/>
              <a:t>Click to edit Master title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7691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293436"/>
            <a:ext cx="78867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7"/>
            <a:ext cx="9144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-25706"/>
            <a:ext cx="9143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8173526" y="6627317"/>
            <a:ext cx="970475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8466" y="-25707"/>
            <a:ext cx="970475" cy="783772"/>
          </a:xfrm>
          <a:prstGeom prst="rect">
            <a:avLst/>
          </a:prstGeom>
          <a:solidFill>
            <a:srgbClr val="C117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67891" y="6665909"/>
            <a:ext cx="627944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5" descr="cea_logo_typo2_small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4" y="224966"/>
            <a:ext cx="612339" cy="34648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07441" y="196179"/>
            <a:ext cx="4395374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6583143" y="6666681"/>
            <a:ext cx="1583653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1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 Janvier 2021</a:t>
            </a:r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652" y="6635131"/>
            <a:ext cx="4132448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FCC-France workshop</a:t>
            </a:r>
            <a:endParaRPr lang="fr-FR" sz="1000" kern="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ZoneTexte 4"/>
          <p:cNvSpPr txBox="1"/>
          <p:nvPr userDrawn="1"/>
        </p:nvSpPr>
        <p:spPr>
          <a:xfrm>
            <a:off x="4961466" y="6658217"/>
            <a:ext cx="102705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 smtClean="0">
                <a:latin typeface="Calibri" panose="020F0502020204030204" pitchFamily="34" charset="0"/>
              </a:rPr>
              <a:t>Barbara</a:t>
            </a:r>
            <a:r>
              <a:rPr lang="fr-FR" sz="1100" baseline="0" dirty="0" smtClean="0">
                <a:latin typeface="Calibri" panose="020F0502020204030204" pitchFamily="34" charset="0"/>
              </a:rPr>
              <a:t> </a:t>
            </a:r>
            <a:r>
              <a:rPr lang="fr-FR" sz="1100" baseline="0" dirty="0" err="1" smtClean="0">
                <a:latin typeface="Calibri" panose="020F0502020204030204" pitchFamily="34" charset="0"/>
              </a:rPr>
              <a:t>Dalena</a:t>
            </a:r>
            <a:endParaRPr lang="fr-FR" sz="1100" dirty="0">
              <a:latin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5ADE24-562B-407F-8FC7-57A51B9F009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758195" y="-4249"/>
            <a:ext cx="2351584" cy="79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4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4" r:id="rId2"/>
    <p:sldLayoutId id="2147483705" r:id="rId3"/>
    <p:sldLayoutId id="2147483706" r:id="rId4"/>
    <p:sldLayoutId id="2147483709" r:id="rId5"/>
    <p:sldLayoutId id="2147483710" r:id="rId6"/>
    <p:sldLayoutId id="2147483711" r:id="rId7"/>
    <p:sldLayoutId id="2147483708" r:id="rId8"/>
    <p:sldLayoutId id="2147483707" r:id="rId9"/>
    <p:sldLayoutId id="2147483732" r:id="rId10"/>
    <p:sldLayoutId id="2147483701" r:id="rId11"/>
    <p:sldLayoutId id="2147483702" r:id="rId12"/>
  </p:sldLayoutIdLst>
  <p:timing>
    <p:tnLst>
      <p:par>
        <p:cTn id="1" dur="indefinite" restart="never" nodeType="tmRoot"/>
      </p:par>
    </p:tnLst>
  </p:timing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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293436"/>
            <a:ext cx="78867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7"/>
            <a:ext cx="9144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-25706"/>
            <a:ext cx="9143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8173526" y="6627317"/>
            <a:ext cx="970475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8466" y="-25707"/>
            <a:ext cx="970475" cy="783772"/>
          </a:xfrm>
          <a:prstGeom prst="rect">
            <a:avLst/>
          </a:prstGeom>
          <a:solidFill>
            <a:srgbClr val="C117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67891" y="6665909"/>
            <a:ext cx="627944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5" descr="cea_logo_typo2_smal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4" y="224966"/>
            <a:ext cx="612339" cy="34648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07441" y="196179"/>
            <a:ext cx="4395374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6593653" y="6666681"/>
            <a:ext cx="1583653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19 janvier 2021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652" y="6635131"/>
            <a:ext cx="4132448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4961466" y="6658217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16194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9" r:id="rId3"/>
    <p:sldLayoutId id="2147483717" r:id="rId4"/>
    <p:sldLayoutId id="2147483718" r:id="rId5"/>
  </p:sldLayoutIdLst>
  <p:timing>
    <p:tnLst>
      <p:par>
        <p:cTn id="1" dur="indefinite" restart="never" nodeType="tmRoot"/>
      </p:par>
    </p:tnLst>
  </p:timing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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293436"/>
            <a:ext cx="78867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7"/>
            <a:ext cx="9144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-25706"/>
            <a:ext cx="9143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8173526" y="6627317"/>
            <a:ext cx="970475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8466" y="-25707"/>
            <a:ext cx="970475" cy="783772"/>
          </a:xfrm>
          <a:prstGeom prst="rect">
            <a:avLst/>
          </a:prstGeom>
          <a:solidFill>
            <a:srgbClr val="C117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67891" y="6665909"/>
            <a:ext cx="627944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5" descr="cea_logo_typo2_smal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4" y="224966"/>
            <a:ext cx="612339" cy="34648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07441" y="196179"/>
            <a:ext cx="4395374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6593653" y="6666681"/>
            <a:ext cx="1583653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19 janvier 2021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652" y="6635131"/>
            <a:ext cx="4132448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4961466" y="6658217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320076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1" r:id="rId3"/>
    <p:sldLayoutId id="2147483729" r:id="rId4"/>
    <p:sldLayoutId id="2147483730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emf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9.emf"/><Relationship Id="rId10" Type="http://schemas.openxmlformats.org/officeDocument/2006/relationships/image" Target="../media/image32.png"/><Relationship Id="rId4" Type="http://schemas.openxmlformats.org/officeDocument/2006/relationships/image" Target="../media/image28.emf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843276" y="4124764"/>
            <a:ext cx="8037965" cy="1070768"/>
          </a:xfrm>
        </p:spPr>
        <p:txBody>
          <a:bodyPr/>
          <a:lstStyle/>
          <a:p>
            <a:r>
              <a:rPr lang="en-US" dirty="0" smtClean="0"/>
              <a:t>Optics studies for the FCC-</a:t>
            </a:r>
            <a:r>
              <a:rPr lang="en-US" dirty="0" err="1" smtClean="0"/>
              <a:t>ee</a:t>
            </a:r>
            <a:r>
              <a:rPr lang="en-US" dirty="0" smtClean="0"/>
              <a:t> Booster ring:                      </a:t>
            </a:r>
            <a:r>
              <a:rPr lang="en-US" dirty="0" smtClean="0"/>
              <a:t>status and plan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Janvier 2021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834776" y="5363218"/>
            <a:ext cx="7810667" cy="682969"/>
          </a:xfrm>
        </p:spPr>
        <p:txBody>
          <a:bodyPr/>
          <a:lstStyle/>
          <a:p>
            <a:r>
              <a:rPr lang="fr-FR" sz="2000" dirty="0" smtClean="0"/>
              <a:t>A. Chance</a:t>
            </a:r>
            <a:r>
              <a:rPr lang="fr-FR" sz="2000" baseline="30000" dirty="0" smtClean="0"/>
              <a:t>1</a:t>
            </a:r>
            <a:r>
              <a:rPr lang="fr-FR" sz="2000" dirty="0" smtClean="0"/>
              <a:t>, </a:t>
            </a:r>
            <a:r>
              <a:rPr lang="fr-FR" sz="2000" u="sng" dirty="0" smtClean="0"/>
              <a:t>B. Dalena</a:t>
            </a:r>
            <a:r>
              <a:rPr lang="fr-FR" sz="2000" baseline="30000" dirty="0" smtClean="0"/>
              <a:t>1</a:t>
            </a:r>
            <a:r>
              <a:rPr lang="fr-FR" sz="2000" dirty="0" smtClean="0"/>
              <a:t>, B. Haerer</a:t>
            </a:r>
            <a:r>
              <a:rPr lang="fr-FR" sz="2000" baseline="30000" dirty="0" smtClean="0"/>
              <a:t>2</a:t>
            </a:r>
            <a:r>
              <a:rPr lang="fr-FR" sz="2000" dirty="0" smtClean="0"/>
              <a:t> and H. </a:t>
            </a:r>
            <a:r>
              <a:rPr lang="en-US" sz="2000" dirty="0"/>
              <a:t>de </a:t>
            </a:r>
            <a:r>
              <a:rPr lang="en-US" sz="2000" dirty="0" smtClean="0"/>
              <a:t>Grandsaignes</a:t>
            </a:r>
            <a:r>
              <a:rPr lang="en-US" sz="2000" baseline="30000" dirty="0" smtClean="0"/>
              <a:t>1 </a:t>
            </a:r>
            <a:r>
              <a:rPr lang="en-US" sz="2000" dirty="0" smtClean="0"/>
              <a:t>(</a:t>
            </a:r>
            <a:r>
              <a:rPr lang="en-US" sz="2000" dirty="0" err="1" smtClean="0"/>
              <a:t>Phd</a:t>
            </a:r>
            <a:r>
              <a:rPr lang="en-US" sz="2000" dirty="0" smtClean="0"/>
              <a:t> student)</a:t>
            </a:r>
            <a:r>
              <a:rPr lang="en-US" sz="2000" baseline="30000" dirty="0" smtClean="0"/>
              <a:t>       </a:t>
            </a:r>
            <a:r>
              <a:rPr lang="en-US" sz="2000" dirty="0" smtClean="0"/>
              <a:t>(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CEA, 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KIT )</a:t>
            </a:r>
            <a:r>
              <a:rPr lang="fr-FR" sz="2000" dirty="0" smtClean="0"/>
              <a:t> </a:t>
            </a:r>
            <a:endParaRPr lang="fr-FR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C53BEE-FC66-384F-9954-315926B231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162" y="6121206"/>
            <a:ext cx="1464838" cy="6106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5ADE24-562B-407F-8FC7-57A51B9F0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859" y="2041608"/>
            <a:ext cx="2351584" cy="7948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915" y="1885811"/>
            <a:ext cx="997527" cy="9966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915" y="2922756"/>
            <a:ext cx="5055822" cy="579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597" y="2190775"/>
            <a:ext cx="1456095" cy="65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441" y="73390"/>
            <a:ext cx="4395374" cy="624772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HEB status</a:t>
            </a:r>
            <a:b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(thanks to Bastian </a:t>
            </a:r>
            <a:r>
              <a:rPr lang="en-US" sz="2000" b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Haerer</a:t>
            </a:r>
            <a:r>
              <a:rPr lang="en-US" sz="2000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b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10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60825" y="1147159"/>
            <a:ext cx="7568775" cy="495696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Two optics </a:t>
            </a:r>
            <a:r>
              <a:rPr lang="en-US" sz="1600" b="0" dirty="0" smtClean="0">
                <a:solidFill>
                  <a:schemeClr val="tx1"/>
                </a:solidFill>
              </a:rPr>
              <a:t>for the 4 operational scenarios</a:t>
            </a:r>
            <a:r>
              <a:rPr lang="en-US" sz="1600" dirty="0" smtClean="0">
                <a:solidFill>
                  <a:schemeClr val="tx1"/>
                </a:solidFill>
              </a:rPr>
              <a:t>:</a:t>
            </a:r>
          </a:p>
          <a:p>
            <a:pPr marL="1004194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60°/60° </a:t>
            </a:r>
            <a:r>
              <a:rPr lang="en-US" dirty="0" smtClean="0">
                <a:solidFill>
                  <a:schemeClr val="tx1"/>
                </a:solidFill>
              </a:rPr>
              <a:t>for the Z and W</a:t>
            </a:r>
          </a:p>
          <a:p>
            <a:pPr marL="1004194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90°/90° </a:t>
            </a:r>
            <a:r>
              <a:rPr lang="en-US" dirty="0" smtClean="0">
                <a:solidFill>
                  <a:schemeClr val="tx1"/>
                </a:solidFill>
              </a:rPr>
              <a:t>for the H and </a:t>
            </a:r>
            <a:r>
              <a:rPr lang="en-US" dirty="0" err="1" smtClean="0">
                <a:solidFill>
                  <a:schemeClr val="tx1"/>
                </a:solidFill>
              </a:rPr>
              <a:t>ttbar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1004194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Non interleaved </a:t>
            </a:r>
            <a:r>
              <a:rPr lang="en-US" sz="1600" dirty="0" err="1" smtClean="0">
                <a:solidFill>
                  <a:schemeClr val="tx1"/>
                </a:solidFill>
              </a:rPr>
              <a:t>sextupole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scheme retained as baseline</a:t>
            </a:r>
          </a:p>
          <a:p>
            <a:pPr marL="1004194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Best cancellation of geometric aberrations </a:t>
            </a:r>
          </a:p>
          <a:p>
            <a:pPr marL="1004194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Less </a:t>
            </a:r>
            <a:r>
              <a:rPr lang="en-US" dirty="0" err="1" smtClean="0">
                <a:solidFill>
                  <a:schemeClr val="tx1"/>
                </a:solidFill>
              </a:rPr>
              <a:t>sextupoles</a:t>
            </a:r>
            <a:r>
              <a:rPr lang="en-US" dirty="0" smtClean="0">
                <a:solidFill>
                  <a:schemeClr val="tx1"/>
                </a:solidFill>
              </a:rPr>
              <a:t> required</a:t>
            </a:r>
          </a:p>
          <a:p>
            <a:pPr marL="1004194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Working point </a:t>
            </a:r>
            <a:r>
              <a:rPr lang="en-US" sz="1600" b="0" dirty="0" smtClean="0">
                <a:solidFill>
                  <a:schemeClr val="tx1"/>
                </a:solidFill>
              </a:rPr>
              <a:t>chosen</a:t>
            </a:r>
            <a:r>
              <a:rPr lang="en-US" sz="1600" dirty="0" smtClean="0">
                <a:solidFill>
                  <a:schemeClr val="tx1"/>
                </a:solidFill>
              </a:rPr>
              <a:t> .225/.29</a:t>
            </a:r>
          </a:p>
          <a:p>
            <a:pPr marL="1004194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Allows for large DA and momentum aperture</a:t>
            </a:r>
          </a:p>
          <a:p>
            <a:pPr marL="1004194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Wigglers</a:t>
            </a:r>
            <a:r>
              <a:rPr lang="en-US" sz="1600" b="0" dirty="0" smtClean="0">
                <a:solidFill>
                  <a:schemeClr val="tx1"/>
                </a:solidFill>
              </a:rPr>
              <a:t> are </a:t>
            </a:r>
            <a:r>
              <a:rPr lang="en-US" sz="1600" dirty="0" smtClean="0">
                <a:solidFill>
                  <a:schemeClr val="tx1"/>
                </a:solidFill>
              </a:rPr>
              <a:t>needed </a:t>
            </a:r>
            <a:r>
              <a:rPr lang="en-US" sz="1600" b="0" dirty="0" smtClean="0">
                <a:solidFill>
                  <a:schemeClr val="tx1"/>
                </a:solidFill>
              </a:rPr>
              <a:t>to reduce damping time </a:t>
            </a:r>
            <a:r>
              <a:rPr lang="en-US" sz="1600" dirty="0" smtClean="0">
                <a:solidFill>
                  <a:schemeClr val="tx1"/>
                </a:solidFill>
              </a:rPr>
              <a:t>at injection </a:t>
            </a:r>
            <a:r>
              <a:rPr lang="en-US" sz="1600" b="0" dirty="0" smtClean="0">
                <a:solidFill>
                  <a:schemeClr val="tx1"/>
                </a:solidFill>
              </a:rPr>
              <a:t>and </a:t>
            </a:r>
            <a:r>
              <a:rPr lang="en-US" sz="1600" dirty="0" smtClean="0">
                <a:solidFill>
                  <a:schemeClr val="tx1"/>
                </a:solidFill>
              </a:rPr>
              <a:t>mitigate IBS </a:t>
            </a:r>
            <a:r>
              <a:rPr lang="en-US" sz="1600" b="0" dirty="0" smtClean="0">
                <a:solidFill>
                  <a:schemeClr val="tx1"/>
                </a:solidFill>
              </a:rPr>
              <a:t>and</a:t>
            </a:r>
            <a:r>
              <a:rPr lang="en-US" sz="1600" dirty="0" smtClean="0">
                <a:solidFill>
                  <a:schemeClr val="tx1"/>
                </a:solidFill>
              </a:rPr>
              <a:t> MI</a:t>
            </a:r>
          </a:p>
          <a:p>
            <a:pPr marL="1004194" lvl="1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First design </a:t>
            </a:r>
            <a:r>
              <a:rPr lang="fr-FR" sz="1400" dirty="0" err="1" smtClean="0">
                <a:solidFill>
                  <a:schemeClr val="tx1"/>
                </a:solidFill>
              </a:rPr>
              <a:t>exists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A</a:t>
            </a:r>
            <a:r>
              <a:rPr lang="en-US" sz="1600" dirty="0" smtClean="0">
                <a:solidFill>
                  <a:schemeClr val="tx1"/>
                </a:solidFill>
              </a:rPr>
              <a:t> staging RF scenario </a:t>
            </a:r>
            <a:r>
              <a:rPr lang="en-US" sz="1600" b="0" dirty="0" smtClean="0">
                <a:solidFill>
                  <a:schemeClr val="tx1"/>
                </a:solidFill>
              </a:rPr>
              <a:t>with</a:t>
            </a:r>
            <a:r>
              <a:rPr lang="en-US" sz="1600" dirty="0" smtClean="0">
                <a:solidFill>
                  <a:schemeClr val="tx1"/>
                </a:solidFill>
              </a:rPr>
              <a:t> staggered </a:t>
            </a:r>
            <a:r>
              <a:rPr lang="en-US" sz="1600" dirty="0" err="1" smtClean="0">
                <a:solidFill>
                  <a:schemeClr val="tx1"/>
                </a:solidFill>
              </a:rPr>
              <a:t>cryomodules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b="0" dirty="0" smtClean="0">
                <a:solidFill>
                  <a:schemeClr val="tx1"/>
                </a:solidFill>
              </a:rPr>
              <a:t>with respect to collider,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has been worked out </a:t>
            </a:r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0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steps 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11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60825" y="1067647"/>
            <a:ext cx="7641927" cy="460712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Consolidate booster layout </a:t>
            </a:r>
            <a:r>
              <a:rPr lang="en-US" sz="1600" b="0" dirty="0" smtClean="0">
                <a:solidFill>
                  <a:schemeClr val="tx1"/>
                </a:solidFill>
              </a:rPr>
              <a:t>and </a:t>
            </a:r>
            <a:r>
              <a:rPr lang="en-US" sz="1600" dirty="0" smtClean="0">
                <a:solidFill>
                  <a:schemeClr val="tx1"/>
                </a:solidFill>
              </a:rPr>
              <a:t>correction schemes </a:t>
            </a:r>
            <a:r>
              <a:rPr lang="en-US" sz="1600" b="0" dirty="0" smtClean="0">
                <a:solidFill>
                  <a:schemeClr val="tx1"/>
                </a:solidFill>
              </a:rPr>
              <a:t>accordingly to the changes on FCC-</a:t>
            </a:r>
            <a:r>
              <a:rPr lang="en-US" sz="1600" b="0" dirty="0" err="1" smtClean="0">
                <a:solidFill>
                  <a:schemeClr val="tx1"/>
                </a:solidFill>
              </a:rPr>
              <a:t>hh</a:t>
            </a:r>
            <a:r>
              <a:rPr lang="en-US" sz="1600" b="0" dirty="0" smtClean="0">
                <a:solidFill>
                  <a:schemeClr val="tx1"/>
                </a:solidFill>
              </a:rPr>
              <a:t> and FCC-</a:t>
            </a:r>
            <a:r>
              <a:rPr lang="en-US" sz="1600" b="0" dirty="0" err="1" smtClean="0">
                <a:solidFill>
                  <a:schemeClr val="tx1"/>
                </a:solidFill>
              </a:rPr>
              <a:t>ee</a:t>
            </a:r>
            <a:r>
              <a:rPr lang="en-US" sz="1600" b="0" dirty="0" smtClean="0">
                <a:solidFill>
                  <a:schemeClr val="tx1"/>
                </a:solidFill>
              </a:rPr>
              <a:t> collider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Re-</a:t>
            </a:r>
            <a:r>
              <a:rPr lang="en-US" sz="1600" dirty="0" err="1" smtClean="0">
                <a:solidFill>
                  <a:schemeClr val="tx1"/>
                </a:solidFill>
              </a:rPr>
              <a:t>optimisation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of </a:t>
            </a:r>
            <a:r>
              <a:rPr lang="en-US" sz="1600" dirty="0" smtClean="0">
                <a:solidFill>
                  <a:schemeClr val="tx1"/>
                </a:solidFill>
              </a:rPr>
              <a:t>working point </a:t>
            </a:r>
          </a:p>
          <a:p>
            <a:pPr marL="1004194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taking into account also collective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Re-</a:t>
            </a:r>
            <a:r>
              <a:rPr lang="en-US" sz="1600" dirty="0" err="1" smtClean="0">
                <a:solidFill>
                  <a:schemeClr val="tx1"/>
                </a:solidFill>
              </a:rPr>
              <a:t>optimisation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of the </a:t>
            </a:r>
            <a:r>
              <a:rPr lang="en-US" sz="1600" dirty="0" smtClean="0">
                <a:solidFill>
                  <a:schemeClr val="tx1"/>
                </a:solidFill>
              </a:rPr>
              <a:t>wigglers </a:t>
            </a:r>
          </a:p>
          <a:p>
            <a:pPr marL="1004194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Reduce equilibrium emittance at Z</a:t>
            </a:r>
          </a:p>
          <a:p>
            <a:pPr marL="1004194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Fast ramping down (Eddy current</a:t>
            </a:r>
            <a:r>
              <a:rPr lang="en-US" dirty="0" smtClean="0">
                <a:solidFill>
                  <a:schemeClr val="tx1"/>
                </a:solidFill>
              </a:rPr>
              <a:t>) at higher energies</a:t>
            </a:r>
            <a:endParaRPr lang="en-US" dirty="0" smtClean="0">
              <a:solidFill>
                <a:schemeClr val="tx1"/>
              </a:solidFill>
            </a:endParaRPr>
          </a:p>
          <a:p>
            <a:pPr marL="1004194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Check possible excitation of stimulated synchrotron radiation and beam instability (due to installation on straight line)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Protection of RF cavities from wigglers radiation </a:t>
            </a:r>
          </a:p>
          <a:p>
            <a:pPr marL="1004194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Placed in the same insertions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Injection extraction lines to be 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Design and study an alternative optics</a:t>
            </a:r>
            <a:r>
              <a:rPr lang="en-US" sz="1600" b="0" dirty="0" smtClean="0">
                <a:solidFill>
                  <a:schemeClr val="tx1"/>
                </a:solidFill>
              </a:rPr>
              <a:t>, based on the EIC 2 dipoles family scheme</a:t>
            </a:r>
          </a:p>
          <a:p>
            <a:pPr marL="1004194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Compare it with the solution with wigglers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34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de votre attention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991769" y="4403563"/>
            <a:ext cx="6848148" cy="28132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3269974" y="3546257"/>
            <a:ext cx="2942010" cy="378270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73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21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21182" y="196178"/>
            <a:ext cx="8096939" cy="379192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Injection Parameters (as in CDR)</a:t>
            </a: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53" y="1041371"/>
            <a:ext cx="7546694" cy="418668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96145" y="5297224"/>
            <a:ext cx="7651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Total filling time of collider &lt; 20 min</a:t>
            </a:r>
          </a:p>
          <a:p>
            <a:r>
              <a:rPr lang="en-US" sz="1600" dirty="0" smtClean="0"/>
              <a:t>Continuous top-up injection into the collider (</a:t>
            </a:r>
            <a:r>
              <a:rPr lang="en-US" sz="1600" dirty="0" err="1" smtClean="0"/>
              <a:t>Beamstrahlung</a:t>
            </a:r>
            <a:r>
              <a:rPr lang="en-US" sz="1600" dirty="0" smtClean="0"/>
              <a:t> and radiative </a:t>
            </a:r>
            <a:r>
              <a:rPr lang="en-US" sz="1600" dirty="0" err="1" smtClean="0"/>
              <a:t>Bhabha</a:t>
            </a:r>
            <a:r>
              <a:rPr lang="en-US" sz="1600" dirty="0" smtClean="0"/>
              <a:t> losses)</a:t>
            </a:r>
          </a:p>
          <a:p>
            <a:r>
              <a:rPr lang="en-US" sz="1600" dirty="0" smtClean="0"/>
              <a:t>Charge variation bunch to bunch &lt; </a:t>
            </a:r>
            <a:r>
              <a:rPr lang="en-US" sz="1600" dirty="0" smtClean="0"/>
              <a:t>few %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40236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2697A5-F0F8-4A0E-8802-0A9BD2BD5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293" y="208811"/>
            <a:ext cx="7469957" cy="353929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Injectors complex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B3C8B2E-30BE-4BE3-964B-5AE8D1CCB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3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37675" y="1067647"/>
            <a:ext cx="8186122" cy="1050249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Injection energy </a:t>
            </a:r>
            <a:r>
              <a:rPr lang="en-US" sz="1600" b="0" dirty="0" smtClean="0">
                <a:solidFill>
                  <a:schemeClr val="tx1"/>
                </a:solidFill>
              </a:rPr>
              <a:t>into the booster </a:t>
            </a:r>
            <a:r>
              <a:rPr lang="en-US" sz="1600" dirty="0" smtClean="0">
                <a:solidFill>
                  <a:schemeClr val="tx1"/>
                </a:solidFill>
              </a:rPr>
              <a:t>20 GeV </a:t>
            </a:r>
            <a:r>
              <a:rPr lang="en-US" sz="1600" b="0" dirty="0" smtClean="0">
                <a:solidFill>
                  <a:schemeClr val="tx1"/>
                </a:solidFill>
              </a:rPr>
              <a:t>(or 16 GeV )</a:t>
            </a:r>
          </a:p>
          <a:p>
            <a:r>
              <a:rPr lang="en-US" sz="1600" b="0" dirty="0" smtClean="0">
                <a:solidFill>
                  <a:schemeClr val="tx1"/>
                </a:solidFill>
              </a:rPr>
              <a:t>Ramping similar to SPS: </a:t>
            </a:r>
            <a:r>
              <a:rPr lang="en-US" sz="1600" dirty="0" smtClean="0">
                <a:solidFill>
                  <a:schemeClr val="tx1"/>
                </a:solidFill>
              </a:rPr>
              <a:t>80 GeV / s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Alternative</a:t>
            </a:r>
            <a:r>
              <a:rPr lang="en-US" sz="1600" b="0" dirty="0" smtClean="0">
                <a:solidFill>
                  <a:schemeClr val="tx1"/>
                </a:solidFill>
              </a:rPr>
              <a:t>: replace </a:t>
            </a:r>
            <a:r>
              <a:rPr lang="en-US" sz="1600" b="0" dirty="0" err="1" smtClean="0">
                <a:solidFill>
                  <a:schemeClr val="tx1"/>
                </a:solidFill>
              </a:rPr>
              <a:t>Linac</a:t>
            </a:r>
            <a:r>
              <a:rPr lang="en-US" sz="1600" b="0" dirty="0" smtClean="0">
                <a:solidFill>
                  <a:schemeClr val="tx1"/>
                </a:solidFill>
              </a:rPr>
              <a:t> + Pre Booster Ring with a </a:t>
            </a:r>
            <a:r>
              <a:rPr lang="en-US" sz="1600" dirty="0" err="1" smtClean="0">
                <a:solidFill>
                  <a:schemeClr val="tx1"/>
                </a:solidFill>
              </a:rPr>
              <a:t>Linac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491" y="2464144"/>
            <a:ext cx="6667018" cy="392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440" y="196178"/>
            <a:ext cx="6386289" cy="379192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Layout constraints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4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8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7" y="882624"/>
            <a:ext cx="2805240" cy="2930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371" y="885069"/>
            <a:ext cx="3232115" cy="286190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7752DEF3-D467-4E13-99C0-5879AF66E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017" y="3384463"/>
            <a:ext cx="2320290" cy="23774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5" name="TextBox 84"/>
          <p:cNvSpPr txBox="1"/>
          <p:nvPr/>
        </p:nvSpPr>
        <p:spPr>
          <a:xfrm>
            <a:off x="252522" y="4126832"/>
            <a:ext cx="59489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High Energy Booster follows the FCC-</a:t>
            </a:r>
            <a:r>
              <a:rPr lang="en-US" sz="1600" dirty="0" err="1" smtClean="0"/>
              <a:t>hh</a:t>
            </a:r>
            <a:r>
              <a:rPr lang="en-US" sz="1600" dirty="0" smtClean="0"/>
              <a:t> footprint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Main Collider has a transverse offset of 1 m (alternative with collider that follows FCC-</a:t>
            </a:r>
            <a:r>
              <a:rPr lang="en-US" sz="1600" dirty="0" err="1" smtClean="0"/>
              <a:t>hh</a:t>
            </a:r>
            <a:r>
              <a:rPr lang="en-US" sz="1600" dirty="0" smtClean="0"/>
              <a:t> footprint and booster on top of it)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Booster bypass the FCC-</a:t>
            </a:r>
            <a:r>
              <a:rPr lang="en-US" sz="1600" dirty="0" err="1" smtClean="0"/>
              <a:t>ee</a:t>
            </a:r>
            <a:r>
              <a:rPr lang="en-US" sz="1600" dirty="0" smtClean="0"/>
              <a:t> detectors on the internal side of the cavern (following FCC-</a:t>
            </a:r>
            <a:r>
              <a:rPr lang="en-US" sz="1600" dirty="0" err="1" smtClean="0"/>
              <a:t>hh</a:t>
            </a:r>
            <a:r>
              <a:rPr lang="en-US" sz="1600" dirty="0" smtClean="0"/>
              <a:t> layout)</a:t>
            </a:r>
            <a:endParaRPr lang="en-US" sz="1600" dirty="0"/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D26999A4-F911-4783-8E58-43D1685A4A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095" r="48449" b="10139"/>
          <a:stretch/>
        </p:blipFill>
        <p:spPr>
          <a:xfrm>
            <a:off x="6623810" y="929779"/>
            <a:ext cx="2215497" cy="24065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6" name="Rounded Rectangle 85"/>
          <p:cNvSpPr/>
          <p:nvPr/>
        </p:nvSpPr>
        <p:spPr>
          <a:xfrm>
            <a:off x="8136692" y="1156138"/>
            <a:ext cx="702615" cy="1996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51560" y="729996"/>
            <a:ext cx="701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b="1" dirty="0" smtClean="0"/>
              <a:t>FCC-</a:t>
            </a:r>
            <a:r>
              <a:rPr lang="fr-FR" sz="1400" b="1" dirty="0" err="1" smtClean="0"/>
              <a:t>hh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12336" y="729996"/>
            <a:ext cx="688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b="1" dirty="0" smtClean="0"/>
              <a:t>FCC-</a:t>
            </a:r>
            <a:r>
              <a:rPr lang="fr-FR" sz="1400" b="1" dirty="0" err="1" smtClean="0"/>
              <a:t>ee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457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62092"/>
              </p:ext>
            </p:extLst>
          </p:nvPr>
        </p:nvGraphicFramePr>
        <p:xfrm>
          <a:off x="585537" y="4080044"/>
          <a:ext cx="4311315" cy="172612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09208">
                  <a:extLst>
                    <a:ext uri="{9D8B030D-6E8A-4147-A177-3AD203B41FA5}">
                      <a16:colId xmlns:a16="http://schemas.microsoft.com/office/drawing/2014/main" val="1713635308"/>
                    </a:ext>
                  </a:extLst>
                </a:gridCol>
                <a:gridCol w="1109208">
                  <a:extLst>
                    <a:ext uri="{9D8B030D-6E8A-4147-A177-3AD203B41FA5}">
                      <a16:colId xmlns:a16="http://schemas.microsoft.com/office/drawing/2014/main" val="2073938555"/>
                    </a:ext>
                  </a:extLst>
                </a:gridCol>
                <a:gridCol w="1109208">
                  <a:extLst>
                    <a:ext uri="{9D8B030D-6E8A-4147-A177-3AD203B41FA5}">
                      <a16:colId xmlns:a16="http://schemas.microsoft.com/office/drawing/2014/main" val="251040481"/>
                    </a:ext>
                  </a:extLst>
                </a:gridCol>
                <a:gridCol w="983691">
                  <a:extLst>
                    <a:ext uri="{9D8B030D-6E8A-4147-A177-3AD203B41FA5}">
                      <a16:colId xmlns:a16="http://schemas.microsoft.com/office/drawing/2014/main" val="1323715383"/>
                    </a:ext>
                  </a:extLst>
                </a:gridCol>
              </a:tblGrid>
              <a:tr h="556703"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Beam</a:t>
                      </a:r>
                      <a:r>
                        <a:rPr lang="fr-FR" sz="1100" baseline="0" dirty="0" smtClean="0"/>
                        <a:t> </a:t>
                      </a:r>
                      <a:r>
                        <a:rPr lang="fr-FR" sz="1100" baseline="0" dirty="0" err="1" smtClean="0"/>
                        <a:t>Energy</a:t>
                      </a:r>
                      <a:r>
                        <a:rPr lang="fr-FR" sz="1100" baseline="0" dirty="0" smtClean="0"/>
                        <a:t> [</a:t>
                      </a:r>
                      <a:r>
                        <a:rPr lang="fr-FR" sz="1100" baseline="0" dirty="0" err="1" smtClean="0"/>
                        <a:t>GeV</a:t>
                      </a:r>
                      <a:r>
                        <a:rPr lang="fr-FR" sz="1100" baseline="0" dirty="0" smtClean="0"/>
                        <a:t>]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Eq</a:t>
                      </a:r>
                      <a:r>
                        <a:rPr lang="fr-FR" sz="1100" dirty="0" smtClean="0"/>
                        <a:t>. </a:t>
                      </a:r>
                      <a:r>
                        <a:rPr lang="fr-FR" sz="1100" dirty="0" err="1" smtClean="0"/>
                        <a:t>Emittance</a:t>
                      </a:r>
                      <a:r>
                        <a:rPr lang="fr-FR" sz="1100" dirty="0" smtClean="0"/>
                        <a:t> [nm rad] 60°/60°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Eq</a:t>
                      </a:r>
                      <a:r>
                        <a:rPr lang="fr-FR" sz="1100" dirty="0" smtClean="0"/>
                        <a:t>. </a:t>
                      </a:r>
                      <a:r>
                        <a:rPr lang="fr-FR" sz="1100" dirty="0" err="1" smtClean="0"/>
                        <a:t>Emittance</a:t>
                      </a:r>
                      <a:r>
                        <a:rPr lang="fr-FR" sz="1100" dirty="0" smtClean="0"/>
                        <a:t> [nm rad]</a:t>
                      </a:r>
                    </a:p>
                    <a:p>
                      <a:r>
                        <a:rPr lang="fr-FR" sz="1100" dirty="0" smtClean="0"/>
                        <a:t>90°/90°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Eq</a:t>
                      </a:r>
                      <a:r>
                        <a:rPr lang="fr-FR" sz="1100" dirty="0" smtClean="0"/>
                        <a:t>. </a:t>
                      </a:r>
                      <a:r>
                        <a:rPr lang="fr-FR" sz="1100" dirty="0" err="1" smtClean="0"/>
                        <a:t>Emittance</a:t>
                      </a:r>
                      <a:r>
                        <a:rPr lang="fr-FR" sz="1100" dirty="0" smtClean="0"/>
                        <a:t> </a:t>
                      </a:r>
                      <a:r>
                        <a:rPr lang="fr-FR" sz="1100" dirty="0" err="1" smtClean="0"/>
                        <a:t>Collider</a:t>
                      </a:r>
                      <a:endParaRPr lang="fr-FR" sz="1100" dirty="0" smtClean="0"/>
                    </a:p>
                    <a:p>
                      <a:r>
                        <a:rPr lang="fr-FR" sz="1100" dirty="0" smtClean="0"/>
                        <a:t>[nm rad]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091889"/>
                  </a:ext>
                </a:extLst>
              </a:tr>
              <a:tr h="282941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45.6 (Z)</a:t>
                      </a:r>
                      <a:endParaRPr lang="en-US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0.235</a:t>
                      </a:r>
                      <a:endParaRPr lang="en-US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0078</a:t>
                      </a:r>
                      <a:endParaRPr lang="en-US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0.24</a:t>
                      </a:r>
                      <a:endParaRPr lang="en-US" sz="11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855623"/>
                  </a:ext>
                </a:extLst>
              </a:tr>
              <a:tr h="282941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80   (W)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0.729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0.242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0.84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992090"/>
                  </a:ext>
                </a:extLst>
              </a:tr>
              <a:tr h="282941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120 (H)</a:t>
                      </a:r>
                      <a:endParaRPr lang="en-US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4.229</a:t>
                      </a:r>
                      <a:endParaRPr lang="en-US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0.545</a:t>
                      </a:r>
                      <a:endParaRPr lang="en-US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0.63</a:t>
                      </a:r>
                      <a:endParaRPr lang="en-US" sz="11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294348"/>
                  </a:ext>
                </a:extLst>
              </a:tr>
              <a:tr h="282941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175 (tt)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3.540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1.172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1.48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840636"/>
                  </a:ext>
                </a:extLst>
              </a:tr>
            </a:tbl>
          </a:graphicData>
        </a:graphic>
      </p:graphicFrame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625" y="791868"/>
            <a:ext cx="3505972" cy="2930681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239" y="3431514"/>
            <a:ext cx="3581207" cy="2796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440" y="196179"/>
            <a:ext cx="8036559" cy="379192"/>
          </a:xfrm>
        </p:spPr>
        <p:txBody>
          <a:bodyPr/>
          <a:lstStyle/>
          <a:p>
            <a:r>
              <a:rPr lang="fr-FR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Booster arc </a:t>
            </a:r>
            <a:r>
              <a:rPr lang="fr-FR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cells</a:t>
            </a:r>
            <a:r>
              <a:rPr lang="fr-FR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5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395834" y="2931661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dirty="0" smtClean="0"/>
              <a:t>90°/90°</a:t>
            </a:r>
            <a:endParaRPr lang="en-US" sz="1800" dirty="0"/>
          </a:p>
        </p:txBody>
      </p:sp>
      <p:sp>
        <p:nvSpPr>
          <p:cNvPr id="117" name="TextBox 116"/>
          <p:cNvSpPr txBox="1"/>
          <p:nvPr/>
        </p:nvSpPr>
        <p:spPr>
          <a:xfrm>
            <a:off x="7395834" y="5571307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dirty="0"/>
              <a:t>6</a:t>
            </a:r>
            <a:r>
              <a:rPr lang="fr-FR" sz="1800" dirty="0" smtClean="0"/>
              <a:t>0°/60°</a:t>
            </a:r>
            <a:endParaRPr lang="en-US" sz="1800" dirty="0"/>
          </a:p>
        </p:txBody>
      </p:sp>
      <p:sp>
        <p:nvSpPr>
          <p:cNvPr id="118" name="TextBox 117"/>
          <p:cNvSpPr txBox="1"/>
          <p:nvPr/>
        </p:nvSpPr>
        <p:spPr>
          <a:xfrm>
            <a:off x="446567" y="847787"/>
            <a:ext cx="51450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smtClean="0"/>
              <a:t>FODO cells of 54 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smtClean="0"/>
              <a:t>Made of 4 dipole, 2 quadrupoles and 4 </a:t>
            </a:r>
            <a:r>
              <a:rPr lang="en-US" sz="1400" dirty="0" err="1" smtClean="0"/>
              <a:t>sextupoles</a:t>
            </a:r>
            <a:endParaRPr lang="en-US" sz="14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smtClean="0"/>
              <a:t>Including space for </a:t>
            </a:r>
            <a:r>
              <a:rPr lang="en-US" sz="1400" dirty="0" smtClean="0"/>
              <a:t>correctors, </a:t>
            </a:r>
            <a:r>
              <a:rPr lang="en-US" sz="1400" dirty="0" smtClean="0"/>
              <a:t>flanges and interconnections</a:t>
            </a:r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21" y="1554671"/>
            <a:ext cx="4778030" cy="1780492"/>
          </a:xfrm>
          <a:prstGeom prst="rect">
            <a:avLst/>
          </a:prstGeom>
        </p:spPr>
      </p:pic>
      <p:sp>
        <p:nvSpPr>
          <p:cNvPr id="120" name="Oval 119"/>
          <p:cNvSpPr/>
          <p:nvPr/>
        </p:nvSpPr>
        <p:spPr>
          <a:xfrm>
            <a:off x="4603898" y="1758404"/>
            <a:ext cx="467832" cy="177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/>
          <p:cNvSpPr txBox="1"/>
          <p:nvPr/>
        </p:nvSpPr>
        <p:spPr>
          <a:xfrm>
            <a:off x="446567" y="3775664"/>
            <a:ext cx="3759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smtClean="0"/>
              <a:t>Booster Equilibrium </a:t>
            </a:r>
            <a:r>
              <a:rPr lang="en-US" sz="1400" dirty="0" err="1" smtClean="0"/>
              <a:t>rms</a:t>
            </a:r>
            <a:r>
              <a:rPr lang="en-US" sz="1400" dirty="0" smtClean="0"/>
              <a:t> emittance ≤ collider </a:t>
            </a:r>
            <a:endParaRPr lang="en-US" sz="1400" dirty="0"/>
          </a:p>
        </p:txBody>
      </p:sp>
      <p:sp>
        <p:nvSpPr>
          <p:cNvPr id="129" name="TextBox 128"/>
          <p:cNvSpPr txBox="1"/>
          <p:nvPr/>
        </p:nvSpPr>
        <p:spPr>
          <a:xfrm>
            <a:off x="527425" y="5940237"/>
            <a:ext cx="5158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>
                <a:sym typeface="Symbol" panose="05050102010706020507" pitchFamily="18" charset="2"/>
              </a:rPr>
              <a:t> 60°/60° retained for Z and W operation (mitigation of MI and IBS)</a:t>
            </a:r>
          </a:p>
          <a:p>
            <a:pPr algn="l"/>
            <a:r>
              <a:rPr lang="en-US" sz="1400" dirty="0" smtClean="0">
                <a:sym typeface="Symbol" panose="05050102010706020507" pitchFamily="18" charset="2"/>
              </a:rPr>
              <a:t> 90°/90° required for H and </a:t>
            </a:r>
            <a:r>
              <a:rPr lang="en-US" sz="1400" dirty="0" err="1" smtClean="0">
                <a:sym typeface="Symbol" panose="05050102010706020507" pitchFamily="18" charset="2"/>
              </a:rPr>
              <a:t>ttbar</a:t>
            </a:r>
            <a:r>
              <a:rPr lang="en-US" sz="1400" dirty="0" smtClean="0">
                <a:sym typeface="Symbol" panose="05050102010706020507" pitchFamily="18" charset="2"/>
              </a:rPr>
              <a:t> operation</a:t>
            </a:r>
            <a:endParaRPr lang="en-US" sz="1400" dirty="0"/>
          </a:p>
        </p:txBody>
      </p:sp>
      <p:sp>
        <p:nvSpPr>
          <p:cNvPr id="130" name="TextBox 129"/>
          <p:cNvSpPr txBox="1"/>
          <p:nvPr/>
        </p:nvSpPr>
        <p:spPr>
          <a:xfrm>
            <a:off x="563521" y="3271519"/>
            <a:ext cx="2774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>
                <a:sym typeface="Symbol" panose="05050102010706020507" pitchFamily="18" charset="2"/>
              </a:rPr>
              <a:t> Very challenging </a:t>
            </a:r>
            <a:r>
              <a:rPr lang="en-US" sz="1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low</a:t>
            </a:r>
            <a:r>
              <a:rPr lang="en-US" sz="1400" dirty="0" smtClean="0">
                <a:sym typeface="Symbol" panose="05050102010706020507" pitchFamily="18" charset="2"/>
              </a:rPr>
              <a:t> dipole field</a:t>
            </a:r>
          </a:p>
        </p:txBody>
      </p:sp>
      <p:sp>
        <p:nvSpPr>
          <p:cNvPr id="5" name="Oval 4"/>
          <p:cNvSpPr/>
          <p:nvPr/>
        </p:nvSpPr>
        <p:spPr>
          <a:xfrm>
            <a:off x="1491916" y="4692316"/>
            <a:ext cx="926431" cy="481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594808" y="5241759"/>
            <a:ext cx="926431" cy="5267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7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441" y="60757"/>
            <a:ext cx="5251318" cy="650036"/>
          </a:xfrm>
        </p:spPr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Sextupole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schemes, working point and DA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6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26" y="848115"/>
            <a:ext cx="7338349" cy="19208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9426" y="2871850"/>
            <a:ext cx="69351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Different schemes have been studied</a:t>
            </a:r>
          </a:p>
          <a:p>
            <a:pPr marL="285750" indent="-285750" algn="l">
              <a:buFont typeface="Symbol" panose="05050102010706020507" pitchFamily="18" charset="2"/>
              <a:buChar char="Þ"/>
            </a:pPr>
            <a:r>
              <a:rPr lang="en-US" sz="1400" dirty="0" smtClean="0"/>
              <a:t>best cancellation of geometric aberrations given by </a:t>
            </a:r>
            <a:r>
              <a:rPr lang="en-US" sz="1400" b="1" dirty="0" smtClean="0">
                <a:solidFill>
                  <a:srgbClr val="0000FF"/>
                </a:solidFill>
              </a:rPr>
              <a:t>non-interleaved </a:t>
            </a:r>
            <a:r>
              <a:rPr lang="en-US" sz="1400" b="1" dirty="0" err="1" smtClean="0">
                <a:solidFill>
                  <a:srgbClr val="0000FF"/>
                </a:solidFill>
              </a:rPr>
              <a:t>sextupoles</a:t>
            </a:r>
            <a:r>
              <a:rPr lang="en-US" sz="1400" b="1" dirty="0" smtClean="0">
                <a:solidFill>
                  <a:srgbClr val="0000FF"/>
                </a:solidFill>
              </a:rPr>
              <a:t> scheme</a:t>
            </a:r>
          </a:p>
          <a:p>
            <a:pPr marL="285750" indent="-285750" algn="l">
              <a:buFont typeface="Symbol" panose="05050102010706020507" pitchFamily="18" charset="2"/>
              <a:buChar char="Þ"/>
            </a:pPr>
            <a:r>
              <a:rPr lang="en-US" sz="1400" dirty="0" smtClean="0"/>
              <a:t>need for less </a:t>
            </a:r>
            <a:r>
              <a:rPr lang="en-US" sz="1400" dirty="0" err="1" smtClean="0"/>
              <a:t>sextupoles</a:t>
            </a:r>
            <a:endParaRPr lang="en-US" sz="1400" dirty="0" smtClean="0"/>
          </a:p>
          <a:p>
            <a:pPr algn="l"/>
            <a:endParaRPr lang="en-US" sz="1400" dirty="0" smtClean="0"/>
          </a:p>
          <a:p>
            <a:pPr algn="l"/>
            <a:r>
              <a:rPr lang="en-US" sz="1400" dirty="0" smtClean="0"/>
              <a:t>Fractional working point chosen .</a:t>
            </a:r>
            <a:r>
              <a:rPr lang="en-US" sz="1400" b="1" dirty="0" smtClean="0"/>
              <a:t>225/.29</a:t>
            </a:r>
            <a:r>
              <a:rPr lang="en-US" sz="1400" dirty="0" smtClean="0"/>
              <a:t>, based on Diffusion Rate given by frequency map analysis </a:t>
            </a:r>
          </a:p>
          <a:p>
            <a:pPr marL="285750" indent="-285750" algn="l">
              <a:buFont typeface="Symbol" panose="05050102010706020507" pitchFamily="18" charset="2"/>
              <a:buChar char="Þ"/>
            </a:pPr>
            <a:r>
              <a:rPr lang="en-US" sz="1400" dirty="0" smtClean="0">
                <a:sym typeface="Symbol" panose="05050102010706020507" pitchFamily="18" charset="2"/>
              </a:rPr>
              <a:t>It can be </a:t>
            </a:r>
            <a:r>
              <a:rPr lang="en-US" sz="1400" b="1" dirty="0" smtClean="0">
                <a:solidFill>
                  <a:srgbClr val="0000FF"/>
                </a:solidFill>
                <a:sym typeface="Symbol" panose="05050102010706020507" pitchFamily="18" charset="2"/>
              </a:rPr>
              <a:t>further optimized</a:t>
            </a:r>
            <a:r>
              <a:rPr lang="en-US" sz="1400" dirty="0" smtClean="0">
                <a:sym typeface="Symbol" panose="05050102010706020507" pitchFamily="18" charset="2"/>
              </a:rPr>
              <a:t>,</a:t>
            </a:r>
            <a:r>
              <a:rPr lang="en-US" sz="1400" b="1" dirty="0" smtClean="0">
                <a:sym typeface="Symbol" panose="05050102010706020507" pitchFamily="18" charset="2"/>
              </a:rPr>
              <a:t> </a:t>
            </a:r>
            <a:r>
              <a:rPr lang="en-US" sz="1400" dirty="0" smtClean="0">
                <a:sym typeface="Symbol" panose="05050102010706020507" pitchFamily="18" charset="2"/>
              </a:rPr>
              <a:t>also</a:t>
            </a:r>
            <a:r>
              <a:rPr lang="en-US" sz="1400" b="1" dirty="0" smtClean="0">
                <a:sym typeface="Symbol" panose="05050102010706020507" pitchFamily="18" charset="2"/>
              </a:rPr>
              <a:t> </a:t>
            </a:r>
            <a:r>
              <a:rPr lang="en-US" sz="1400" dirty="0" smtClean="0">
                <a:sym typeface="Symbol" panose="05050102010706020507" pitchFamily="18" charset="2"/>
              </a:rPr>
              <a:t>accounting for </a:t>
            </a:r>
            <a:r>
              <a:rPr lang="en-US" sz="1400" dirty="0" smtClean="0">
                <a:solidFill>
                  <a:srgbClr val="0000FF"/>
                </a:solidFill>
                <a:sym typeface="Symbol" panose="05050102010706020507" pitchFamily="18" charset="2"/>
              </a:rPr>
              <a:t>collective effects</a:t>
            </a:r>
          </a:p>
          <a:p>
            <a:pPr marL="285750" indent="-285750" algn="l">
              <a:buFont typeface="Symbol" panose="05050102010706020507" pitchFamily="18" charset="2"/>
              <a:buChar char="Þ"/>
            </a:pPr>
            <a:endParaRPr lang="en-US" sz="1400" dirty="0">
              <a:sym typeface="Symbol" panose="05050102010706020507" pitchFamily="18" charset="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650" y="4554626"/>
            <a:ext cx="2377440" cy="18615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090" y="4584531"/>
            <a:ext cx="2317252" cy="18017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9426" y="4850104"/>
            <a:ext cx="29680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ym typeface="Symbol" panose="05050102010706020507" pitchFamily="18" charset="2"/>
              </a:rPr>
              <a:t>Dynamic</a:t>
            </a:r>
            <a:r>
              <a:rPr lang="en-US" sz="1400" dirty="0">
                <a:sym typeface="Symbol" panose="05050102010706020507" pitchFamily="18" charset="2"/>
              </a:rPr>
              <a:t> </a:t>
            </a:r>
            <a:r>
              <a:rPr lang="en-US" sz="1400" dirty="0" smtClean="0">
                <a:sym typeface="Symbol" panose="05050102010706020507" pitchFamily="18" charset="2"/>
              </a:rPr>
              <a:t>and </a:t>
            </a:r>
            <a:r>
              <a:rPr lang="en-US" sz="1400" b="1" dirty="0">
                <a:sym typeface="Symbol" panose="05050102010706020507" pitchFamily="18" charset="2"/>
              </a:rPr>
              <a:t>momentum </a:t>
            </a:r>
            <a:r>
              <a:rPr lang="en-US" sz="1400" b="1" dirty="0" smtClean="0">
                <a:sym typeface="Symbol" panose="05050102010706020507" pitchFamily="18" charset="2"/>
              </a:rPr>
              <a:t>aperture</a:t>
            </a:r>
            <a:r>
              <a:rPr lang="en-US" sz="1400" dirty="0" smtClean="0">
                <a:sym typeface="Symbol" panose="05050102010706020507" pitchFamily="18" charset="2"/>
              </a:rPr>
              <a:t>, </a:t>
            </a:r>
            <a:r>
              <a:rPr lang="en-US" sz="1400" dirty="0">
                <a:sym typeface="Symbol" panose="05050102010706020507" pitchFamily="18" charset="2"/>
              </a:rPr>
              <a:t>with quadrupole </a:t>
            </a:r>
            <a:r>
              <a:rPr lang="en-US" sz="1400" dirty="0" smtClean="0">
                <a:sym typeface="Symbol" panose="05050102010706020507" pitchFamily="18" charset="2"/>
              </a:rPr>
              <a:t>displacements, look </a:t>
            </a:r>
            <a:r>
              <a:rPr lang="en-US" sz="1400" dirty="0">
                <a:sym typeface="Symbol" panose="05050102010706020507" pitchFamily="18" charset="2"/>
              </a:rPr>
              <a:t>OK</a:t>
            </a:r>
          </a:p>
          <a:p>
            <a:r>
              <a:rPr lang="en-US" sz="1400" dirty="0">
                <a:sym typeface="Symbol" panose="05050102010706020507" pitchFamily="18" charset="2"/>
              </a:rPr>
              <a:t> </a:t>
            </a:r>
            <a:r>
              <a:rPr lang="en-US" sz="1400" b="1" dirty="0" smtClean="0">
                <a:solidFill>
                  <a:srgbClr val="0000FF"/>
                </a:solidFill>
                <a:sym typeface="Symbol" panose="05050102010706020507" pitchFamily="18" charset="2"/>
              </a:rPr>
              <a:t>impact </a:t>
            </a:r>
            <a:r>
              <a:rPr lang="en-US" sz="1400" b="1" dirty="0">
                <a:solidFill>
                  <a:srgbClr val="0000FF"/>
                </a:solidFill>
                <a:sym typeface="Symbol" panose="05050102010706020507" pitchFamily="18" charset="2"/>
              </a:rPr>
              <a:t>of wigglers to be studied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</a:p>
          <a:p>
            <a:pPr algn="l"/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96832" y="6270433"/>
            <a:ext cx="1761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i="1" dirty="0" smtClean="0"/>
              <a:t>Courtesy of T. Tydecks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37609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441" y="196179"/>
            <a:ext cx="4395374" cy="379192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Insertions regions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7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053" y="912309"/>
            <a:ext cx="2805240" cy="29303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061" y="967406"/>
            <a:ext cx="54427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Short straight sections of 1.4 km (</a:t>
            </a:r>
            <a:r>
              <a:rPr lang="en-US" sz="1600" b="1" dirty="0" smtClean="0"/>
              <a:t>PL</a:t>
            </a:r>
            <a:r>
              <a:rPr lang="en-US" sz="1600" dirty="0" smtClean="0"/>
              <a:t>,</a:t>
            </a:r>
            <a:r>
              <a:rPr lang="en-US" sz="1600" b="1" dirty="0" smtClean="0"/>
              <a:t>PA</a:t>
            </a:r>
            <a:r>
              <a:rPr lang="en-US" sz="1600" dirty="0" smtClean="0"/>
              <a:t>,</a:t>
            </a:r>
            <a:r>
              <a:rPr lang="en-US" sz="1600" b="1" dirty="0" smtClean="0"/>
              <a:t>PB</a:t>
            </a:r>
            <a:r>
              <a:rPr lang="en-US" sz="1600" dirty="0" smtClean="0"/>
              <a:t>,</a:t>
            </a:r>
            <a:r>
              <a:rPr lang="en-US" sz="1600" b="1" dirty="0" smtClean="0"/>
              <a:t>PH</a:t>
            </a:r>
            <a:r>
              <a:rPr lang="en-US" sz="1600" dirty="0" smtClean="0"/>
              <a:t>,</a:t>
            </a:r>
            <a:r>
              <a:rPr lang="en-US" sz="1600" b="1" dirty="0" smtClean="0"/>
              <a:t>PG</a:t>
            </a:r>
            <a:r>
              <a:rPr lang="en-US" sz="1600" dirty="0" smtClean="0"/>
              <a:t>,</a:t>
            </a:r>
            <a:r>
              <a:rPr lang="en-US" sz="1600" b="1" dirty="0" smtClean="0"/>
              <a:t>PF</a:t>
            </a:r>
            <a:r>
              <a:rPr lang="en-US" sz="1600" dirty="0" smtClean="0"/>
              <a:t>) are made of </a:t>
            </a:r>
            <a:r>
              <a:rPr lang="en-US" sz="1600" b="1" dirty="0" smtClean="0"/>
              <a:t>FODO cells </a:t>
            </a:r>
            <a:r>
              <a:rPr lang="en-US" sz="1600" dirty="0" smtClean="0"/>
              <a:t>of 56 m. </a:t>
            </a:r>
          </a:p>
          <a:p>
            <a:pPr algn="l"/>
            <a:r>
              <a:rPr lang="en-US" sz="1600" b="1" dirty="0" smtClean="0">
                <a:solidFill>
                  <a:srgbClr val="0000FF"/>
                </a:solidFill>
              </a:rPr>
              <a:t>     Injection</a:t>
            </a:r>
            <a:r>
              <a:rPr lang="en-US" sz="1600" dirty="0" smtClean="0"/>
              <a:t> to and </a:t>
            </a:r>
            <a:r>
              <a:rPr lang="en-US" sz="1600" b="1" dirty="0" smtClean="0">
                <a:solidFill>
                  <a:srgbClr val="0000FF"/>
                </a:solidFill>
              </a:rPr>
              <a:t>extraction</a:t>
            </a:r>
            <a:r>
              <a:rPr lang="en-US" sz="1600" dirty="0" smtClean="0"/>
              <a:t> from the Booster  </a:t>
            </a:r>
          </a:p>
          <a:p>
            <a:pPr algn="l"/>
            <a:r>
              <a:rPr lang="en-US" sz="1600" dirty="0"/>
              <a:t> </a:t>
            </a:r>
            <a:r>
              <a:rPr lang="en-US" sz="1600" dirty="0" smtClean="0"/>
              <a:t>    probably located in sections </a:t>
            </a:r>
            <a:r>
              <a:rPr lang="en-US" sz="1600" b="1" dirty="0" smtClean="0"/>
              <a:t>PL</a:t>
            </a:r>
            <a:r>
              <a:rPr lang="en-US" sz="1600" dirty="0" smtClean="0"/>
              <a:t> and </a:t>
            </a:r>
            <a:r>
              <a:rPr lang="en-US" sz="1600" b="1" dirty="0" smtClean="0"/>
              <a:t>PB</a:t>
            </a:r>
            <a:r>
              <a:rPr lang="en-US" sz="1600" dirty="0" smtClean="0"/>
              <a:t> </a:t>
            </a:r>
          </a:p>
          <a:p>
            <a:pPr algn="l"/>
            <a:r>
              <a:rPr lang="en-US" sz="1600" dirty="0" smtClean="0">
                <a:sym typeface="Symbol" panose="05050102010706020507" pitchFamily="18" charset="2"/>
              </a:rPr>
              <a:t> </a:t>
            </a:r>
            <a:r>
              <a:rPr lang="en-US" sz="1600" b="1" dirty="0" smtClean="0">
                <a:solidFill>
                  <a:srgbClr val="0000FF"/>
                </a:solidFill>
                <a:sym typeface="Symbol" panose="05050102010706020507" pitchFamily="18" charset="2"/>
              </a:rPr>
              <a:t>to be designed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061" y="2604051"/>
            <a:ext cx="5442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FF"/>
                </a:solidFill>
              </a:rPr>
              <a:t>RF cavities</a:t>
            </a:r>
            <a:r>
              <a:rPr lang="en-US" sz="1600" dirty="0" smtClean="0"/>
              <a:t> are located in sections </a:t>
            </a:r>
            <a:r>
              <a:rPr lang="en-US" sz="1600" b="1" dirty="0" smtClean="0"/>
              <a:t>PJ</a:t>
            </a:r>
            <a:r>
              <a:rPr lang="en-US" sz="1600" dirty="0" smtClean="0"/>
              <a:t> and </a:t>
            </a:r>
            <a:r>
              <a:rPr lang="en-US" sz="1600" b="1" dirty="0" smtClean="0"/>
              <a:t>PD</a:t>
            </a:r>
            <a:r>
              <a:rPr lang="en-US" sz="1600" dirty="0" smtClean="0"/>
              <a:t>, as in the collider, but they are staggered because of CM size</a:t>
            </a:r>
            <a:endParaRPr lang="en-US" sz="1600" b="1" dirty="0">
              <a:solidFill>
                <a:srgbClr val="0000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221" y="3969411"/>
            <a:ext cx="3559215" cy="25706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69" y="3347014"/>
            <a:ext cx="5157216" cy="14084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6958" y="4863549"/>
            <a:ext cx="5005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FF"/>
                </a:solidFill>
              </a:rPr>
              <a:t>Wigglers</a:t>
            </a:r>
            <a:r>
              <a:rPr lang="en-US" sz="1600" dirty="0" smtClean="0"/>
              <a:t> are located in sections </a:t>
            </a:r>
            <a:r>
              <a:rPr lang="en-US" sz="1600" b="1" dirty="0" smtClean="0"/>
              <a:t>PJ</a:t>
            </a:r>
            <a:r>
              <a:rPr lang="en-US" sz="1600" dirty="0" smtClean="0"/>
              <a:t> and </a:t>
            </a:r>
            <a:r>
              <a:rPr lang="en-US" sz="1600" b="1" dirty="0" smtClean="0"/>
              <a:t>PD </a:t>
            </a:r>
            <a:r>
              <a:rPr lang="en-US" sz="1600" dirty="0" smtClean="0"/>
              <a:t>with RF cavities:</a:t>
            </a:r>
          </a:p>
          <a:p>
            <a:pPr algn="l"/>
            <a:r>
              <a:rPr lang="en-US" sz="1600" b="1" dirty="0" smtClean="0">
                <a:solidFill>
                  <a:srgbClr val="0000FF"/>
                </a:solidFill>
                <a:sym typeface="Symbol" panose="05050102010706020507" pitchFamily="18" charset="2"/>
              </a:rPr>
              <a:t> </a:t>
            </a:r>
            <a:r>
              <a:rPr lang="en-US" sz="1600" b="1" dirty="0" smtClean="0">
                <a:solidFill>
                  <a:srgbClr val="0000FF"/>
                </a:solidFill>
              </a:rPr>
              <a:t>good</a:t>
            </a:r>
            <a:r>
              <a:rPr lang="en-US" sz="1600" b="1" dirty="0" smtClean="0"/>
              <a:t> </a:t>
            </a:r>
            <a:r>
              <a:rPr lang="en-US" sz="1600" dirty="0" smtClean="0"/>
              <a:t>for fast beam energy recovery</a:t>
            </a:r>
          </a:p>
          <a:p>
            <a:pPr algn="l"/>
            <a:r>
              <a:rPr lang="en-US" sz="1600" b="1" dirty="0" smtClean="0">
                <a:solidFill>
                  <a:srgbClr val="0000FF"/>
                </a:solidFill>
                <a:sym typeface="Symbol" panose="05050102010706020507" pitchFamily="18" charset="2"/>
              </a:rPr>
              <a:t> </a:t>
            </a:r>
            <a:r>
              <a:rPr lang="en-US" sz="1600" b="1" dirty="0" smtClean="0">
                <a:solidFill>
                  <a:srgbClr val="0000FF"/>
                </a:solidFill>
              </a:rPr>
              <a:t>protection</a:t>
            </a:r>
            <a:r>
              <a:rPr lang="en-US" sz="1600" b="1" dirty="0" smtClean="0"/>
              <a:t> </a:t>
            </a:r>
            <a:r>
              <a:rPr lang="en-US" sz="1600" dirty="0" smtClean="0"/>
              <a:t>of the </a:t>
            </a:r>
            <a:r>
              <a:rPr lang="en-US" sz="1600" b="1" dirty="0" smtClean="0">
                <a:solidFill>
                  <a:srgbClr val="0000FF"/>
                </a:solidFill>
              </a:rPr>
              <a:t>cavities</a:t>
            </a:r>
            <a:r>
              <a:rPr lang="en-US" sz="1600" b="1" dirty="0" smtClean="0"/>
              <a:t> </a:t>
            </a:r>
            <a:r>
              <a:rPr lang="en-US" sz="1600" dirty="0" smtClean="0"/>
              <a:t>from the wigglers’ </a:t>
            </a:r>
            <a:r>
              <a:rPr lang="en-US" sz="1600" b="1" dirty="0" smtClean="0">
                <a:solidFill>
                  <a:srgbClr val="0000FF"/>
                </a:solidFill>
              </a:rPr>
              <a:t>radiation</a:t>
            </a:r>
            <a:r>
              <a:rPr lang="en-US" sz="1600" b="1" dirty="0" smtClean="0"/>
              <a:t> to be investigated</a:t>
            </a:r>
            <a:r>
              <a:rPr lang="en-US" sz="1600" dirty="0" smtClean="0"/>
              <a:t>  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441" y="196179"/>
            <a:ext cx="4395374" cy="379192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Damping Wigglers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8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203" y="805325"/>
            <a:ext cx="4426159" cy="16746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287" y="874648"/>
            <a:ext cx="4414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/>
              <a:t>Target damping time 0.1 s </a:t>
            </a:r>
            <a:r>
              <a:rPr lang="en-US" sz="1600" dirty="0" smtClean="0"/>
              <a:t>(to fulfill cycle time)</a:t>
            </a:r>
          </a:p>
          <a:p>
            <a:pPr algn="just"/>
            <a:r>
              <a:rPr lang="en-US" sz="1600" dirty="0" smtClean="0"/>
              <a:t>Wigglers </a:t>
            </a:r>
            <a:r>
              <a:rPr lang="en-US" sz="1600" dirty="0"/>
              <a:t>reduce damping </a:t>
            </a:r>
            <a:r>
              <a:rPr lang="en-US" sz="1600" dirty="0" smtClean="0"/>
              <a:t>time and increase eq. emittance : </a:t>
            </a:r>
            <a:endParaRPr lang="en-US" sz="1600" dirty="0"/>
          </a:p>
          <a:p>
            <a:pPr algn="just"/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172" y="2519754"/>
            <a:ext cx="4544221" cy="16111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398" y="4463217"/>
            <a:ext cx="2629768" cy="1895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5287" y="3829007"/>
            <a:ext cx="45852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A </a:t>
            </a:r>
            <a:r>
              <a:rPr lang="en-US" sz="1600" b="1" dirty="0" smtClean="0"/>
              <a:t>normal conducting wigglers </a:t>
            </a:r>
            <a:r>
              <a:rPr lang="en-US" sz="1600" dirty="0" smtClean="0"/>
              <a:t>foreseen</a:t>
            </a:r>
          </a:p>
          <a:p>
            <a:pPr algn="just"/>
            <a:r>
              <a:rPr lang="en-US" sz="1600" dirty="0" smtClean="0">
                <a:sym typeface="Symbol" panose="05050102010706020507" pitchFamily="18" charset="2"/>
              </a:rPr>
              <a:t> </a:t>
            </a:r>
            <a:r>
              <a:rPr lang="en-US" sz="1600" b="1" dirty="0" smtClean="0">
                <a:solidFill>
                  <a:srgbClr val="0000FF"/>
                </a:solidFill>
              </a:rPr>
              <a:t>can be further optimized </a:t>
            </a:r>
            <a:r>
              <a:rPr lang="en-US" sz="1600" dirty="0" smtClean="0"/>
              <a:t>for poles length and for number of poles </a:t>
            </a:r>
          </a:p>
          <a:p>
            <a:pPr algn="just"/>
            <a:r>
              <a:rPr lang="en-US" sz="1600" dirty="0" smtClean="0"/>
              <a:t>It </a:t>
            </a:r>
            <a:r>
              <a:rPr lang="en-US" sz="1600" b="1" dirty="0" smtClean="0"/>
              <a:t>should be switched off</a:t>
            </a:r>
            <a:r>
              <a:rPr lang="en-US" sz="1600" dirty="0" smtClean="0"/>
              <a:t> during acceleration 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600" b="1" dirty="0" smtClean="0">
                <a:solidFill>
                  <a:srgbClr val="0000FF"/>
                </a:solidFill>
                <a:sym typeface="Symbol" panose="05050102010706020507" pitchFamily="18" charset="2"/>
              </a:rPr>
              <a:t>Eddy current </a:t>
            </a:r>
            <a:r>
              <a:rPr lang="en-US" sz="1600" dirty="0" smtClean="0">
                <a:sym typeface="Symbol" panose="05050102010706020507" pitchFamily="18" charset="2"/>
              </a:rPr>
              <a:t>effect to be investigated</a:t>
            </a:r>
          </a:p>
          <a:p>
            <a:pPr algn="just"/>
            <a:endParaRPr lang="en-US" sz="1600" dirty="0" smtClean="0"/>
          </a:p>
          <a:p>
            <a:pPr algn="just"/>
            <a:r>
              <a:rPr lang="en-US" sz="1600" b="1" dirty="0" smtClean="0"/>
              <a:t>Total length</a:t>
            </a:r>
            <a:r>
              <a:rPr lang="en-US" sz="1600" dirty="0" smtClean="0"/>
              <a:t> of installed wigglers is of the &gt;</a:t>
            </a:r>
            <a:r>
              <a:rPr lang="en-US" sz="1600" b="1" dirty="0" smtClean="0"/>
              <a:t> 100 m </a:t>
            </a:r>
            <a:r>
              <a:rPr lang="en-US" sz="1600" dirty="0" smtClean="0"/>
              <a:t>in the </a:t>
            </a:r>
            <a:r>
              <a:rPr lang="en-US" sz="1600" b="1" dirty="0" smtClean="0"/>
              <a:t>same straight line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600" dirty="0" smtClean="0">
                <a:sym typeface="Symbol" panose="05050102010706020507" pitchFamily="18" charset="2"/>
              </a:rPr>
              <a:t>Possible stimulated </a:t>
            </a:r>
            <a:r>
              <a:rPr lang="en-US" sz="1600" b="1" dirty="0" smtClean="0">
                <a:sym typeface="Symbol" panose="05050102010706020507" pitchFamily="18" charset="2"/>
              </a:rPr>
              <a:t>additional radiation</a:t>
            </a:r>
            <a:r>
              <a:rPr lang="en-US" sz="1600" dirty="0" smtClean="0">
                <a:sym typeface="Symbol" panose="05050102010706020507" pitchFamily="18" charset="2"/>
              </a:rPr>
              <a:t> and </a:t>
            </a:r>
            <a:r>
              <a:rPr lang="en-US" sz="1600" b="1" dirty="0" smtClean="0">
                <a:sym typeface="Symbol" panose="05050102010706020507" pitchFamily="18" charset="2"/>
              </a:rPr>
              <a:t>instability</a:t>
            </a:r>
            <a:r>
              <a:rPr lang="en-US" sz="1600" dirty="0" smtClean="0">
                <a:sym typeface="Symbol" panose="05050102010706020507" pitchFamily="18" charset="2"/>
              </a:rPr>
              <a:t> </a:t>
            </a:r>
            <a:r>
              <a:rPr lang="en-US" sz="1600" dirty="0">
                <a:sym typeface="Symbol" panose="05050102010706020507" pitchFamily="18" charset="2"/>
              </a:rPr>
              <a:t>(like in FEL)</a:t>
            </a:r>
            <a:r>
              <a:rPr lang="en-US" sz="1600" dirty="0"/>
              <a:t>  </a:t>
            </a:r>
            <a:r>
              <a:rPr lang="en-US" sz="1600" dirty="0" smtClean="0">
                <a:sym typeface="Symbol" panose="05050102010706020507" pitchFamily="18" charset="2"/>
              </a:rPr>
              <a:t>to be studied</a:t>
            </a:r>
            <a:endParaRPr lang="en-US" sz="1600" dirty="0"/>
          </a:p>
        </p:txBody>
      </p:sp>
      <p:sp>
        <p:nvSpPr>
          <p:cNvPr id="12" name="Oval 11"/>
          <p:cNvSpPr/>
          <p:nvPr/>
        </p:nvSpPr>
        <p:spPr>
          <a:xfrm>
            <a:off x="8010145" y="1431235"/>
            <a:ext cx="564012" cy="4158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994874"/>
              </p:ext>
            </p:extLst>
          </p:nvPr>
        </p:nvGraphicFramePr>
        <p:xfrm>
          <a:off x="2513623" y="1625875"/>
          <a:ext cx="1447183" cy="908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6" imgW="1092200" imgH="685800" progId="Equation.3">
                  <p:embed/>
                </p:oleObj>
              </mc:Choice>
              <mc:Fallback>
                <p:oleObj name="Equation" r:id="rId6" imgW="1092200" imgH="68580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623" y="1625875"/>
                        <a:ext cx="1447183" cy="9086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8129" y="2528591"/>
                <a:ext cx="1125128" cy="7265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29" y="2528591"/>
                <a:ext cx="1125128" cy="7265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25287" y="3211332"/>
            <a:ext cx="2618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They </a:t>
            </a:r>
            <a:r>
              <a:rPr lang="en-US" sz="1600" b="1" dirty="0" smtClean="0"/>
              <a:t>mitigate IBS </a:t>
            </a:r>
            <a:r>
              <a:rPr lang="en-US" sz="1600" dirty="0"/>
              <a:t>and </a:t>
            </a:r>
            <a:r>
              <a:rPr lang="en-US" sz="1600" b="1" dirty="0" smtClean="0"/>
              <a:t>MI </a:t>
            </a:r>
            <a:r>
              <a:rPr lang="en-US" sz="1600" dirty="0" smtClean="0"/>
              <a:t>too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87421" y="2528591"/>
                <a:ext cx="1373385" cy="7265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p>
                                      <m:r>
                                        <a:rPr lang="fr-FR" sz="18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421" y="2528591"/>
                <a:ext cx="1373385" cy="7265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8129" y="1654921"/>
                <a:ext cx="1004890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29" y="1654921"/>
                <a:ext cx="1004890" cy="5657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06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441" y="73389"/>
            <a:ext cx="4395374" cy="624772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Alternative optics                  </a:t>
            </a:r>
            <a:r>
              <a:rPr lang="en-US" sz="2000" b="0" dirty="0" smtClean="0">
                <a:solidFill>
                  <a:srgbClr val="0000FF"/>
                </a:solidFill>
              </a:rPr>
              <a:t>(proposed by Antoine Chance)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9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845" y="1035356"/>
            <a:ext cx="3495554" cy="22428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2366" y="1139689"/>
            <a:ext cx="48004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>
                <a:solidFill>
                  <a:srgbClr val="0000FF"/>
                </a:solidFill>
              </a:rPr>
              <a:t>2 dipole families </a:t>
            </a:r>
            <a:r>
              <a:rPr lang="en-US" sz="1800" dirty="0" smtClean="0"/>
              <a:t>with two different curvatures,</a:t>
            </a:r>
          </a:p>
          <a:p>
            <a:pPr algn="l"/>
            <a:r>
              <a:rPr lang="en-US" sz="1800" dirty="0" smtClean="0"/>
              <a:t>proposed for the electron-ion collider (</a:t>
            </a:r>
            <a:r>
              <a:rPr lang="en-US" sz="1800" b="1" dirty="0" smtClean="0"/>
              <a:t>EIC</a:t>
            </a:r>
            <a:r>
              <a:rPr lang="en-US" sz="1800" dirty="0" smtClean="0"/>
              <a:t>)</a:t>
            </a:r>
          </a:p>
          <a:p>
            <a:pPr algn="l"/>
            <a:endParaRPr lang="en-US" sz="1800" dirty="0" smtClean="0"/>
          </a:p>
          <a:p>
            <a:pPr algn="l"/>
            <a:r>
              <a:rPr lang="en-US" sz="1800" dirty="0" smtClean="0"/>
              <a:t>Damping time can be reduced by playing on the ratio between the two different fields.</a:t>
            </a:r>
          </a:p>
          <a:p>
            <a:pPr algn="l"/>
            <a:endParaRPr lang="en-US" sz="1800" dirty="0" smtClean="0"/>
          </a:p>
          <a:p>
            <a:pPr algn="l"/>
            <a:r>
              <a:rPr lang="en-US" sz="1800" b="1" dirty="0" smtClean="0">
                <a:solidFill>
                  <a:srgbClr val="FF0000"/>
                </a:solidFill>
              </a:rPr>
              <a:t>Advantages: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No impact on the layout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No need of damping wigglers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Higher dipole field at injection energy</a:t>
            </a:r>
          </a:p>
          <a:p>
            <a:pPr algn="l"/>
            <a:endParaRPr lang="en-US" sz="1800" dirty="0" smtClean="0"/>
          </a:p>
          <a:p>
            <a:pPr algn="l"/>
            <a:r>
              <a:rPr lang="en-US" sz="1800" b="1" dirty="0" smtClean="0">
                <a:solidFill>
                  <a:srgbClr val="FF0000"/>
                </a:solidFill>
              </a:rPr>
              <a:t>Drawbacks: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Different orbit at different energies </a:t>
            </a:r>
            <a:r>
              <a:rPr lang="en-US" sz="1800" dirty="0" smtClean="0">
                <a:sym typeface="Symbol" panose="05050102010706020507" pitchFamily="18" charset="2"/>
              </a:rPr>
              <a:t> </a:t>
            </a:r>
            <a:r>
              <a:rPr lang="en-US" sz="1800" b="1" dirty="0" smtClean="0">
                <a:solidFill>
                  <a:srgbClr val="0000FF"/>
                </a:solidFill>
                <a:sym typeface="Symbol" panose="05050102010706020507" pitchFamily="18" charset="2"/>
              </a:rPr>
              <a:t>reduction of beam stay clear?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 smtClean="0">
                <a:sym typeface="Symbol" panose="05050102010706020507" pitchFamily="18" charset="2"/>
              </a:rPr>
              <a:t>More synchrotron </a:t>
            </a:r>
            <a:r>
              <a:rPr lang="en-US" sz="1800" dirty="0" smtClean="0">
                <a:sym typeface="Symbol" panose="05050102010706020507" pitchFamily="18" charset="2"/>
              </a:rPr>
              <a:t>radiation and in </a:t>
            </a:r>
            <a:r>
              <a:rPr lang="en-US" sz="1800" b="1" dirty="0" smtClean="0">
                <a:sym typeface="Symbol" panose="05050102010706020507" pitchFamily="18" charset="2"/>
              </a:rPr>
              <a:t>opposite direction</a:t>
            </a:r>
            <a:r>
              <a:rPr lang="en-US" sz="1800" dirty="0" smtClean="0">
                <a:sym typeface="Symbol" panose="05050102010706020507" pitchFamily="18" charset="2"/>
              </a:rPr>
              <a:t> of foreseen absorber (at injection)  </a:t>
            </a:r>
            <a:r>
              <a:rPr lang="en-US" sz="1800" b="1" dirty="0" smtClean="0">
                <a:solidFill>
                  <a:srgbClr val="0000FF"/>
                </a:solidFill>
                <a:sym typeface="Symbol" panose="05050102010706020507" pitchFamily="18" charset="2"/>
              </a:rPr>
              <a:t>vacuum quality to be investigated</a:t>
            </a:r>
            <a:endParaRPr lang="en-US" sz="1800" b="1" dirty="0" smtClean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112" y="3962776"/>
            <a:ext cx="3102015" cy="20185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rot="16200000">
                <a:off x="5380947" y="4819962"/>
                <a:ext cx="81102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380947" y="4819962"/>
                <a:ext cx="811025" cy="276999"/>
              </a:xfrm>
              <a:prstGeom prst="rect">
                <a:avLst/>
              </a:prstGeom>
              <a:blipFill>
                <a:blip r:embed="rId4"/>
                <a:stretch>
                  <a:fillRect l="-95556" t="-15038" r="-14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81492" y="5848670"/>
                <a:ext cx="509627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492" y="5848670"/>
                <a:ext cx="509627" cy="184666"/>
              </a:xfrm>
              <a:prstGeom prst="rect">
                <a:avLst/>
              </a:prstGeom>
              <a:blipFill>
                <a:blip r:embed="rId5"/>
                <a:stretch>
                  <a:fillRect l="-7143" t="-161290" r="-60714" b="-238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16200000">
                <a:off x="8482191" y="4908550"/>
                <a:ext cx="726289" cy="2852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2,1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482191" y="4908550"/>
                <a:ext cx="726289" cy="285206"/>
              </a:xfrm>
              <a:prstGeom prst="rect">
                <a:avLst/>
              </a:prstGeom>
              <a:blipFill>
                <a:blip r:embed="rId6"/>
                <a:stretch>
                  <a:fillRect l="-91304" t="-21008" r="-145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57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CEA 2019 Défaut">
  <a:themeElements>
    <a:clrScheme name="CEA Défaut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08BBC"/>
      </a:accent2>
      <a:accent3>
        <a:srgbClr val="D81142"/>
      </a:accent3>
      <a:accent4>
        <a:srgbClr val="FFC000"/>
      </a:accent4>
      <a:accent5>
        <a:srgbClr val="218380"/>
      </a:accent5>
      <a:accent6>
        <a:srgbClr val="8F2D56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4-3.pptx" id="{017B0BBD-D478-416D-9408-C3E5553B88B8}" vid="{9A88B8C1-4942-46D3-9391-C2B501F07E87}"/>
    </a:ext>
  </a:extLst>
</a:theme>
</file>

<file path=ppt/theme/theme2.xml><?xml version="1.0" encoding="utf-8"?>
<a:theme xmlns:a="http://schemas.openxmlformats.org/drawingml/2006/main" name="Template CEA 2019 Clair">
  <a:themeElements>
    <a:clrScheme name="CEA Défaut 2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FFBC42"/>
      </a:accent1>
      <a:accent2>
        <a:srgbClr val="D81159"/>
      </a:accent2>
      <a:accent3>
        <a:srgbClr val="8F2D56"/>
      </a:accent3>
      <a:accent4>
        <a:srgbClr val="689B42"/>
      </a:accent4>
      <a:accent5>
        <a:srgbClr val="218380"/>
      </a:accent5>
      <a:accent6>
        <a:srgbClr val="FFD29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4-3.pptx" id="{017B0BBD-D478-416D-9408-C3E5553B88B8}" vid="{52A1E219-64F3-4477-912D-9636D70C98A7}"/>
    </a:ext>
  </a:extLst>
</a:theme>
</file>

<file path=ppt/theme/theme3.xml><?xml version="1.0" encoding="utf-8"?>
<a:theme xmlns:a="http://schemas.openxmlformats.org/drawingml/2006/main" name="Template CEA 2019 Bleu">
  <a:themeElements>
    <a:clrScheme name="CEA Bleu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49728C"/>
      </a:accent1>
      <a:accent2>
        <a:srgbClr val="689BA6"/>
      </a:accent2>
      <a:accent3>
        <a:srgbClr val="C2F2F2"/>
      </a:accent3>
      <a:accent4>
        <a:srgbClr val="273D40"/>
      </a:accent4>
      <a:accent5>
        <a:srgbClr val="0084B4"/>
      </a:accent5>
      <a:accent6>
        <a:srgbClr val="93E2F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4-3.pptx" id="{017B0BBD-D478-416D-9408-C3E5553B88B8}" vid="{0799EC0F-9A1D-48A9-9692-520D5CEBB494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2F2A79C4BED747976EC3AD530384C1" ma:contentTypeVersion="0" ma:contentTypeDescription="Crée un document." ma:contentTypeScope="" ma:versionID="9ea4ffbb61354172aceb879db3e265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6C4233-EA21-4292-B391-09F7550CF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4B0D5B4-4CC6-4497-9BFB-91C4C64EBEC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B95E45C-96CD-4B8B-A608-7C5E76B37C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2019-Presentation-PPT-4-3</Template>
  <TotalTime>4260</TotalTime>
  <Words>977</Words>
  <Application>Microsoft Office PowerPoint</Application>
  <PresentationFormat>On-screen Show (4:3)</PresentationFormat>
  <Paragraphs>142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Cambria Math</vt:lpstr>
      <vt:lpstr>Symbol</vt:lpstr>
      <vt:lpstr>Wingdings</vt:lpstr>
      <vt:lpstr>Wingdings 3</vt:lpstr>
      <vt:lpstr>Template CEA 2019 Défaut</vt:lpstr>
      <vt:lpstr>Template CEA 2019 Clair</vt:lpstr>
      <vt:lpstr>Template CEA 2019 Bleu</vt:lpstr>
      <vt:lpstr>Equation</vt:lpstr>
      <vt:lpstr>PowerPoint Presentation</vt:lpstr>
      <vt:lpstr>Injection Parameters (as in CDR)</vt:lpstr>
      <vt:lpstr>Injectors complex</vt:lpstr>
      <vt:lpstr>Layout constraints</vt:lpstr>
      <vt:lpstr>Booster arc cells  </vt:lpstr>
      <vt:lpstr>Sextupole schemes, working point and DA</vt:lpstr>
      <vt:lpstr>Insertions regions</vt:lpstr>
      <vt:lpstr>Damping Wigglers</vt:lpstr>
      <vt:lpstr>Alternative optics                  (proposed by Antoine Chance)</vt:lpstr>
      <vt:lpstr>Summary HEB status (thanks to Bastian Haerer)</vt:lpstr>
      <vt:lpstr>Next steps </vt:lpstr>
      <vt:lpstr>Merci de votre attention</vt:lpstr>
      <vt:lpstr>PowerPoint Presentation</vt:lpstr>
    </vt:vector>
  </TitlesOfParts>
  <Company>CEA Saclay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DALENA Barbara</dc:creator>
  <cp:lastModifiedBy>DALENA Barbara</cp:lastModifiedBy>
  <cp:revision>206</cp:revision>
  <cp:lastPrinted>2018-12-05T09:44:31Z</cp:lastPrinted>
  <dcterms:created xsi:type="dcterms:W3CDTF">2020-12-11T09:01:53Z</dcterms:created>
  <dcterms:modified xsi:type="dcterms:W3CDTF">2021-01-19T16:06:21Z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0x010100362F2A79C4BED747976EC3AD530384C1</vt:lpwstr>
  </property>
  <property fmtid="{D5CDD505-2E9C-101B-9397-08002B2CF9AE}" pid="3" name="I2ICODE">
    <vt:lpwstr>WEB</vt:lpwstr>
  </property>
  <property fmtid="{D5CDD505-2E9C-101B-9397-08002B2CF9AE}" pid="4" name="WebApplicationID">
    <vt:lpwstr>3f72b11a-dedf-47a1-b48a-dfd7b45017bd</vt:lpwstr>
  </property>
  <property fmtid="{D5CDD505-2E9C-101B-9397-08002B2CF9AE}" pid="5" name="I2ISITECODE">
    <vt:lpwstr/>
  </property>
</Properties>
</file>