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0" r:id="rId3"/>
    <p:sldId id="281" r:id="rId4"/>
    <p:sldId id="279" r:id="rId5"/>
    <p:sldId id="282" r:id="rId6"/>
    <p:sldId id="280" r:id="rId7"/>
    <p:sldId id="278" r:id="rId8"/>
    <p:sldId id="273" r:id="rId9"/>
    <p:sldId id="274" r:id="rId10"/>
    <p:sldId id="276" r:id="rId11"/>
    <p:sldId id="268" r:id="rId12"/>
    <p:sldId id="258" r:id="rId13"/>
    <p:sldId id="284" r:id="rId14"/>
    <p:sldId id="288" r:id="rId15"/>
    <p:sldId id="285" r:id="rId16"/>
    <p:sldId id="286" r:id="rId17"/>
    <p:sldId id="263" r:id="rId18"/>
    <p:sldId id="265" r:id="rId19"/>
    <p:sldId id="287" r:id="rId20"/>
    <p:sldId id="272"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p>
            <a:fld id="{4251665B-C24A-4702-B522-6A4334602E03}" type="datetimeFigureOut">
              <a:rPr lang="en-US" smtClean="0"/>
              <a:t>1/21/21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281309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4251665B-C24A-4702-B522-6A4334602E03}" type="datetimeFigureOut">
              <a:rPr lang="en-US" smtClean="0"/>
              <a:t>1/21/21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375441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4251665B-C24A-4702-B522-6A4334602E03}" type="datetimeFigureOut">
              <a:rPr lang="en-US" smtClean="0"/>
              <a:t>1/21/21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39303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4251665B-C24A-4702-B522-6A4334602E03}" type="datetimeFigureOut">
              <a:rPr lang="en-US" smtClean="0"/>
              <a:t>1/21/21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227108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251665B-C24A-4702-B522-6A4334602E03}" type="datetimeFigureOut">
              <a:rPr lang="en-US" smtClean="0"/>
              <a:t>1/21/21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381205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4251665B-C24A-4702-B522-6A4334602E03}" type="datetimeFigureOut">
              <a:rPr lang="en-US" smtClean="0"/>
              <a:t>1/21/21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226017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4251665B-C24A-4702-B522-6A4334602E03}" type="datetimeFigureOut">
              <a:rPr lang="en-US" smtClean="0"/>
              <a:t>1/21/21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133794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e la date 2"/>
          <p:cNvSpPr>
            <a:spLocks noGrp="1"/>
          </p:cNvSpPr>
          <p:nvPr>
            <p:ph type="dt" sz="half" idx="10"/>
          </p:nvPr>
        </p:nvSpPr>
        <p:spPr/>
        <p:txBody>
          <a:bodyPr/>
          <a:lstStyle/>
          <a:p>
            <a:fld id="{4251665B-C24A-4702-B522-6A4334602E03}" type="datetimeFigureOut">
              <a:rPr lang="en-US" smtClean="0"/>
              <a:t>1/21/21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260293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51665B-C24A-4702-B522-6A4334602E03}" type="datetimeFigureOut">
              <a:rPr lang="en-US" smtClean="0"/>
              <a:t>1/21/21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100710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251665B-C24A-4702-B522-6A4334602E03}" type="datetimeFigureOut">
              <a:rPr lang="en-US" smtClean="0"/>
              <a:t>1/21/21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152911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251665B-C24A-4702-B522-6A4334602E03}" type="datetimeFigureOut">
              <a:rPr lang="en-US" smtClean="0"/>
              <a:t>1/21/21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FD889E0-CAB2-4699-909D-B9A88D47ACBE}" type="slidenum">
              <a:rPr lang="en-US" smtClean="0"/>
              <a:t>‹N°›</a:t>
            </a:fld>
            <a:endParaRPr lang="en-US"/>
          </a:p>
        </p:txBody>
      </p:sp>
    </p:spTree>
    <p:extLst>
      <p:ext uri="{BB962C8B-B14F-4D97-AF65-F5344CB8AC3E}">
        <p14:creationId xmlns:p14="http://schemas.microsoft.com/office/powerpoint/2010/main" val="199622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1665B-C24A-4702-B522-6A4334602E03}" type="datetimeFigureOut">
              <a:rPr lang="en-US" smtClean="0"/>
              <a:t>1/21/21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89E0-CAB2-4699-909D-B9A88D47ACBE}" type="slidenum">
              <a:rPr lang="en-US" smtClean="0"/>
              <a:t>‹N°›</a:t>
            </a:fld>
            <a:endParaRPr lang="en-US"/>
          </a:p>
        </p:txBody>
      </p:sp>
    </p:spTree>
    <p:extLst>
      <p:ext uri="{BB962C8B-B14F-4D97-AF65-F5344CB8AC3E}">
        <p14:creationId xmlns:p14="http://schemas.microsoft.com/office/powerpoint/2010/main" val="21768654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New Readout Scheme </a:t>
            </a:r>
            <a:br>
              <a:rPr lang="en-US" dirty="0"/>
            </a:br>
            <a:endParaRPr lang="en-US" dirty="0"/>
          </a:p>
        </p:txBody>
      </p:sp>
      <p:sp>
        <p:nvSpPr>
          <p:cNvPr id="3" name="ZoneTexte 2"/>
          <p:cNvSpPr txBox="1"/>
          <p:nvPr/>
        </p:nvSpPr>
        <p:spPr>
          <a:xfrm>
            <a:off x="2425918" y="4015368"/>
            <a:ext cx="4591334" cy="923330"/>
          </a:xfrm>
          <a:prstGeom prst="rect">
            <a:avLst/>
          </a:prstGeom>
          <a:noFill/>
        </p:spPr>
        <p:txBody>
          <a:bodyPr wrap="square" rtlCol="0">
            <a:spAutoFit/>
          </a:bodyPr>
          <a:lstStyle/>
          <a:p>
            <a:r>
              <a:rPr lang="en-US" dirty="0"/>
              <a:t>                              </a:t>
            </a:r>
            <a:r>
              <a:rPr lang="en-US" dirty="0" err="1"/>
              <a:t>I.Laktineh</a:t>
            </a:r>
            <a:endParaRPr lang="en-US" dirty="0"/>
          </a:p>
          <a:p>
            <a:endParaRPr lang="en-US" dirty="0"/>
          </a:p>
          <a:p>
            <a:pPr algn="ctr"/>
            <a:r>
              <a:rPr lang="en-US" dirty="0"/>
              <a:t>IP2I, Lyon, France</a:t>
            </a:r>
          </a:p>
        </p:txBody>
      </p:sp>
    </p:spTree>
    <p:extLst>
      <p:ext uri="{BB962C8B-B14F-4D97-AF65-F5344CB8AC3E}">
        <p14:creationId xmlns:p14="http://schemas.microsoft.com/office/powerpoint/2010/main" val="184721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8-07-02 à 17.51.0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518" y="0"/>
            <a:ext cx="7209382" cy="6858000"/>
          </a:xfrm>
          <a:prstGeom prst="rect">
            <a:avLst/>
          </a:prstGeom>
        </p:spPr>
      </p:pic>
      <p:sp>
        <p:nvSpPr>
          <p:cNvPr id="3" name="ZoneTexte 2"/>
          <p:cNvSpPr txBox="1"/>
          <p:nvPr/>
        </p:nvSpPr>
        <p:spPr>
          <a:xfrm>
            <a:off x="1968500" y="1066800"/>
            <a:ext cx="2222500" cy="369332"/>
          </a:xfrm>
          <a:prstGeom prst="rect">
            <a:avLst/>
          </a:prstGeom>
          <a:noFill/>
        </p:spPr>
        <p:txBody>
          <a:bodyPr wrap="square" rtlCol="0">
            <a:spAutoFit/>
          </a:bodyPr>
          <a:lstStyle/>
          <a:p>
            <a:r>
              <a:rPr lang="en-GB" dirty="0"/>
              <a:t>Threshold ≈ 60 </a:t>
            </a:r>
            <a:r>
              <a:rPr lang="en-GB" dirty="0" err="1"/>
              <a:t>fC</a:t>
            </a:r>
            <a:endParaRPr lang="en-GB" dirty="0"/>
          </a:p>
        </p:txBody>
      </p:sp>
      <p:sp>
        <p:nvSpPr>
          <p:cNvPr id="4" name="ZoneTexte 3"/>
          <p:cNvSpPr txBox="1"/>
          <p:nvPr/>
        </p:nvSpPr>
        <p:spPr>
          <a:xfrm>
            <a:off x="3124200" y="190500"/>
            <a:ext cx="2806700" cy="461665"/>
          </a:xfrm>
          <a:prstGeom prst="rect">
            <a:avLst/>
          </a:prstGeom>
          <a:noFill/>
        </p:spPr>
        <p:txBody>
          <a:bodyPr wrap="square" rtlCol="0">
            <a:spAutoFit/>
          </a:bodyPr>
          <a:lstStyle/>
          <a:p>
            <a:r>
              <a:rPr lang="en-GB" sz="2400" b="1" dirty="0"/>
              <a:t>Efficiency </a:t>
            </a:r>
            <a:r>
              <a:rPr lang="en-GB" sz="2400" b="1" dirty="0" err="1"/>
              <a:t>vs</a:t>
            </a:r>
            <a:r>
              <a:rPr lang="en-GB" sz="2400" b="1" dirty="0"/>
              <a:t> HV</a:t>
            </a:r>
          </a:p>
        </p:txBody>
      </p:sp>
      <p:sp>
        <p:nvSpPr>
          <p:cNvPr id="5" name="ZoneTexte 4">
            <a:extLst>
              <a:ext uri="{FF2B5EF4-FFF2-40B4-BE49-F238E27FC236}">
                <a16:creationId xmlns:a16="http://schemas.microsoft.com/office/drawing/2014/main" id="{E56332A2-60AC-F84B-86EA-9635E5910CDA}"/>
              </a:ext>
            </a:extLst>
          </p:cNvPr>
          <p:cNvSpPr txBox="1"/>
          <p:nvPr/>
        </p:nvSpPr>
        <p:spPr>
          <a:xfrm>
            <a:off x="4417888" y="3965825"/>
            <a:ext cx="1931541" cy="923330"/>
          </a:xfrm>
          <a:prstGeom prst="rect">
            <a:avLst/>
          </a:prstGeom>
          <a:noFill/>
          <a:ln w="25400">
            <a:solidFill>
              <a:schemeClr val="accent1"/>
            </a:solidFill>
          </a:ln>
        </p:spPr>
        <p:txBody>
          <a:bodyPr wrap="square" rtlCol="0">
            <a:spAutoFit/>
          </a:bodyPr>
          <a:lstStyle/>
          <a:p>
            <a:r>
              <a:rPr lang="fr-FR" dirty="0"/>
              <a:t>TFE(93%)</a:t>
            </a:r>
          </a:p>
          <a:p>
            <a:r>
              <a:rPr lang="fr-FR" dirty="0"/>
              <a:t>CO2 (5%)</a:t>
            </a:r>
          </a:p>
          <a:p>
            <a:r>
              <a:rPr lang="fr-FR" dirty="0"/>
              <a:t>SF6 (2%)</a:t>
            </a:r>
          </a:p>
        </p:txBody>
      </p:sp>
    </p:spTree>
    <p:extLst>
      <p:ext uri="{BB962C8B-B14F-4D97-AF65-F5344CB8AC3E}">
        <p14:creationId xmlns:p14="http://schemas.microsoft.com/office/powerpoint/2010/main" val="298214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er 199"/>
          <p:cNvGrpSpPr/>
          <p:nvPr/>
        </p:nvGrpSpPr>
        <p:grpSpPr>
          <a:xfrm>
            <a:off x="1968500" y="1526008"/>
            <a:ext cx="4813300" cy="4609461"/>
            <a:chOff x="1701800" y="1106908"/>
            <a:chExt cx="4813300" cy="4609461"/>
          </a:xfrm>
        </p:grpSpPr>
        <p:grpSp>
          <p:nvGrpSpPr>
            <p:cNvPr id="134" name="Grouper 133"/>
            <p:cNvGrpSpPr/>
            <p:nvPr/>
          </p:nvGrpSpPr>
          <p:grpSpPr>
            <a:xfrm>
              <a:off x="1701800" y="1106908"/>
              <a:ext cx="4813300" cy="4609461"/>
              <a:chOff x="3352800" y="851396"/>
              <a:chExt cx="4813300" cy="4609461"/>
            </a:xfrm>
          </p:grpSpPr>
          <p:pic>
            <p:nvPicPr>
              <p:cNvPr id="106" name="Image 105" descr="Capture d’écran 2018-07-03 à 11.13.3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851396"/>
                <a:ext cx="4813300" cy="4609461"/>
              </a:xfrm>
              <a:prstGeom prst="rect">
                <a:avLst/>
              </a:prstGeom>
            </p:spPr>
          </p:pic>
          <p:sp>
            <p:nvSpPr>
              <p:cNvPr id="120" name="ZoneTexte 119"/>
              <p:cNvSpPr txBox="1"/>
              <p:nvPr/>
            </p:nvSpPr>
            <p:spPr>
              <a:xfrm>
                <a:off x="5175469" y="4986521"/>
                <a:ext cx="794150" cy="369332"/>
              </a:xfrm>
              <a:prstGeom prst="rect">
                <a:avLst/>
              </a:prstGeom>
              <a:noFill/>
            </p:spPr>
            <p:txBody>
              <a:bodyPr wrap="square" rtlCol="0">
                <a:spAutoFit/>
              </a:bodyPr>
              <a:lstStyle/>
              <a:p>
                <a:r>
                  <a:rPr lang="en-GB" b="1" dirty="0">
                    <a:solidFill>
                      <a:srgbClr val="660066"/>
                    </a:solidFill>
                  </a:rPr>
                  <a:t>FEB</a:t>
                </a:r>
              </a:p>
            </p:txBody>
          </p:sp>
          <p:sp>
            <p:nvSpPr>
              <p:cNvPr id="130" name="Rectangle 129"/>
              <p:cNvSpPr/>
              <p:nvPr/>
            </p:nvSpPr>
            <p:spPr>
              <a:xfrm rot="6783444">
                <a:off x="5989563" y="4621696"/>
                <a:ext cx="164217" cy="770661"/>
              </a:xfrm>
              <a:prstGeom prst="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46" name="Grouper 145"/>
            <p:cNvGrpSpPr/>
            <p:nvPr/>
          </p:nvGrpSpPr>
          <p:grpSpPr>
            <a:xfrm rot="5400000">
              <a:off x="2650546" y="3231681"/>
              <a:ext cx="3425928" cy="594777"/>
              <a:chOff x="1391050" y="3385618"/>
              <a:chExt cx="4921490" cy="660862"/>
            </a:xfrm>
          </p:grpSpPr>
          <p:grpSp>
            <p:nvGrpSpPr>
              <p:cNvPr id="140" name="Grouper 139"/>
              <p:cNvGrpSpPr/>
              <p:nvPr/>
            </p:nvGrpSpPr>
            <p:grpSpPr>
              <a:xfrm>
                <a:off x="1391050" y="3385618"/>
                <a:ext cx="4921490" cy="266699"/>
                <a:chOff x="1391050" y="3385618"/>
                <a:chExt cx="4921490" cy="266699"/>
              </a:xfrm>
            </p:grpSpPr>
            <p:grpSp>
              <p:nvGrpSpPr>
                <p:cNvPr id="138" name="Grouper 137"/>
                <p:cNvGrpSpPr/>
                <p:nvPr/>
              </p:nvGrpSpPr>
              <p:grpSpPr>
                <a:xfrm>
                  <a:off x="1391051" y="3385618"/>
                  <a:ext cx="4921489" cy="139700"/>
                  <a:chOff x="1391051" y="3385618"/>
                  <a:chExt cx="4921489" cy="139700"/>
                </a:xfrm>
              </p:grpSpPr>
              <p:cxnSp>
                <p:nvCxnSpPr>
                  <p:cNvPr id="137" name="Connecteur droit 136"/>
                  <p:cNvCxnSpPr/>
                  <p:nvPr/>
                </p:nvCxnSpPr>
                <p:spPr>
                  <a:xfrm rot="16200000" flipV="1">
                    <a:off x="3830780" y="1098288"/>
                    <a:ext cx="1" cy="4854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Connecteur droit 135"/>
                  <p:cNvCxnSpPr/>
                  <p:nvPr/>
                </p:nvCxnSpPr>
                <p:spPr>
                  <a:xfrm rot="16200000" flipV="1">
                    <a:off x="3851795" y="924874"/>
                    <a:ext cx="1" cy="4921489"/>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39" name="Connecteur droit 138"/>
                <p:cNvCxnSpPr/>
                <p:nvPr/>
              </p:nvCxnSpPr>
              <p:spPr>
                <a:xfrm flipH="1">
                  <a:off x="1391050" y="3652317"/>
                  <a:ext cx="478115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1" name="Grouper 140"/>
              <p:cNvGrpSpPr/>
              <p:nvPr/>
            </p:nvGrpSpPr>
            <p:grpSpPr>
              <a:xfrm>
                <a:off x="1409066" y="3765929"/>
                <a:ext cx="4716136" cy="280551"/>
                <a:chOff x="1383666" y="3397629"/>
                <a:chExt cx="4716136" cy="280551"/>
              </a:xfrm>
            </p:grpSpPr>
            <p:grpSp>
              <p:nvGrpSpPr>
                <p:cNvPr id="142" name="Grouper 141"/>
                <p:cNvGrpSpPr/>
                <p:nvPr/>
              </p:nvGrpSpPr>
              <p:grpSpPr>
                <a:xfrm>
                  <a:off x="1383666" y="3397629"/>
                  <a:ext cx="4716135" cy="127689"/>
                  <a:chOff x="1383666" y="3397629"/>
                  <a:chExt cx="4716135" cy="127689"/>
                </a:xfrm>
              </p:grpSpPr>
              <p:cxnSp>
                <p:nvCxnSpPr>
                  <p:cNvPr id="144" name="Connecteur droit 143"/>
                  <p:cNvCxnSpPr/>
                  <p:nvPr/>
                </p:nvCxnSpPr>
                <p:spPr>
                  <a:xfrm rot="16200000" flipH="1" flipV="1">
                    <a:off x="3740479" y="1040816"/>
                    <a:ext cx="2509" cy="47161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V="1">
                    <a:off x="3697510" y="1231557"/>
                    <a:ext cx="1" cy="45875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43" name="Connecteur droit 142"/>
                <p:cNvCxnSpPr>
                  <a:stCxn id="130" idx="2"/>
                </p:cNvCxnSpPr>
                <p:nvPr/>
              </p:nvCxnSpPr>
              <p:spPr>
                <a:xfrm rot="16200000" flipV="1">
                  <a:off x="3732496" y="1310874"/>
                  <a:ext cx="25862" cy="470875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9" name="Grouper 168"/>
            <p:cNvGrpSpPr/>
            <p:nvPr/>
          </p:nvGrpSpPr>
          <p:grpSpPr>
            <a:xfrm>
              <a:off x="2463800" y="2908300"/>
              <a:ext cx="3431816" cy="1766966"/>
              <a:chOff x="2641600" y="2984500"/>
              <a:chExt cx="3035300" cy="1549400"/>
            </a:xfrm>
          </p:grpSpPr>
          <p:cxnSp>
            <p:nvCxnSpPr>
              <p:cNvPr id="166" name="Connecteur droit 165"/>
              <p:cNvCxnSpPr/>
              <p:nvPr/>
            </p:nvCxnSpPr>
            <p:spPr>
              <a:xfrm flipH="1">
                <a:off x="2641600" y="2984500"/>
                <a:ext cx="2959100" cy="1397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7" name="Connecteur droit 166"/>
              <p:cNvCxnSpPr/>
              <p:nvPr/>
            </p:nvCxnSpPr>
            <p:spPr>
              <a:xfrm flipH="1">
                <a:off x="2667000" y="3060700"/>
                <a:ext cx="2959100" cy="1397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8" name="Connecteur droit 167"/>
              <p:cNvCxnSpPr/>
              <p:nvPr/>
            </p:nvCxnSpPr>
            <p:spPr>
              <a:xfrm flipH="1">
                <a:off x="2717800" y="3136900"/>
                <a:ext cx="2959100" cy="1397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1" name="Grouper 170"/>
            <p:cNvGrpSpPr/>
            <p:nvPr/>
          </p:nvGrpSpPr>
          <p:grpSpPr>
            <a:xfrm>
              <a:off x="2565400" y="3060700"/>
              <a:ext cx="3429000" cy="1790700"/>
              <a:chOff x="2641600" y="2984500"/>
              <a:chExt cx="3035300" cy="1549400"/>
            </a:xfrm>
          </p:grpSpPr>
          <p:cxnSp>
            <p:nvCxnSpPr>
              <p:cNvPr id="172" name="Connecteur droit 171"/>
              <p:cNvCxnSpPr/>
              <p:nvPr/>
            </p:nvCxnSpPr>
            <p:spPr>
              <a:xfrm flipH="1">
                <a:off x="2641600" y="2984500"/>
                <a:ext cx="2959100" cy="1397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3" name="Connecteur droit 172"/>
              <p:cNvCxnSpPr/>
              <p:nvPr/>
            </p:nvCxnSpPr>
            <p:spPr>
              <a:xfrm flipH="1">
                <a:off x="2667000" y="3060700"/>
                <a:ext cx="2959100" cy="1397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4" name="Connecteur droit 173"/>
              <p:cNvCxnSpPr/>
              <p:nvPr/>
            </p:nvCxnSpPr>
            <p:spPr>
              <a:xfrm flipH="1">
                <a:off x="2717800" y="3136900"/>
                <a:ext cx="2959100" cy="1397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9" name="Rectangle 178"/>
            <p:cNvSpPr/>
            <p:nvPr/>
          </p:nvSpPr>
          <p:spPr>
            <a:xfrm rot="10800000">
              <a:off x="2492516" y="4307092"/>
              <a:ext cx="158968" cy="770661"/>
            </a:xfrm>
            <a:prstGeom prst="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1" name="Connecteur droit 180"/>
            <p:cNvCxnSpPr/>
            <p:nvPr/>
          </p:nvCxnSpPr>
          <p:spPr>
            <a:xfrm>
              <a:off x="2463800" y="2921000"/>
              <a:ext cx="3035300" cy="147499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3" name="Connecteur droit 182"/>
            <p:cNvCxnSpPr/>
            <p:nvPr/>
          </p:nvCxnSpPr>
          <p:spPr>
            <a:xfrm>
              <a:off x="2336800" y="2971800"/>
              <a:ext cx="3124200" cy="150426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6" name="Connecteur droit 185"/>
            <p:cNvCxnSpPr/>
            <p:nvPr/>
          </p:nvCxnSpPr>
          <p:spPr>
            <a:xfrm>
              <a:off x="2235200" y="3022600"/>
              <a:ext cx="3225800" cy="154036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2" name="Connecteur droit 191"/>
            <p:cNvCxnSpPr/>
            <p:nvPr/>
          </p:nvCxnSpPr>
          <p:spPr>
            <a:xfrm>
              <a:off x="2197100" y="3073400"/>
              <a:ext cx="3225800" cy="154036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3" name="Connecteur droit 192"/>
            <p:cNvCxnSpPr/>
            <p:nvPr/>
          </p:nvCxnSpPr>
          <p:spPr>
            <a:xfrm>
              <a:off x="2108200" y="3120200"/>
              <a:ext cx="3365500" cy="161856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7" name="Connecteur droit 196"/>
            <p:cNvCxnSpPr/>
            <p:nvPr/>
          </p:nvCxnSpPr>
          <p:spPr>
            <a:xfrm>
              <a:off x="2070100" y="3209100"/>
              <a:ext cx="3365500" cy="161856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98" name="Rectangle 197"/>
            <p:cNvSpPr/>
            <p:nvPr/>
          </p:nvSpPr>
          <p:spPr>
            <a:xfrm rot="10800000">
              <a:off x="5372100" y="4307090"/>
              <a:ext cx="215900" cy="770661"/>
            </a:xfrm>
            <a:prstGeom prst="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0" name="ZoneTexte 99"/>
          <p:cNvSpPr txBox="1"/>
          <p:nvPr/>
        </p:nvSpPr>
        <p:spPr>
          <a:xfrm>
            <a:off x="266700" y="1141743"/>
            <a:ext cx="8877300" cy="1477328"/>
          </a:xfrm>
          <a:prstGeom prst="rect">
            <a:avLst/>
          </a:prstGeom>
          <a:noFill/>
        </p:spPr>
        <p:txBody>
          <a:bodyPr wrap="square" rtlCol="0">
            <a:spAutoFit/>
          </a:bodyPr>
          <a:lstStyle/>
          <a:p>
            <a:r>
              <a:rPr lang="en-GB" dirty="0"/>
              <a:t>To instrument </a:t>
            </a:r>
            <a:r>
              <a:rPr lang="en-GB" b="1" dirty="0">
                <a:solidFill>
                  <a:srgbClr val="FF0000"/>
                </a:solidFill>
              </a:rPr>
              <a:t>very large gaseous detectors </a:t>
            </a:r>
            <a:r>
              <a:rPr lang="en-GB" dirty="0"/>
              <a:t>the readout electronics could not be part of the PCB.    A solution to separate strips panels from the readout electronics is needed:</a:t>
            </a:r>
          </a:p>
          <a:p>
            <a:endParaRPr lang="en-GB" dirty="0"/>
          </a:p>
          <a:p>
            <a:r>
              <a:rPr lang="en-GB" dirty="0"/>
              <a:t>Here is the scheme:</a:t>
            </a:r>
          </a:p>
          <a:p>
            <a:endParaRPr lang="en-GB" dirty="0"/>
          </a:p>
        </p:txBody>
      </p:sp>
      <p:sp>
        <p:nvSpPr>
          <p:cNvPr id="2" name="ZoneTexte 1"/>
          <p:cNvSpPr txBox="1"/>
          <p:nvPr/>
        </p:nvSpPr>
        <p:spPr>
          <a:xfrm>
            <a:off x="2336800" y="457200"/>
            <a:ext cx="3924300" cy="523220"/>
          </a:xfrm>
          <a:prstGeom prst="rect">
            <a:avLst/>
          </a:prstGeom>
          <a:noFill/>
        </p:spPr>
        <p:txBody>
          <a:bodyPr wrap="square" rtlCol="0">
            <a:spAutoFit/>
          </a:bodyPr>
          <a:lstStyle/>
          <a:p>
            <a:pPr algn="ctr"/>
            <a:r>
              <a:rPr lang="en-US" sz="2800" dirty="0">
                <a:solidFill>
                  <a:srgbClr val="FF0000"/>
                </a:solidFill>
              </a:rPr>
              <a:t>Large surface detectors</a:t>
            </a:r>
          </a:p>
        </p:txBody>
      </p:sp>
      <p:sp>
        <p:nvSpPr>
          <p:cNvPr id="3" name="Rectangle 2"/>
          <p:cNvSpPr/>
          <p:nvPr/>
        </p:nvSpPr>
        <p:spPr>
          <a:xfrm>
            <a:off x="536694" y="6177200"/>
            <a:ext cx="8302505" cy="369332"/>
          </a:xfrm>
          <a:prstGeom prst="rect">
            <a:avLst/>
          </a:prstGeom>
        </p:spPr>
        <p:txBody>
          <a:bodyPr wrap="square">
            <a:spAutoFit/>
          </a:bodyPr>
          <a:lstStyle/>
          <a:p>
            <a:r>
              <a:rPr lang="en-GB" dirty="0"/>
              <a:t>Well matched impedance will help to keep the signal in good shape for long distances</a:t>
            </a:r>
            <a:endParaRPr lang="fr-FR" dirty="0"/>
          </a:p>
        </p:txBody>
      </p:sp>
    </p:spTree>
    <p:extLst>
      <p:ext uri="{BB962C8B-B14F-4D97-AF65-F5344CB8AC3E}">
        <p14:creationId xmlns:p14="http://schemas.microsoft.com/office/powerpoint/2010/main" val="184143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pture d’écran 2019-04-23 à 23.49.5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010" y="735056"/>
            <a:ext cx="7404100" cy="2895600"/>
          </a:xfrm>
          <a:prstGeom prst="rect">
            <a:avLst/>
          </a:prstGeom>
        </p:spPr>
      </p:pic>
      <p:pic>
        <p:nvPicPr>
          <p:cNvPr id="9" name="Image 8" descr="Capture d’écran 2019-04-19 à 13.08.0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85622" y="3158994"/>
            <a:ext cx="2764266" cy="3773490"/>
          </a:xfrm>
          <a:prstGeom prst="rect">
            <a:avLst/>
          </a:prstGeom>
        </p:spPr>
      </p:pic>
      <p:cxnSp>
        <p:nvCxnSpPr>
          <p:cNvPr id="6" name="Connecteur droit avec flèche 5"/>
          <p:cNvCxnSpPr/>
          <p:nvPr/>
        </p:nvCxnSpPr>
        <p:spPr>
          <a:xfrm flipV="1">
            <a:off x="1273175" y="1461268"/>
            <a:ext cx="2127250" cy="1269232"/>
          </a:xfrm>
          <a:prstGeom prst="straightConnector1">
            <a:avLst/>
          </a:prstGeom>
          <a:ln w="34925">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rot="19629519">
            <a:off x="2111375" y="2063750"/>
            <a:ext cx="857249" cy="369332"/>
          </a:xfrm>
          <a:prstGeom prst="rect">
            <a:avLst/>
          </a:prstGeom>
          <a:noFill/>
        </p:spPr>
        <p:txBody>
          <a:bodyPr wrap="square" rtlCol="0">
            <a:spAutoFit/>
          </a:bodyPr>
          <a:lstStyle/>
          <a:p>
            <a:r>
              <a:rPr lang="en-US" dirty="0">
                <a:solidFill>
                  <a:srgbClr val="FF0000"/>
                </a:solidFill>
              </a:rPr>
              <a:t>62 cm</a:t>
            </a:r>
          </a:p>
        </p:txBody>
      </p:sp>
      <p:sp>
        <p:nvSpPr>
          <p:cNvPr id="12" name="ZoneTexte 11"/>
          <p:cNvSpPr txBox="1"/>
          <p:nvPr/>
        </p:nvSpPr>
        <p:spPr>
          <a:xfrm>
            <a:off x="4762500" y="4254500"/>
            <a:ext cx="3460749" cy="2308324"/>
          </a:xfrm>
          <a:prstGeom prst="rect">
            <a:avLst/>
          </a:prstGeom>
          <a:noFill/>
        </p:spPr>
        <p:txBody>
          <a:bodyPr wrap="square" rtlCol="0">
            <a:spAutoFit/>
          </a:bodyPr>
          <a:lstStyle/>
          <a:p>
            <a:r>
              <a:rPr lang="en-US" dirty="0"/>
              <a:t>A board hosting </a:t>
            </a:r>
          </a:p>
          <a:p>
            <a:pPr marL="285750" indent="-285750">
              <a:buFontTx/>
              <a:buChar char="-"/>
            </a:pPr>
            <a:r>
              <a:rPr lang="en-US" dirty="0"/>
              <a:t>One </a:t>
            </a:r>
            <a:r>
              <a:rPr lang="en-US" dirty="0" err="1"/>
              <a:t>Hardroc</a:t>
            </a:r>
            <a:r>
              <a:rPr lang="en-US" dirty="0"/>
              <a:t> ASIC</a:t>
            </a:r>
          </a:p>
          <a:p>
            <a:pPr marL="285750" indent="-285750">
              <a:buFontTx/>
              <a:buChar char="-"/>
            </a:pPr>
            <a:r>
              <a:rPr lang="en-US" dirty="0"/>
              <a:t>One Microcontroller </a:t>
            </a:r>
          </a:p>
          <a:p>
            <a:endParaRPr lang="en-US" dirty="0"/>
          </a:p>
          <a:p>
            <a:r>
              <a:rPr lang="en-US" dirty="0"/>
              <a:t>To be plugged directly on the back of  the  PCB, on the edge  to read out 64 woven strips (1 HR2 ASIC). </a:t>
            </a:r>
          </a:p>
          <a:p>
            <a:endParaRPr lang="en-US" dirty="0"/>
          </a:p>
        </p:txBody>
      </p:sp>
      <p:sp>
        <p:nvSpPr>
          <p:cNvPr id="13" name="ZoneTexte 12"/>
          <p:cNvSpPr txBox="1"/>
          <p:nvPr/>
        </p:nvSpPr>
        <p:spPr>
          <a:xfrm>
            <a:off x="2336800" y="304800"/>
            <a:ext cx="3924300" cy="523220"/>
          </a:xfrm>
          <a:prstGeom prst="rect">
            <a:avLst/>
          </a:prstGeom>
          <a:noFill/>
        </p:spPr>
        <p:txBody>
          <a:bodyPr wrap="square" rtlCol="0">
            <a:spAutoFit/>
          </a:bodyPr>
          <a:lstStyle/>
          <a:p>
            <a:pPr algn="ctr"/>
            <a:r>
              <a:rPr lang="en-US" sz="2800" dirty="0">
                <a:solidFill>
                  <a:srgbClr val="FF0000"/>
                </a:solidFill>
              </a:rPr>
              <a:t>Large surface detectors</a:t>
            </a:r>
          </a:p>
        </p:txBody>
      </p:sp>
    </p:spTree>
    <p:extLst>
      <p:ext uri="{BB962C8B-B14F-4D97-AF65-F5344CB8AC3E}">
        <p14:creationId xmlns:p14="http://schemas.microsoft.com/office/powerpoint/2010/main" val="224686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49500" y="469900"/>
            <a:ext cx="4368800" cy="523220"/>
          </a:xfrm>
          <a:prstGeom prst="rect">
            <a:avLst/>
          </a:prstGeom>
          <a:noFill/>
        </p:spPr>
        <p:txBody>
          <a:bodyPr wrap="square" rtlCol="0">
            <a:spAutoFit/>
          </a:bodyPr>
          <a:lstStyle/>
          <a:p>
            <a:r>
              <a:rPr lang="en-US" dirty="0"/>
              <a:t>                            </a:t>
            </a:r>
            <a:r>
              <a:rPr lang="en-US" sz="2800" dirty="0">
                <a:solidFill>
                  <a:srgbClr val="FF0000"/>
                </a:solidFill>
              </a:rPr>
              <a:t>SETUP</a:t>
            </a:r>
          </a:p>
        </p:txBody>
      </p:sp>
      <p:pic>
        <p:nvPicPr>
          <p:cNvPr id="3" name="Image 2" descr="setup-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1320800"/>
            <a:ext cx="3355275" cy="5295900"/>
          </a:xfrm>
          <a:prstGeom prst="rect">
            <a:avLst/>
          </a:prstGeom>
        </p:spPr>
      </p:pic>
      <p:pic>
        <p:nvPicPr>
          <p:cNvPr id="4" name="Image 3" descr="20200210_1746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710" y="2632610"/>
            <a:ext cx="4533898" cy="3434282"/>
          </a:xfrm>
          <a:prstGeom prst="rect">
            <a:avLst/>
          </a:prstGeom>
        </p:spPr>
      </p:pic>
      <p:sp>
        <p:nvSpPr>
          <p:cNvPr id="5" name="ZoneTexte 4"/>
          <p:cNvSpPr txBox="1"/>
          <p:nvPr/>
        </p:nvSpPr>
        <p:spPr>
          <a:xfrm>
            <a:off x="236018" y="1168400"/>
            <a:ext cx="4297882" cy="646331"/>
          </a:xfrm>
          <a:prstGeom prst="rect">
            <a:avLst/>
          </a:prstGeom>
          <a:noFill/>
        </p:spPr>
        <p:txBody>
          <a:bodyPr wrap="square" rtlCol="0">
            <a:spAutoFit/>
          </a:bodyPr>
          <a:lstStyle/>
          <a:p>
            <a:r>
              <a:rPr lang="en-US" dirty="0"/>
              <a:t>The new readout scheme was tested first using a SC-PMT and in a standalone mode.</a:t>
            </a:r>
          </a:p>
        </p:txBody>
      </p:sp>
    </p:spTree>
    <p:extLst>
      <p:ext uri="{BB962C8B-B14F-4D97-AF65-F5344CB8AC3E}">
        <p14:creationId xmlns:p14="http://schemas.microsoft.com/office/powerpoint/2010/main" val="52163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nregistrement de l’écran 2021-01-20 à 15.29.00" descr="Enregistrement de l’écran 2021-01-20 à 15.29.00">
            <a:hlinkClick r:id="" action="ppaction://media"/>
            <a:extLst>
              <a:ext uri="{FF2B5EF4-FFF2-40B4-BE49-F238E27FC236}">
                <a16:creationId xmlns:a16="http://schemas.microsoft.com/office/drawing/2014/main" id="{C1C6DE7F-21F4-8F4B-84F1-3BD2EADCA9F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83087" y="0"/>
            <a:ext cx="6637338" cy="6858000"/>
          </a:xfrm>
          <a:prstGeom prst="rect">
            <a:avLst/>
          </a:prstGeom>
        </p:spPr>
      </p:pic>
    </p:spTree>
    <p:extLst>
      <p:ext uri="{BB962C8B-B14F-4D97-AF65-F5344CB8AC3E}">
        <p14:creationId xmlns:p14="http://schemas.microsoft.com/office/powerpoint/2010/main" val="38626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ff-Pul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537" y="325602"/>
            <a:ext cx="6906811" cy="5991084"/>
          </a:xfrm>
          <a:prstGeom prst="rect">
            <a:avLst/>
          </a:prstGeom>
        </p:spPr>
      </p:pic>
      <p:sp>
        <p:nvSpPr>
          <p:cNvPr id="3" name="ZoneTexte 2"/>
          <p:cNvSpPr txBox="1"/>
          <p:nvPr/>
        </p:nvSpPr>
        <p:spPr>
          <a:xfrm>
            <a:off x="2670138" y="325602"/>
            <a:ext cx="4200582" cy="369332"/>
          </a:xfrm>
          <a:prstGeom prst="rect">
            <a:avLst/>
          </a:prstGeom>
          <a:noFill/>
        </p:spPr>
        <p:txBody>
          <a:bodyPr wrap="square" rtlCol="0">
            <a:spAutoFit/>
          </a:bodyPr>
          <a:lstStyle/>
          <a:p>
            <a:r>
              <a:rPr lang="en-US" dirty="0"/>
              <a:t>     Efficiency with the new scheme</a:t>
            </a:r>
          </a:p>
        </p:txBody>
      </p:sp>
      <p:sp>
        <p:nvSpPr>
          <p:cNvPr id="4" name="ZoneTexte 3">
            <a:extLst>
              <a:ext uri="{FF2B5EF4-FFF2-40B4-BE49-F238E27FC236}">
                <a16:creationId xmlns:a16="http://schemas.microsoft.com/office/drawing/2014/main" id="{2468E6BC-FAC2-904F-8CEC-42C3CE09DBBB}"/>
              </a:ext>
            </a:extLst>
          </p:cNvPr>
          <p:cNvSpPr txBox="1"/>
          <p:nvPr/>
        </p:nvSpPr>
        <p:spPr>
          <a:xfrm>
            <a:off x="4939179" y="3945276"/>
            <a:ext cx="1931541" cy="923330"/>
          </a:xfrm>
          <a:prstGeom prst="rect">
            <a:avLst/>
          </a:prstGeom>
          <a:noFill/>
          <a:ln w="25400">
            <a:solidFill>
              <a:schemeClr val="accent1"/>
            </a:solidFill>
          </a:ln>
        </p:spPr>
        <p:txBody>
          <a:bodyPr wrap="square" rtlCol="0">
            <a:spAutoFit/>
          </a:bodyPr>
          <a:lstStyle/>
          <a:p>
            <a:r>
              <a:rPr lang="fr-FR" dirty="0"/>
              <a:t>TFE(95.2%)</a:t>
            </a:r>
          </a:p>
          <a:p>
            <a:r>
              <a:rPr lang="fr-FR" dirty="0"/>
              <a:t>CO2 (4.5%)</a:t>
            </a:r>
          </a:p>
          <a:p>
            <a:r>
              <a:rPr lang="fr-FR" dirty="0"/>
              <a:t>SF6 (0.3%)</a:t>
            </a:r>
          </a:p>
        </p:txBody>
      </p:sp>
    </p:spTree>
    <p:extLst>
      <p:ext uri="{BB962C8B-B14F-4D97-AF65-F5344CB8AC3E}">
        <p14:creationId xmlns:p14="http://schemas.microsoft.com/office/powerpoint/2010/main" val="200328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x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1938" y="302813"/>
            <a:ext cx="5241595" cy="3562470"/>
          </a:xfrm>
          <a:prstGeom prst="rect">
            <a:avLst/>
          </a:prstGeom>
        </p:spPr>
      </p:pic>
      <p:pic>
        <p:nvPicPr>
          <p:cNvPr id="3" name="Image 2" descr="Dy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1938" y="3711868"/>
            <a:ext cx="5241595" cy="3146132"/>
          </a:xfrm>
          <a:prstGeom prst="rect">
            <a:avLst/>
          </a:prstGeom>
        </p:spPr>
      </p:pic>
      <p:sp>
        <p:nvSpPr>
          <p:cNvPr id="4" name="ZoneTexte 3"/>
          <p:cNvSpPr txBox="1"/>
          <p:nvPr/>
        </p:nvSpPr>
        <p:spPr>
          <a:xfrm>
            <a:off x="3565611" y="302813"/>
            <a:ext cx="1807227" cy="369332"/>
          </a:xfrm>
          <a:prstGeom prst="rect">
            <a:avLst/>
          </a:prstGeom>
          <a:solidFill>
            <a:schemeClr val="bg1"/>
          </a:solidFill>
        </p:spPr>
        <p:txBody>
          <a:bodyPr wrap="square" rtlCol="0">
            <a:spAutoFit/>
          </a:bodyPr>
          <a:lstStyle/>
          <a:p>
            <a:pPr algn="ctr"/>
            <a:r>
              <a:rPr lang="en-US" dirty="0"/>
              <a:t>X-residuals (cm)</a:t>
            </a:r>
          </a:p>
        </p:txBody>
      </p:sp>
      <p:sp>
        <p:nvSpPr>
          <p:cNvPr id="5" name="ZoneTexte 4"/>
          <p:cNvSpPr txBox="1"/>
          <p:nvPr/>
        </p:nvSpPr>
        <p:spPr>
          <a:xfrm>
            <a:off x="3441228" y="3680617"/>
            <a:ext cx="1807227" cy="369332"/>
          </a:xfrm>
          <a:prstGeom prst="rect">
            <a:avLst/>
          </a:prstGeom>
          <a:solidFill>
            <a:schemeClr val="bg1"/>
          </a:solidFill>
        </p:spPr>
        <p:txBody>
          <a:bodyPr wrap="square" rtlCol="0">
            <a:spAutoFit/>
          </a:bodyPr>
          <a:lstStyle/>
          <a:p>
            <a:pPr algn="ctr"/>
            <a:r>
              <a:rPr lang="en-US" dirty="0"/>
              <a:t>Y-residuals (cm)</a:t>
            </a:r>
          </a:p>
        </p:txBody>
      </p:sp>
    </p:spTree>
    <p:extLst>
      <p:ext uri="{BB962C8B-B14F-4D97-AF65-F5344CB8AC3E}">
        <p14:creationId xmlns:p14="http://schemas.microsoft.com/office/powerpoint/2010/main" val="24716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9-04-23 à 23.45.5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0146" y="2753911"/>
            <a:ext cx="4029552" cy="3048424"/>
          </a:xfrm>
          <a:prstGeom prst="rect">
            <a:avLst/>
          </a:prstGeom>
        </p:spPr>
      </p:pic>
      <p:pic>
        <p:nvPicPr>
          <p:cNvPr id="6" name="Image 5" descr="Capture d’écran 2019-04-23 à 23.46.2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5" y="3099242"/>
            <a:ext cx="3029512" cy="2580695"/>
          </a:xfrm>
          <a:prstGeom prst="rect">
            <a:avLst/>
          </a:prstGeom>
        </p:spPr>
      </p:pic>
      <p:cxnSp>
        <p:nvCxnSpPr>
          <p:cNvPr id="8" name="Connecteur droit avec flèche 7"/>
          <p:cNvCxnSpPr/>
          <p:nvPr/>
        </p:nvCxnSpPr>
        <p:spPr>
          <a:xfrm>
            <a:off x="3503829" y="4314458"/>
            <a:ext cx="7038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en-US" dirty="0"/>
              <a:t>Next Step</a:t>
            </a:r>
          </a:p>
        </p:txBody>
      </p:sp>
      <p:sp>
        <p:nvSpPr>
          <p:cNvPr id="7" name="ZoneTexte 6"/>
          <p:cNvSpPr txBox="1"/>
          <p:nvPr/>
        </p:nvSpPr>
        <p:spPr>
          <a:xfrm>
            <a:off x="278106" y="1417638"/>
            <a:ext cx="8162498" cy="923330"/>
          </a:xfrm>
          <a:prstGeom prst="rect">
            <a:avLst/>
          </a:prstGeom>
          <a:noFill/>
        </p:spPr>
        <p:txBody>
          <a:bodyPr wrap="square" rtlCol="0">
            <a:spAutoFit/>
          </a:bodyPr>
          <a:lstStyle/>
          <a:p>
            <a:r>
              <a:rPr lang="en-US" dirty="0"/>
              <a:t>We would like to build large detectors similar to those to be used in the Endcaps of ILC, CEPC  and FCC muon systems and use the new readout scheme to validate completely the concept.</a:t>
            </a:r>
          </a:p>
        </p:txBody>
      </p:sp>
    </p:spTree>
    <p:extLst>
      <p:ext uri="{BB962C8B-B14F-4D97-AF65-F5344CB8AC3E}">
        <p14:creationId xmlns:p14="http://schemas.microsoft.com/office/powerpoint/2010/main" val="349600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200210_17463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396400" y="676569"/>
            <a:ext cx="3948114" cy="5430256"/>
          </a:xfrm>
          <a:prstGeom prst="rect">
            <a:avLst/>
          </a:prstGeom>
        </p:spPr>
      </p:pic>
      <p:sp>
        <p:nvSpPr>
          <p:cNvPr id="4" name="ZoneTexte 3"/>
          <p:cNvSpPr txBox="1"/>
          <p:nvPr/>
        </p:nvSpPr>
        <p:spPr>
          <a:xfrm>
            <a:off x="1452129" y="5651500"/>
            <a:ext cx="6967971" cy="646331"/>
          </a:xfrm>
          <a:prstGeom prst="rect">
            <a:avLst/>
          </a:prstGeom>
          <a:noFill/>
        </p:spPr>
        <p:txBody>
          <a:bodyPr wrap="square" rtlCol="0">
            <a:spAutoFit/>
          </a:bodyPr>
          <a:lstStyle/>
          <a:p>
            <a:r>
              <a:rPr lang="en-US" dirty="0"/>
              <a:t>No signal loss was observed by injecting a signal on the furthest end of the first PCB and detecting it on the opposite side of the second PCB </a:t>
            </a:r>
          </a:p>
        </p:txBody>
      </p:sp>
      <p:sp>
        <p:nvSpPr>
          <p:cNvPr id="6" name="ZoneTexte 5"/>
          <p:cNvSpPr txBox="1"/>
          <p:nvPr/>
        </p:nvSpPr>
        <p:spPr>
          <a:xfrm>
            <a:off x="1270000" y="609600"/>
            <a:ext cx="7150100" cy="646331"/>
          </a:xfrm>
          <a:prstGeom prst="rect">
            <a:avLst/>
          </a:prstGeom>
          <a:noFill/>
        </p:spPr>
        <p:txBody>
          <a:bodyPr wrap="square" rtlCol="0">
            <a:spAutoFit/>
          </a:bodyPr>
          <a:lstStyle/>
          <a:p>
            <a:r>
              <a:rPr lang="en-US" dirty="0"/>
              <a:t>Connecting two neighboring PCBs using impedance-matched connectors will allow to cover a large detector easily.</a:t>
            </a:r>
          </a:p>
        </p:txBody>
      </p:sp>
    </p:spTree>
    <p:extLst>
      <p:ext uri="{BB962C8B-B14F-4D97-AF65-F5344CB8AC3E}">
        <p14:creationId xmlns:p14="http://schemas.microsoft.com/office/powerpoint/2010/main" val="129419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83913" y="1074488"/>
            <a:ext cx="6707906" cy="523220"/>
          </a:xfrm>
          <a:prstGeom prst="rect">
            <a:avLst/>
          </a:prstGeom>
          <a:noFill/>
        </p:spPr>
        <p:txBody>
          <a:bodyPr wrap="square" rtlCol="0">
            <a:spAutoFit/>
          </a:bodyPr>
          <a:lstStyle/>
          <a:p>
            <a:pPr algn="ctr"/>
            <a:r>
              <a:rPr lang="en-US" sz="2800" b="1" dirty="0"/>
              <a:t>Conclusion</a:t>
            </a:r>
          </a:p>
        </p:txBody>
      </p:sp>
      <p:sp>
        <p:nvSpPr>
          <p:cNvPr id="3" name="ZoneTexte 2"/>
          <p:cNvSpPr txBox="1"/>
          <p:nvPr/>
        </p:nvSpPr>
        <p:spPr>
          <a:xfrm>
            <a:off x="1221099" y="2360617"/>
            <a:ext cx="7489411" cy="3139321"/>
          </a:xfrm>
          <a:prstGeom prst="rect">
            <a:avLst/>
          </a:prstGeom>
          <a:noFill/>
        </p:spPr>
        <p:txBody>
          <a:bodyPr wrap="square" rtlCol="0">
            <a:spAutoFit/>
          </a:bodyPr>
          <a:lstStyle/>
          <a:p>
            <a:pPr marL="285750" indent="-285750">
              <a:buFont typeface="Wingdings" charset="2"/>
              <a:buChar char="q"/>
            </a:pPr>
            <a:r>
              <a:rPr lang="en-US" dirty="0"/>
              <a:t> A new scheme allowing a reduced cost and reduced power consumption without  reducing the granularity is proposed to equip large RPC detectors</a:t>
            </a:r>
          </a:p>
          <a:p>
            <a:pPr marL="285750" indent="-285750">
              <a:buFont typeface="Wingdings" charset="2"/>
              <a:buChar char="q"/>
            </a:pPr>
            <a:endParaRPr lang="en-US" dirty="0"/>
          </a:p>
          <a:p>
            <a:pPr marL="285750" indent="-285750">
              <a:buFont typeface="Wingdings" charset="2"/>
              <a:buChar char="q"/>
            </a:pPr>
            <a:r>
              <a:rPr lang="en-US" dirty="0"/>
              <a:t>This solution is very useful if one wants to use the muon detectors as a tail catcher </a:t>
            </a:r>
          </a:p>
          <a:p>
            <a:pPr marL="285750" indent="-285750">
              <a:buFont typeface="Wingdings" charset="2"/>
              <a:buChar char="q"/>
            </a:pPr>
            <a:endParaRPr lang="en-US" dirty="0"/>
          </a:p>
          <a:p>
            <a:pPr marL="285750" indent="-285750">
              <a:buFont typeface="Wingdings" charset="2"/>
              <a:buChar char="q"/>
            </a:pPr>
            <a:r>
              <a:rPr lang="en-US" dirty="0"/>
              <a:t> Study to assess the possibility to use it in SDHCAL is </a:t>
            </a:r>
            <a:r>
              <a:rPr lang="en-US"/>
              <a:t>ongoing.</a:t>
            </a:r>
            <a:endParaRPr lang="en-US" dirty="0"/>
          </a:p>
          <a:p>
            <a:pPr marL="285750" indent="-285750">
              <a:buFont typeface="Wingdings" charset="2"/>
              <a:buChar char="q"/>
            </a:pPr>
            <a:endParaRPr lang="en-US" dirty="0"/>
          </a:p>
          <a:p>
            <a:pPr marL="285750" indent="-285750">
              <a:buFont typeface="Wingdings" charset="2"/>
              <a:buChar char="q"/>
            </a:pPr>
            <a:r>
              <a:rPr lang="en-US" dirty="0"/>
              <a:t>Large RPC detectors will be built and equipped with the new scheme soon.</a:t>
            </a:r>
          </a:p>
          <a:p>
            <a:pPr marL="285750" indent="-285750">
              <a:buFont typeface="Wingdings" charset="2"/>
              <a:buChar char="q"/>
            </a:pPr>
            <a:endParaRPr lang="en-US" dirty="0"/>
          </a:p>
          <a:p>
            <a:pPr marL="285750" indent="-285750">
              <a:buFont typeface="Wingdings" charset="2"/>
              <a:buChar char="q"/>
            </a:pPr>
            <a:r>
              <a:rPr lang="en-US" dirty="0"/>
              <a:t>The scheme could be applied to any  MPGD in principle</a:t>
            </a:r>
          </a:p>
        </p:txBody>
      </p:sp>
    </p:spTree>
    <p:extLst>
      <p:ext uri="{BB962C8B-B14F-4D97-AF65-F5344CB8AC3E}">
        <p14:creationId xmlns:p14="http://schemas.microsoft.com/office/powerpoint/2010/main" val="200613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5258" y="152812"/>
            <a:ext cx="7868138" cy="6494085"/>
          </a:xfrm>
          <a:prstGeom prst="rect">
            <a:avLst/>
          </a:prstGeom>
          <a:noFill/>
        </p:spPr>
        <p:txBody>
          <a:bodyPr wrap="square" rtlCol="0">
            <a:spAutoFit/>
          </a:bodyPr>
          <a:lstStyle/>
          <a:p>
            <a:r>
              <a:rPr lang="en-US" sz="2400" b="1" dirty="0">
                <a:solidFill>
                  <a:srgbClr val="FF0000"/>
                </a:solidFill>
              </a:rPr>
              <a:t>RPC </a:t>
            </a:r>
            <a:r>
              <a:rPr lang="en-US" sz="2400" dirty="0">
                <a:solidFill>
                  <a:srgbClr val="FF0000"/>
                </a:solidFill>
              </a:rPr>
              <a:t>are excellent </a:t>
            </a:r>
            <a:r>
              <a:rPr lang="en-US" sz="2400" dirty="0" err="1">
                <a:solidFill>
                  <a:srgbClr val="FF0000"/>
                </a:solidFill>
              </a:rPr>
              <a:t>muon</a:t>
            </a:r>
            <a:r>
              <a:rPr lang="en-US" sz="2400" dirty="0">
                <a:solidFill>
                  <a:srgbClr val="FF0000"/>
                </a:solidFill>
              </a:rPr>
              <a:t> detectors</a:t>
            </a:r>
            <a:r>
              <a:rPr lang="en-US" sz="2400" b="1" dirty="0">
                <a:solidFill>
                  <a:srgbClr val="FF0000"/>
                </a:solidFill>
              </a:rPr>
              <a:t>:</a:t>
            </a:r>
          </a:p>
          <a:p>
            <a:endParaRPr lang="en-US" sz="1400" dirty="0"/>
          </a:p>
          <a:p>
            <a:pPr marL="285750" indent="-285750">
              <a:buFont typeface="Wingdings" charset="2"/>
              <a:buChar char="q"/>
            </a:pPr>
            <a:r>
              <a:rPr lang="en-US" sz="1400" dirty="0"/>
              <a:t>They are Fast timing detectors </a:t>
            </a:r>
          </a:p>
          <a:p>
            <a:pPr marL="285750" indent="-285750">
              <a:buFont typeface="Wingdings" charset="2"/>
              <a:buChar char="q"/>
            </a:pPr>
            <a:r>
              <a:rPr lang="en-US" sz="1400" dirty="0"/>
              <a:t>They can be built with large surface, with excellent homogeneity and very small dead zone</a:t>
            </a:r>
          </a:p>
          <a:p>
            <a:pPr marL="285750" indent="-285750">
              <a:buFont typeface="Wingdings" charset="2"/>
              <a:buChar char="q"/>
            </a:pPr>
            <a:r>
              <a:rPr lang="en-US" sz="1400" dirty="0"/>
              <a:t>They are very cheap.</a:t>
            </a:r>
          </a:p>
          <a:p>
            <a:r>
              <a:rPr lang="en-US" sz="1400" b="1" dirty="0"/>
              <a:t>Several ways to read out RPC:</a:t>
            </a:r>
          </a:p>
          <a:p>
            <a:endParaRPr lang="en-US" sz="1400" dirty="0"/>
          </a:p>
          <a:p>
            <a:pPr marL="285750" indent="-285750">
              <a:buFont typeface="Wingdings" charset="2"/>
              <a:buChar char="u"/>
            </a:pPr>
            <a:r>
              <a:rPr lang="en-US" sz="1400" dirty="0"/>
              <a:t> Using pick-up strips (either one direction on the anode side as for current CMS RPC or two directions one on the anode and one on the cathode as for ATLAS) </a:t>
            </a:r>
          </a:p>
          <a:p>
            <a:r>
              <a:rPr lang="en-US" sz="1400" dirty="0"/>
              <a:t>     or 2-D readout using excellent time measurement as the ne we propose for CMS </a:t>
            </a:r>
            <a:r>
              <a:rPr lang="en-US" sz="1400" dirty="0" err="1"/>
              <a:t>iRPC</a:t>
            </a:r>
            <a:r>
              <a:rPr lang="en-US" sz="1400" dirty="0"/>
              <a:t> upgrade project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285750" indent="-285750">
              <a:buFont typeface="Wingdings" charset="2"/>
              <a:buChar char="u"/>
            </a:pPr>
            <a:r>
              <a:rPr lang="en-US" sz="1400" dirty="0"/>
              <a:t> Using pick-up PADs  as for SDHCAL (CALICE)</a:t>
            </a:r>
          </a:p>
          <a:p>
            <a:pPr marL="285750" indent="-285750">
              <a:buFont typeface="Wingdings" charset="2"/>
              <a:buChar char="u"/>
            </a:pPr>
            <a:endParaRPr lang="en-US" sz="1400" dirty="0"/>
          </a:p>
          <a:p>
            <a:pPr marL="285750" indent="-285750">
              <a:buFont typeface="Wingdings" charset="2"/>
              <a:buChar char="u"/>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To measure time with excellent precision  in particular with the </a:t>
            </a:r>
            <a:r>
              <a:rPr lang="en-US" sz="1400" dirty="0" err="1"/>
              <a:t>MultiGap</a:t>
            </a:r>
            <a:r>
              <a:rPr lang="en-US" sz="1400" dirty="0"/>
              <a:t> version.</a:t>
            </a:r>
          </a:p>
        </p:txBody>
      </p:sp>
      <p:pic>
        <p:nvPicPr>
          <p:cNvPr id="3" name="Image 2">
            <a:extLst>
              <a:ext uri="{FF2B5EF4-FFF2-40B4-BE49-F238E27FC236}">
                <a16:creationId xmlns:a16="http://schemas.microsoft.com/office/drawing/2014/main" id="{66FA48B0-5FD5-F841-87E8-6BD9B3C2DA1B}"/>
              </a:ext>
            </a:extLst>
          </p:cNvPr>
          <p:cNvPicPr>
            <a:picLocks noChangeAspect="1"/>
          </p:cNvPicPr>
          <p:nvPr/>
        </p:nvPicPr>
        <p:blipFill>
          <a:blip r:embed="rId2"/>
          <a:stretch>
            <a:fillRect/>
          </a:stretch>
        </p:blipFill>
        <p:spPr>
          <a:xfrm>
            <a:off x="4259327" y="2617597"/>
            <a:ext cx="3773273" cy="1396773"/>
          </a:xfrm>
          <a:prstGeom prst="rect">
            <a:avLst/>
          </a:prstGeom>
        </p:spPr>
      </p:pic>
      <p:pic>
        <p:nvPicPr>
          <p:cNvPr id="4" name="Image 3">
            <a:extLst>
              <a:ext uri="{FF2B5EF4-FFF2-40B4-BE49-F238E27FC236}">
                <a16:creationId xmlns:a16="http://schemas.microsoft.com/office/drawing/2014/main" id="{B7B06587-7B2B-FD4F-A748-17E356113724}"/>
              </a:ext>
            </a:extLst>
          </p:cNvPr>
          <p:cNvPicPr>
            <a:picLocks noChangeAspect="1"/>
          </p:cNvPicPr>
          <p:nvPr/>
        </p:nvPicPr>
        <p:blipFill>
          <a:blip r:embed="rId3"/>
          <a:stretch>
            <a:fillRect/>
          </a:stretch>
        </p:blipFill>
        <p:spPr>
          <a:xfrm>
            <a:off x="497113" y="2730613"/>
            <a:ext cx="3263900" cy="1396773"/>
          </a:xfrm>
          <a:prstGeom prst="rect">
            <a:avLst/>
          </a:prstGeom>
        </p:spPr>
      </p:pic>
      <p:pic>
        <p:nvPicPr>
          <p:cNvPr id="5" name="Image 4">
            <a:extLst>
              <a:ext uri="{FF2B5EF4-FFF2-40B4-BE49-F238E27FC236}">
                <a16:creationId xmlns:a16="http://schemas.microsoft.com/office/drawing/2014/main" id="{26857453-7DA0-C34E-B4D9-B8462CBC36AF}"/>
              </a:ext>
            </a:extLst>
          </p:cNvPr>
          <p:cNvPicPr>
            <a:picLocks noChangeAspect="1"/>
          </p:cNvPicPr>
          <p:nvPr/>
        </p:nvPicPr>
        <p:blipFill>
          <a:blip r:embed="rId4"/>
          <a:stretch>
            <a:fillRect/>
          </a:stretch>
        </p:blipFill>
        <p:spPr>
          <a:xfrm>
            <a:off x="497113" y="4521456"/>
            <a:ext cx="2555704" cy="1436575"/>
          </a:xfrm>
          <a:prstGeom prst="rect">
            <a:avLst/>
          </a:prstGeom>
        </p:spPr>
      </p:pic>
    </p:spTree>
    <p:extLst>
      <p:ext uri="{BB962C8B-B14F-4D97-AF65-F5344CB8AC3E}">
        <p14:creationId xmlns:p14="http://schemas.microsoft.com/office/powerpoint/2010/main" val="27516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riangle-6di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9900" y="438150"/>
            <a:ext cx="5600700" cy="4330700"/>
          </a:xfrm>
          <a:prstGeom prst="rect">
            <a:avLst/>
          </a:prstGeom>
        </p:spPr>
      </p:pic>
      <p:sp>
        <p:nvSpPr>
          <p:cNvPr id="4" name="ZoneTexte 3"/>
          <p:cNvSpPr txBox="1"/>
          <p:nvPr/>
        </p:nvSpPr>
        <p:spPr>
          <a:xfrm>
            <a:off x="1143000" y="5168900"/>
            <a:ext cx="6616700" cy="923330"/>
          </a:xfrm>
          <a:prstGeom prst="rect">
            <a:avLst/>
          </a:prstGeom>
          <a:noFill/>
        </p:spPr>
        <p:txBody>
          <a:bodyPr wrap="square" rtlCol="0">
            <a:spAutoFit/>
          </a:bodyPr>
          <a:lstStyle/>
          <a:p>
            <a:r>
              <a:rPr lang="en-GB" dirty="0"/>
              <a:t>One can read the signal from both sides and get profit of the difference in time arrival to improve the position resolution and get the absolute time as well.</a:t>
            </a:r>
          </a:p>
        </p:txBody>
      </p:sp>
    </p:spTree>
    <p:extLst>
      <p:ext uri="{BB962C8B-B14F-4D97-AF65-F5344CB8AC3E}">
        <p14:creationId xmlns:p14="http://schemas.microsoft.com/office/powerpoint/2010/main" val="381785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r 14"/>
          <p:cNvGrpSpPr/>
          <p:nvPr/>
        </p:nvGrpSpPr>
        <p:grpSpPr>
          <a:xfrm>
            <a:off x="2836421" y="343751"/>
            <a:ext cx="1811584" cy="1638300"/>
            <a:chOff x="1536700" y="1549400"/>
            <a:chExt cx="2882900" cy="2844800"/>
          </a:xfrm>
        </p:grpSpPr>
        <p:cxnSp>
          <p:nvCxnSpPr>
            <p:cNvPr id="3" name="Connecteur droit 2"/>
            <p:cNvCxnSpPr/>
            <p:nvPr/>
          </p:nvCxnSpPr>
          <p:spPr>
            <a:xfrm flipH="1">
              <a:off x="1714500" y="1879600"/>
              <a:ext cx="2527300"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a:off x="3213100" y="1549400"/>
              <a:ext cx="0" cy="284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flipV="1">
              <a:off x="1536700" y="2527300"/>
              <a:ext cx="2882900" cy="10414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ZoneTexte 7"/>
          <p:cNvSpPr txBox="1"/>
          <p:nvPr/>
        </p:nvSpPr>
        <p:spPr>
          <a:xfrm>
            <a:off x="152400" y="748268"/>
            <a:ext cx="5981700" cy="369332"/>
          </a:xfrm>
          <a:prstGeom prst="rect">
            <a:avLst/>
          </a:prstGeom>
          <a:noFill/>
        </p:spPr>
        <p:txBody>
          <a:bodyPr wrap="square" rtlCol="0">
            <a:spAutoFit/>
          </a:bodyPr>
          <a:lstStyle/>
          <a:p>
            <a:r>
              <a:rPr lang="en-GB" dirty="0"/>
              <a:t>3 crossings</a:t>
            </a:r>
          </a:p>
        </p:txBody>
      </p:sp>
      <p:grpSp>
        <p:nvGrpSpPr>
          <p:cNvPr id="21" name="Grouper 20"/>
          <p:cNvGrpSpPr/>
          <p:nvPr/>
        </p:nvGrpSpPr>
        <p:grpSpPr>
          <a:xfrm>
            <a:off x="2678271" y="2209800"/>
            <a:ext cx="2408428" cy="2095500"/>
            <a:chOff x="1371544" y="3479800"/>
            <a:chExt cx="2813395" cy="2311400"/>
          </a:xfrm>
        </p:grpSpPr>
        <p:grpSp>
          <p:nvGrpSpPr>
            <p:cNvPr id="16" name="Grouper 15"/>
            <p:cNvGrpSpPr/>
            <p:nvPr/>
          </p:nvGrpSpPr>
          <p:grpSpPr>
            <a:xfrm>
              <a:off x="1371544" y="3479800"/>
              <a:ext cx="2705100" cy="2311400"/>
              <a:chOff x="1685522" y="1549400"/>
              <a:chExt cx="2882900" cy="2844800"/>
            </a:xfrm>
          </p:grpSpPr>
          <p:cxnSp>
            <p:nvCxnSpPr>
              <p:cNvPr id="17" name="Connecteur droit 16"/>
              <p:cNvCxnSpPr/>
              <p:nvPr/>
            </p:nvCxnSpPr>
            <p:spPr>
              <a:xfrm flipH="1">
                <a:off x="1714500" y="1879600"/>
                <a:ext cx="2527300"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3213100" y="1549400"/>
                <a:ext cx="0" cy="284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H="1" flipV="1">
                <a:off x="1685522" y="2589823"/>
                <a:ext cx="2882900" cy="104140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0" name="Connecteur droit 19"/>
            <p:cNvCxnSpPr/>
            <p:nvPr/>
          </p:nvCxnSpPr>
          <p:spPr>
            <a:xfrm flipH="1">
              <a:off x="2040639" y="4138657"/>
              <a:ext cx="2144300" cy="161051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2" name="ZoneTexte 21"/>
          <p:cNvSpPr txBox="1"/>
          <p:nvPr/>
        </p:nvSpPr>
        <p:spPr>
          <a:xfrm>
            <a:off x="165100" y="3402568"/>
            <a:ext cx="5981700" cy="369332"/>
          </a:xfrm>
          <a:prstGeom prst="rect">
            <a:avLst/>
          </a:prstGeom>
          <a:noFill/>
        </p:spPr>
        <p:txBody>
          <a:bodyPr wrap="square" rtlCol="0">
            <a:spAutoFit/>
          </a:bodyPr>
          <a:lstStyle/>
          <a:p>
            <a:r>
              <a:rPr lang="en-GB" dirty="0"/>
              <a:t>5 crossings</a:t>
            </a:r>
          </a:p>
        </p:txBody>
      </p:sp>
      <p:sp>
        <p:nvSpPr>
          <p:cNvPr id="31" name="ZoneTexte 30"/>
          <p:cNvSpPr txBox="1"/>
          <p:nvPr/>
        </p:nvSpPr>
        <p:spPr>
          <a:xfrm>
            <a:off x="267984" y="5548868"/>
            <a:ext cx="5981700" cy="369332"/>
          </a:xfrm>
          <a:prstGeom prst="rect">
            <a:avLst/>
          </a:prstGeom>
          <a:noFill/>
        </p:spPr>
        <p:txBody>
          <a:bodyPr wrap="square" rtlCol="0">
            <a:spAutoFit/>
          </a:bodyPr>
          <a:lstStyle/>
          <a:p>
            <a:r>
              <a:rPr lang="en-GB" dirty="0"/>
              <a:t>8 crossings</a:t>
            </a:r>
          </a:p>
        </p:txBody>
      </p:sp>
      <p:grpSp>
        <p:nvGrpSpPr>
          <p:cNvPr id="33" name="Grouper 32"/>
          <p:cNvGrpSpPr/>
          <p:nvPr/>
        </p:nvGrpSpPr>
        <p:grpSpPr>
          <a:xfrm>
            <a:off x="2658621" y="4652583"/>
            <a:ext cx="2544321" cy="2095500"/>
            <a:chOff x="5795521" y="4533900"/>
            <a:chExt cx="2544321" cy="2095500"/>
          </a:xfrm>
        </p:grpSpPr>
        <p:grpSp>
          <p:nvGrpSpPr>
            <p:cNvPr id="25" name="Grouper 24"/>
            <p:cNvGrpSpPr/>
            <p:nvPr/>
          </p:nvGrpSpPr>
          <p:grpSpPr>
            <a:xfrm>
              <a:off x="5795521" y="4533900"/>
              <a:ext cx="2433828" cy="2095500"/>
              <a:chOff x="1371544" y="3479800"/>
              <a:chExt cx="2843066" cy="2311400"/>
            </a:xfrm>
          </p:grpSpPr>
          <p:grpSp>
            <p:nvGrpSpPr>
              <p:cNvPr id="26" name="Grouper 25"/>
              <p:cNvGrpSpPr/>
              <p:nvPr/>
            </p:nvGrpSpPr>
            <p:grpSpPr>
              <a:xfrm>
                <a:off x="1371544" y="3479800"/>
                <a:ext cx="2705100" cy="2311400"/>
                <a:chOff x="1685522" y="1549400"/>
                <a:chExt cx="2882900" cy="2844800"/>
              </a:xfrm>
            </p:grpSpPr>
            <p:cxnSp>
              <p:nvCxnSpPr>
                <p:cNvPr id="28" name="Connecteur droit 27"/>
                <p:cNvCxnSpPr/>
                <p:nvPr/>
              </p:nvCxnSpPr>
              <p:spPr>
                <a:xfrm flipH="1">
                  <a:off x="1714500" y="1879600"/>
                  <a:ext cx="2527300"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3213100" y="1549400"/>
                  <a:ext cx="0" cy="284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H="1" flipV="1">
                  <a:off x="1685522" y="2589823"/>
                  <a:ext cx="2882900" cy="104140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7" name="Connecteur droit 26"/>
              <p:cNvCxnSpPr/>
              <p:nvPr/>
            </p:nvCxnSpPr>
            <p:spPr>
              <a:xfrm flipH="1">
                <a:off x="2070310" y="4180682"/>
                <a:ext cx="2144300" cy="161051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2" name="Connecteur droit 31"/>
            <p:cNvCxnSpPr/>
            <p:nvPr/>
          </p:nvCxnSpPr>
          <p:spPr>
            <a:xfrm flipH="1" flipV="1">
              <a:off x="6024121" y="4652583"/>
              <a:ext cx="2315721" cy="767103"/>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664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000" y="523875"/>
            <a:ext cx="7493000" cy="1384995"/>
          </a:xfrm>
          <a:prstGeom prst="rect">
            <a:avLst/>
          </a:prstGeom>
          <a:noFill/>
        </p:spPr>
        <p:txBody>
          <a:bodyPr wrap="square" rtlCol="0">
            <a:spAutoFit/>
          </a:bodyPr>
          <a:lstStyle/>
          <a:p>
            <a:pPr algn="ctr"/>
            <a:r>
              <a:rPr lang="en-US" sz="2800" b="1" dirty="0">
                <a:solidFill>
                  <a:srgbClr val="FF0000"/>
                </a:solidFill>
              </a:rPr>
              <a:t>RPC-based Muon system</a:t>
            </a:r>
          </a:p>
          <a:p>
            <a:pPr algn="ctr"/>
            <a:r>
              <a:rPr lang="en-US" sz="2800" b="1" dirty="0">
                <a:solidFill>
                  <a:srgbClr val="FF0000"/>
                </a:solidFill>
              </a:rPr>
              <a:t>(CEPC)</a:t>
            </a:r>
          </a:p>
          <a:p>
            <a:pPr algn="ctr"/>
            <a:endParaRPr lang="en-US" sz="2800" b="1" dirty="0">
              <a:solidFill>
                <a:srgbClr val="FF0000"/>
              </a:solidFill>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1571625"/>
            <a:ext cx="6921500" cy="3569206"/>
          </a:xfrm>
          <a:prstGeom prst="rect">
            <a:avLst/>
          </a:prstGeom>
        </p:spPr>
      </p:pic>
      <p:sp>
        <p:nvSpPr>
          <p:cNvPr id="4" name="ZoneTexte 3"/>
          <p:cNvSpPr txBox="1"/>
          <p:nvPr/>
        </p:nvSpPr>
        <p:spPr>
          <a:xfrm>
            <a:off x="605688" y="5449669"/>
            <a:ext cx="7179412" cy="646331"/>
          </a:xfrm>
          <a:prstGeom prst="rect">
            <a:avLst/>
          </a:prstGeom>
          <a:noFill/>
        </p:spPr>
        <p:txBody>
          <a:bodyPr wrap="square" rtlCol="0">
            <a:spAutoFit/>
          </a:bodyPr>
          <a:lstStyle/>
          <a:p>
            <a:pPr marL="285750" indent="-285750">
              <a:buFont typeface="Wingdings" charset="2"/>
              <a:buChar char="ü"/>
            </a:pPr>
            <a:r>
              <a:rPr lang="en-US" dirty="0"/>
              <a:t>X-Y strips-based readout proposed  for the RPC  muon system is ok. </a:t>
            </a:r>
          </a:p>
          <a:p>
            <a:pPr marL="285750" indent="-285750">
              <a:buFont typeface="Lucida Grande"/>
              <a:buChar char="x"/>
            </a:pPr>
            <a:r>
              <a:rPr lang="en-US" dirty="0"/>
              <a:t>For tail catcher this may face the problem related to ghost particles.</a:t>
            </a:r>
          </a:p>
        </p:txBody>
      </p:sp>
    </p:spTree>
    <p:extLst>
      <p:ext uri="{BB962C8B-B14F-4D97-AF65-F5344CB8AC3E}">
        <p14:creationId xmlns:p14="http://schemas.microsoft.com/office/powerpoint/2010/main" val="237476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5634" y="3962972"/>
            <a:ext cx="7924800" cy="3139321"/>
          </a:xfrm>
          <a:prstGeom prst="rect">
            <a:avLst/>
          </a:prstGeom>
          <a:noFill/>
        </p:spPr>
        <p:txBody>
          <a:bodyPr wrap="square" rtlCol="0">
            <a:spAutoFit/>
          </a:bodyPr>
          <a:lstStyle/>
          <a:p>
            <a:r>
              <a:rPr lang="en-GB" dirty="0"/>
              <a:t>The ILC, CECP calorimeter baselines are all  </a:t>
            </a:r>
            <a:r>
              <a:rPr lang="en-GB" b="1" dirty="0">
                <a:solidFill>
                  <a:srgbClr val="FF0000"/>
                </a:solidFill>
              </a:rPr>
              <a:t>high-granularity </a:t>
            </a:r>
            <a:r>
              <a:rPr lang="en-GB" dirty="0"/>
              <a:t>based.</a:t>
            </a:r>
          </a:p>
          <a:p>
            <a:endParaRPr lang="en-GB" dirty="0"/>
          </a:p>
          <a:p>
            <a:pPr marL="285750" indent="-285750">
              <a:buFont typeface="Wingdings" charset="2"/>
              <a:buChar char="q"/>
            </a:pPr>
            <a:r>
              <a:rPr lang="en-GB" b="1" dirty="0">
                <a:solidFill>
                  <a:srgbClr val="FF0000"/>
                </a:solidFill>
              </a:rPr>
              <a:t>SDHCAL</a:t>
            </a:r>
            <a:r>
              <a:rPr lang="en-GB" dirty="0"/>
              <a:t> is one of the HCAL baselines with </a:t>
            </a:r>
            <a:r>
              <a:rPr lang="en-GB" b="1" dirty="0">
                <a:solidFill>
                  <a:srgbClr val="FF0000"/>
                </a:solidFill>
              </a:rPr>
              <a:t>tens of millions of </a:t>
            </a:r>
            <a:r>
              <a:rPr lang="en-GB" b="1" baseline="30000" dirty="0">
                <a:solidFill>
                  <a:srgbClr val="FF0000"/>
                </a:solidFill>
              </a:rPr>
              <a:t> </a:t>
            </a:r>
            <a:r>
              <a:rPr lang="en-GB" b="1" dirty="0">
                <a:solidFill>
                  <a:srgbClr val="FF0000"/>
                </a:solidFill>
              </a:rPr>
              <a:t>channels</a:t>
            </a:r>
          </a:p>
          <a:p>
            <a:pPr marL="285750" indent="-285750">
              <a:buFont typeface="Wingdings" charset="2"/>
              <a:buChar char="q"/>
            </a:pPr>
            <a:r>
              <a:rPr lang="en-GB" dirty="0"/>
              <a:t>Only about 10</a:t>
            </a:r>
            <a:r>
              <a:rPr lang="en-GB" baseline="30000" dirty="0"/>
              <a:t>3</a:t>
            </a:r>
            <a:r>
              <a:rPr lang="en-GB" dirty="0"/>
              <a:t> will be fired for each collision.  So the channels are idle almost all of the time but will continue to consume power and to produce heat,  necessitating in case of  circular collider </a:t>
            </a:r>
            <a:r>
              <a:rPr lang="en-GB" b="1" dirty="0">
                <a:solidFill>
                  <a:srgbClr val="FF0000"/>
                </a:solidFill>
              </a:rPr>
              <a:t>active cooling </a:t>
            </a:r>
            <a:r>
              <a:rPr lang="en-GB" dirty="0">
                <a:sym typeface="Wingdings"/>
              </a:rPr>
              <a:t> </a:t>
            </a:r>
            <a:r>
              <a:rPr lang="en-GB" b="1" dirty="0">
                <a:solidFill>
                  <a:srgbClr val="FF0000"/>
                </a:solidFill>
                <a:sym typeface="Wingdings"/>
              </a:rPr>
              <a:t>reduced PFA performance</a:t>
            </a:r>
            <a:r>
              <a:rPr lang="en-GB" b="1" dirty="0">
                <a:solidFill>
                  <a:srgbClr val="FF0000"/>
                </a:solidFill>
              </a:rPr>
              <a:t> </a:t>
            </a:r>
          </a:p>
          <a:p>
            <a:endParaRPr lang="en-GB" dirty="0"/>
          </a:p>
          <a:p>
            <a:r>
              <a:rPr lang="en-GB" b="1" dirty="0">
                <a:solidFill>
                  <a:srgbClr val="0000FF"/>
                </a:solidFill>
              </a:rPr>
              <a:t>This statement applies for all high granular calorimeters other options.</a:t>
            </a:r>
          </a:p>
          <a:p>
            <a:endParaRPr lang="en-GB" dirty="0"/>
          </a:p>
          <a:p>
            <a:r>
              <a:rPr lang="en-GB" dirty="0"/>
              <a:t>  </a:t>
            </a:r>
          </a:p>
        </p:txBody>
      </p:sp>
      <p:sp>
        <p:nvSpPr>
          <p:cNvPr id="3" name="ZoneTexte 2"/>
          <p:cNvSpPr txBox="1"/>
          <p:nvPr/>
        </p:nvSpPr>
        <p:spPr>
          <a:xfrm>
            <a:off x="762000" y="523875"/>
            <a:ext cx="7493000" cy="523220"/>
          </a:xfrm>
          <a:prstGeom prst="rect">
            <a:avLst/>
          </a:prstGeom>
          <a:noFill/>
        </p:spPr>
        <p:txBody>
          <a:bodyPr wrap="square" rtlCol="0">
            <a:spAutoFit/>
          </a:bodyPr>
          <a:lstStyle/>
          <a:p>
            <a:pPr algn="ctr"/>
            <a:r>
              <a:rPr lang="en-US" sz="2800" b="1" dirty="0">
                <a:solidFill>
                  <a:srgbClr val="FF0000"/>
                </a:solidFill>
              </a:rPr>
              <a:t>ILC, CEPC  SDHCAL calorimeter system baseline</a:t>
            </a:r>
          </a:p>
        </p:txBody>
      </p:sp>
      <p:pic>
        <p:nvPicPr>
          <p:cNvPr id="5" name="Image 3" descr="DHCALview_global.png">
            <a:extLst>
              <a:ext uri="{FF2B5EF4-FFF2-40B4-BE49-F238E27FC236}">
                <a16:creationId xmlns:a16="http://schemas.microsoft.com/office/drawing/2014/main" id="{ED7E7E19-D492-554E-AF85-57769D29A062}"/>
              </a:ext>
            </a:extLst>
          </p:cNvPr>
          <p:cNvPicPr>
            <a:picLocks noChangeAspect="1"/>
          </p:cNvPicPr>
          <p:nvPr/>
        </p:nvPicPr>
        <p:blipFill>
          <a:blip r:embed="rId2"/>
          <a:srcRect/>
          <a:stretch>
            <a:fillRect/>
          </a:stretch>
        </p:blipFill>
        <p:spPr bwMode="auto">
          <a:xfrm>
            <a:off x="2611634" y="1107048"/>
            <a:ext cx="3352800" cy="2795970"/>
          </a:xfrm>
          <a:prstGeom prst="rect">
            <a:avLst/>
          </a:prstGeom>
          <a:noFill/>
          <a:ln w="9525">
            <a:noFill/>
            <a:miter lim="800000"/>
            <a:headEnd/>
            <a:tailEnd/>
          </a:ln>
        </p:spPr>
      </p:pic>
    </p:spTree>
    <p:extLst>
      <p:ext uri="{BB962C8B-B14F-4D97-AF65-F5344CB8AC3E}">
        <p14:creationId xmlns:p14="http://schemas.microsoft.com/office/powerpoint/2010/main" val="428771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475" y="804386"/>
            <a:ext cx="7540625" cy="4431983"/>
          </a:xfrm>
          <a:prstGeom prst="rect">
            <a:avLst/>
          </a:prstGeom>
          <a:ln w="69850">
            <a:noFill/>
          </a:ln>
        </p:spPr>
        <p:txBody>
          <a:bodyPr wrap="square">
            <a:spAutoFit/>
          </a:bodyPr>
          <a:lstStyle/>
          <a:p>
            <a:endParaRPr lang="en-GB" dirty="0"/>
          </a:p>
          <a:p>
            <a:endParaRPr lang="en-GB" dirty="0"/>
          </a:p>
          <a:p>
            <a:endParaRPr lang="en-GB" dirty="0"/>
          </a:p>
          <a:p>
            <a:r>
              <a:rPr lang="en-GB" dirty="0"/>
              <a:t>Reducing the number of pads/pixels is not an option since this leads to less granularity </a:t>
            </a:r>
            <a:r>
              <a:rPr lang="en-GB" dirty="0">
                <a:sym typeface="Wingdings"/>
              </a:rPr>
              <a:t> bad PFA.</a:t>
            </a:r>
          </a:p>
          <a:p>
            <a:endParaRPr lang="en-GB" dirty="0">
              <a:sym typeface="Wingdings"/>
            </a:endParaRPr>
          </a:p>
          <a:p>
            <a:r>
              <a:rPr lang="en-GB" sz="2400" dirty="0">
                <a:solidFill>
                  <a:srgbClr val="FF0000"/>
                </a:solidFill>
              </a:rPr>
              <a:t>Can we do something to save power and money without impacting the physics</a:t>
            </a:r>
          </a:p>
          <a:p>
            <a:endParaRPr lang="en-GB" sz="2400" dirty="0">
              <a:solidFill>
                <a:srgbClr val="FF0000"/>
              </a:solidFill>
            </a:endParaRPr>
          </a:p>
          <a:p>
            <a:pPr algn="ctr"/>
            <a:r>
              <a:rPr lang="en-GB" sz="4800" dirty="0">
                <a:solidFill>
                  <a:srgbClr val="FF0000"/>
                </a:solidFill>
              </a:rPr>
              <a:t>?</a:t>
            </a:r>
          </a:p>
          <a:p>
            <a:endParaRPr lang="en-GB" dirty="0"/>
          </a:p>
          <a:p>
            <a:endParaRPr lang="en-GB" dirty="0">
              <a:sym typeface="Wingdings"/>
            </a:endParaRPr>
          </a:p>
          <a:p>
            <a:endParaRPr lang="en-GB" dirty="0">
              <a:sym typeface="Wingdings"/>
            </a:endParaRPr>
          </a:p>
        </p:txBody>
      </p:sp>
    </p:spTree>
    <p:extLst>
      <p:ext uri="{BB962C8B-B14F-4D97-AF65-F5344CB8AC3E}">
        <p14:creationId xmlns:p14="http://schemas.microsoft.com/office/powerpoint/2010/main" val="359025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1577314" y="1828501"/>
            <a:ext cx="6421313" cy="4276768"/>
            <a:chOff x="2363591" y="1776266"/>
            <a:chExt cx="4180141" cy="2713307"/>
          </a:xfrm>
        </p:grpSpPr>
        <p:grpSp>
          <p:nvGrpSpPr>
            <p:cNvPr id="3" name="Grouper 2"/>
            <p:cNvGrpSpPr/>
            <p:nvPr/>
          </p:nvGrpSpPr>
          <p:grpSpPr>
            <a:xfrm>
              <a:off x="2363591" y="2162148"/>
              <a:ext cx="4180141" cy="2327425"/>
              <a:chOff x="1362638" y="2249109"/>
              <a:chExt cx="4180141" cy="2327425"/>
            </a:xfrm>
          </p:grpSpPr>
          <p:grpSp>
            <p:nvGrpSpPr>
              <p:cNvPr id="9" name="Grouper 8"/>
              <p:cNvGrpSpPr/>
              <p:nvPr/>
            </p:nvGrpSpPr>
            <p:grpSpPr>
              <a:xfrm>
                <a:off x="1362638" y="3132920"/>
                <a:ext cx="4180141" cy="1443614"/>
                <a:chOff x="28157" y="1147441"/>
                <a:chExt cx="8601902" cy="4729780"/>
              </a:xfrm>
            </p:grpSpPr>
            <p:grpSp>
              <p:nvGrpSpPr>
                <p:cNvPr id="13" name="Grouper 12"/>
                <p:cNvGrpSpPr/>
                <p:nvPr/>
              </p:nvGrpSpPr>
              <p:grpSpPr>
                <a:xfrm>
                  <a:off x="28157" y="1659342"/>
                  <a:ext cx="8601902" cy="4217879"/>
                  <a:chOff x="0" y="2438206"/>
                  <a:chExt cx="8601902" cy="4217879"/>
                </a:xfrm>
              </p:grpSpPr>
              <p:grpSp>
                <p:nvGrpSpPr>
                  <p:cNvPr id="49" name="Grouper 48"/>
                  <p:cNvGrpSpPr/>
                  <p:nvPr/>
                </p:nvGrpSpPr>
                <p:grpSpPr>
                  <a:xfrm>
                    <a:off x="0" y="2520783"/>
                    <a:ext cx="5289063" cy="4135302"/>
                    <a:chOff x="1630522" y="1072395"/>
                    <a:chExt cx="5289063" cy="4135302"/>
                  </a:xfrm>
                </p:grpSpPr>
                <p:grpSp>
                  <p:nvGrpSpPr>
                    <p:cNvPr id="72" name="Grouper 71"/>
                    <p:cNvGrpSpPr/>
                    <p:nvPr/>
                  </p:nvGrpSpPr>
                  <p:grpSpPr>
                    <a:xfrm>
                      <a:off x="4981929" y="1072395"/>
                      <a:ext cx="1102693" cy="3631507"/>
                      <a:chOff x="4981929" y="1072395"/>
                      <a:chExt cx="1102693" cy="3631507"/>
                    </a:xfrm>
                  </p:grpSpPr>
                  <p:sp>
                    <p:nvSpPr>
                      <p:cNvPr id="100" name="Hexagone 99"/>
                      <p:cNvSpPr/>
                      <p:nvPr/>
                    </p:nvSpPr>
                    <p:spPr>
                      <a:xfrm>
                        <a:off x="4981929" y="2833231"/>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Hexagone 100"/>
                      <p:cNvSpPr/>
                      <p:nvPr/>
                    </p:nvSpPr>
                    <p:spPr>
                      <a:xfrm>
                        <a:off x="4996008" y="19841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Hexagone 101"/>
                      <p:cNvSpPr/>
                      <p:nvPr/>
                    </p:nvSpPr>
                    <p:spPr>
                      <a:xfrm>
                        <a:off x="4993674" y="107239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Hexagone 102"/>
                      <p:cNvSpPr/>
                      <p:nvPr/>
                    </p:nvSpPr>
                    <p:spPr>
                      <a:xfrm>
                        <a:off x="5023918" y="3789502"/>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3" name="Grouper 72"/>
                    <p:cNvGrpSpPr/>
                    <p:nvPr/>
                  </p:nvGrpSpPr>
                  <p:grpSpPr>
                    <a:xfrm>
                      <a:off x="3292393" y="1127096"/>
                      <a:ext cx="1088614" cy="3603593"/>
                      <a:chOff x="4968098" y="1072395"/>
                      <a:chExt cx="1088614" cy="3603593"/>
                    </a:xfrm>
                  </p:grpSpPr>
                  <p:sp>
                    <p:nvSpPr>
                      <p:cNvPr id="96" name="Hexagone 95"/>
                      <p:cNvSpPr/>
                      <p:nvPr/>
                    </p:nvSpPr>
                    <p:spPr>
                      <a:xfrm>
                        <a:off x="4981929" y="2833231"/>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Hexagone 96"/>
                      <p:cNvSpPr/>
                      <p:nvPr/>
                    </p:nvSpPr>
                    <p:spPr>
                      <a:xfrm>
                        <a:off x="4996008" y="19841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Hexagone 97"/>
                      <p:cNvSpPr/>
                      <p:nvPr/>
                    </p:nvSpPr>
                    <p:spPr>
                      <a:xfrm>
                        <a:off x="4993674" y="107239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Hexagone 98"/>
                      <p:cNvSpPr/>
                      <p:nvPr/>
                    </p:nvSpPr>
                    <p:spPr>
                      <a:xfrm>
                        <a:off x="4968098" y="376158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4" name="Grouper 73"/>
                    <p:cNvGrpSpPr/>
                    <p:nvPr/>
                  </p:nvGrpSpPr>
                  <p:grpSpPr>
                    <a:xfrm>
                      <a:off x="4142419" y="1543335"/>
                      <a:ext cx="1074659" cy="2736005"/>
                      <a:chOff x="4143524" y="1534103"/>
                      <a:chExt cx="1074659" cy="2736005"/>
                    </a:xfrm>
                  </p:grpSpPr>
                  <p:sp>
                    <p:nvSpPr>
                      <p:cNvPr id="93" name="Hexagone 92"/>
                      <p:cNvSpPr/>
                      <p:nvPr/>
                    </p:nvSpPr>
                    <p:spPr>
                      <a:xfrm>
                        <a:off x="4143524" y="244130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Hexagone 93"/>
                      <p:cNvSpPr/>
                      <p:nvPr/>
                    </p:nvSpPr>
                    <p:spPr>
                      <a:xfrm>
                        <a:off x="4143524" y="153410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Hexagone 94"/>
                      <p:cNvSpPr/>
                      <p:nvPr/>
                    </p:nvSpPr>
                    <p:spPr>
                      <a:xfrm>
                        <a:off x="4157479" y="33557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5" name="Hexagone 74"/>
                    <p:cNvSpPr/>
                    <p:nvPr/>
                  </p:nvSpPr>
                  <p:spPr>
                    <a:xfrm>
                      <a:off x="4170329" y="426538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6" name="Grouper 75"/>
                    <p:cNvGrpSpPr/>
                    <p:nvPr/>
                  </p:nvGrpSpPr>
                  <p:grpSpPr>
                    <a:xfrm>
                      <a:off x="2468926" y="1585206"/>
                      <a:ext cx="1088614" cy="3622491"/>
                      <a:chOff x="2468926" y="1585206"/>
                      <a:chExt cx="1088614" cy="3622491"/>
                    </a:xfrm>
                  </p:grpSpPr>
                  <p:grpSp>
                    <p:nvGrpSpPr>
                      <p:cNvPr id="88" name="Grouper 87"/>
                      <p:cNvGrpSpPr/>
                      <p:nvPr/>
                    </p:nvGrpSpPr>
                    <p:grpSpPr>
                      <a:xfrm>
                        <a:off x="2468926" y="1585206"/>
                        <a:ext cx="1074659" cy="2736005"/>
                        <a:chOff x="4143524" y="1534103"/>
                        <a:chExt cx="1074659" cy="2736005"/>
                      </a:xfrm>
                    </p:grpSpPr>
                    <p:sp>
                      <p:nvSpPr>
                        <p:cNvPr id="90" name="Hexagone 89"/>
                        <p:cNvSpPr/>
                        <p:nvPr/>
                      </p:nvSpPr>
                      <p:spPr>
                        <a:xfrm>
                          <a:off x="4143524" y="244130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Hexagone 90"/>
                        <p:cNvSpPr/>
                        <p:nvPr/>
                      </p:nvSpPr>
                      <p:spPr>
                        <a:xfrm>
                          <a:off x="4143524" y="153410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Hexagone 91"/>
                        <p:cNvSpPr/>
                        <p:nvPr/>
                      </p:nvSpPr>
                      <p:spPr>
                        <a:xfrm>
                          <a:off x="4157479" y="33557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9" name="Hexagone 88"/>
                      <p:cNvSpPr/>
                      <p:nvPr/>
                    </p:nvSpPr>
                    <p:spPr>
                      <a:xfrm>
                        <a:off x="2496836" y="4293297"/>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7" name="Grouper 76"/>
                    <p:cNvGrpSpPr/>
                    <p:nvPr/>
                  </p:nvGrpSpPr>
                  <p:grpSpPr>
                    <a:xfrm>
                      <a:off x="5830971" y="1472429"/>
                      <a:ext cx="1088614" cy="3622491"/>
                      <a:chOff x="2468926" y="1585206"/>
                      <a:chExt cx="1088614" cy="3622491"/>
                    </a:xfrm>
                  </p:grpSpPr>
                  <p:grpSp>
                    <p:nvGrpSpPr>
                      <p:cNvPr id="83" name="Grouper 82"/>
                      <p:cNvGrpSpPr/>
                      <p:nvPr/>
                    </p:nvGrpSpPr>
                    <p:grpSpPr>
                      <a:xfrm>
                        <a:off x="2468926" y="1585206"/>
                        <a:ext cx="1074659" cy="2736005"/>
                        <a:chOff x="4143524" y="1534103"/>
                        <a:chExt cx="1074659" cy="2736005"/>
                      </a:xfrm>
                    </p:grpSpPr>
                    <p:sp>
                      <p:nvSpPr>
                        <p:cNvPr id="85" name="Hexagone 84"/>
                        <p:cNvSpPr/>
                        <p:nvPr/>
                      </p:nvSpPr>
                      <p:spPr>
                        <a:xfrm>
                          <a:off x="4143524" y="244130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Hexagone 85"/>
                        <p:cNvSpPr/>
                        <p:nvPr/>
                      </p:nvSpPr>
                      <p:spPr>
                        <a:xfrm>
                          <a:off x="4143524" y="153410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Hexagone 86"/>
                        <p:cNvSpPr/>
                        <p:nvPr/>
                      </p:nvSpPr>
                      <p:spPr>
                        <a:xfrm>
                          <a:off x="4157479" y="33557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4" name="Hexagone 83"/>
                      <p:cNvSpPr/>
                      <p:nvPr/>
                    </p:nvSpPr>
                    <p:spPr>
                      <a:xfrm>
                        <a:off x="2496836" y="4293297"/>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8" name="Grouper 77"/>
                    <p:cNvGrpSpPr/>
                    <p:nvPr/>
                  </p:nvGrpSpPr>
                  <p:grpSpPr>
                    <a:xfrm>
                      <a:off x="1630522" y="1177983"/>
                      <a:ext cx="1074783" cy="3617550"/>
                      <a:chOff x="4981929" y="1072395"/>
                      <a:chExt cx="1074783" cy="3617550"/>
                    </a:xfrm>
                  </p:grpSpPr>
                  <p:sp>
                    <p:nvSpPr>
                      <p:cNvPr id="79" name="Hexagone 78"/>
                      <p:cNvSpPr/>
                      <p:nvPr/>
                    </p:nvSpPr>
                    <p:spPr>
                      <a:xfrm>
                        <a:off x="4981929" y="2833231"/>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Hexagone 79"/>
                      <p:cNvSpPr/>
                      <p:nvPr/>
                    </p:nvSpPr>
                    <p:spPr>
                      <a:xfrm>
                        <a:off x="4996008" y="19841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Hexagone 80"/>
                      <p:cNvSpPr/>
                      <p:nvPr/>
                    </p:nvSpPr>
                    <p:spPr>
                      <a:xfrm>
                        <a:off x="4993674" y="107239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Hexagone 81"/>
                      <p:cNvSpPr/>
                      <p:nvPr/>
                    </p:nvSpPr>
                    <p:spPr>
                      <a:xfrm>
                        <a:off x="4982053" y="377554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50" name="Grouper 49"/>
                  <p:cNvGrpSpPr/>
                  <p:nvPr/>
                </p:nvGrpSpPr>
                <p:grpSpPr>
                  <a:xfrm>
                    <a:off x="5001391" y="2438206"/>
                    <a:ext cx="3600511" cy="4080601"/>
                    <a:chOff x="1630522" y="1127096"/>
                    <a:chExt cx="3600511" cy="4080601"/>
                  </a:xfrm>
                </p:grpSpPr>
                <p:grpSp>
                  <p:nvGrpSpPr>
                    <p:cNvPr id="51" name="Grouper 50"/>
                    <p:cNvGrpSpPr/>
                    <p:nvPr/>
                  </p:nvGrpSpPr>
                  <p:grpSpPr>
                    <a:xfrm>
                      <a:off x="3292393" y="1127096"/>
                      <a:ext cx="1088614" cy="3603593"/>
                      <a:chOff x="4968098" y="1072395"/>
                      <a:chExt cx="1088614" cy="3603593"/>
                    </a:xfrm>
                  </p:grpSpPr>
                  <p:sp>
                    <p:nvSpPr>
                      <p:cNvPr id="68" name="Hexagone 67"/>
                      <p:cNvSpPr/>
                      <p:nvPr/>
                    </p:nvSpPr>
                    <p:spPr>
                      <a:xfrm>
                        <a:off x="4981929" y="2833231"/>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Hexagone 68"/>
                      <p:cNvSpPr/>
                      <p:nvPr/>
                    </p:nvSpPr>
                    <p:spPr>
                      <a:xfrm>
                        <a:off x="4996008" y="19841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Hexagone 69"/>
                      <p:cNvSpPr/>
                      <p:nvPr/>
                    </p:nvSpPr>
                    <p:spPr>
                      <a:xfrm>
                        <a:off x="4993674" y="107239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Hexagone 70"/>
                      <p:cNvSpPr/>
                      <p:nvPr/>
                    </p:nvSpPr>
                    <p:spPr>
                      <a:xfrm>
                        <a:off x="4968098" y="376158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2" name="Grouper 51"/>
                    <p:cNvGrpSpPr/>
                    <p:nvPr/>
                  </p:nvGrpSpPr>
                  <p:grpSpPr>
                    <a:xfrm>
                      <a:off x="4142419" y="1543335"/>
                      <a:ext cx="1074659" cy="2736005"/>
                      <a:chOff x="4143524" y="1534103"/>
                      <a:chExt cx="1074659" cy="2736005"/>
                    </a:xfrm>
                  </p:grpSpPr>
                  <p:sp>
                    <p:nvSpPr>
                      <p:cNvPr id="65" name="Hexagone 64"/>
                      <p:cNvSpPr/>
                      <p:nvPr/>
                    </p:nvSpPr>
                    <p:spPr>
                      <a:xfrm>
                        <a:off x="4143524" y="244130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Hexagone 65"/>
                      <p:cNvSpPr/>
                      <p:nvPr/>
                    </p:nvSpPr>
                    <p:spPr>
                      <a:xfrm>
                        <a:off x="4143524" y="153410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Hexagone 66"/>
                      <p:cNvSpPr/>
                      <p:nvPr/>
                    </p:nvSpPr>
                    <p:spPr>
                      <a:xfrm>
                        <a:off x="4157479" y="33557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3" name="Hexagone 52"/>
                    <p:cNvSpPr/>
                    <p:nvPr/>
                  </p:nvSpPr>
                  <p:spPr>
                    <a:xfrm>
                      <a:off x="4170329" y="426538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 name="Grouper 53"/>
                    <p:cNvGrpSpPr/>
                    <p:nvPr/>
                  </p:nvGrpSpPr>
                  <p:grpSpPr>
                    <a:xfrm>
                      <a:off x="2468926" y="1585206"/>
                      <a:ext cx="1088614" cy="3622491"/>
                      <a:chOff x="2468926" y="1585206"/>
                      <a:chExt cx="1088614" cy="3622491"/>
                    </a:xfrm>
                  </p:grpSpPr>
                  <p:grpSp>
                    <p:nvGrpSpPr>
                      <p:cNvPr id="60" name="Grouper 59"/>
                      <p:cNvGrpSpPr/>
                      <p:nvPr/>
                    </p:nvGrpSpPr>
                    <p:grpSpPr>
                      <a:xfrm>
                        <a:off x="2468926" y="1585206"/>
                        <a:ext cx="1074659" cy="2736005"/>
                        <a:chOff x="4143524" y="1534103"/>
                        <a:chExt cx="1074659" cy="2736005"/>
                      </a:xfrm>
                    </p:grpSpPr>
                    <p:sp>
                      <p:nvSpPr>
                        <p:cNvPr id="62" name="Hexagone 61"/>
                        <p:cNvSpPr/>
                        <p:nvPr/>
                      </p:nvSpPr>
                      <p:spPr>
                        <a:xfrm>
                          <a:off x="4143524" y="2441308"/>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Hexagone 62"/>
                        <p:cNvSpPr/>
                        <p:nvPr/>
                      </p:nvSpPr>
                      <p:spPr>
                        <a:xfrm>
                          <a:off x="4143524" y="1534103"/>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Hexagone 63"/>
                        <p:cNvSpPr/>
                        <p:nvPr/>
                      </p:nvSpPr>
                      <p:spPr>
                        <a:xfrm>
                          <a:off x="4157479" y="33557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1" name="Hexagone 60"/>
                      <p:cNvSpPr/>
                      <p:nvPr/>
                    </p:nvSpPr>
                    <p:spPr>
                      <a:xfrm>
                        <a:off x="2496836" y="4293297"/>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5" name="Grouper 54"/>
                    <p:cNvGrpSpPr/>
                    <p:nvPr/>
                  </p:nvGrpSpPr>
                  <p:grpSpPr>
                    <a:xfrm>
                      <a:off x="1630522" y="1177983"/>
                      <a:ext cx="1074783" cy="3617550"/>
                      <a:chOff x="4981929" y="1072395"/>
                      <a:chExt cx="1074783" cy="3617550"/>
                    </a:xfrm>
                  </p:grpSpPr>
                  <p:sp>
                    <p:nvSpPr>
                      <p:cNvPr id="56" name="Hexagone 55"/>
                      <p:cNvSpPr/>
                      <p:nvPr/>
                    </p:nvSpPr>
                    <p:spPr>
                      <a:xfrm>
                        <a:off x="4981929" y="2833231"/>
                        <a:ext cx="1060704" cy="914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Hexagone 56"/>
                      <p:cNvSpPr/>
                      <p:nvPr/>
                    </p:nvSpPr>
                    <p:spPr>
                      <a:xfrm>
                        <a:off x="4996008" y="1984108"/>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Hexagone 57"/>
                      <p:cNvSpPr/>
                      <p:nvPr/>
                    </p:nvSpPr>
                    <p:spPr>
                      <a:xfrm>
                        <a:off x="4993674" y="107239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Hexagone 58"/>
                      <p:cNvSpPr/>
                      <p:nvPr/>
                    </p:nvSpPr>
                    <p:spPr>
                      <a:xfrm>
                        <a:off x="4982053" y="3775545"/>
                        <a:ext cx="1060704" cy="9144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
              <p:nvSpPr>
                <p:cNvPr id="14" name="Hexagone 13"/>
                <p:cNvSpPr/>
                <p:nvPr/>
              </p:nvSpPr>
              <p:spPr>
                <a:xfrm>
                  <a:off x="4228606" y="1253029"/>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Hexagone 14"/>
                <p:cNvSpPr/>
                <p:nvPr/>
              </p:nvSpPr>
              <p:spPr>
                <a:xfrm>
                  <a:off x="5867952" y="1176301"/>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Hexagone 15"/>
                <p:cNvSpPr/>
                <p:nvPr/>
              </p:nvSpPr>
              <p:spPr>
                <a:xfrm>
                  <a:off x="2540054" y="1274913"/>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Hexagone 16"/>
                <p:cNvSpPr/>
                <p:nvPr/>
              </p:nvSpPr>
              <p:spPr>
                <a:xfrm>
                  <a:off x="866561" y="1390307"/>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Hexagone 17"/>
                <p:cNvSpPr/>
                <p:nvPr/>
              </p:nvSpPr>
              <p:spPr>
                <a:xfrm>
                  <a:off x="7541445" y="1147441"/>
                  <a:ext cx="1060704" cy="91440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 name="Connecteur en arc 18"/>
                <p:cNvCxnSpPr/>
                <p:nvPr/>
              </p:nvCxnSpPr>
              <p:spPr>
                <a:xfrm rot="5400000">
                  <a:off x="5427186" y="2828623"/>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rot="5400000">
                  <a:off x="6148484" y="4378174"/>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 name="Connecteur en arc 20"/>
                <p:cNvCxnSpPr/>
                <p:nvPr/>
              </p:nvCxnSpPr>
              <p:spPr>
                <a:xfrm rot="5400000">
                  <a:off x="7137897" y="2939151"/>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2" name="Connecteur en arc 21"/>
                <p:cNvCxnSpPr/>
                <p:nvPr/>
              </p:nvCxnSpPr>
              <p:spPr>
                <a:xfrm rot="5400000">
                  <a:off x="4532447" y="4430589"/>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3" name="Connecteur en arc 22"/>
                <p:cNvCxnSpPr/>
                <p:nvPr/>
              </p:nvCxnSpPr>
              <p:spPr>
                <a:xfrm rot="5400000">
                  <a:off x="3777202" y="2853124"/>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5400000">
                  <a:off x="2868295" y="4419114"/>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5" name="Connecteur en arc 24"/>
                <p:cNvCxnSpPr/>
                <p:nvPr/>
              </p:nvCxnSpPr>
              <p:spPr>
                <a:xfrm rot="5400000">
                  <a:off x="2115576" y="2915402"/>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6" name="Connecteur en arc 25"/>
                <p:cNvCxnSpPr/>
                <p:nvPr/>
              </p:nvCxnSpPr>
              <p:spPr>
                <a:xfrm rot="5400000">
                  <a:off x="1054872" y="4515452"/>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7" name="Connecteur en arc 26"/>
                <p:cNvCxnSpPr/>
                <p:nvPr/>
              </p:nvCxnSpPr>
              <p:spPr>
                <a:xfrm rot="5400000">
                  <a:off x="231405" y="2924030"/>
                  <a:ext cx="1326131" cy="89473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8" name="Connecteur en arc 27"/>
                <p:cNvCxnSpPr/>
                <p:nvPr/>
              </p:nvCxnSpPr>
              <p:spPr>
                <a:xfrm rot="16200000" flipH="1">
                  <a:off x="5342191" y="2341612"/>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Connecteur en arc 28"/>
                <p:cNvCxnSpPr/>
                <p:nvPr/>
              </p:nvCxnSpPr>
              <p:spPr>
                <a:xfrm rot="16200000" flipH="1">
                  <a:off x="6965695" y="2369576"/>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Connecteur en arc 29"/>
                <p:cNvCxnSpPr/>
                <p:nvPr/>
              </p:nvCxnSpPr>
              <p:spPr>
                <a:xfrm rot="16200000" flipH="1">
                  <a:off x="3652856" y="2285108"/>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onnecteur en arc 30"/>
                <p:cNvCxnSpPr/>
                <p:nvPr/>
              </p:nvCxnSpPr>
              <p:spPr>
                <a:xfrm rot="16200000" flipH="1">
                  <a:off x="341948" y="2536611"/>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Connecteur en arc 31"/>
                <p:cNvCxnSpPr/>
                <p:nvPr/>
              </p:nvCxnSpPr>
              <p:spPr>
                <a:xfrm rot="16200000" flipH="1">
                  <a:off x="2096484" y="2527998"/>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Connecteur en arc 32"/>
                <p:cNvCxnSpPr/>
                <p:nvPr/>
              </p:nvCxnSpPr>
              <p:spPr>
                <a:xfrm rot="16200000" flipH="1">
                  <a:off x="6352906" y="3910111"/>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onnecteur en arc 33"/>
                <p:cNvCxnSpPr/>
                <p:nvPr/>
              </p:nvCxnSpPr>
              <p:spPr>
                <a:xfrm rot="16200000" flipH="1">
                  <a:off x="4564084" y="3887636"/>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Connecteur en arc 34"/>
                <p:cNvCxnSpPr/>
                <p:nvPr/>
              </p:nvCxnSpPr>
              <p:spPr>
                <a:xfrm rot="16200000" flipH="1">
                  <a:off x="3025008" y="4062511"/>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necteur en arc 35"/>
                <p:cNvCxnSpPr/>
                <p:nvPr/>
              </p:nvCxnSpPr>
              <p:spPr>
                <a:xfrm rot="16200000" flipH="1">
                  <a:off x="1468005" y="4027511"/>
                  <a:ext cx="1207319" cy="779287"/>
                </a:xfrm>
                <a:prstGeom prst="curved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Connecteur en arc 36"/>
                <p:cNvCxnSpPr/>
                <p:nvPr/>
              </p:nvCxnSpPr>
              <p:spPr>
                <a:xfrm rot="10800000">
                  <a:off x="6393042" y="1505748"/>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38" name="Connecteur en arc 37"/>
                <p:cNvCxnSpPr/>
                <p:nvPr/>
              </p:nvCxnSpPr>
              <p:spPr>
                <a:xfrm rot="10800000">
                  <a:off x="4596693" y="1549971"/>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39" name="Connecteur en arc 38"/>
                <p:cNvCxnSpPr/>
                <p:nvPr/>
              </p:nvCxnSpPr>
              <p:spPr>
                <a:xfrm rot="10800000">
                  <a:off x="3015428" y="1578472"/>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0" name="Connecteur en arc 39"/>
                <p:cNvCxnSpPr/>
                <p:nvPr/>
              </p:nvCxnSpPr>
              <p:spPr>
                <a:xfrm rot="10800000">
                  <a:off x="1312540" y="1630910"/>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1" name="Connecteur en arc 40"/>
                <p:cNvCxnSpPr/>
                <p:nvPr/>
              </p:nvCxnSpPr>
              <p:spPr>
                <a:xfrm rot="10800000">
                  <a:off x="5448137" y="2921835"/>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2" name="Connecteur en arc 41"/>
                <p:cNvCxnSpPr/>
                <p:nvPr/>
              </p:nvCxnSpPr>
              <p:spPr>
                <a:xfrm rot="10800000">
                  <a:off x="3939994" y="3009377"/>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3" name="Connecteur en arc 42"/>
                <p:cNvCxnSpPr/>
                <p:nvPr/>
              </p:nvCxnSpPr>
              <p:spPr>
                <a:xfrm rot="10800000">
                  <a:off x="1911825" y="3115504"/>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4" name="Connecteur en arc 43"/>
                <p:cNvCxnSpPr/>
                <p:nvPr/>
              </p:nvCxnSpPr>
              <p:spPr>
                <a:xfrm rot="10800000">
                  <a:off x="260130" y="3185071"/>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5" name="Connecteur en arc 44"/>
                <p:cNvCxnSpPr/>
                <p:nvPr/>
              </p:nvCxnSpPr>
              <p:spPr>
                <a:xfrm rot="10800000">
                  <a:off x="6451981" y="4214017"/>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6" name="Connecteur en arc 45"/>
                <p:cNvCxnSpPr/>
                <p:nvPr/>
              </p:nvCxnSpPr>
              <p:spPr>
                <a:xfrm rot="10800000">
                  <a:off x="4718316" y="4341986"/>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7" name="Connecteur en arc 46"/>
                <p:cNvCxnSpPr/>
                <p:nvPr/>
              </p:nvCxnSpPr>
              <p:spPr>
                <a:xfrm rot="10800000">
                  <a:off x="2908873" y="4449708"/>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cxnSp>
              <p:nvCxnSpPr>
                <p:cNvPr id="48" name="Connecteur en arc 47"/>
                <p:cNvCxnSpPr/>
                <p:nvPr/>
              </p:nvCxnSpPr>
              <p:spPr>
                <a:xfrm rot="10800000">
                  <a:off x="1285001" y="4514389"/>
                  <a:ext cx="1702888" cy="269035"/>
                </a:xfrm>
                <a:prstGeom prst="curvedConnector3">
                  <a:avLst/>
                </a:prstGeom>
                <a:ln>
                  <a:solidFill>
                    <a:srgbClr val="BD921B"/>
                  </a:solidFill>
                </a:ln>
              </p:spPr>
              <p:style>
                <a:lnRef idx="2">
                  <a:schemeClr val="accent1"/>
                </a:lnRef>
                <a:fillRef idx="0">
                  <a:schemeClr val="accent1"/>
                </a:fillRef>
                <a:effectRef idx="1">
                  <a:schemeClr val="accent1"/>
                </a:effectRef>
                <a:fontRef idx="minor">
                  <a:schemeClr val="tx1"/>
                </a:fontRef>
              </p:style>
            </p:cxnSp>
          </p:grpSp>
          <p:cxnSp>
            <p:nvCxnSpPr>
              <p:cNvPr id="10" name="Connecteur en arc 9"/>
              <p:cNvCxnSpPr/>
              <p:nvPr/>
            </p:nvCxnSpPr>
            <p:spPr>
              <a:xfrm rot="5400000">
                <a:off x="3938720" y="2680066"/>
                <a:ext cx="1221773" cy="359860"/>
              </a:xfrm>
              <a:prstGeom prst="curvedConnector3">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 name="Connecteur en arc 10"/>
              <p:cNvCxnSpPr/>
              <p:nvPr/>
            </p:nvCxnSpPr>
            <p:spPr>
              <a:xfrm rot="16200000" flipH="1">
                <a:off x="4295040" y="2670045"/>
                <a:ext cx="1162901" cy="321031"/>
              </a:xfrm>
              <a:prstGeom prst="curvedConnector3">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4371440" y="3363358"/>
                <a:ext cx="697749" cy="125611"/>
              </a:xfrm>
              <a:prstGeom prst="ellipse">
                <a:avLst/>
              </a:prstGeom>
              <a:pattFill prst="divot">
                <a:fgClr>
                  <a:schemeClr val="tx1"/>
                </a:fgClr>
                <a:bgClr>
                  <a:prstClr val="white"/>
                </a:bgClr>
              </a:patt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4" name="Connecteur en arc 3"/>
            <p:cNvCxnSpPr/>
            <p:nvPr/>
          </p:nvCxnSpPr>
          <p:spPr>
            <a:xfrm rot="16200000" flipH="1">
              <a:off x="4061349" y="3394019"/>
              <a:ext cx="1162901" cy="321031"/>
            </a:xfrm>
            <a:prstGeom prst="curvedConnector3">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 name="Connecteur en arc 4"/>
            <p:cNvCxnSpPr/>
            <p:nvPr/>
          </p:nvCxnSpPr>
          <p:spPr>
            <a:xfrm rot="5400000">
              <a:off x="3691467" y="3391959"/>
              <a:ext cx="1221773" cy="359860"/>
            </a:xfrm>
            <a:prstGeom prst="curvedConnector3">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 name="Ellipse 5"/>
            <p:cNvSpPr/>
            <p:nvPr/>
          </p:nvSpPr>
          <p:spPr>
            <a:xfrm>
              <a:off x="4109828" y="4052243"/>
              <a:ext cx="697749" cy="231445"/>
            </a:xfrm>
            <a:prstGeom prst="ellipse">
              <a:avLst/>
            </a:prstGeom>
            <a:pattFill prst="divot">
              <a:fgClr>
                <a:schemeClr val="tx1"/>
              </a:fgClr>
              <a:bgClr>
                <a:prstClr val="white"/>
              </a:bgClr>
            </a:patt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Connecteur droit 7"/>
            <p:cNvCxnSpPr/>
            <p:nvPr/>
          </p:nvCxnSpPr>
          <p:spPr>
            <a:xfrm flipV="1">
              <a:off x="5716925" y="1776266"/>
              <a:ext cx="13565" cy="385884"/>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4482283" y="2139024"/>
              <a:ext cx="1" cy="78892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104" name="ZoneTexte 103"/>
          <p:cNvSpPr txBox="1"/>
          <p:nvPr/>
        </p:nvSpPr>
        <p:spPr>
          <a:xfrm>
            <a:off x="223279" y="6106841"/>
            <a:ext cx="8554403" cy="369332"/>
          </a:xfrm>
          <a:prstGeom prst="rect">
            <a:avLst/>
          </a:prstGeom>
          <a:noFill/>
          <a:ln>
            <a:solidFill>
              <a:schemeClr val="bg1"/>
            </a:solidFill>
          </a:ln>
        </p:spPr>
        <p:txBody>
          <a:bodyPr wrap="square" rtlCol="0">
            <a:spAutoFit/>
          </a:bodyPr>
          <a:lstStyle/>
          <a:p>
            <a:r>
              <a:rPr lang="en-US" dirty="0">
                <a:solidFill>
                  <a:srgbClr val="000000"/>
                </a:solidFill>
              </a:rPr>
              <a:t>NXN </a:t>
            </a:r>
            <a:r>
              <a:rPr lang="en-US" dirty="0">
                <a:solidFill>
                  <a:srgbClr val="000000"/>
                </a:solidFill>
                <a:sym typeface="Wingdings"/>
              </a:rPr>
              <a:t> 3N : Reduction of electronic channels, power consumption and occupancy</a:t>
            </a:r>
            <a:endParaRPr lang="en-US" dirty="0">
              <a:solidFill>
                <a:srgbClr val="000000"/>
              </a:solidFill>
            </a:endParaRPr>
          </a:p>
        </p:txBody>
      </p:sp>
      <p:sp>
        <p:nvSpPr>
          <p:cNvPr id="105" name="ZoneTexte 104"/>
          <p:cNvSpPr txBox="1"/>
          <p:nvPr/>
        </p:nvSpPr>
        <p:spPr>
          <a:xfrm>
            <a:off x="413086" y="1511955"/>
            <a:ext cx="7186815" cy="1477328"/>
          </a:xfrm>
          <a:prstGeom prst="rect">
            <a:avLst/>
          </a:prstGeom>
          <a:noFill/>
        </p:spPr>
        <p:txBody>
          <a:bodyPr wrap="square" rtlCol="0">
            <a:spAutoFit/>
          </a:bodyPr>
          <a:lstStyle/>
          <a:p>
            <a:pPr marL="285750" indent="-285750">
              <a:buFont typeface="Wingdings" charset="2"/>
              <a:buChar char="q"/>
            </a:pPr>
            <a:r>
              <a:rPr lang="en-US" dirty="0">
                <a:solidFill>
                  <a:srgbClr val="000000"/>
                </a:solidFill>
              </a:rPr>
              <a:t> Connect the pads/pixels in a special way: </a:t>
            </a:r>
            <a:r>
              <a:rPr lang="en-US" b="1" dirty="0">
                <a:solidFill>
                  <a:srgbClr val="FF0000"/>
                </a:solidFill>
              </a:rPr>
              <a:t>woven strips</a:t>
            </a:r>
          </a:p>
          <a:p>
            <a:pPr marL="285750" indent="-285750">
              <a:buFont typeface="Wingdings" charset="2"/>
              <a:buChar char="q"/>
            </a:pPr>
            <a:r>
              <a:rPr lang="en-US" dirty="0">
                <a:solidFill>
                  <a:srgbClr val="000000"/>
                </a:solidFill>
              </a:rPr>
              <a:t> Two neighboring pixels are connected to two different strips</a:t>
            </a:r>
          </a:p>
          <a:p>
            <a:pPr marL="285750" indent="-285750">
              <a:buFont typeface="Wingdings" charset="2"/>
              <a:buChar char="q"/>
            </a:pPr>
            <a:r>
              <a:rPr lang="en-US" dirty="0">
                <a:solidFill>
                  <a:srgbClr val="000000"/>
                </a:solidFill>
              </a:rPr>
              <a:t> Each strip is connected to one electronic channel </a:t>
            </a:r>
          </a:p>
          <a:p>
            <a:pPr marL="285750" indent="-285750">
              <a:buFont typeface="Wingdings" charset="2"/>
              <a:buChar char="q"/>
            </a:pPr>
            <a:r>
              <a:rPr lang="en-US" dirty="0">
                <a:solidFill>
                  <a:srgbClr val="000000"/>
                </a:solidFill>
              </a:rPr>
              <a:t> Share the charge among a few ones</a:t>
            </a:r>
          </a:p>
          <a:p>
            <a:pPr marL="285750" indent="-285750">
              <a:buFont typeface="Wingdings" charset="2"/>
              <a:buChar char="q"/>
            </a:pPr>
            <a:r>
              <a:rPr lang="en-US" dirty="0">
                <a:solidFill>
                  <a:srgbClr val="000000"/>
                </a:solidFill>
              </a:rPr>
              <a:t> Crossing the fired strip to determine the position</a:t>
            </a:r>
          </a:p>
        </p:txBody>
      </p:sp>
      <p:sp>
        <p:nvSpPr>
          <p:cNvPr id="106" name="Rectangle 105"/>
          <p:cNvSpPr/>
          <p:nvPr/>
        </p:nvSpPr>
        <p:spPr>
          <a:xfrm>
            <a:off x="384057" y="624959"/>
            <a:ext cx="3423253" cy="461665"/>
          </a:xfrm>
          <a:prstGeom prst="rect">
            <a:avLst/>
          </a:prstGeom>
        </p:spPr>
        <p:txBody>
          <a:bodyPr wrap="square">
            <a:spAutoFit/>
          </a:bodyPr>
          <a:lstStyle/>
          <a:p>
            <a:r>
              <a:rPr lang="en-GB" sz="2400" b="1" dirty="0">
                <a:solidFill>
                  <a:srgbClr val="FF0000"/>
                </a:solidFill>
              </a:rPr>
              <a:t>There is a solution </a:t>
            </a:r>
          </a:p>
        </p:txBody>
      </p:sp>
      <p:sp>
        <p:nvSpPr>
          <p:cNvPr id="108" name="Rectangle 107"/>
          <p:cNvSpPr/>
          <p:nvPr/>
        </p:nvSpPr>
        <p:spPr>
          <a:xfrm>
            <a:off x="6219879" y="630793"/>
            <a:ext cx="2119691" cy="369332"/>
          </a:xfrm>
          <a:prstGeom prst="rect">
            <a:avLst/>
          </a:prstGeom>
          <a:ln w="60325">
            <a:solidFill>
              <a:srgbClr val="FF0000">
                <a:alpha val="26000"/>
              </a:srgbClr>
            </a:solidFill>
          </a:ln>
        </p:spPr>
        <p:txBody>
          <a:bodyPr wrap="none">
            <a:spAutoFit/>
          </a:bodyPr>
          <a:lstStyle/>
          <a:p>
            <a:r>
              <a:rPr lang="fr-FR" dirty="0"/>
              <a:t>PCT/EP2018/053561 </a:t>
            </a:r>
          </a:p>
        </p:txBody>
      </p:sp>
    </p:spTree>
    <p:extLst>
      <p:ext uri="{BB962C8B-B14F-4D97-AF65-F5344CB8AC3E}">
        <p14:creationId xmlns:p14="http://schemas.microsoft.com/office/powerpoint/2010/main" val="268937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ZoneTexte 93"/>
          <p:cNvSpPr txBox="1"/>
          <p:nvPr/>
        </p:nvSpPr>
        <p:spPr>
          <a:xfrm>
            <a:off x="469900" y="5052873"/>
            <a:ext cx="8153400" cy="1754327"/>
          </a:xfrm>
          <a:prstGeom prst="rect">
            <a:avLst/>
          </a:prstGeom>
          <a:noFill/>
        </p:spPr>
        <p:txBody>
          <a:bodyPr wrap="square" rtlCol="0">
            <a:spAutoFit/>
          </a:bodyPr>
          <a:lstStyle/>
          <a:p>
            <a:pPr marL="285750" indent="-285750">
              <a:buFont typeface="Wingdings" charset="2"/>
              <a:buChar char="q"/>
            </a:pPr>
            <a:r>
              <a:rPr lang="en-GB" dirty="0"/>
              <a:t>Several shapes of pads/pixels can be used: triangles, lozenges, pentagons, hexagons the most convenient is the triangular shape</a:t>
            </a:r>
          </a:p>
          <a:p>
            <a:pPr marL="285750" indent="-285750">
              <a:buFont typeface="Wingdings" charset="2"/>
              <a:buChar char="q"/>
            </a:pPr>
            <a:r>
              <a:rPr lang="en-GB" dirty="0"/>
              <a:t>The pad/pixel size should be a slightly smaller to the charge extension to feed at least two. In gaseous detector this is always possible.</a:t>
            </a:r>
          </a:p>
          <a:p>
            <a:pPr marL="285750" indent="-285750">
              <a:buFont typeface="Wingdings" charset="2"/>
              <a:buChar char="q"/>
            </a:pPr>
            <a:r>
              <a:rPr lang="en-GB" dirty="0"/>
              <a:t>Having 3 or more directions allows one to eliminate ambiguities (ghost particles) </a:t>
            </a:r>
          </a:p>
          <a:p>
            <a:r>
              <a:rPr lang="en-GB" dirty="0"/>
              <a:t> </a:t>
            </a:r>
          </a:p>
        </p:txBody>
      </p:sp>
      <p:pic>
        <p:nvPicPr>
          <p:cNvPr id="96" name="Image 95" descr="hexa2_bi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75" y="208115"/>
            <a:ext cx="7366000" cy="4268500"/>
          </a:xfrm>
          <a:prstGeom prst="rect">
            <a:avLst/>
          </a:prstGeom>
        </p:spPr>
      </p:pic>
    </p:spTree>
    <p:extLst>
      <p:ext uri="{BB962C8B-B14F-4D97-AF65-F5344CB8AC3E}">
        <p14:creationId xmlns:p14="http://schemas.microsoft.com/office/powerpoint/2010/main" val="340269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8-06-18 à 18.27.1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6942" y="152400"/>
            <a:ext cx="4722758" cy="4075373"/>
          </a:xfrm>
          <a:prstGeom prst="rect">
            <a:avLst/>
          </a:prstGeom>
        </p:spPr>
      </p:pic>
      <p:pic>
        <p:nvPicPr>
          <p:cNvPr id="2" name="Image 1" descr="Capture d’écran 2018-06-18 à 18.33.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9" y="139700"/>
            <a:ext cx="4256142" cy="3898900"/>
          </a:xfrm>
          <a:prstGeom prst="rect">
            <a:avLst/>
          </a:prstGeom>
        </p:spPr>
      </p:pic>
      <p:pic>
        <p:nvPicPr>
          <p:cNvPr id="4" name="Image 3" descr="Capture d’écran 2018-06-18 à 18.28.3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9421" y="3771900"/>
            <a:ext cx="5778500" cy="2679700"/>
          </a:xfrm>
          <a:prstGeom prst="rect">
            <a:avLst/>
          </a:prstGeom>
        </p:spPr>
      </p:pic>
      <p:sp>
        <p:nvSpPr>
          <p:cNvPr id="5" name="ZoneTexte 4"/>
          <p:cNvSpPr txBox="1"/>
          <p:nvPr/>
        </p:nvSpPr>
        <p:spPr>
          <a:xfrm>
            <a:off x="5803900" y="2222500"/>
            <a:ext cx="2692400" cy="646331"/>
          </a:xfrm>
          <a:prstGeom prst="rect">
            <a:avLst/>
          </a:prstGeom>
          <a:noFill/>
        </p:spPr>
        <p:txBody>
          <a:bodyPr wrap="square" rtlCol="0">
            <a:spAutoFit/>
          </a:bodyPr>
          <a:lstStyle/>
          <a:p>
            <a:r>
              <a:rPr lang="en-GB" dirty="0">
                <a:solidFill>
                  <a:schemeClr val="bg1"/>
                </a:solidFill>
              </a:rPr>
              <a:t>3 HR2 ASICs rather than 20 for the same surface</a:t>
            </a:r>
          </a:p>
        </p:txBody>
      </p:sp>
      <p:sp>
        <p:nvSpPr>
          <p:cNvPr id="6" name="ZoneTexte 5"/>
          <p:cNvSpPr txBox="1"/>
          <p:nvPr/>
        </p:nvSpPr>
        <p:spPr>
          <a:xfrm>
            <a:off x="1092200" y="2806700"/>
            <a:ext cx="1981200" cy="369332"/>
          </a:xfrm>
          <a:prstGeom prst="rect">
            <a:avLst/>
          </a:prstGeom>
          <a:noFill/>
        </p:spPr>
        <p:txBody>
          <a:bodyPr wrap="square" rtlCol="0">
            <a:spAutoFit/>
          </a:bodyPr>
          <a:lstStyle/>
          <a:p>
            <a:r>
              <a:rPr lang="en-GB" dirty="0">
                <a:solidFill>
                  <a:srgbClr val="FFFFFF"/>
                </a:solidFill>
              </a:rPr>
              <a:t>Better granularity</a:t>
            </a:r>
          </a:p>
        </p:txBody>
      </p:sp>
      <p:sp>
        <p:nvSpPr>
          <p:cNvPr id="13" name="ZoneTexte 12"/>
          <p:cNvSpPr txBox="1"/>
          <p:nvPr/>
        </p:nvSpPr>
        <p:spPr>
          <a:xfrm>
            <a:off x="2057400" y="1803400"/>
            <a:ext cx="977900" cy="369332"/>
          </a:xfrm>
          <a:prstGeom prst="rect">
            <a:avLst/>
          </a:prstGeom>
          <a:noFill/>
        </p:spPr>
        <p:txBody>
          <a:bodyPr wrap="square" rtlCol="0">
            <a:spAutoFit/>
          </a:bodyPr>
          <a:lstStyle/>
          <a:p>
            <a:r>
              <a:rPr lang="en-GB" dirty="0"/>
              <a:t>30 cm</a:t>
            </a:r>
          </a:p>
        </p:txBody>
      </p:sp>
      <p:cxnSp>
        <p:nvCxnSpPr>
          <p:cNvPr id="15" name="Connecteur droit avec flèche 14"/>
          <p:cNvCxnSpPr/>
          <p:nvPr/>
        </p:nvCxnSpPr>
        <p:spPr>
          <a:xfrm>
            <a:off x="1892300" y="685800"/>
            <a:ext cx="0" cy="25410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4000500" y="6044168"/>
            <a:ext cx="3403600" cy="369332"/>
          </a:xfrm>
          <a:prstGeom prst="rect">
            <a:avLst/>
          </a:prstGeom>
          <a:noFill/>
        </p:spPr>
        <p:txBody>
          <a:bodyPr wrap="square" rtlCol="0">
            <a:spAutoFit/>
          </a:bodyPr>
          <a:lstStyle/>
          <a:p>
            <a:r>
              <a:rPr lang="en-GB" dirty="0"/>
              <a:t>Lozenge’s large diagonal : 1 cm </a:t>
            </a:r>
          </a:p>
        </p:txBody>
      </p:sp>
      <p:sp>
        <p:nvSpPr>
          <p:cNvPr id="17" name="ZoneTexte 16"/>
          <p:cNvSpPr txBox="1"/>
          <p:nvPr/>
        </p:nvSpPr>
        <p:spPr>
          <a:xfrm>
            <a:off x="1993900" y="231119"/>
            <a:ext cx="5156200" cy="923330"/>
          </a:xfrm>
          <a:prstGeom prst="rect">
            <a:avLst/>
          </a:prstGeom>
          <a:solidFill>
            <a:schemeClr val="bg1"/>
          </a:solidFill>
        </p:spPr>
        <p:txBody>
          <a:bodyPr wrap="square" rtlCol="0">
            <a:spAutoFit/>
          </a:bodyPr>
          <a:lstStyle/>
          <a:p>
            <a:r>
              <a:rPr lang="en-GB" dirty="0"/>
              <a:t>The new scheme was used to design a new PCB with lozenges structure and 3 directions. The readout electronics was set on the same PCB.</a:t>
            </a:r>
          </a:p>
        </p:txBody>
      </p:sp>
    </p:spTree>
    <p:extLst>
      <p:ext uri="{BB962C8B-B14F-4D97-AF65-F5344CB8AC3E}">
        <p14:creationId xmlns:p14="http://schemas.microsoft.com/office/powerpoint/2010/main" val="167254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5500" y="0"/>
            <a:ext cx="4950317" cy="6858000"/>
          </a:xfrm>
          <a:prstGeom prst="rect">
            <a:avLst/>
          </a:prstGeom>
        </p:spPr>
      </p:pic>
      <p:sp>
        <p:nvSpPr>
          <p:cNvPr id="3" name="ZoneTexte 2"/>
          <p:cNvSpPr txBox="1"/>
          <p:nvPr/>
        </p:nvSpPr>
        <p:spPr>
          <a:xfrm>
            <a:off x="2819400" y="5499100"/>
            <a:ext cx="3187700" cy="646331"/>
          </a:xfrm>
          <a:prstGeom prst="rect">
            <a:avLst/>
          </a:prstGeom>
          <a:solidFill>
            <a:schemeClr val="bg1"/>
          </a:solidFill>
        </p:spPr>
        <p:txBody>
          <a:bodyPr wrap="square" rtlCol="0">
            <a:spAutoFit/>
          </a:bodyPr>
          <a:lstStyle/>
          <a:p>
            <a:pPr algn="ctr"/>
            <a:r>
              <a:rPr lang="en-GB" dirty="0"/>
              <a:t>Setup with 5 detectors equipped with the new scheme</a:t>
            </a:r>
          </a:p>
        </p:txBody>
      </p:sp>
    </p:spTree>
    <p:extLst>
      <p:ext uri="{BB962C8B-B14F-4D97-AF65-F5344CB8AC3E}">
        <p14:creationId xmlns:p14="http://schemas.microsoft.com/office/powerpoint/2010/main" val="308773562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19155</TotalTime>
  <Words>822</Words>
  <Application>Microsoft Macintosh PowerPoint</Application>
  <PresentationFormat>Affichage à l'écran (4:3)</PresentationFormat>
  <Paragraphs>115</Paragraphs>
  <Slides>21</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Lucida Grande</vt:lpstr>
      <vt:lpstr>Wingdings</vt:lpstr>
      <vt:lpstr>Thème Office</vt:lpstr>
      <vt:lpstr>New Readout Scheme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Next Step</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COSMICA status</dc:title>
  <dc:creator>admin admin</dc:creator>
  <cp:lastModifiedBy>laktineh imad</cp:lastModifiedBy>
  <cp:revision>40</cp:revision>
  <cp:lastPrinted>2019-04-23T21:48:04Z</cp:lastPrinted>
  <dcterms:created xsi:type="dcterms:W3CDTF">2019-04-19T11:01:44Z</dcterms:created>
  <dcterms:modified xsi:type="dcterms:W3CDTF">2021-01-21T12:46:16Z</dcterms:modified>
</cp:coreProperties>
</file>