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Lst>
  <p:sldSz cx="12192000" cy="6858000"/>
  <p:notesSz cx="6858000" cy="9144000"/>
  <p:defaultTextStyle>
    <a:defPPr>
      <a:defRPr lang="fr-FR"/>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0066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898" y="53"/>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endParaRPr lang="fr-FR" altLang="fr-FR"/>
          </a:p>
        </p:txBody>
      </p:sp>
      <p:sp>
        <p:nvSpPr>
          <p:cNvPr id="5" name="Footer Placeholder 4"/>
          <p:cNvSpPr>
            <a:spLocks noGrp="1"/>
          </p:cNvSpPr>
          <p:nvPr>
            <p:ph type="ftr" sz="quarter" idx="11"/>
          </p:nvPr>
        </p:nvSpPr>
        <p:spPr/>
        <p:txBody>
          <a:bodyPr/>
          <a:lstStyle/>
          <a:p>
            <a:endParaRPr lang="fr-FR" altLang="fr-FR"/>
          </a:p>
        </p:txBody>
      </p:sp>
      <p:sp>
        <p:nvSpPr>
          <p:cNvPr id="6" name="Slide Number Placeholder 5"/>
          <p:cNvSpPr>
            <a:spLocks noGrp="1"/>
          </p:cNvSpPr>
          <p:nvPr>
            <p:ph type="sldNum" sz="quarter" idx="12"/>
          </p:nvPr>
        </p:nvSpPr>
        <p:spPr/>
        <p:txBody>
          <a:bodyPr/>
          <a:lstStyle/>
          <a:p>
            <a:fld id="{649686D5-4A66-4A98-B85C-7950CF218C70}" type="slidenum">
              <a:rPr lang="fr-FR" altLang="fr-FR" smtClean="0"/>
              <a:pPr/>
              <a:t>‹N°›</a:t>
            </a:fld>
            <a:endParaRPr lang="fr-FR" altLang="fr-FR"/>
          </a:p>
        </p:txBody>
      </p:sp>
    </p:spTree>
    <p:extLst>
      <p:ext uri="{BB962C8B-B14F-4D97-AF65-F5344CB8AC3E}">
        <p14:creationId xmlns:p14="http://schemas.microsoft.com/office/powerpoint/2010/main" val="802603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endParaRPr lang="fr-FR" altLang="fr-FR"/>
          </a:p>
        </p:txBody>
      </p:sp>
      <p:sp>
        <p:nvSpPr>
          <p:cNvPr id="5" name="Footer Placeholder 4"/>
          <p:cNvSpPr>
            <a:spLocks noGrp="1"/>
          </p:cNvSpPr>
          <p:nvPr>
            <p:ph type="ftr" sz="quarter" idx="11"/>
          </p:nvPr>
        </p:nvSpPr>
        <p:spPr/>
        <p:txBody>
          <a:bodyPr/>
          <a:lstStyle/>
          <a:p>
            <a:endParaRPr lang="fr-FR" altLang="fr-FR"/>
          </a:p>
        </p:txBody>
      </p:sp>
      <p:sp>
        <p:nvSpPr>
          <p:cNvPr id="6" name="Slide Number Placeholder 5"/>
          <p:cNvSpPr>
            <a:spLocks noGrp="1"/>
          </p:cNvSpPr>
          <p:nvPr>
            <p:ph type="sldNum" sz="quarter" idx="12"/>
          </p:nvPr>
        </p:nvSpPr>
        <p:spPr/>
        <p:txBody>
          <a:bodyPr/>
          <a:lstStyle/>
          <a:p>
            <a:fld id="{8F5E6B0C-A149-416C-95BB-A26090AE5456}" type="slidenum">
              <a:rPr lang="fr-FR" altLang="fr-FR" smtClean="0"/>
              <a:pPr/>
              <a:t>‹N°›</a:t>
            </a:fld>
            <a:endParaRPr lang="fr-FR" altLang="fr-FR"/>
          </a:p>
        </p:txBody>
      </p:sp>
    </p:spTree>
    <p:extLst>
      <p:ext uri="{BB962C8B-B14F-4D97-AF65-F5344CB8AC3E}">
        <p14:creationId xmlns:p14="http://schemas.microsoft.com/office/powerpoint/2010/main" val="1370723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endParaRPr lang="fr-FR" altLang="fr-FR"/>
          </a:p>
        </p:txBody>
      </p:sp>
      <p:sp>
        <p:nvSpPr>
          <p:cNvPr id="5" name="Footer Placeholder 4"/>
          <p:cNvSpPr>
            <a:spLocks noGrp="1"/>
          </p:cNvSpPr>
          <p:nvPr>
            <p:ph type="ftr" sz="quarter" idx="11"/>
          </p:nvPr>
        </p:nvSpPr>
        <p:spPr/>
        <p:txBody>
          <a:bodyPr/>
          <a:lstStyle/>
          <a:p>
            <a:endParaRPr lang="fr-FR" altLang="fr-FR"/>
          </a:p>
        </p:txBody>
      </p:sp>
      <p:sp>
        <p:nvSpPr>
          <p:cNvPr id="6" name="Slide Number Placeholder 5"/>
          <p:cNvSpPr>
            <a:spLocks noGrp="1"/>
          </p:cNvSpPr>
          <p:nvPr>
            <p:ph type="sldNum" sz="quarter" idx="12"/>
          </p:nvPr>
        </p:nvSpPr>
        <p:spPr/>
        <p:txBody>
          <a:bodyPr/>
          <a:lstStyle/>
          <a:p>
            <a:fld id="{CB84E07B-7418-4314-824C-551061108856}" type="slidenum">
              <a:rPr lang="fr-FR" altLang="fr-FR" smtClean="0"/>
              <a:pPr/>
              <a:t>‹N°›</a:t>
            </a:fld>
            <a:endParaRPr lang="fr-FR" altLang="fr-FR"/>
          </a:p>
        </p:txBody>
      </p:sp>
    </p:spTree>
    <p:extLst>
      <p:ext uri="{BB962C8B-B14F-4D97-AF65-F5344CB8AC3E}">
        <p14:creationId xmlns:p14="http://schemas.microsoft.com/office/powerpoint/2010/main" val="2864288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endParaRPr lang="fr-FR" altLang="fr-FR"/>
          </a:p>
        </p:txBody>
      </p:sp>
      <p:sp>
        <p:nvSpPr>
          <p:cNvPr id="5" name="Footer Placeholder 4"/>
          <p:cNvSpPr>
            <a:spLocks noGrp="1"/>
          </p:cNvSpPr>
          <p:nvPr>
            <p:ph type="ftr" sz="quarter" idx="11"/>
          </p:nvPr>
        </p:nvSpPr>
        <p:spPr/>
        <p:txBody>
          <a:bodyPr/>
          <a:lstStyle/>
          <a:p>
            <a:endParaRPr lang="fr-FR" altLang="fr-FR"/>
          </a:p>
        </p:txBody>
      </p:sp>
      <p:sp>
        <p:nvSpPr>
          <p:cNvPr id="6" name="Slide Number Placeholder 5"/>
          <p:cNvSpPr>
            <a:spLocks noGrp="1"/>
          </p:cNvSpPr>
          <p:nvPr>
            <p:ph type="sldNum" sz="quarter" idx="12"/>
          </p:nvPr>
        </p:nvSpPr>
        <p:spPr/>
        <p:txBody>
          <a:bodyPr/>
          <a:lstStyle/>
          <a:p>
            <a:fld id="{1A4A483F-C70B-4B02-9672-345D6534F060}" type="slidenum">
              <a:rPr lang="fr-FR" altLang="fr-FR" smtClean="0"/>
              <a:pPr/>
              <a:t>‹N°›</a:t>
            </a:fld>
            <a:endParaRPr lang="fr-FR" altLang="fr-FR"/>
          </a:p>
        </p:txBody>
      </p:sp>
    </p:spTree>
    <p:extLst>
      <p:ext uri="{BB962C8B-B14F-4D97-AF65-F5344CB8AC3E}">
        <p14:creationId xmlns:p14="http://schemas.microsoft.com/office/powerpoint/2010/main" val="3333670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endParaRPr lang="fr-FR" altLang="fr-FR"/>
          </a:p>
        </p:txBody>
      </p:sp>
      <p:sp>
        <p:nvSpPr>
          <p:cNvPr id="5" name="Footer Placeholder 4"/>
          <p:cNvSpPr>
            <a:spLocks noGrp="1"/>
          </p:cNvSpPr>
          <p:nvPr>
            <p:ph type="ftr" sz="quarter" idx="11"/>
          </p:nvPr>
        </p:nvSpPr>
        <p:spPr/>
        <p:txBody>
          <a:bodyPr/>
          <a:lstStyle/>
          <a:p>
            <a:endParaRPr lang="fr-FR" altLang="fr-FR"/>
          </a:p>
        </p:txBody>
      </p:sp>
      <p:sp>
        <p:nvSpPr>
          <p:cNvPr id="6" name="Slide Number Placeholder 5"/>
          <p:cNvSpPr>
            <a:spLocks noGrp="1"/>
          </p:cNvSpPr>
          <p:nvPr>
            <p:ph type="sldNum" sz="quarter" idx="12"/>
          </p:nvPr>
        </p:nvSpPr>
        <p:spPr/>
        <p:txBody>
          <a:bodyPr/>
          <a:lstStyle/>
          <a:p>
            <a:fld id="{522AE2B8-1BCF-4DD1-BBF5-55E4B5D032FB}" type="slidenum">
              <a:rPr lang="fr-FR" altLang="fr-FR" smtClean="0"/>
              <a:pPr/>
              <a:t>‹N°›</a:t>
            </a:fld>
            <a:endParaRPr lang="fr-FR" altLang="fr-FR"/>
          </a:p>
        </p:txBody>
      </p:sp>
    </p:spTree>
    <p:extLst>
      <p:ext uri="{BB962C8B-B14F-4D97-AF65-F5344CB8AC3E}">
        <p14:creationId xmlns:p14="http://schemas.microsoft.com/office/powerpoint/2010/main" val="4042647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endParaRPr lang="fr-FR" altLang="fr-FR"/>
          </a:p>
        </p:txBody>
      </p:sp>
      <p:sp>
        <p:nvSpPr>
          <p:cNvPr id="6" name="Footer Placeholder 5"/>
          <p:cNvSpPr>
            <a:spLocks noGrp="1"/>
          </p:cNvSpPr>
          <p:nvPr>
            <p:ph type="ftr" sz="quarter" idx="11"/>
          </p:nvPr>
        </p:nvSpPr>
        <p:spPr/>
        <p:txBody>
          <a:bodyPr/>
          <a:lstStyle/>
          <a:p>
            <a:endParaRPr lang="fr-FR" altLang="fr-FR"/>
          </a:p>
        </p:txBody>
      </p:sp>
      <p:sp>
        <p:nvSpPr>
          <p:cNvPr id="7" name="Slide Number Placeholder 6"/>
          <p:cNvSpPr>
            <a:spLocks noGrp="1"/>
          </p:cNvSpPr>
          <p:nvPr>
            <p:ph type="sldNum" sz="quarter" idx="12"/>
          </p:nvPr>
        </p:nvSpPr>
        <p:spPr/>
        <p:txBody>
          <a:bodyPr/>
          <a:lstStyle/>
          <a:p>
            <a:fld id="{0E3B4A80-5C20-4490-B4B8-7E41DAE320E3}" type="slidenum">
              <a:rPr lang="fr-FR" altLang="fr-FR" smtClean="0"/>
              <a:pPr/>
              <a:t>‹N°›</a:t>
            </a:fld>
            <a:endParaRPr lang="fr-FR" altLang="fr-FR"/>
          </a:p>
        </p:txBody>
      </p:sp>
    </p:spTree>
    <p:extLst>
      <p:ext uri="{BB962C8B-B14F-4D97-AF65-F5344CB8AC3E}">
        <p14:creationId xmlns:p14="http://schemas.microsoft.com/office/powerpoint/2010/main" val="4040030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endParaRPr lang="fr-FR" altLang="fr-FR"/>
          </a:p>
        </p:txBody>
      </p:sp>
      <p:sp>
        <p:nvSpPr>
          <p:cNvPr id="8" name="Footer Placeholder 7"/>
          <p:cNvSpPr>
            <a:spLocks noGrp="1"/>
          </p:cNvSpPr>
          <p:nvPr>
            <p:ph type="ftr" sz="quarter" idx="11"/>
          </p:nvPr>
        </p:nvSpPr>
        <p:spPr/>
        <p:txBody>
          <a:bodyPr/>
          <a:lstStyle/>
          <a:p>
            <a:endParaRPr lang="fr-FR" altLang="fr-FR"/>
          </a:p>
        </p:txBody>
      </p:sp>
      <p:sp>
        <p:nvSpPr>
          <p:cNvPr id="9" name="Slide Number Placeholder 8"/>
          <p:cNvSpPr>
            <a:spLocks noGrp="1"/>
          </p:cNvSpPr>
          <p:nvPr>
            <p:ph type="sldNum" sz="quarter" idx="12"/>
          </p:nvPr>
        </p:nvSpPr>
        <p:spPr/>
        <p:txBody>
          <a:bodyPr/>
          <a:lstStyle/>
          <a:p>
            <a:fld id="{D1C67BD3-1DE4-43AE-A41F-27E4CAAF738D}" type="slidenum">
              <a:rPr lang="fr-FR" altLang="fr-FR" smtClean="0"/>
              <a:pPr/>
              <a:t>‹N°›</a:t>
            </a:fld>
            <a:endParaRPr lang="fr-FR" altLang="fr-FR"/>
          </a:p>
        </p:txBody>
      </p:sp>
    </p:spTree>
    <p:extLst>
      <p:ext uri="{BB962C8B-B14F-4D97-AF65-F5344CB8AC3E}">
        <p14:creationId xmlns:p14="http://schemas.microsoft.com/office/powerpoint/2010/main" val="1320230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endParaRPr lang="fr-FR" altLang="fr-FR"/>
          </a:p>
        </p:txBody>
      </p:sp>
      <p:sp>
        <p:nvSpPr>
          <p:cNvPr id="4" name="Footer Placeholder 3"/>
          <p:cNvSpPr>
            <a:spLocks noGrp="1"/>
          </p:cNvSpPr>
          <p:nvPr>
            <p:ph type="ftr" sz="quarter" idx="11"/>
          </p:nvPr>
        </p:nvSpPr>
        <p:spPr/>
        <p:txBody>
          <a:bodyPr/>
          <a:lstStyle/>
          <a:p>
            <a:endParaRPr lang="fr-FR" altLang="fr-FR"/>
          </a:p>
        </p:txBody>
      </p:sp>
      <p:sp>
        <p:nvSpPr>
          <p:cNvPr id="5" name="Slide Number Placeholder 4"/>
          <p:cNvSpPr>
            <a:spLocks noGrp="1"/>
          </p:cNvSpPr>
          <p:nvPr>
            <p:ph type="sldNum" sz="quarter" idx="12"/>
          </p:nvPr>
        </p:nvSpPr>
        <p:spPr/>
        <p:txBody>
          <a:bodyPr/>
          <a:lstStyle/>
          <a:p>
            <a:fld id="{0B6DFAF5-1320-4438-8DB9-47BEEA083FC4}" type="slidenum">
              <a:rPr lang="fr-FR" altLang="fr-FR" smtClean="0"/>
              <a:pPr/>
              <a:t>‹N°›</a:t>
            </a:fld>
            <a:endParaRPr lang="fr-FR" altLang="fr-FR"/>
          </a:p>
        </p:txBody>
      </p:sp>
    </p:spTree>
    <p:extLst>
      <p:ext uri="{BB962C8B-B14F-4D97-AF65-F5344CB8AC3E}">
        <p14:creationId xmlns:p14="http://schemas.microsoft.com/office/powerpoint/2010/main" val="1176667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fr-FR" altLang="fr-FR"/>
          </a:p>
        </p:txBody>
      </p:sp>
      <p:sp>
        <p:nvSpPr>
          <p:cNvPr id="3" name="Footer Placeholder 2"/>
          <p:cNvSpPr>
            <a:spLocks noGrp="1"/>
          </p:cNvSpPr>
          <p:nvPr>
            <p:ph type="ftr" sz="quarter" idx="11"/>
          </p:nvPr>
        </p:nvSpPr>
        <p:spPr/>
        <p:txBody>
          <a:bodyPr/>
          <a:lstStyle/>
          <a:p>
            <a:endParaRPr lang="fr-FR" altLang="fr-FR"/>
          </a:p>
        </p:txBody>
      </p:sp>
      <p:sp>
        <p:nvSpPr>
          <p:cNvPr id="4" name="Slide Number Placeholder 3"/>
          <p:cNvSpPr>
            <a:spLocks noGrp="1"/>
          </p:cNvSpPr>
          <p:nvPr>
            <p:ph type="sldNum" sz="quarter" idx="12"/>
          </p:nvPr>
        </p:nvSpPr>
        <p:spPr/>
        <p:txBody>
          <a:bodyPr/>
          <a:lstStyle/>
          <a:p>
            <a:fld id="{95973744-F5A1-412E-B7B3-E0CA5DBFF344}" type="slidenum">
              <a:rPr lang="fr-FR" altLang="fr-FR" smtClean="0"/>
              <a:pPr/>
              <a:t>‹N°›</a:t>
            </a:fld>
            <a:endParaRPr lang="fr-FR" altLang="fr-FR"/>
          </a:p>
        </p:txBody>
      </p:sp>
    </p:spTree>
    <p:extLst>
      <p:ext uri="{BB962C8B-B14F-4D97-AF65-F5344CB8AC3E}">
        <p14:creationId xmlns:p14="http://schemas.microsoft.com/office/powerpoint/2010/main" val="14269245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endParaRPr lang="fr-FR" altLang="fr-FR"/>
          </a:p>
        </p:txBody>
      </p:sp>
      <p:sp>
        <p:nvSpPr>
          <p:cNvPr id="6" name="Footer Placeholder 5"/>
          <p:cNvSpPr>
            <a:spLocks noGrp="1"/>
          </p:cNvSpPr>
          <p:nvPr>
            <p:ph type="ftr" sz="quarter" idx="11"/>
          </p:nvPr>
        </p:nvSpPr>
        <p:spPr/>
        <p:txBody>
          <a:bodyPr/>
          <a:lstStyle/>
          <a:p>
            <a:endParaRPr lang="fr-FR" altLang="fr-FR"/>
          </a:p>
        </p:txBody>
      </p:sp>
      <p:sp>
        <p:nvSpPr>
          <p:cNvPr id="7" name="Slide Number Placeholder 6"/>
          <p:cNvSpPr>
            <a:spLocks noGrp="1"/>
          </p:cNvSpPr>
          <p:nvPr>
            <p:ph type="sldNum" sz="quarter" idx="12"/>
          </p:nvPr>
        </p:nvSpPr>
        <p:spPr/>
        <p:txBody>
          <a:bodyPr/>
          <a:lstStyle/>
          <a:p>
            <a:fld id="{9F4B5F15-F00A-4478-ACCC-BECC78DE16BA}" type="slidenum">
              <a:rPr lang="fr-FR" altLang="fr-FR" smtClean="0"/>
              <a:pPr/>
              <a:t>‹N°›</a:t>
            </a:fld>
            <a:endParaRPr lang="fr-FR" altLang="fr-FR"/>
          </a:p>
        </p:txBody>
      </p:sp>
    </p:spTree>
    <p:extLst>
      <p:ext uri="{BB962C8B-B14F-4D97-AF65-F5344CB8AC3E}">
        <p14:creationId xmlns:p14="http://schemas.microsoft.com/office/powerpoint/2010/main" val="348916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endParaRPr lang="fr-FR" altLang="fr-FR"/>
          </a:p>
        </p:txBody>
      </p:sp>
      <p:sp>
        <p:nvSpPr>
          <p:cNvPr id="6" name="Footer Placeholder 5"/>
          <p:cNvSpPr>
            <a:spLocks noGrp="1"/>
          </p:cNvSpPr>
          <p:nvPr>
            <p:ph type="ftr" sz="quarter" idx="11"/>
          </p:nvPr>
        </p:nvSpPr>
        <p:spPr/>
        <p:txBody>
          <a:bodyPr/>
          <a:lstStyle/>
          <a:p>
            <a:endParaRPr lang="fr-FR" altLang="fr-FR"/>
          </a:p>
        </p:txBody>
      </p:sp>
      <p:sp>
        <p:nvSpPr>
          <p:cNvPr id="7" name="Slide Number Placeholder 6"/>
          <p:cNvSpPr>
            <a:spLocks noGrp="1"/>
          </p:cNvSpPr>
          <p:nvPr>
            <p:ph type="sldNum" sz="quarter" idx="12"/>
          </p:nvPr>
        </p:nvSpPr>
        <p:spPr/>
        <p:txBody>
          <a:bodyPr/>
          <a:lstStyle/>
          <a:p>
            <a:fld id="{60C9A939-F95A-4110-8514-88E6D70875F3}" type="slidenum">
              <a:rPr lang="fr-FR" altLang="fr-FR" smtClean="0"/>
              <a:pPr/>
              <a:t>‹N°›</a:t>
            </a:fld>
            <a:endParaRPr lang="fr-FR" altLang="fr-FR"/>
          </a:p>
        </p:txBody>
      </p:sp>
    </p:spTree>
    <p:extLst>
      <p:ext uri="{BB962C8B-B14F-4D97-AF65-F5344CB8AC3E}">
        <p14:creationId xmlns:p14="http://schemas.microsoft.com/office/powerpoint/2010/main" val="1505480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lt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ltLang="fr-F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90E375-2127-48DD-9D4C-2FB64BEEE2DD}" type="slidenum">
              <a:rPr lang="fr-FR" altLang="fr-FR" smtClean="0"/>
              <a:pPr/>
              <a:t>‹N°›</a:t>
            </a:fld>
            <a:endParaRPr lang="fr-FR" altLang="fr-FR"/>
          </a:p>
        </p:txBody>
      </p:sp>
    </p:spTree>
    <p:extLst>
      <p:ext uri="{BB962C8B-B14F-4D97-AF65-F5344CB8AC3E}">
        <p14:creationId xmlns:p14="http://schemas.microsoft.com/office/powerpoint/2010/main" val="5053304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Text Box 4"/>
          <p:cNvSpPr txBox="1">
            <a:spLocks noChangeArrowheads="1"/>
          </p:cNvSpPr>
          <p:nvPr/>
        </p:nvSpPr>
        <p:spPr bwMode="auto">
          <a:xfrm>
            <a:off x="4471266" y="333376"/>
            <a:ext cx="205678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fr-FR" sz="2400" b="1" dirty="0">
                <a:solidFill>
                  <a:srgbClr val="FF0000"/>
                </a:solidFill>
                <a:latin typeface="Times New Roman" panose="02020603050405020304" pitchFamily="18" charset="0"/>
              </a:rPr>
              <a:t>IRN </a:t>
            </a:r>
            <a:r>
              <a:rPr lang="en-US" altLang="fr-FR" sz="2400" b="1" dirty="0" err="1">
                <a:solidFill>
                  <a:srgbClr val="FF0000"/>
                </a:solidFill>
                <a:latin typeface="Times New Roman" panose="02020603050405020304" pitchFamily="18" charset="0"/>
              </a:rPr>
              <a:t>Terascale</a:t>
            </a:r>
            <a:endParaRPr lang="fr-FR" altLang="fr-FR" sz="2400" b="1" dirty="0">
              <a:solidFill>
                <a:srgbClr val="FF0000"/>
              </a:solidFill>
              <a:latin typeface="Times New Roman" panose="02020603050405020304" pitchFamily="18" charset="0"/>
            </a:endParaRPr>
          </a:p>
        </p:txBody>
      </p:sp>
      <p:sp>
        <p:nvSpPr>
          <p:cNvPr id="3077" name="Text Box 5"/>
          <p:cNvSpPr txBox="1">
            <a:spLocks noChangeArrowheads="1"/>
          </p:cNvSpPr>
          <p:nvPr/>
        </p:nvSpPr>
        <p:spPr bwMode="auto">
          <a:xfrm>
            <a:off x="2567609" y="836613"/>
            <a:ext cx="523611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fr-FR" sz="2000" b="1" dirty="0">
                <a:solidFill>
                  <a:srgbClr val="006600"/>
                </a:solidFill>
                <a:latin typeface="Times New Roman" panose="02020603050405020304" pitchFamily="18" charset="0"/>
              </a:rPr>
              <a:t>Gilbert </a:t>
            </a:r>
            <a:r>
              <a:rPr lang="en-US" altLang="fr-FR" sz="2000" b="1" dirty="0" err="1">
                <a:solidFill>
                  <a:srgbClr val="006600"/>
                </a:solidFill>
                <a:latin typeface="Times New Roman" panose="02020603050405020304" pitchFamily="18" charset="0"/>
              </a:rPr>
              <a:t>Moultaka</a:t>
            </a:r>
            <a:r>
              <a:rPr lang="en-US" altLang="fr-FR" sz="2000" b="1" dirty="0">
                <a:solidFill>
                  <a:srgbClr val="006600"/>
                </a:solidFill>
                <a:latin typeface="Times New Roman" panose="02020603050405020304" pitchFamily="18" charset="0"/>
              </a:rPr>
              <a:t>, </a:t>
            </a:r>
            <a:r>
              <a:rPr lang="en-US" altLang="fr-FR" sz="2000" b="1" dirty="0" err="1">
                <a:solidFill>
                  <a:srgbClr val="006600"/>
                </a:solidFill>
                <a:latin typeface="Times New Roman" panose="02020603050405020304" pitchFamily="18" charset="0"/>
              </a:rPr>
              <a:t>Tilman</a:t>
            </a:r>
            <a:r>
              <a:rPr lang="en-US" altLang="fr-FR" sz="2000" b="1" dirty="0">
                <a:solidFill>
                  <a:srgbClr val="006600"/>
                </a:solidFill>
                <a:latin typeface="Times New Roman" panose="02020603050405020304" pitchFamily="18" charset="0"/>
              </a:rPr>
              <a:t> </a:t>
            </a:r>
            <a:r>
              <a:rPr lang="en-US" altLang="fr-FR" sz="2000" b="1" dirty="0" err="1">
                <a:solidFill>
                  <a:srgbClr val="006600"/>
                </a:solidFill>
                <a:latin typeface="Times New Roman" panose="02020603050405020304" pitchFamily="18" charset="0"/>
              </a:rPr>
              <a:t>Plehn</a:t>
            </a:r>
            <a:r>
              <a:rPr lang="en-US" altLang="fr-FR" sz="2000" b="1" dirty="0">
                <a:solidFill>
                  <a:srgbClr val="006600"/>
                </a:solidFill>
                <a:latin typeface="Times New Roman" panose="02020603050405020304" pitchFamily="18" charset="0"/>
              </a:rPr>
              <a:t>, Dirk Zerwas</a:t>
            </a:r>
            <a:endParaRPr lang="fr-FR" altLang="fr-FR" sz="2000" b="1" dirty="0">
              <a:solidFill>
                <a:srgbClr val="006600"/>
              </a:solidFill>
              <a:latin typeface="Times New Roman" panose="02020603050405020304" pitchFamily="18" charset="0"/>
            </a:endParaRPr>
          </a:p>
        </p:txBody>
      </p:sp>
      <p:pic>
        <p:nvPicPr>
          <p:cNvPr id="3084" name="Picture 12" descr="logoGDRTerascal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00256" y="52389"/>
            <a:ext cx="2232819" cy="1522650"/>
          </a:xfrm>
          <a:prstGeom prst="rect">
            <a:avLst/>
          </a:prstGeom>
          <a:noFill/>
          <a:extLst>
            <a:ext uri="{909E8E84-426E-40DD-AFC4-6F175D3DCCD1}">
              <a14:hiddenFill xmlns:a14="http://schemas.microsoft.com/office/drawing/2010/main">
                <a:solidFill>
                  <a:srgbClr val="FFFFFF"/>
                </a:solidFill>
              </a14:hiddenFill>
            </a:ext>
          </a:extLst>
        </p:spPr>
      </p:pic>
      <p:sp>
        <p:nvSpPr>
          <p:cNvPr id="11" name="Text Box 10"/>
          <p:cNvSpPr txBox="1">
            <a:spLocks noChangeArrowheads="1"/>
          </p:cNvSpPr>
          <p:nvPr/>
        </p:nvSpPr>
        <p:spPr bwMode="auto">
          <a:xfrm>
            <a:off x="695400" y="1844824"/>
            <a:ext cx="10801200"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285750" indent="-285750">
              <a:buFont typeface="Arial" panose="020B0604020202020204" pitchFamily="34" charset="0"/>
              <a:buChar char="•"/>
            </a:pPr>
            <a:r>
              <a:rPr lang="en-US" altLang="fr-FR" sz="1400" b="1" dirty="0">
                <a:solidFill>
                  <a:srgbClr val="002060"/>
                </a:solidFill>
                <a:latin typeface="Times New Roman" panose="02020603050405020304" pitchFamily="18" charset="0"/>
                <a:sym typeface="Wingdings" panose="05000000000000000000" pitchFamily="2" charset="2"/>
              </a:rPr>
              <a:t>Discussion with Patrice </a:t>
            </a:r>
            <a:r>
              <a:rPr lang="en-US" altLang="fr-FR" sz="1400" b="1" dirty="0" err="1">
                <a:solidFill>
                  <a:srgbClr val="002060"/>
                </a:solidFill>
                <a:latin typeface="Times New Roman" panose="02020603050405020304" pitchFamily="18" charset="0"/>
                <a:sym typeface="Wingdings" panose="05000000000000000000" pitchFamily="2" charset="2"/>
              </a:rPr>
              <a:t>Verdier</a:t>
            </a:r>
            <a:r>
              <a:rPr lang="en-US" altLang="fr-FR" sz="1400" b="1" dirty="0">
                <a:solidFill>
                  <a:srgbClr val="002060"/>
                </a:solidFill>
                <a:latin typeface="Times New Roman" panose="02020603050405020304" pitchFamily="18" charset="0"/>
                <a:sym typeface="Wingdings" panose="05000000000000000000" pitchFamily="2" charset="2"/>
              </a:rPr>
              <a:t> and Laurent </a:t>
            </a:r>
            <a:r>
              <a:rPr lang="en-US" altLang="fr-FR" sz="1400" b="1" dirty="0" err="1">
                <a:solidFill>
                  <a:srgbClr val="002060"/>
                </a:solidFill>
                <a:latin typeface="Times New Roman" panose="02020603050405020304" pitchFamily="18" charset="0"/>
                <a:sym typeface="Wingdings" panose="05000000000000000000" pitchFamily="2" charset="2"/>
              </a:rPr>
              <a:t>Vacavant</a:t>
            </a:r>
            <a:endParaRPr lang="en-US" altLang="fr-FR" sz="1400" b="1" dirty="0">
              <a:solidFill>
                <a:srgbClr val="FF0000"/>
              </a:solidFill>
              <a:latin typeface="Times New Roman" panose="02020603050405020304" pitchFamily="18" charset="0"/>
              <a:sym typeface="Wingdings" panose="05000000000000000000" pitchFamily="2" charset="2"/>
            </a:endParaRPr>
          </a:p>
          <a:p>
            <a:pPr marL="742950" lvl="1" indent="-285750">
              <a:buFont typeface="Arial" panose="020B0604020202020204" pitchFamily="34" charset="0"/>
              <a:buChar char="•"/>
            </a:pPr>
            <a:r>
              <a:rPr lang="en-US" altLang="fr-FR" sz="1400" b="1" dirty="0">
                <a:solidFill>
                  <a:srgbClr val="FF0000"/>
                </a:solidFill>
                <a:latin typeface="Times New Roman" panose="02020603050405020304" pitchFamily="18" charset="0"/>
                <a:sym typeface="Wingdings" panose="05000000000000000000" pitchFamily="2" charset="2"/>
              </a:rPr>
              <a:t>General Agreement that the scientific scope of the IRN </a:t>
            </a:r>
            <a:r>
              <a:rPr lang="en-US" altLang="fr-FR" sz="1400" b="1" dirty="0" err="1">
                <a:solidFill>
                  <a:srgbClr val="FF0000"/>
                </a:solidFill>
                <a:latin typeface="Times New Roman" panose="02020603050405020304" pitchFamily="18" charset="0"/>
                <a:sym typeface="Wingdings" panose="05000000000000000000" pitchFamily="2" charset="2"/>
              </a:rPr>
              <a:t>Terascale</a:t>
            </a:r>
            <a:r>
              <a:rPr lang="en-US" altLang="fr-FR" sz="1400" b="1" dirty="0">
                <a:solidFill>
                  <a:srgbClr val="FF0000"/>
                </a:solidFill>
                <a:latin typeface="Times New Roman" panose="02020603050405020304" pitchFamily="18" charset="0"/>
                <a:sym typeface="Wingdings" panose="05000000000000000000" pitchFamily="2" charset="2"/>
              </a:rPr>
              <a:t> is well defined:</a:t>
            </a:r>
          </a:p>
          <a:p>
            <a:pPr marL="1200150" lvl="2" indent="-285750">
              <a:buFont typeface="Arial" panose="020B0604020202020204" pitchFamily="34" charset="0"/>
              <a:buChar char="•"/>
            </a:pPr>
            <a:r>
              <a:rPr lang="en-US" altLang="fr-FR" sz="1400" b="1" dirty="0">
                <a:solidFill>
                  <a:srgbClr val="FF0000"/>
                </a:solidFill>
                <a:latin typeface="Times New Roman" panose="02020603050405020304" pitchFamily="18" charset="0"/>
                <a:sym typeface="Wingdings" panose="05000000000000000000" pitchFamily="2" charset="2"/>
              </a:rPr>
              <a:t>Higgs</a:t>
            </a:r>
          </a:p>
          <a:p>
            <a:pPr marL="1200150" lvl="2" indent="-285750">
              <a:buFont typeface="Arial" panose="020B0604020202020204" pitchFamily="34" charset="0"/>
              <a:buChar char="•"/>
            </a:pPr>
            <a:r>
              <a:rPr lang="en-US" altLang="fr-FR" sz="1400" b="1" dirty="0">
                <a:solidFill>
                  <a:srgbClr val="FF0000"/>
                </a:solidFill>
                <a:latin typeface="Times New Roman" panose="02020603050405020304" pitchFamily="18" charset="0"/>
                <a:sym typeface="Wingdings" panose="05000000000000000000" pitchFamily="2" charset="2"/>
              </a:rPr>
              <a:t>BSM</a:t>
            </a:r>
          </a:p>
          <a:p>
            <a:pPr marL="1200150" lvl="2" indent="-285750">
              <a:buFont typeface="Arial" panose="020B0604020202020204" pitchFamily="34" charset="0"/>
              <a:buChar char="•"/>
            </a:pPr>
            <a:r>
              <a:rPr lang="en-US" altLang="fr-FR" sz="1400" b="1" dirty="0">
                <a:solidFill>
                  <a:srgbClr val="FF0000"/>
                </a:solidFill>
                <a:latin typeface="Times New Roman" panose="02020603050405020304" pitchFamily="18" charset="0"/>
                <a:sym typeface="Wingdings" panose="05000000000000000000" pitchFamily="2" charset="2"/>
              </a:rPr>
              <a:t>Dark Universe</a:t>
            </a:r>
          </a:p>
          <a:p>
            <a:pPr marL="1200150" lvl="2" indent="-285750">
              <a:buFont typeface="Arial" panose="020B0604020202020204" pitchFamily="34" charset="0"/>
              <a:buChar char="•"/>
            </a:pPr>
            <a:r>
              <a:rPr lang="en-US" altLang="fr-FR" sz="1400" b="1" dirty="0">
                <a:solidFill>
                  <a:srgbClr val="FF0000"/>
                </a:solidFill>
                <a:latin typeface="Times New Roman" panose="02020603050405020304" pitchFamily="18" charset="0"/>
                <a:sym typeface="Wingdings" panose="05000000000000000000" pitchFamily="2" charset="2"/>
              </a:rPr>
              <a:t>Tools</a:t>
            </a:r>
          </a:p>
          <a:p>
            <a:pPr marL="742950" lvl="1" indent="-285750">
              <a:buFont typeface="Arial" panose="020B0604020202020204" pitchFamily="34" charset="0"/>
              <a:buChar char="•"/>
            </a:pPr>
            <a:r>
              <a:rPr lang="en-US" altLang="fr-FR" sz="1400" b="1" dirty="0">
                <a:solidFill>
                  <a:srgbClr val="FF0000"/>
                </a:solidFill>
                <a:latin typeface="Times New Roman" panose="02020603050405020304" pitchFamily="18" charset="0"/>
                <a:sym typeface="Wingdings" panose="05000000000000000000" pitchFamily="2" charset="2"/>
              </a:rPr>
              <a:t>Formal steps :</a:t>
            </a:r>
          </a:p>
          <a:p>
            <a:pPr marL="1200150" lvl="2" indent="-285750">
              <a:buFont typeface="Arial" panose="020B0604020202020204" pitchFamily="34" charset="0"/>
              <a:buChar char="•"/>
            </a:pPr>
            <a:r>
              <a:rPr lang="en-US" altLang="fr-FR" sz="1400" b="1" dirty="0">
                <a:solidFill>
                  <a:srgbClr val="FF0000"/>
                </a:solidFill>
                <a:latin typeface="Times New Roman" panose="02020603050405020304" pitchFamily="18" charset="0"/>
                <a:sym typeface="Wingdings" panose="05000000000000000000" pitchFamily="2" charset="2"/>
              </a:rPr>
              <a:t>No MoU only a support letter needed</a:t>
            </a:r>
          </a:p>
          <a:p>
            <a:pPr marL="1200150" lvl="2" indent="-285750">
              <a:buFont typeface="Arial" panose="020B0604020202020204" pitchFamily="34" charset="0"/>
              <a:buChar char="•"/>
            </a:pPr>
            <a:r>
              <a:rPr lang="en-US" altLang="fr-FR" sz="1400" b="1" dirty="0">
                <a:solidFill>
                  <a:srgbClr val="FF0000"/>
                </a:solidFill>
                <a:latin typeface="Times New Roman" panose="02020603050405020304" pitchFamily="18" charset="0"/>
                <a:sym typeface="Wingdings" panose="05000000000000000000" pitchFamily="2" charset="2"/>
              </a:rPr>
              <a:t>Need to come up with a list </a:t>
            </a:r>
          </a:p>
          <a:p>
            <a:pPr marL="1200150" lvl="2" indent="-285750">
              <a:buFont typeface="Arial" panose="020B0604020202020204" pitchFamily="34" charset="0"/>
              <a:buChar char="•"/>
            </a:pPr>
            <a:r>
              <a:rPr lang="en-US" altLang="fr-FR" sz="1400" b="1" dirty="0">
                <a:solidFill>
                  <a:srgbClr val="FF0000"/>
                </a:solidFill>
                <a:latin typeface="Times New Roman" panose="02020603050405020304" pitchFamily="18" charset="0"/>
                <a:sym typeface="Wingdings" panose="05000000000000000000" pitchFamily="2" charset="2"/>
              </a:rPr>
              <a:t>Bonn, Brussels, Durham and Heidelberg “set” (if you agree)</a:t>
            </a:r>
          </a:p>
          <a:p>
            <a:pPr marL="1200150" lvl="2" indent="-285750">
              <a:buFont typeface="Arial" panose="020B0604020202020204" pitchFamily="34" charset="0"/>
              <a:buChar char="•"/>
            </a:pPr>
            <a:r>
              <a:rPr lang="en-US" altLang="fr-FR" sz="1400" b="1" dirty="0">
                <a:solidFill>
                  <a:srgbClr val="FF0000"/>
                </a:solidFill>
                <a:latin typeface="Times New Roman" panose="02020603050405020304" pitchFamily="18" charset="0"/>
                <a:sym typeface="Wingdings" panose="05000000000000000000" pitchFamily="2" charset="2"/>
              </a:rPr>
              <a:t>Suggest to check with all current international partners (VUB, DESY,…) and interested (KIT, INFN-Turin, Pisa, Florence and Roma-Tre thanks to Marco)</a:t>
            </a:r>
          </a:p>
          <a:p>
            <a:pPr marL="1200150" lvl="2" indent="-285750">
              <a:buFont typeface="Arial" panose="020B0604020202020204" pitchFamily="34" charset="0"/>
              <a:buChar char="•"/>
            </a:pPr>
            <a:r>
              <a:rPr lang="en-US" altLang="fr-FR" sz="1400" b="1" dirty="0">
                <a:solidFill>
                  <a:srgbClr val="FF0000"/>
                </a:solidFill>
                <a:latin typeface="Times New Roman" panose="02020603050405020304" pitchFamily="18" charset="0"/>
                <a:sym typeface="Wingdings" panose="05000000000000000000" pitchFamily="2" charset="2"/>
              </a:rPr>
              <a:t>French institutions may also receive the letter if helpful for funding (</a:t>
            </a:r>
            <a:r>
              <a:rPr lang="en-US" altLang="fr-FR" sz="1400" b="1" dirty="0" err="1">
                <a:solidFill>
                  <a:srgbClr val="FF0000"/>
                </a:solidFill>
                <a:latin typeface="Times New Roman" panose="02020603050405020304" pitchFamily="18" charset="0"/>
                <a:sym typeface="Wingdings" panose="05000000000000000000" pitchFamily="2" charset="2"/>
              </a:rPr>
              <a:t>eg</a:t>
            </a:r>
            <a:r>
              <a:rPr lang="en-US" altLang="fr-FR" sz="1400" b="1" dirty="0">
                <a:solidFill>
                  <a:srgbClr val="FF0000"/>
                </a:solidFill>
                <a:latin typeface="Times New Roman" panose="02020603050405020304" pitchFamily="18" charset="0"/>
                <a:sym typeface="Wingdings" panose="05000000000000000000" pitchFamily="2" charset="2"/>
              </a:rPr>
              <a:t> U Montpellier,…) </a:t>
            </a:r>
          </a:p>
          <a:p>
            <a:pPr marL="1200150" lvl="2" indent="-285750">
              <a:buFont typeface="Arial" panose="020B0604020202020204" pitchFamily="34" charset="0"/>
              <a:buChar char="•"/>
            </a:pPr>
            <a:r>
              <a:rPr lang="en-US" altLang="fr-FR" sz="1400" b="1" dirty="0">
                <a:solidFill>
                  <a:srgbClr val="FF0000"/>
                </a:solidFill>
                <a:latin typeface="Times New Roman" panose="02020603050405020304" pitchFamily="18" charset="0"/>
                <a:sym typeface="Wingdings" panose="05000000000000000000" pitchFamily="2" charset="2"/>
              </a:rPr>
              <a:t>Calendar:</a:t>
            </a:r>
          </a:p>
          <a:p>
            <a:pPr marL="1657350" lvl="3" indent="-285750">
              <a:buFont typeface="Arial" panose="020B0604020202020204" pitchFamily="34" charset="0"/>
              <a:buChar char="•"/>
            </a:pPr>
            <a:r>
              <a:rPr lang="en-US" altLang="fr-FR" sz="1400" b="1" dirty="0">
                <a:solidFill>
                  <a:srgbClr val="FF0000"/>
                </a:solidFill>
                <a:latin typeface="Times New Roman" panose="02020603050405020304" pitchFamily="18" charset="0"/>
                <a:sym typeface="Wingdings" panose="05000000000000000000" pitchFamily="2" charset="2"/>
              </a:rPr>
              <a:t>March 2021 start of DERCI activity</a:t>
            </a:r>
          </a:p>
          <a:p>
            <a:pPr marL="1657350" lvl="3" indent="-285750">
              <a:buFont typeface="Arial" panose="020B0604020202020204" pitchFamily="34" charset="0"/>
              <a:buChar char="•"/>
            </a:pPr>
            <a:r>
              <a:rPr lang="en-US" altLang="fr-FR" sz="1400" b="1" dirty="0">
                <a:solidFill>
                  <a:srgbClr val="FF0000"/>
                </a:solidFill>
                <a:latin typeface="Times New Roman" panose="02020603050405020304" pitchFamily="18" charset="0"/>
                <a:sym typeface="Wingdings" panose="05000000000000000000" pitchFamily="2" charset="2"/>
              </a:rPr>
              <a:t>Need a definitive list of letter recipients</a:t>
            </a:r>
          </a:p>
          <a:p>
            <a:pPr marL="1657350" lvl="3" indent="-285750">
              <a:buFont typeface="Arial" panose="020B0604020202020204" pitchFamily="34" charset="0"/>
              <a:buChar char="•"/>
            </a:pPr>
            <a:r>
              <a:rPr lang="en-US" altLang="fr-FR" sz="1400" b="1" dirty="0">
                <a:solidFill>
                  <a:srgbClr val="FF0000"/>
                </a:solidFill>
                <a:latin typeface="Times New Roman" panose="02020603050405020304" pitchFamily="18" charset="0"/>
                <a:sym typeface="Wingdings" panose="05000000000000000000" pitchFamily="2" charset="2"/>
              </a:rPr>
              <a:t>Scientific project (order 5-10 pages as before)</a:t>
            </a:r>
          </a:p>
          <a:p>
            <a:pPr marL="1200150" lvl="2" indent="-285750">
              <a:buFont typeface="Arial" panose="020B0604020202020204" pitchFamily="34" charset="0"/>
              <a:buChar char="•"/>
            </a:pPr>
            <a:endParaRPr lang="en-US" altLang="fr-FR" sz="1400" b="1" dirty="0">
              <a:solidFill>
                <a:srgbClr val="FF0000"/>
              </a:solidFill>
              <a:latin typeface="Times New Roman" panose="02020603050405020304" pitchFamily="18" charset="0"/>
              <a:sym typeface="Wingdings" panose="05000000000000000000" pitchFamily="2" charset="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Box 10"/>
          <p:cNvSpPr txBox="1">
            <a:spLocks noChangeArrowheads="1"/>
          </p:cNvSpPr>
          <p:nvPr/>
        </p:nvSpPr>
        <p:spPr bwMode="auto">
          <a:xfrm>
            <a:off x="479376" y="332656"/>
            <a:ext cx="11449272" cy="5693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285750" indent="-285750">
              <a:buFont typeface="Arial" panose="020B0604020202020204" pitchFamily="34" charset="0"/>
              <a:buChar char="•"/>
            </a:pPr>
            <a:r>
              <a:rPr lang="en-US" altLang="fr-FR" sz="1400" b="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New agreement: LETTER sent by DERCI</a:t>
            </a:r>
            <a:endParaRPr lang="en-US" altLang="fr-FR" sz="1400" b="1"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endParaRPr>
          </a:p>
          <a:p>
            <a:r>
              <a:rPr lang="en-GB" sz="1400" dirty="0">
                <a:latin typeface="Times New Roman" panose="02020603050405020304" pitchFamily="18" charset="0"/>
                <a:cs typeface="Times New Roman" panose="02020603050405020304" pitchFamily="18" charset="0"/>
              </a:rPr>
              <a:t>Conducting research in all fields of knowledge, the CNRS promotes international research collaboration. This includes the support to </a:t>
            </a:r>
            <a:r>
              <a:rPr lang="en-GB" sz="1400" b="1" dirty="0">
                <a:latin typeface="Times New Roman" panose="02020603050405020304" pitchFamily="18" charset="0"/>
                <a:cs typeface="Times New Roman" panose="02020603050405020304" pitchFamily="18" charset="0"/>
              </a:rPr>
              <a:t>International Research Networks</a:t>
            </a:r>
            <a:r>
              <a:rPr lang="en-GB" sz="1400" dirty="0">
                <a:latin typeface="Times New Roman" panose="02020603050405020304" pitchFamily="18" charset="0"/>
                <a:cs typeface="Times New Roman" panose="02020603050405020304" pitchFamily="18" charset="0"/>
              </a:rPr>
              <a:t>. These refer to initiatives gathering scientists from organizations of various countries jointly involved in a theme-based scientific dialogue by means of international scientific seminars and workshops. </a:t>
            </a:r>
            <a:endParaRPr lang="fr-FR" sz="1400" dirty="0">
              <a:latin typeface="Times New Roman" panose="02020603050405020304" pitchFamily="18" charset="0"/>
              <a:cs typeface="Times New Roman" panose="02020603050405020304" pitchFamily="18" charset="0"/>
            </a:endParaRPr>
          </a:p>
          <a:p>
            <a:r>
              <a:rPr lang="en-GB" sz="1400" dirty="0">
                <a:latin typeface="Times New Roman" panose="02020603050405020304" pitchFamily="18" charset="0"/>
                <a:cs typeface="Times New Roman" panose="02020603050405020304" pitchFamily="18" charset="0"/>
              </a:rPr>
              <a:t> </a:t>
            </a:r>
            <a:endParaRPr lang="fr-FR" sz="1400" dirty="0">
              <a:latin typeface="Times New Roman" panose="02020603050405020304" pitchFamily="18" charset="0"/>
              <a:cs typeface="Times New Roman" panose="02020603050405020304" pitchFamily="18" charset="0"/>
            </a:endParaRPr>
          </a:p>
          <a:p>
            <a:r>
              <a:rPr lang="en-GB" sz="1400" dirty="0">
                <a:latin typeface="Times New Roman" panose="02020603050405020304" pitchFamily="18" charset="0"/>
                <a:cs typeface="Times New Roman" panose="02020603050405020304" pitchFamily="18" charset="0"/>
              </a:rPr>
              <a:t>I would like to inform you hereby that, under this scheme, the CNRS has selected the </a:t>
            </a:r>
            <a:r>
              <a:rPr lang="en-GB" sz="1400" b="1" dirty="0">
                <a:latin typeface="Times New Roman" panose="02020603050405020304" pitchFamily="18" charset="0"/>
                <a:cs typeface="Times New Roman" panose="02020603050405020304" pitchFamily="18" charset="0"/>
              </a:rPr>
              <a:t>International Research Network “</a:t>
            </a:r>
            <a:r>
              <a:rPr lang="en-GB" sz="1400" b="1" i="1" dirty="0" err="1">
                <a:solidFill>
                  <a:srgbClr val="FF0000"/>
                </a:solidFill>
                <a:latin typeface="Times New Roman" panose="02020603050405020304" pitchFamily="18" charset="0"/>
                <a:cs typeface="Times New Roman" panose="02020603050405020304" pitchFamily="18" charset="0"/>
              </a:rPr>
              <a:t>Terascale</a:t>
            </a:r>
            <a:r>
              <a:rPr lang="en-GB" sz="1400" b="1" dirty="0">
                <a:latin typeface="Times New Roman" panose="02020603050405020304" pitchFamily="18" charset="0"/>
                <a:cs typeface="Times New Roman" panose="02020603050405020304" pitchFamily="18" charset="0"/>
              </a:rPr>
              <a:t>"</a:t>
            </a:r>
            <a:r>
              <a:rPr lang="en-GB" sz="1400" dirty="0">
                <a:latin typeface="Times New Roman" panose="02020603050405020304" pitchFamily="18" charset="0"/>
                <a:cs typeface="Times New Roman" panose="02020603050405020304" pitchFamily="18" charset="0"/>
              </a:rPr>
              <a:t> involving scientists from </a:t>
            </a:r>
            <a:r>
              <a:rPr lang="en-GB" sz="1400" i="1" dirty="0">
                <a:solidFill>
                  <a:srgbClr val="FF0000"/>
                </a:solidFill>
                <a:latin typeface="Times New Roman" panose="02020603050405020304" pitchFamily="18" charset="0"/>
                <a:cs typeface="Times New Roman" panose="02020603050405020304" pitchFamily="18" charset="0"/>
              </a:rPr>
              <a:t>list of organizations, countries</a:t>
            </a:r>
            <a:r>
              <a:rPr lang="en-GB" sz="1400" dirty="0">
                <a:latin typeface="Times New Roman" panose="02020603050405020304" pitchFamily="18" charset="0"/>
                <a:cs typeface="Times New Roman" panose="02020603050405020304" pitchFamily="18" charset="0"/>
              </a:rPr>
              <a:t>. The scientific programme of the said Network is scheduled to run </a:t>
            </a:r>
            <a:r>
              <a:rPr lang="en-GB" sz="1400" b="1" dirty="0">
                <a:latin typeface="Times New Roman" panose="02020603050405020304" pitchFamily="18" charset="0"/>
                <a:cs typeface="Times New Roman" panose="02020603050405020304" pitchFamily="18" charset="0"/>
              </a:rPr>
              <a:t>from 2022 to end 2026</a:t>
            </a:r>
            <a:r>
              <a:rPr lang="en-GB" sz="1400" dirty="0">
                <a:latin typeface="Times New Roman" panose="02020603050405020304" pitchFamily="18" charset="0"/>
                <a:cs typeface="Times New Roman" panose="02020603050405020304" pitchFamily="18" charset="0"/>
              </a:rPr>
              <a:t> (5 years) and is attached to this letter. Subject to performance and availability of funds, the CNRS plans to specifically devote </a:t>
            </a:r>
            <a:r>
              <a:rPr lang="en-GB" sz="1400" b="1" dirty="0">
                <a:latin typeface="Times New Roman" panose="02020603050405020304" pitchFamily="18" charset="0"/>
                <a:cs typeface="Times New Roman" panose="02020603050405020304" pitchFamily="18" charset="0"/>
              </a:rPr>
              <a:t>€amount</a:t>
            </a:r>
            <a:r>
              <a:rPr lang="en-GB" sz="1400" dirty="0">
                <a:latin typeface="Times New Roman" panose="02020603050405020304" pitchFamily="18" charset="0"/>
                <a:cs typeface="Times New Roman" panose="02020603050405020304" pitchFamily="18" charset="0"/>
              </a:rPr>
              <a:t> to it for its duration. </a:t>
            </a:r>
            <a:endParaRPr lang="fr-FR" sz="1400" dirty="0">
              <a:latin typeface="Times New Roman" panose="02020603050405020304" pitchFamily="18" charset="0"/>
              <a:cs typeface="Times New Roman" panose="02020603050405020304" pitchFamily="18" charset="0"/>
            </a:endParaRPr>
          </a:p>
          <a:p>
            <a:r>
              <a:rPr lang="en-GB" sz="1400" dirty="0">
                <a:latin typeface="Times New Roman" panose="02020603050405020304" pitchFamily="18" charset="0"/>
                <a:cs typeface="Times New Roman" panose="02020603050405020304" pitchFamily="18" charset="0"/>
              </a:rPr>
              <a:t> </a:t>
            </a:r>
            <a:endParaRPr lang="fr-FR" sz="1400" dirty="0">
              <a:latin typeface="Times New Roman" panose="02020603050405020304" pitchFamily="18" charset="0"/>
              <a:cs typeface="Times New Roman" panose="02020603050405020304" pitchFamily="18" charset="0"/>
            </a:endParaRPr>
          </a:p>
          <a:p>
            <a:r>
              <a:rPr lang="en-GB" sz="1400" dirty="0">
                <a:latin typeface="Times New Roman" panose="02020603050405020304" pitchFamily="18" charset="0"/>
                <a:cs typeface="Times New Roman" panose="02020603050405020304" pitchFamily="18" charset="0"/>
              </a:rPr>
              <a:t>Typically, CNRS grants its support to these networks after evaluating proposals submitted by members of CNRS-affiliated research units in conjunction with other participating scientists. This evaluation takes into account the scientific interest and potential outcomes of the projected joint activities as well as existing ties and complementarity amongst the participating scientists. CNRS support takes the form of dedicated financing aiming at covering part of the international extra cost arising from the conduct of the networks (i.e. international travel and living expenses, meeting organizational costs), which complements costs directly contributed by the participating laboratories and research teams.</a:t>
            </a:r>
            <a:endParaRPr lang="fr-FR" sz="1400" dirty="0">
              <a:latin typeface="Times New Roman" panose="02020603050405020304" pitchFamily="18" charset="0"/>
              <a:cs typeface="Times New Roman" panose="02020603050405020304" pitchFamily="18" charset="0"/>
            </a:endParaRPr>
          </a:p>
          <a:p>
            <a:r>
              <a:rPr lang="en-GB" sz="1400" dirty="0">
                <a:latin typeface="Times New Roman" panose="02020603050405020304" pitchFamily="18" charset="0"/>
                <a:cs typeface="Times New Roman" panose="02020603050405020304" pitchFamily="18" charset="0"/>
              </a:rPr>
              <a:t> </a:t>
            </a:r>
            <a:endParaRPr lang="fr-FR" sz="1400" dirty="0">
              <a:latin typeface="Times New Roman" panose="02020603050405020304" pitchFamily="18" charset="0"/>
              <a:cs typeface="Times New Roman" panose="02020603050405020304" pitchFamily="18" charset="0"/>
            </a:endParaRPr>
          </a:p>
          <a:p>
            <a:r>
              <a:rPr lang="en-GB" sz="1400" dirty="0">
                <a:latin typeface="Times New Roman" panose="02020603050405020304" pitchFamily="18" charset="0"/>
                <a:cs typeface="Times New Roman" panose="02020603050405020304" pitchFamily="18" charset="0"/>
              </a:rPr>
              <a:t>Besides, these Networks are to meet the following conditions:</a:t>
            </a:r>
            <a:endParaRPr lang="fr-FR" sz="1400" dirty="0">
              <a:latin typeface="Times New Roman" panose="02020603050405020304" pitchFamily="18" charset="0"/>
              <a:cs typeface="Times New Roman" panose="02020603050405020304" pitchFamily="18" charset="0"/>
            </a:endParaRPr>
          </a:p>
          <a:p>
            <a:pPr lvl="0"/>
            <a:r>
              <a:rPr lang="en-GB" sz="1400" dirty="0">
                <a:latin typeface="Times New Roman" panose="02020603050405020304" pitchFamily="18" charset="0"/>
                <a:cs typeface="Times New Roman" panose="02020603050405020304" pitchFamily="18" charset="0"/>
              </a:rPr>
              <a:t>Publications related to the work carried-out in common within a Network shall mention it and the connection with the organizations involved.</a:t>
            </a:r>
            <a:endParaRPr lang="fr-FR" sz="1400" dirty="0">
              <a:latin typeface="Times New Roman" panose="02020603050405020304" pitchFamily="18" charset="0"/>
              <a:cs typeface="Times New Roman" panose="02020603050405020304" pitchFamily="18" charset="0"/>
            </a:endParaRPr>
          </a:p>
          <a:p>
            <a:pPr lvl="0"/>
            <a:r>
              <a:rPr lang="en-GB" sz="1400" dirty="0">
                <a:solidFill>
                  <a:srgbClr val="FF0000"/>
                </a:solidFill>
                <a:latin typeface="Times New Roman" panose="02020603050405020304" pitchFamily="18" charset="0"/>
                <a:cs typeface="Times New Roman" panose="02020603050405020304" pitchFamily="18" charset="0"/>
              </a:rPr>
              <a:t>Any information exchanged within a Network and identified as confidential shall be kept strictly confidential for the duration of the said Network and for five (5) years after its completion.</a:t>
            </a:r>
            <a:endParaRPr lang="fr-FR" sz="1400" dirty="0">
              <a:solidFill>
                <a:srgbClr val="FF0000"/>
              </a:solidFill>
              <a:latin typeface="Times New Roman" panose="02020603050405020304" pitchFamily="18" charset="0"/>
              <a:cs typeface="Times New Roman" panose="02020603050405020304" pitchFamily="18" charset="0"/>
            </a:endParaRPr>
          </a:p>
          <a:p>
            <a:r>
              <a:rPr lang="en-GB" sz="1400" dirty="0">
                <a:latin typeface="Times New Roman" panose="02020603050405020304" pitchFamily="18" charset="0"/>
                <a:cs typeface="Times New Roman" panose="02020603050405020304" pitchFamily="18" charset="0"/>
              </a:rPr>
              <a:t> </a:t>
            </a:r>
            <a:endParaRPr lang="fr-FR" sz="1400" dirty="0">
              <a:latin typeface="Times New Roman" panose="02020603050405020304" pitchFamily="18" charset="0"/>
              <a:cs typeface="Times New Roman" panose="02020603050405020304" pitchFamily="18" charset="0"/>
            </a:endParaRPr>
          </a:p>
          <a:p>
            <a:r>
              <a:rPr lang="en-GB" sz="1400" dirty="0">
                <a:latin typeface="Times New Roman" panose="02020603050405020304" pitchFamily="18" charset="0"/>
                <a:cs typeface="Times New Roman" panose="02020603050405020304" pitchFamily="18" charset="0"/>
              </a:rPr>
              <a:t>We hope your organization will share interest in this Network too and could provide it with financial support. In this case, </a:t>
            </a:r>
            <a:r>
              <a:rPr lang="en-GB" sz="1400" dirty="0">
                <a:solidFill>
                  <a:srgbClr val="FF0000"/>
                </a:solidFill>
                <a:latin typeface="Times New Roman" panose="02020603050405020304" pitchFamily="18" charset="0"/>
                <a:cs typeface="Times New Roman" panose="02020603050405020304" pitchFamily="18" charset="0"/>
              </a:rPr>
              <a:t>I would be grateful if you could kindly inform the CNRS by emailing a letter of support specifically relating to the aforementioned Network to email </a:t>
            </a:r>
            <a:r>
              <a:rPr lang="en-GB" sz="1400" dirty="0" err="1">
                <a:solidFill>
                  <a:srgbClr val="FF0000"/>
                </a:solidFill>
                <a:latin typeface="Times New Roman" panose="02020603050405020304" pitchFamily="18" charset="0"/>
                <a:cs typeface="Times New Roman" panose="02020603050405020304" pitchFamily="18" charset="0"/>
              </a:rPr>
              <a:t>secteur</a:t>
            </a:r>
            <a:r>
              <a:rPr lang="en-GB" sz="1400" dirty="0">
                <a:solidFill>
                  <a:srgbClr val="FF0000"/>
                </a:solidFill>
                <a:latin typeface="Times New Roman" panose="02020603050405020304" pitchFamily="18" charset="0"/>
                <a:cs typeface="Times New Roman" panose="02020603050405020304" pitchFamily="18" charset="0"/>
              </a:rPr>
              <a:t> DERCI</a:t>
            </a:r>
            <a:r>
              <a:rPr lang="en-GB" sz="1400" dirty="0">
                <a:latin typeface="Times New Roman" panose="02020603050405020304" pitchFamily="18" charset="0"/>
                <a:cs typeface="Times New Roman" panose="02020603050405020304" pitchFamily="18" charset="0"/>
              </a:rPr>
              <a:t>. For your convenience, an optional template is attached herewith. </a:t>
            </a:r>
            <a:endParaRPr lang="fr-FR" sz="1400" dirty="0">
              <a:latin typeface="Times New Roman" panose="02020603050405020304" pitchFamily="18" charset="0"/>
              <a:cs typeface="Times New Roman" panose="02020603050405020304" pitchFamily="18" charset="0"/>
            </a:endParaRPr>
          </a:p>
          <a:p>
            <a:r>
              <a:rPr lang="en-GB" sz="1400" dirty="0">
                <a:latin typeface="Times New Roman" panose="02020603050405020304" pitchFamily="18" charset="0"/>
                <a:cs typeface="Times New Roman" panose="02020603050405020304" pitchFamily="18" charset="0"/>
              </a:rPr>
              <a:t> </a:t>
            </a:r>
            <a:endParaRPr lang="fr-FR" sz="1400" dirty="0">
              <a:latin typeface="Times New Roman" panose="02020603050405020304" pitchFamily="18" charset="0"/>
              <a:cs typeface="Times New Roman" panose="02020603050405020304" pitchFamily="18" charset="0"/>
            </a:endParaRPr>
          </a:p>
          <a:p>
            <a:r>
              <a:rPr lang="en-GB" sz="1400" dirty="0">
                <a:latin typeface="Times New Roman" panose="02020603050405020304" pitchFamily="18" charset="0"/>
                <a:cs typeface="Times New Roman" panose="02020603050405020304" pitchFamily="18" charset="0"/>
              </a:rPr>
              <a:t>For any further information; please do not hesitate to contact: </a:t>
            </a:r>
            <a:r>
              <a:rPr lang="en-GB" sz="1400" dirty="0" err="1">
                <a:latin typeface="Times New Roman" panose="02020603050405020304" pitchFamily="18" charset="0"/>
                <a:cs typeface="Times New Roman" panose="02020603050405020304" pitchFamily="18" charset="0"/>
              </a:rPr>
              <a:t>chargée</a:t>
            </a:r>
            <a:r>
              <a:rPr lang="en-GB" sz="1400" dirty="0">
                <a:latin typeface="Times New Roman" panose="02020603050405020304" pitchFamily="18" charset="0"/>
                <a:cs typeface="Times New Roman" panose="02020603050405020304" pitchFamily="18" charset="0"/>
              </a:rPr>
              <a:t> de </a:t>
            </a:r>
            <a:r>
              <a:rPr lang="en-GB" sz="1400" dirty="0" err="1">
                <a:latin typeface="Times New Roman" panose="02020603050405020304" pitchFamily="18" charset="0"/>
                <a:cs typeface="Times New Roman" panose="02020603050405020304" pitchFamily="18" charset="0"/>
              </a:rPr>
              <a:t>coopération</a:t>
            </a:r>
            <a:r>
              <a:rPr lang="en-GB" sz="1400" dirty="0">
                <a:latin typeface="Times New Roman" panose="02020603050405020304" pitchFamily="18" charset="0"/>
                <a:cs typeface="Times New Roman" panose="02020603050405020304" pitchFamily="18" charset="0"/>
              </a:rPr>
              <a:t>, email, tel. </a:t>
            </a:r>
            <a:endParaRPr lang="fr-FR" sz="14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altLang="fr-FR" sz="1400" b="1"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endParaRPr>
          </a:p>
        </p:txBody>
      </p:sp>
    </p:spTree>
    <p:extLst>
      <p:ext uri="{BB962C8B-B14F-4D97-AF65-F5344CB8AC3E}">
        <p14:creationId xmlns:p14="http://schemas.microsoft.com/office/powerpoint/2010/main" val="914236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Box 10"/>
          <p:cNvSpPr txBox="1">
            <a:spLocks noChangeArrowheads="1"/>
          </p:cNvSpPr>
          <p:nvPr/>
        </p:nvSpPr>
        <p:spPr bwMode="auto">
          <a:xfrm>
            <a:off x="695400" y="476672"/>
            <a:ext cx="10801200" cy="3323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285750" indent="-285750">
              <a:buFont typeface="Arial" panose="020B0604020202020204" pitchFamily="34" charset="0"/>
              <a:buChar char="•"/>
            </a:pPr>
            <a:r>
              <a:rPr lang="en-US" altLang="fr-FR" sz="1400" b="1" dirty="0">
                <a:solidFill>
                  <a:srgbClr val="002060"/>
                </a:solidFill>
                <a:latin typeface="Times New Roman" panose="02020603050405020304" pitchFamily="18" charset="0"/>
                <a:sym typeface="Wingdings" panose="05000000000000000000" pitchFamily="2" charset="2"/>
              </a:rPr>
              <a:t>Search Committee:</a:t>
            </a:r>
            <a:endParaRPr lang="en-US" altLang="fr-FR" sz="1400" b="1" dirty="0">
              <a:solidFill>
                <a:srgbClr val="FF0000"/>
              </a:solidFill>
              <a:latin typeface="Times New Roman" panose="02020603050405020304" pitchFamily="18" charset="0"/>
              <a:sym typeface="Wingdings" panose="05000000000000000000" pitchFamily="2" charset="2"/>
            </a:endParaRPr>
          </a:p>
          <a:p>
            <a:pPr marL="742950" lvl="1" indent="-285750">
              <a:buFont typeface="Arial" panose="020B0604020202020204" pitchFamily="34" charset="0"/>
              <a:buChar char="•"/>
            </a:pPr>
            <a:r>
              <a:rPr lang="en-US" altLang="fr-FR" sz="1400" b="1" dirty="0">
                <a:solidFill>
                  <a:srgbClr val="FF0000"/>
                </a:solidFill>
                <a:latin typeface="Times New Roman" panose="02020603050405020304" pitchFamily="18" charset="0"/>
                <a:sym typeface="Wingdings" panose="05000000000000000000" pitchFamily="2" charset="2"/>
              </a:rPr>
              <a:t>Boundary conditions :</a:t>
            </a:r>
          </a:p>
          <a:p>
            <a:pPr marL="1200150" lvl="2" indent="-285750">
              <a:buFont typeface="Arial" panose="020B0604020202020204" pitchFamily="34" charset="0"/>
              <a:buChar char="•"/>
            </a:pPr>
            <a:r>
              <a:rPr lang="en-US" altLang="fr-FR" sz="1400" b="1" dirty="0">
                <a:solidFill>
                  <a:srgbClr val="FF0000"/>
                </a:solidFill>
                <a:latin typeface="Times New Roman" panose="02020603050405020304" pitchFamily="18" charset="0"/>
                <a:sym typeface="Wingdings" panose="05000000000000000000" pitchFamily="2" charset="2"/>
              </a:rPr>
              <a:t>Budget is allocated by the IN2P3</a:t>
            </a:r>
          </a:p>
          <a:p>
            <a:pPr marL="1200150" lvl="2" indent="-285750">
              <a:buFont typeface="Arial" panose="020B0604020202020204" pitchFamily="34" charset="0"/>
              <a:buChar char="•"/>
            </a:pPr>
            <a:r>
              <a:rPr lang="en-US" altLang="fr-FR" sz="1400" b="1" dirty="0">
                <a:solidFill>
                  <a:srgbClr val="FF0000"/>
                </a:solidFill>
                <a:latin typeface="Times New Roman" panose="02020603050405020304" pitchFamily="18" charset="0"/>
                <a:sym typeface="Wingdings" panose="05000000000000000000" pitchFamily="2" charset="2"/>
              </a:rPr>
              <a:t>Budget transferred to the IRN director’s lab </a:t>
            </a:r>
          </a:p>
          <a:p>
            <a:pPr marL="1200150" lvl="2" indent="-285750">
              <a:buFont typeface="Arial" panose="020B0604020202020204" pitchFamily="34" charset="0"/>
              <a:buChar char="•"/>
            </a:pPr>
            <a:r>
              <a:rPr lang="en-US" altLang="fr-FR" sz="1400" b="1" dirty="0">
                <a:solidFill>
                  <a:srgbClr val="FF0000"/>
                </a:solidFill>
                <a:latin typeface="Times New Roman" panose="02020603050405020304" pitchFamily="18" charset="0"/>
                <a:sym typeface="Wingdings" panose="05000000000000000000" pitchFamily="2" charset="2"/>
              </a:rPr>
              <a:t>Affiliation of director/coordinator to an IN2P3 lab mandatory</a:t>
            </a:r>
          </a:p>
          <a:p>
            <a:pPr marL="1200150" lvl="2" indent="-285750">
              <a:buFont typeface="Arial" panose="020B0604020202020204" pitchFamily="34" charset="0"/>
              <a:buChar char="•"/>
            </a:pPr>
            <a:r>
              <a:rPr lang="en-US" altLang="fr-FR" sz="1400" b="1" dirty="0">
                <a:solidFill>
                  <a:srgbClr val="FF0000"/>
                </a:solidFill>
                <a:latin typeface="Times New Roman" panose="02020603050405020304" pitchFamily="18" charset="0"/>
                <a:sym typeface="Wingdings" panose="05000000000000000000" pitchFamily="2" charset="2"/>
              </a:rPr>
              <a:t>End of year financial and scientific report written and sent to DERCI</a:t>
            </a:r>
          </a:p>
          <a:p>
            <a:pPr marL="742950" lvl="1" indent="-285750">
              <a:buFont typeface="Arial" panose="020B0604020202020204" pitchFamily="34" charset="0"/>
              <a:buChar char="•"/>
            </a:pPr>
            <a:r>
              <a:rPr lang="en-US" altLang="fr-FR" sz="1400" b="1" dirty="0">
                <a:solidFill>
                  <a:srgbClr val="FF0000"/>
                </a:solidFill>
                <a:latin typeface="Times New Roman" panose="02020603050405020304" pitchFamily="18" charset="0"/>
                <a:sym typeface="Wingdings" panose="05000000000000000000" pitchFamily="2" charset="2"/>
              </a:rPr>
              <a:t>International partners :</a:t>
            </a:r>
          </a:p>
          <a:p>
            <a:pPr marL="1200150" lvl="2" indent="-285750">
              <a:buFont typeface="Arial" panose="020B0604020202020204" pitchFamily="34" charset="0"/>
              <a:buChar char="•"/>
            </a:pPr>
            <a:r>
              <a:rPr lang="en-US" altLang="fr-FR" sz="1400" b="1" dirty="0">
                <a:solidFill>
                  <a:srgbClr val="FF0000"/>
                </a:solidFill>
                <a:latin typeface="Times New Roman" panose="02020603050405020304" pitchFamily="18" charset="0"/>
                <a:sym typeface="Wingdings" panose="05000000000000000000" pitchFamily="2" charset="2"/>
              </a:rPr>
              <a:t>Represented by Tilman</a:t>
            </a:r>
          </a:p>
          <a:p>
            <a:pPr marL="1200150" lvl="2" indent="-285750">
              <a:buFont typeface="Arial" panose="020B0604020202020204" pitchFamily="34" charset="0"/>
              <a:buChar char="•"/>
            </a:pPr>
            <a:r>
              <a:rPr lang="en-US" altLang="fr-FR" sz="1400" b="1" dirty="0">
                <a:solidFill>
                  <a:srgbClr val="FF0000"/>
                </a:solidFill>
                <a:latin typeface="Times New Roman" panose="02020603050405020304" pitchFamily="18" charset="0"/>
                <a:sym typeface="Wingdings" panose="05000000000000000000" pitchFamily="2" charset="2"/>
              </a:rPr>
              <a:t>No formal duties  (reports)</a:t>
            </a:r>
          </a:p>
          <a:p>
            <a:pPr marL="1200150" lvl="2" indent="-285750">
              <a:buFont typeface="Arial" panose="020B0604020202020204" pitchFamily="34" charset="0"/>
              <a:buChar char="•"/>
            </a:pPr>
            <a:r>
              <a:rPr lang="en-US" altLang="fr-FR" sz="1400" b="1" dirty="0">
                <a:solidFill>
                  <a:srgbClr val="FF0000"/>
                </a:solidFill>
                <a:latin typeface="Times New Roman" panose="02020603050405020304" pitchFamily="18" charset="0"/>
                <a:sym typeface="Wingdings" panose="05000000000000000000" pitchFamily="2" charset="2"/>
              </a:rPr>
              <a:t>Suggest to assure continuity (if you agree)</a:t>
            </a:r>
          </a:p>
          <a:p>
            <a:pPr marL="742950" lvl="1" indent="-285750">
              <a:buFont typeface="Arial" panose="020B0604020202020204" pitchFamily="34" charset="0"/>
              <a:buChar char="•"/>
            </a:pPr>
            <a:r>
              <a:rPr lang="en-US" altLang="fr-FR" sz="1400" b="1" dirty="0">
                <a:solidFill>
                  <a:srgbClr val="FF0000"/>
                </a:solidFill>
                <a:latin typeface="Times New Roman" panose="02020603050405020304" pitchFamily="18" charset="0"/>
                <a:sym typeface="Wingdings" panose="05000000000000000000" pitchFamily="2" charset="2"/>
              </a:rPr>
              <a:t>Suggestion on scope:</a:t>
            </a:r>
          </a:p>
          <a:p>
            <a:pPr marL="1200150" lvl="2" indent="-285750">
              <a:buFont typeface="Arial" panose="020B0604020202020204" pitchFamily="34" charset="0"/>
              <a:buChar char="•"/>
            </a:pPr>
            <a:r>
              <a:rPr lang="en-US" altLang="fr-FR" sz="1400" b="1" dirty="0">
                <a:solidFill>
                  <a:srgbClr val="FF0000"/>
                </a:solidFill>
                <a:latin typeface="Times New Roman" panose="02020603050405020304" pitchFamily="18" charset="0"/>
                <a:sym typeface="Wingdings" panose="05000000000000000000" pitchFamily="2" charset="2"/>
              </a:rPr>
              <a:t>Leadership team (Director/Coordinator and French deputy)</a:t>
            </a:r>
          </a:p>
          <a:p>
            <a:pPr marL="1200150" lvl="2" indent="-285750">
              <a:buFont typeface="Arial" panose="020B0604020202020204" pitchFamily="34" charset="0"/>
              <a:buChar char="•"/>
            </a:pPr>
            <a:r>
              <a:rPr lang="en-US" altLang="fr-FR" sz="1400" b="1" dirty="0">
                <a:solidFill>
                  <a:srgbClr val="FF0000"/>
                </a:solidFill>
                <a:latin typeface="Times New Roman" panose="02020603050405020304" pitchFamily="18" charset="0"/>
                <a:sym typeface="Wingdings" panose="05000000000000000000" pitchFamily="2" charset="2"/>
              </a:rPr>
              <a:t>Our feeling: </a:t>
            </a:r>
            <a:r>
              <a:rPr lang="en-US" altLang="fr-FR" sz="1400" b="1" dirty="0" err="1">
                <a:solidFill>
                  <a:srgbClr val="FF0000"/>
                </a:solidFill>
                <a:latin typeface="Times New Roman" panose="02020603050405020304" pitchFamily="18" charset="0"/>
                <a:sym typeface="Wingdings" panose="05000000000000000000" pitchFamily="2" charset="2"/>
              </a:rPr>
              <a:t>exp+theory</a:t>
            </a:r>
            <a:r>
              <a:rPr lang="en-US" altLang="fr-FR" sz="1400" b="1" dirty="0">
                <a:solidFill>
                  <a:srgbClr val="FF0000"/>
                </a:solidFill>
                <a:latin typeface="Times New Roman" panose="02020603050405020304" pitchFamily="18" charset="0"/>
                <a:sym typeface="Wingdings" panose="05000000000000000000" pitchFamily="2" charset="2"/>
              </a:rPr>
              <a:t> preferred</a:t>
            </a:r>
          </a:p>
          <a:p>
            <a:pPr marL="742950" lvl="1" indent="-285750">
              <a:buFont typeface="Arial" panose="020B0604020202020204" pitchFamily="34" charset="0"/>
              <a:buChar char="•"/>
            </a:pPr>
            <a:r>
              <a:rPr lang="en-US" altLang="fr-FR" sz="1400" b="1" dirty="0">
                <a:solidFill>
                  <a:srgbClr val="FF0000"/>
                </a:solidFill>
                <a:latin typeface="Times New Roman" panose="02020603050405020304" pitchFamily="18" charset="0"/>
                <a:sym typeface="Wingdings" panose="05000000000000000000" pitchFamily="2" charset="2"/>
              </a:rPr>
              <a:t>Convergence by Mid-January</a:t>
            </a:r>
          </a:p>
          <a:p>
            <a:pPr marL="1200150" lvl="2" indent="-285750">
              <a:buFont typeface="Arial" panose="020B0604020202020204" pitchFamily="34" charset="0"/>
              <a:buChar char="•"/>
            </a:pPr>
            <a:endParaRPr lang="en-US" altLang="fr-FR" sz="1400" b="1" dirty="0">
              <a:solidFill>
                <a:srgbClr val="FF0000"/>
              </a:solidFill>
              <a:latin typeface="Times New Roman" panose="02020603050405020304" pitchFamily="18" charset="0"/>
              <a:sym typeface="Wingdings" panose="05000000000000000000" pitchFamily="2" charset="2"/>
            </a:endParaRPr>
          </a:p>
        </p:txBody>
      </p:sp>
      <p:sp>
        <p:nvSpPr>
          <p:cNvPr id="6" name="Text Box 10">
            <a:extLst>
              <a:ext uri="{FF2B5EF4-FFF2-40B4-BE49-F238E27FC236}">
                <a16:creationId xmlns:a16="http://schemas.microsoft.com/office/drawing/2014/main" id="{5CB73299-B829-4FC1-B5C6-703A8D79D644}"/>
              </a:ext>
            </a:extLst>
          </p:cNvPr>
          <p:cNvSpPr txBox="1">
            <a:spLocks noChangeArrowheads="1"/>
          </p:cNvSpPr>
          <p:nvPr/>
        </p:nvSpPr>
        <p:spPr bwMode="auto">
          <a:xfrm>
            <a:off x="623392" y="3933056"/>
            <a:ext cx="10801200"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285750" indent="-285750">
              <a:buFont typeface="Arial" panose="020B0604020202020204" pitchFamily="34" charset="0"/>
              <a:buChar char="•"/>
            </a:pPr>
            <a:r>
              <a:rPr lang="en-US" altLang="fr-FR" sz="1400" b="1" dirty="0">
                <a:solidFill>
                  <a:srgbClr val="002060"/>
                </a:solidFill>
                <a:latin typeface="Times New Roman" panose="02020603050405020304" pitchFamily="18" charset="0"/>
                <a:sym typeface="Wingdings" panose="05000000000000000000" pitchFamily="2" charset="2"/>
              </a:rPr>
              <a:t>Outgoing French team:</a:t>
            </a:r>
            <a:endParaRPr lang="en-US" altLang="fr-FR" sz="1400" b="1" dirty="0">
              <a:solidFill>
                <a:srgbClr val="FF0000"/>
              </a:solidFill>
              <a:latin typeface="Times New Roman" panose="02020603050405020304" pitchFamily="18" charset="0"/>
              <a:sym typeface="Wingdings" panose="05000000000000000000" pitchFamily="2" charset="2"/>
            </a:endParaRPr>
          </a:p>
          <a:p>
            <a:pPr marL="742950" lvl="1" indent="-285750">
              <a:buFont typeface="Arial" panose="020B0604020202020204" pitchFamily="34" charset="0"/>
              <a:buChar char="•"/>
            </a:pPr>
            <a:r>
              <a:rPr lang="en-US" altLang="fr-FR" sz="1400" b="1" dirty="0">
                <a:solidFill>
                  <a:srgbClr val="FF0000"/>
                </a:solidFill>
                <a:latin typeface="Times New Roman" panose="02020603050405020304" pitchFamily="18" charset="0"/>
                <a:sym typeface="Wingdings" panose="05000000000000000000" pitchFamily="2" charset="2"/>
              </a:rPr>
              <a:t>Leading the IRL Helmholtz-IN2P3 is incompatible with IRN</a:t>
            </a:r>
          </a:p>
          <a:p>
            <a:pPr marL="742950" lvl="1" indent="-285750">
              <a:buFont typeface="Arial" panose="020B0604020202020204" pitchFamily="34" charset="0"/>
              <a:buChar char="•"/>
            </a:pPr>
            <a:r>
              <a:rPr lang="en-US" altLang="fr-FR" sz="1400" b="1" dirty="0">
                <a:solidFill>
                  <a:srgbClr val="FF0000"/>
                </a:solidFill>
                <a:latin typeface="Times New Roman" panose="02020603050405020304" pitchFamily="18" charset="0"/>
                <a:sym typeface="Wingdings" panose="05000000000000000000" pitchFamily="2" charset="2"/>
              </a:rPr>
              <a:t>Gilbert is willing to help, but is not </a:t>
            </a:r>
            <a:r>
              <a:rPr lang="en-US" altLang="fr-FR" sz="1400" b="1">
                <a:solidFill>
                  <a:srgbClr val="FF0000"/>
                </a:solidFill>
                <a:latin typeface="Times New Roman" panose="02020603050405020304" pitchFamily="18" charset="0"/>
                <a:sym typeface="Wingdings" panose="05000000000000000000" pitchFamily="2" charset="2"/>
              </a:rPr>
              <a:t>a candidate to head</a:t>
            </a:r>
            <a:r>
              <a:rPr lang="en-US" altLang="fr-FR" sz="1400" b="1" dirty="0">
                <a:solidFill>
                  <a:srgbClr val="FF0000"/>
                </a:solidFill>
                <a:latin typeface="Times New Roman" panose="02020603050405020304" pitchFamily="18" charset="0"/>
                <a:sym typeface="Wingdings" panose="05000000000000000000" pitchFamily="2" charset="2"/>
              </a:rPr>
              <a:t> </a:t>
            </a:r>
            <a:r>
              <a:rPr lang="en-US" altLang="fr-FR" sz="1400" b="1">
                <a:solidFill>
                  <a:srgbClr val="FF0000"/>
                </a:solidFill>
                <a:latin typeface="Times New Roman" panose="02020603050405020304" pitchFamily="18" charset="0"/>
                <a:sym typeface="Wingdings" panose="05000000000000000000" pitchFamily="2" charset="2"/>
              </a:rPr>
              <a:t>the </a:t>
            </a:r>
            <a:r>
              <a:rPr lang="en-US" altLang="fr-FR" sz="1400" b="1" dirty="0">
                <a:solidFill>
                  <a:srgbClr val="FF0000"/>
                </a:solidFill>
                <a:latin typeface="Times New Roman" panose="02020603050405020304" pitchFamily="18" charset="0"/>
                <a:sym typeface="Wingdings" panose="05000000000000000000" pitchFamily="2" charset="2"/>
              </a:rPr>
              <a:t>IRN</a:t>
            </a:r>
          </a:p>
        </p:txBody>
      </p:sp>
      <p:sp>
        <p:nvSpPr>
          <p:cNvPr id="7" name="Text Box 10">
            <a:extLst>
              <a:ext uri="{FF2B5EF4-FFF2-40B4-BE49-F238E27FC236}">
                <a16:creationId xmlns:a16="http://schemas.microsoft.com/office/drawing/2014/main" id="{21E66FC6-BC78-4EDE-8C47-5AD1F47A615C}"/>
              </a:ext>
            </a:extLst>
          </p:cNvPr>
          <p:cNvSpPr txBox="1">
            <a:spLocks noChangeArrowheads="1"/>
          </p:cNvSpPr>
          <p:nvPr/>
        </p:nvSpPr>
        <p:spPr bwMode="auto">
          <a:xfrm>
            <a:off x="623392" y="4941168"/>
            <a:ext cx="10801200"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285750" indent="-285750">
              <a:buFont typeface="Arial" panose="020B0604020202020204" pitchFamily="34" charset="0"/>
              <a:buChar char="•"/>
            </a:pPr>
            <a:r>
              <a:rPr lang="en-US" altLang="fr-FR" sz="1400" b="1" dirty="0">
                <a:solidFill>
                  <a:srgbClr val="002060"/>
                </a:solidFill>
                <a:latin typeface="Times New Roman" panose="02020603050405020304" pitchFamily="18" charset="0"/>
                <a:sym typeface="Wingdings" panose="05000000000000000000" pitchFamily="2" charset="2"/>
              </a:rPr>
              <a:t>Suggestions for search committee:</a:t>
            </a:r>
            <a:endParaRPr lang="en-US" altLang="fr-FR" sz="1400" b="1" dirty="0">
              <a:solidFill>
                <a:srgbClr val="FF0000"/>
              </a:solidFill>
              <a:latin typeface="Times New Roman" panose="02020603050405020304" pitchFamily="18" charset="0"/>
              <a:sym typeface="Wingdings" panose="05000000000000000000" pitchFamily="2" charset="2"/>
            </a:endParaRPr>
          </a:p>
          <a:p>
            <a:pPr marL="742950" lvl="1" indent="-285750">
              <a:buFont typeface="Arial" panose="020B0604020202020204" pitchFamily="34" charset="0"/>
              <a:buChar char="•"/>
            </a:pPr>
            <a:r>
              <a:rPr lang="en-US" altLang="fr-FR" sz="1400" b="1" dirty="0">
                <a:solidFill>
                  <a:srgbClr val="FF0000"/>
                </a:solidFill>
                <a:latin typeface="Times New Roman" panose="02020603050405020304" pitchFamily="18" charset="0"/>
                <a:sym typeface="Wingdings" panose="05000000000000000000" pitchFamily="2" charset="2"/>
              </a:rPr>
              <a:t>Jean Orloff</a:t>
            </a:r>
          </a:p>
          <a:p>
            <a:pPr marL="742950" lvl="1" indent="-285750">
              <a:buFont typeface="Arial" panose="020B0604020202020204" pitchFamily="34" charset="0"/>
              <a:buChar char="•"/>
            </a:pPr>
            <a:r>
              <a:rPr lang="en-US" altLang="fr-FR" sz="1400" b="1" dirty="0">
                <a:solidFill>
                  <a:srgbClr val="FF0000"/>
                </a:solidFill>
                <a:latin typeface="Times New Roman" panose="02020603050405020304" pitchFamily="18" charset="0"/>
                <a:sym typeface="Wingdings" panose="05000000000000000000" pitchFamily="2" charset="2"/>
              </a:rPr>
              <a:t>Ulrich </a:t>
            </a:r>
            <a:r>
              <a:rPr lang="en-US" altLang="fr-FR" sz="1400" b="1" dirty="0" err="1">
                <a:solidFill>
                  <a:srgbClr val="FF0000"/>
                </a:solidFill>
                <a:latin typeface="Times New Roman" panose="02020603050405020304" pitchFamily="18" charset="0"/>
                <a:sym typeface="Wingdings" panose="05000000000000000000" pitchFamily="2" charset="2"/>
              </a:rPr>
              <a:t>Goerlach</a:t>
            </a:r>
            <a:endParaRPr lang="en-US" altLang="fr-FR" sz="1400" b="1" dirty="0">
              <a:solidFill>
                <a:srgbClr val="FF0000"/>
              </a:solidFill>
              <a:latin typeface="Times New Roman" panose="02020603050405020304" pitchFamily="18" charset="0"/>
              <a:sym typeface="Wingdings" panose="05000000000000000000" pitchFamily="2" charset="2"/>
            </a:endParaRPr>
          </a:p>
          <a:p>
            <a:pPr marL="742950" lvl="1" indent="-285750">
              <a:buFont typeface="Arial" panose="020B0604020202020204" pitchFamily="34" charset="0"/>
              <a:buChar char="•"/>
            </a:pPr>
            <a:r>
              <a:rPr lang="en-US" altLang="fr-FR" sz="1400" b="1" dirty="0">
                <a:solidFill>
                  <a:srgbClr val="FF0000"/>
                </a:solidFill>
                <a:latin typeface="Times New Roman" panose="02020603050405020304" pitchFamily="18" charset="0"/>
                <a:sym typeface="Wingdings" panose="05000000000000000000" pitchFamily="2" charset="2"/>
              </a:rPr>
              <a:t>Emmanuel Moulin</a:t>
            </a:r>
          </a:p>
          <a:p>
            <a:pPr marL="742950" lvl="1" indent="-285750">
              <a:buFont typeface="Arial" panose="020B0604020202020204" pitchFamily="34" charset="0"/>
              <a:buChar char="•"/>
            </a:pPr>
            <a:r>
              <a:rPr lang="en-US" altLang="fr-FR" sz="1400" b="1" dirty="0">
                <a:solidFill>
                  <a:srgbClr val="FF0000"/>
                </a:solidFill>
                <a:latin typeface="Times New Roman" panose="02020603050405020304" pitchFamily="18" charset="0"/>
                <a:sym typeface="Wingdings" panose="05000000000000000000" pitchFamily="2" charset="2"/>
              </a:rPr>
              <a:t>Michel </a:t>
            </a:r>
            <a:r>
              <a:rPr lang="en-US" altLang="fr-FR" sz="1400" b="1" dirty="0" err="1">
                <a:solidFill>
                  <a:srgbClr val="FF0000"/>
                </a:solidFill>
                <a:latin typeface="Times New Roman" panose="02020603050405020304" pitchFamily="18" charset="0"/>
                <a:sym typeface="Wingdings" panose="05000000000000000000" pitchFamily="2" charset="2"/>
              </a:rPr>
              <a:t>Tytgat</a:t>
            </a:r>
            <a:endParaRPr lang="en-US" altLang="fr-FR" sz="1400" b="1" dirty="0">
              <a:solidFill>
                <a:srgbClr val="FF0000"/>
              </a:solidFill>
              <a:latin typeface="Times New Roman" panose="02020603050405020304" pitchFamily="18" charset="0"/>
              <a:sym typeface="Wingdings" panose="05000000000000000000" pitchFamily="2" charset="2"/>
            </a:endParaRPr>
          </a:p>
        </p:txBody>
      </p:sp>
    </p:spTree>
    <p:extLst>
      <p:ext uri="{BB962C8B-B14F-4D97-AF65-F5344CB8AC3E}">
        <p14:creationId xmlns:p14="http://schemas.microsoft.com/office/powerpoint/2010/main" val="1325465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theme/theme1.xml><?xml version="1.0" encoding="utf-8"?>
<a:theme xmlns:a="http://schemas.openxmlformats.org/drawingml/2006/main" name="Modèle par défaut">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4594</TotalTime>
  <Words>662</Words>
  <Application>Microsoft Office PowerPoint</Application>
  <PresentationFormat>Grand écran</PresentationFormat>
  <Paragraphs>54</Paragraphs>
  <Slides>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vt:i4>
      </vt:variant>
    </vt:vector>
  </HeadingPairs>
  <TitlesOfParts>
    <vt:vector size="9" baseType="lpstr">
      <vt:lpstr>Arial</vt:lpstr>
      <vt:lpstr>Calibri</vt:lpstr>
      <vt:lpstr>Calibri Light</vt:lpstr>
      <vt:lpstr>Times New Roman</vt:lpstr>
      <vt:lpstr>Wingdings</vt:lpstr>
      <vt:lpstr>Modèle par défaut</vt:lpstr>
      <vt:lpstr>Présentation PowerPoint</vt:lpstr>
      <vt:lpstr>Présentation PowerPoint</vt:lpstr>
      <vt:lpstr>Présentation PowerPoint</vt:lpstr>
    </vt:vector>
  </TitlesOfParts>
  <Company>LAL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zerwas</dc:creator>
  <cp:lastModifiedBy>Dirk Zerwas</cp:lastModifiedBy>
  <cp:revision>304</cp:revision>
  <dcterms:created xsi:type="dcterms:W3CDTF">2009-03-30T04:23:00Z</dcterms:created>
  <dcterms:modified xsi:type="dcterms:W3CDTF">2020-12-17T14:59:53Z</dcterms:modified>
</cp:coreProperties>
</file>