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79" r:id="rId2"/>
    <p:sldId id="541" r:id="rId3"/>
    <p:sldId id="542" r:id="rId4"/>
    <p:sldId id="551" r:id="rId5"/>
    <p:sldId id="539" r:id="rId6"/>
    <p:sldId id="540" r:id="rId7"/>
    <p:sldId id="496" r:id="rId8"/>
    <p:sldId id="553" r:id="rId9"/>
    <p:sldId id="554" r:id="rId10"/>
    <p:sldId id="557" r:id="rId11"/>
    <p:sldId id="552" r:id="rId12"/>
    <p:sldId id="556" r:id="rId13"/>
    <p:sldId id="555" r:id="rId14"/>
    <p:sldId id="546" r:id="rId15"/>
    <p:sldId id="545" r:id="rId16"/>
    <p:sldId id="558" r:id="rId17"/>
    <p:sldId id="559" r:id="rId18"/>
    <p:sldId id="547" r:id="rId19"/>
    <p:sldId id="561" r:id="rId20"/>
    <p:sldId id="562" r:id="rId21"/>
    <p:sldId id="560" r:id="rId22"/>
    <p:sldId id="548" r:id="rId23"/>
    <p:sldId id="550" r:id="rId24"/>
    <p:sldId id="564" r:id="rId25"/>
    <p:sldId id="327" r:id="rId2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0F6"/>
    <a:srgbClr val="9A019A"/>
    <a:srgbClr val="CF0BAE"/>
    <a:srgbClr val="019119"/>
    <a:srgbClr val="FFFF00"/>
    <a:srgbClr val="D27B30"/>
    <a:srgbClr val="0E1C2C"/>
    <a:srgbClr val="FF8D8E"/>
    <a:srgbClr val="B5FEE7"/>
    <a:srgbClr val="FF6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D7F3-7D65-4EDA-9BD3-3E8489DDCD9D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F3AC9-FE72-4031-AC3B-D2B885EFA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0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F3AC9-FE72-4031-AC3B-D2B885EFA5B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CAD0-09B3-4867-A3D4-63291170C9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2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4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6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4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5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0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6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4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1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0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-fit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fnal.gov/event/43209/contributions/187863/attachments/129474/159089/nakajima_Neutrino2020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erncourier.com/a/tuning-in-to-neutrinos/" TargetMode="External"/><Relationship Id="rId4" Type="http://schemas.openxmlformats.org/officeDocument/2006/relationships/hyperlink" Target="https://indico.fnal.gov/event/43209/contributions/187874/attachments/130084/159228/ANTARES_KM3NeT_NEUTRINO2020_print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181337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19348/contributions/186694/attachments/129522/157144/Neutrino_2020_JUNO_ORCA_final.pd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-fit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2400"/>
            <a:ext cx="9154886" cy="1676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06375"/>
            <a:ext cx="9144000" cy="147002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How will we first measure the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Neutrino Mass Ordering?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620000" cy="2590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João</a:t>
            </a:r>
            <a:r>
              <a:rPr lang="en-US" sz="2800" dirty="0" smtClean="0">
                <a:solidFill>
                  <a:schemeClr val="tx1"/>
                </a:solidFill>
              </a:rPr>
              <a:t> Coelho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IJCLab</a:t>
            </a:r>
            <a:r>
              <a:rPr lang="en-US" sz="2000" dirty="0" smtClean="0">
                <a:solidFill>
                  <a:schemeClr val="tx1"/>
                </a:solidFill>
              </a:rPr>
              <a:t> - </a:t>
            </a:r>
            <a:r>
              <a:rPr lang="en-US" sz="2000" dirty="0" err="1" smtClean="0">
                <a:solidFill>
                  <a:schemeClr val="tx1"/>
                </a:solidFill>
              </a:rPr>
              <a:t>Orsay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12 February 2021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7CE-CB18-447E-AD8C-5717191B638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64" y="4463365"/>
            <a:ext cx="2615948" cy="1852091"/>
          </a:xfrm>
          <a:prstGeom prst="rect">
            <a:avLst/>
          </a:prstGeom>
        </p:spPr>
      </p:pic>
      <p:pic>
        <p:nvPicPr>
          <p:cNvPr id="14" name="Picture 4" descr="Image result for cn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598005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Université Paris Saclay Vector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1" y="4535260"/>
            <a:ext cx="2625725" cy="145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come </a:t>
            </a:r>
            <a:r>
              <a:rPr lang="en-US" dirty="0" err="1" smtClean="0"/>
              <a:t>NuFIT</a:t>
            </a:r>
            <a:r>
              <a:rPr lang="en-US" dirty="0" smtClean="0"/>
              <a:t> says Normal?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219200"/>
            <a:ext cx="8620125" cy="4675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5852" y="1182469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Inverted</a:t>
            </a:r>
          </a:p>
          <a:p>
            <a:pPr algn="r"/>
            <a:r>
              <a:rPr lang="en-GB" dirty="0" smtClean="0"/>
              <a:t>Ordering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1182469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Normal</a:t>
            </a:r>
          </a:p>
          <a:p>
            <a:r>
              <a:rPr lang="en-GB" dirty="0" smtClean="0"/>
              <a:t>Ordering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781800" y="3890666"/>
            <a:ext cx="609600" cy="833734"/>
          </a:xfrm>
          <a:prstGeom prst="straightConnector1">
            <a:avLst/>
          </a:prstGeom>
          <a:ln w="57150">
            <a:solidFill>
              <a:srgbClr val="0C00F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48500" y="342900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C00F6"/>
                </a:solidFill>
              </a:rPr>
              <a:t>1.2 </a:t>
            </a:r>
            <a:r>
              <a:rPr lang="en-GB" sz="2400" b="1" dirty="0" smtClean="0">
                <a:solidFill>
                  <a:srgbClr val="0C00F6"/>
                </a:solidFill>
                <a:latin typeface="Symbol" panose="05050102010706020507" pitchFamily="18" charset="2"/>
              </a:rPr>
              <a:t>s</a:t>
            </a:r>
            <a:endParaRPr lang="en-GB" sz="2400" b="1" dirty="0">
              <a:solidFill>
                <a:srgbClr val="0C00F6"/>
              </a:solidFill>
              <a:latin typeface="Symbol" panose="05050102010706020507" pitchFamily="18" charset="2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01612" y="4713431"/>
            <a:ext cx="381000" cy="114300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54012" y="593103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1.6 </a:t>
            </a:r>
            <a:r>
              <a:rPr lang="en-GB" sz="2400" b="1" dirty="0" smtClean="0">
                <a:latin typeface="Symbol" panose="05050102010706020507" pitchFamily="18" charset="2"/>
              </a:rPr>
              <a:t>s</a:t>
            </a:r>
            <a:endParaRPr lang="en-GB" sz="2400" b="1" dirty="0">
              <a:latin typeface="Symbol" panose="05050102010706020507" pitchFamily="18" charset="2"/>
            </a:endParaRPr>
          </a:p>
        </p:txBody>
      </p:sp>
      <p:sp>
        <p:nvSpPr>
          <p:cNvPr id="19" name="CaixaDeTexto 8"/>
          <p:cNvSpPr txBox="1"/>
          <p:nvPr/>
        </p:nvSpPr>
        <p:spPr>
          <a:xfrm>
            <a:off x="5257800" y="5867400"/>
            <a:ext cx="285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Preference flips!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More on that later…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3000" y="5574268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nu-fit.org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8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What about atmospherics?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38345"/>
            <a:ext cx="5469847" cy="3162255"/>
          </a:xfrm>
          <a:prstGeom prst="rect">
            <a:avLst/>
          </a:prstGeom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Groupe 60"/>
          <p:cNvGrpSpPr/>
          <p:nvPr/>
        </p:nvGrpSpPr>
        <p:grpSpPr>
          <a:xfrm>
            <a:off x="6400800" y="1714545"/>
            <a:ext cx="2292483" cy="2427637"/>
            <a:chOff x="5257801" y="914400"/>
            <a:chExt cx="1354015" cy="1433841"/>
          </a:xfrm>
          <a:effectLst/>
        </p:grpSpPr>
        <p:grpSp>
          <p:nvGrpSpPr>
            <p:cNvPr id="9" name="Groupe 6"/>
            <p:cNvGrpSpPr/>
            <p:nvPr/>
          </p:nvGrpSpPr>
          <p:grpSpPr>
            <a:xfrm>
              <a:off x="5257801" y="914400"/>
              <a:ext cx="1354015" cy="1433841"/>
              <a:chOff x="5334000" y="920553"/>
              <a:chExt cx="1118534" cy="1184477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64" r="22743" b="9787"/>
              <a:stretch/>
            </p:blipFill>
            <p:spPr bwMode="auto">
              <a:xfrm>
                <a:off x="5334000" y="920553"/>
                <a:ext cx="1118534" cy="11844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Ellipse 45"/>
              <p:cNvSpPr/>
              <p:nvPr/>
            </p:nvSpPr>
            <p:spPr>
              <a:xfrm>
                <a:off x="5602223" y="1255109"/>
                <a:ext cx="565448" cy="56544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Ellipse 46"/>
              <p:cNvSpPr/>
              <p:nvPr/>
            </p:nvSpPr>
            <p:spPr>
              <a:xfrm>
                <a:off x="5403755" y="1056640"/>
                <a:ext cx="967378" cy="9673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TextBox 19"/>
            <p:cNvSpPr txBox="1"/>
            <p:nvPr/>
          </p:nvSpPr>
          <p:spPr>
            <a:xfrm>
              <a:off x="5638800" y="1503552"/>
              <a:ext cx="565448" cy="272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core</a:t>
              </a:r>
              <a:endParaRPr lang="en-US" sz="2400" baseline="-25000" dirty="0" smtClean="0">
                <a:latin typeface="Symbol" panose="05050102010706020507" pitchFamily="18" charset="2"/>
              </a:endParaRPr>
            </a:p>
          </p:txBody>
        </p:sp>
        <p:sp>
          <p:nvSpPr>
            <p:cNvPr id="11" name="TextBox 19"/>
            <p:cNvSpPr txBox="1"/>
            <p:nvPr/>
          </p:nvSpPr>
          <p:spPr>
            <a:xfrm>
              <a:off x="5552450" y="1972158"/>
              <a:ext cx="772150" cy="23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mantle</a:t>
              </a:r>
              <a:endParaRPr lang="en-US" sz="2000" baseline="-25000" dirty="0" smtClean="0">
                <a:latin typeface="Symbol" panose="05050102010706020507" pitchFamily="18" charset="2"/>
              </a:endParaRPr>
            </a:p>
          </p:txBody>
        </p:sp>
        <p:cxnSp>
          <p:nvCxnSpPr>
            <p:cNvPr id="12" name="Connecteur droit avec flèche 8"/>
            <p:cNvCxnSpPr/>
            <p:nvPr/>
          </p:nvCxnSpPr>
          <p:spPr>
            <a:xfrm flipV="1">
              <a:off x="5294008" y="1025616"/>
              <a:ext cx="605166" cy="605166"/>
            </a:xfrm>
            <a:prstGeom prst="straightConnector1">
              <a:avLst/>
            </a:prstGeom>
            <a:ln w="28575">
              <a:gradFill>
                <a:gsLst>
                  <a:gs pos="0">
                    <a:srgbClr val="0C00F6"/>
                  </a:gs>
                  <a:gs pos="100000">
                    <a:srgbClr val="FF0000">
                      <a:lumMod val="100000"/>
                    </a:srgbClr>
                  </a:gs>
                </a:gsLst>
                <a:lin ang="5400000" scaled="0"/>
              </a:gra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56"/>
            <p:cNvCxnSpPr/>
            <p:nvPr/>
          </p:nvCxnSpPr>
          <p:spPr>
            <a:xfrm flipV="1">
              <a:off x="5612108" y="1295400"/>
              <a:ext cx="15517" cy="15517"/>
            </a:xfrm>
            <a:prstGeom prst="straightConnector1">
              <a:avLst/>
            </a:prstGeom>
            <a:ln w="28575">
              <a:solidFill>
                <a:srgbClr val="C303D7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8"/>
          <p:cNvSpPr txBox="1"/>
          <p:nvPr/>
        </p:nvSpPr>
        <p:spPr>
          <a:xfrm>
            <a:off x="1828800" y="1131258"/>
            <a:ext cx="5769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Huge effect for mantle-crossing neutrinos</a:t>
            </a:r>
          </a:p>
        </p:txBody>
      </p:sp>
    </p:spTree>
    <p:extLst>
      <p:ext uri="{BB962C8B-B14F-4D97-AF65-F5344CB8AC3E}">
        <p14:creationId xmlns:p14="http://schemas.microsoft.com/office/powerpoint/2010/main" val="29822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5149"/>
            <a:ext cx="5132712" cy="5031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What about atmospherics?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CaixaDeTexto 8"/>
          <p:cNvSpPr txBox="1"/>
          <p:nvPr/>
        </p:nvSpPr>
        <p:spPr>
          <a:xfrm>
            <a:off x="1828800" y="914400"/>
            <a:ext cx="5769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But reality is a lot more complicated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87" y="2457510"/>
            <a:ext cx="3414713" cy="342403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7924800" y="4972110"/>
            <a:ext cx="228600" cy="1047690"/>
          </a:xfrm>
          <a:prstGeom prst="straightConnector1">
            <a:avLst/>
          </a:prstGeom>
          <a:ln w="57150">
            <a:solidFill>
              <a:srgbClr val="D27B3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69825" y="6091535"/>
            <a:ext cx="88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D27B30"/>
                </a:solidFill>
              </a:rPr>
              <a:t>1.8 </a:t>
            </a:r>
            <a:r>
              <a:rPr lang="en-GB" sz="2400" b="1" dirty="0" smtClean="0">
                <a:solidFill>
                  <a:srgbClr val="D27B30"/>
                </a:solidFill>
                <a:latin typeface="Symbol" panose="05050102010706020507" pitchFamily="18" charset="2"/>
              </a:rPr>
              <a:t>s</a:t>
            </a:r>
            <a:endParaRPr lang="en-GB" sz="2400" b="1" dirty="0">
              <a:solidFill>
                <a:srgbClr val="D27B30"/>
              </a:solidFill>
              <a:latin typeface="Symbol" panose="05050102010706020507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6324600"/>
            <a:ext cx="310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4"/>
              </a:rPr>
              <a:t>Y. Nakajima – Neutrino 2020</a:t>
            </a:r>
            <a:endParaRPr lang="en-GB" dirty="0"/>
          </a:p>
        </p:txBody>
      </p:sp>
      <p:sp>
        <p:nvSpPr>
          <p:cNvPr id="24" name="ZoneTexte 14"/>
          <p:cNvSpPr txBox="1"/>
          <p:nvPr/>
        </p:nvSpPr>
        <p:spPr>
          <a:xfrm>
            <a:off x="6315752" y="2057400"/>
            <a:ext cx="25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900B4"/>
                </a:solidFill>
              </a:rPr>
              <a:t>Super-</a:t>
            </a:r>
            <a:r>
              <a:rPr lang="en-US" sz="2000" b="1" dirty="0" err="1" smtClean="0">
                <a:solidFill>
                  <a:srgbClr val="0900B4"/>
                </a:solidFill>
              </a:rPr>
              <a:t>Kamiokande</a:t>
            </a:r>
            <a:endParaRPr lang="en-US" sz="2000" b="1" dirty="0" smtClean="0">
              <a:solidFill>
                <a:srgbClr val="0900B4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64306" y="1383268"/>
            <a:ext cx="3089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Exposure</a:t>
            </a:r>
            <a:r>
              <a:rPr lang="en-GB" dirty="0"/>
              <a:t>: 364.8 </a:t>
            </a:r>
            <a:r>
              <a:rPr lang="en-GB" dirty="0" err="1" smtClean="0"/>
              <a:t>kton</a:t>
            </a:r>
            <a:r>
              <a:rPr lang="en-GB" dirty="0" smtClean="0"/>
              <a:t>-years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(~16 years)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1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2438400"/>
            <a:ext cx="8901134" cy="4329766"/>
            <a:chOff x="152400" y="2299634"/>
            <a:chExt cx="8901134" cy="43297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2299634"/>
              <a:ext cx="8901134" cy="432976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049525" y="2547069"/>
              <a:ext cx="666499" cy="3395050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23471" y="2542032"/>
              <a:ext cx="83523" cy="3395050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10858" y="2554224"/>
              <a:ext cx="653366" cy="3395050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766100" y="3439195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C000"/>
                  </a:solidFill>
                </a:rPr>
                <a:t>Preferred</a:t>
              </a:r>
              <a:endParaRPr lang="en-GB" dirty="0">
                <a:solidFill>
                  <a:srgbClr val="FFC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5469688" y="4957100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C000"/>
                  </a:solidFill>
                </a:rPr>
                <a:t>Preferred</a:t>
              </a:r>
              <a:endParaRPr lang="en-GB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What to expect before DUNE?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aixaDeTexto 8"/>
          <p:cNvSpPr txBox="1"/>
          <p:nvPr/>
        </p:nvSpPr>
        <p:spPr>
          <a:xfrm>
            <a:off x="1066800" y="838200"/>
            <a:ext cx="76200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Super-K gets diminishing returns after 25 years running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NOvA</a:t>
            </a:r>
            <a:r>
              <a:rPr lang="en-US" sz="2200" dirty="0" smtClean="0"/>
              <a:t> dominates from LBL, but T2K plays important role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Combined 5</a:t>
            </a:r>
            <a:r>
              <a:rPr lang="en-US" sz="2200" dirty="0" smtClean="0">
                <a:latin typeface="Symbol" panose="05050102010706020507" pitchFamily="18" charset="2"/>
              </a:rPr>
              <a:t>s</a:t>
            </a:r>
            <a:r>
              <a:rPr lang="en-US" sz="2200" dirty="0" smtClean="0"/>
              <a:t> potential, but not in current preferred region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Max </a:t>
            </a:r>
            <a:r>
              <a:rPr lang="en-US" sz="2200" dirty="0" smtClean="0">
                <a:latin typeface="Symbol" panose="05050102010706020507" pitchFamily="18" charset="2"/>
              </a:rPr>
              <a:t>Dc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: </a:t>
            </a:r>
            <a:r>
              <a:rPr lang="en-US" sz="2200" dirty="0" err="1" smtClean="0"/>
              <a:t>NOvA</a:t>
            </a:r>
            <a:r>
              <a:rPr lang="en-US" sz="2200" dirty="0" smtClean="0"/>
              <a:t> ~ 23 units, T2K ~ 3 units, SK ~ 3 units</a:t>
            </a:r>
          </a:p>
        </p:txBody>
      </p:sp>
    </p:spTree>
    <p:extLst>
      <p:ext uri="{BB962C8B-B14F-4D97-AF65-F5344CB8AC3E}">
        <p14:creationId xmlns:p14="http://schemas.microsoft.com/office/powerpoint/2010/main" val="19853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about the near future?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121" y="1750207"/>
            <a:ext cx="4767680" cy="3431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76400"/>
            <a:ext cx="4244434" cy="3384613"/>
          </a:xfrm>
          <a:prstGeom prst="rect">
            <a:avLst/>
          </a:prstGeom>
        </p:spPr>
      </p:pic>
      <p:sp>
        <p:nvSpPr>
          <p:cNvPr id="7" name="ZoneTexte 14"/>
          <p:cNvSpPr txBox="1"/>
          <p:nvPr/>
        </p:nvSpPr>
        <p:spPr>
          <a:xfrm>
            <a:off x="1371600" y="1000780"/>
            <a:ext cx="2092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900B4"/>
                </a:solidFill>
              </a:rPr>
              <a:t>JUNO ~ 3 </a:t>
            </a:r>
            <a:r>
              <a:rPr lang="en-US" sz="2800" b="1" dirty="0" smtClean="0">
                <a:solidFill>
                  <a:srgbClr val="0900B4"/>
                </a:solidFill>
                <a:latin typeface="Symbol" panose="05050102010706020507" pitchFamily="18" charset="2"/>
              </a:rPr>
              <a:t>s</a:t>
            </a:r>
            <a:endParaRPr lang="en-US" sz="2800" b="1" dirty="0" smtClean="0">
              <a:solidFill>
                <a:srgbClr val="0900B4"/>
              </a:solidFill>
              <a:latin typeface="Symbol" panose="05050102010706020507" pitchFamily="18" charset="2"/>
            </a:endParaRPr>
          </a:p>
        </p:txBody>
      </p:sp>
      <p:sp>
        <p:nvSpPr>
          <p:cNvPr id="8" name="ZoneTexte 14"/>
          <p:cNvSpPr txBox="1"/>
          <p:nvPr/>
        </p:nvSpPr>
        <p:spPr>
          <a:xfrm>
            <a:off x="5328107" y="921603"/>
            <a:ext cx="347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900B4"/>
                </a:solidFill>
              </a:rPr>
              <a:t>ORCA ~ 2.5 – 4.5 </a:t>
            </a:r>
            <a:r>
              <a:rPr lang="en-US" sz="2800" b="1" dirty="0" smtClean="0">
                <a:solidFill>
                  <a:srgbClr val="0900B4"/>
                </a:solidFill>
                <a:latin typeface="Symbol" panose="05050102010706020507" pitchFamily="18" charset="2"/>
              </a:rPr>
              <a:t>s</a:t>
            </a:r>
          </a:p>
          <a:p>
            <a:pPr algn="ctr"/>
            <a:r>
              <a:rPr lang="en-US" sz="2000" dirty="0" smtClean="0">
                <a:solidFill>
                  <a:srgbClr val="0900B4"/>
                </a:solidFill>
              </a:rPr>
              <a:t>(Depending on true ordering)</a:t>
            </a:r>
            <a:endParaRPr lang="en-US" sz="2000" dirty="0" smtClean="0">
              <a:solidFill>
                <a:srgbClr val="0900B4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66800" y="5182106"/>
            <a:ext cx="76200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At face value, if the true ordering is inverted, </a:t>
            </a:r>
            <a:r>
              <a:rPr lang="en-US" sz="2200" b="1" dirty="0" smtClean="0">
                <a:solidFill>
                  <a:srgbClr val="FF0000"/>
                </a:solidFill>
              </a:rPr>
              <a:t>not 5</a:t>
            </a:r>
            <a:r>
              <a:rPr lang="en-US" sz="2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Symbol" panose="05050102010706020507" pitchFamily="18" charset="2"/>
              </a:rPr>
              <a:t> </a:t>
            </a:r>
            <a:r>
              <a:rPr lang="en-US" sz="2200" dirty="0">
                <a:latin typeface="Symbol" panose="05050102010706020507" pitchFamily="18" charset="2"/>
              </a:rPr>
              <a:t>Dc</a:t>
            </a:r>
            <a:r>
              <a:rPr lang="en-US" sz="2200" baseline="30000" dirty="0"/>
              <a:t>2</a:t>
            </a:r>
            <a:r>
              <a:rPr lang="en-US" sz="2200" dirty="0"/>
              <a:t>: </a:t>
            </a:r>
            <a:r>
              <a:rPr lang="en-US" sz="2200" dirty="0" smtClean="0"/>
              <a:t>  NOvA+T2K ~ 0 units, SK ~ 3 units?,                    	JUNO ~ 9 units, ORCA ~ 6-9 units                          	Total ~ 20 units (4.5 </a:t>
            </a:r>
            <a:r>
              <a:rPr lang="en-US" sz="2200" dirty="0" smtClean="0">
                <a:latin typeface="Symbol" panose="05050102010706020507" pitchFamily="18" charset="2"/>
              </a:rPr>
              <a:t>s</a:t>
            </a:r>
            <a:r>
              <a:rPr lang="en-US" sz="2200" dirty="0" smtClean="0"/>
              <a:t>)</a:t>
            </a:r>
            <a:endParaRPr lang="en-US" sz="2200" dirty="0" smtClean="0">
              <a:latin typeface="Symbol" panose="05050102010706020507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2438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 years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800600"/>
            <a:ext cx="2943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hlinkClick r:id="rId4"/>
              </a:rPr>
              <a:t>D. </a:t>
            </a:r>
            <a:r>
              <a:rPr lang="en-GB" sz="1600" dirty="0" err="1" smtClean="0">
                <a:hlinkClick r:id="rId4"/>
              </a:rPr>
              <a:t>Samtleben</a:t>
            </a:r>
            <a:r>
              <a:rPr lang="en-GB" sz="1600" dirty="0" smtClean="0">
                <a:hlinkClick r:id="rId4"/>
              </a:rPr>
              <a:t> – Neutrino 2020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827918" y="4827677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hlinkClick r:id="rId5"/>
              </a:rPr>
              <a:t>CERN Courier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748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5" t="16635" r="52054" b="15461"/>
          <a:stretch/>
        </p:blipFill>
        <p:spPr>
          <a:xfrm>
            <a:off x="1123663" y="1987676"/>
            <a:ext cx="6658547" cy="4551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closer look at NMO in vacuum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482" name="Picture 2" descr="https://latex.codecogs.com/png.latex?%5Cdpi%7B200%7D%20%5Cbg_white%20%5Clarge%20P%28%5Cnu_e%5Crightarrow%5Cnu_e%29%3D%5Cleft%7C%5C%20%7CU_%7Be1%7D%7C%5E2&amp;plus;%7CU_%7Be2%7D%7C%5E2%5C%20e%5E%7B-i%5Cfrac%7B%5CDelta%7Bm%5E2_%7B21%7D%7DL%7D%7B2E%7D%7D&amp;plus;%7CU_%7Be3%7D%7C%5E2%5C%20e%5E%7B-i%5Cfrac%7B%5CDelta%7Bm%5E2_%7B31%7D%7DL%7D%7B2E%7D%7D%5C%20%5Cright%7C%5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28371"/>
            <a:ext cx="6934200" cy="7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0824" y="3810000"/>
            <a:ext cx="603976" cy="428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224" y="3822240"/>
            <a:ext cx="566738" cy="374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1736" y="3891026"/>
            <a:ext cx="490537" cy="280987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>
            <a:off x="2971800" y="2133600"/>
            <a:ext cx="4211543" cy="4222750"/>
          </a:xfrm>
          <a:prstGeom prst="arc">
            <a:avLst>
              <a:gd name="adj1" fmla="val 16200000"/>
              <a:gd name="adj2" fmla="val 20848045"/>
            </a:avLst>
          </a:prstGeom>
          <a:ln w="57150">
            <a:solidFill>
              <a:srgbClr val="01911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6248400" y="3496056"/>
            <a:ext cx="1523704" cy="1467310"/>
          </a:xfrm>
          <a:prstGeom prst="arc">
            <a:avLst>
              <a:gd name="adj1" fmla="val 18365284"/>
              <a:gd name="adj2" fmla="val 2908247"/>
            </a:avLst>
          </a:prstGeom>
          <a:ln w="57150">
            <a:solidFill>
              <a:srgbClr val="0C00F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594300" y="877304"/>
            <a:ext cx="1098400" cy="8161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629400" y="883920"/>
            <a:ext cx="1098400" cy="816125"/>
          </a:xfrm>
          <a:prstGeom prst="ellipse">
            <a:avLst/>
          </a:prstGeom>
          <a:noFill/>
          <a:ln>
            <a:solidFill>
              <a:srgbClr val="0C0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811125" y="40502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C00F6"/>
                </a:solidFill>
              </a:rPr>
              <a:t>NMO</a:t>
            </a:r>
            <a:endParaRPr lang="en-GB" b="1" dirty="0">
              <a:solidFill>
                <a:srgbClr val="0C00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0" y="2069049"/>
            <a:ext cx="8736760" cy="4307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closer look at NMO in vacuum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482" name="Picture 2" descr="https://latex.codecogs.com/png.latex?%5Cdpi%7B200%7D%20%5Cbg_white%20%5Clarge%20P%28%5Cnu_e%5Crightarrow%5Cnu_e%29%3D%5Cleft%7C%5C%20%7CU_%7Be1%7D%7C%5E2&amp;plus;%7CU_%7Be2%7D%7C%5E2%5C%20e%5E%7B-i%5Cfrac%7B%5CDelta%7Bm%5E2_%7B21%7D%7DL%7D%7B2E%7D%7D&amp;plus;%7CU_%7Be3%7D%7C%5E2%5C%20e%5E%7B-i%5Cfrac%7B%5CDelta%7Bm%5E2_%7B31%7D%7DL%7D%7B2E%7D%7D%5C%20%5Cright%7C%5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28371"/>
            <a:ext cx="6934200" cy="7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594300" y="877304"/>
            <a:ext cx="1098400" cy="8161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629400" y="883920"/>
            <a:ext cx="1098400" cy="816125"/>
          </a:xfrm>
          <a:prstGeom prst="ellipse">
            <a:avLst/>
          </a:prstGeom>
          <a:noFill/>
          <a:ln>
            <a:solidFill>
              <a:srgbClr val="0C0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203128" y="5657088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(A.U.)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closer look at NMO in vacuum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482" name="Picture 2" descr="https://latex.codecogs.com/png.latex?%5Cdpi%7B200%7D%20%5Cbg_white%20%5Clarge%20P%28%5Cnu_e%5Crightarrow%5Cnu_e%29%3D%5Cleft%7C%5C%20%7CU_%7Be1%7D%7C%5E2&amp;plus;%7CU_%7Be2%7D%7C%5E2%5C%20e%5E%7B-i%5Cfrac%7B%5CDelta%7Bm%5E2_%7B21%7D%7DL%7D%7B2E%7D%7D&amp;plus;%7CU_%7Be3%7D%7C%5E2%5C%20e%5E%7B-i%5Cfrac%7B%5CDelta%7Bm%5E2_%7B31%7D%7DL%7D%7B2E%7D%7D%5C%20%5Cright%7C%5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28371"/>
            <a:ext cx="6934200" cy="7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594300" y="877304"/>
            <a:ext cx="1098400" cy="8161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629400" y="883920"/>
            <a:ext cx="1098400" cy="816125"/>
          </a:xfrm>
          <a:prstGeom prst="ellipse">
            <a:avLst/>
          </a:prstGeom>
          <a:noFill/>
          <a:ln>
            <a:solidFill>
              <a:srgbClr val="0C0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59168"/>
            <a:ext cx="4313032" cy="43130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00" y="1859168"/>
            <a:ext cx="4313032" cy="4313032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>
            <a:off x="3246483" y="3051958"/>
            <a:ext cx="1008000" cy="1008000"/>
          </a:xfrm>
          <a:prstGeom prst="arc">
            <a:avLst>
              <a:gd name="adj1" fmla="val 10353639"/>
              <a:gd name="adj2" fmla="val 21491495"/>
            </a:avLst>
          </a:prstGeom>
          <a:ln w="57150">
            <a:solidFill>
              <a:srgbClr val="0C00F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3249312" y="2962800"/>
            <a:ext cx="1152000" cy="1152000"/>
          </a:xfrm>
          <a:prstGeom prst="arc">
            <a:avLst>
              <a:gd name="adj1" fmla="val 20321484"/>
              <a:gd name="adj2" fmla="val 11094538"/>
            </a:avLst>
          </a:prstGeom>
          <a:ln w="57150">
            <a:solidFill>
              <a:srgbClr val="0C00F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7750023" y="3071343"/>
            <a:ext cx="971203" cy="971203"/>
          </a:xfrm>
          <a:prstGeom prst="arc">
            <a:avLst>
              <a:gd name="adj1" fmla="val 6400"/>
              <a:gd name="adj2" fmla="val 20474336"/>
            </a:avLst>
          </a:prstGeom>
          <a:ln w="57150">
            <a:solidFill>
              <a:srgbClr val="0C00F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676400" y="22098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C00F6"/>
                </a:solidFill>
              </a:rPr>
              <a:t>Normal Ordering</a:t>
            </a:r>
            <a:endParaRPr lang="en-GB" dirty="0">
              <a:solidFill>
                <a:srgbClr val="0C00F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22098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C00F6"/>
                </a:solidFill>
              </a:rPr>
              <a:t>Inverted Ordering</a:t>
            </a:r>
            <a:endParaRPr lang="en-GB" dirty="0">
              <a:solidFill>
                <a:srgbClr val="0C00F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5448181"/>
            <a:ext cx="16946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C00F6"/>
                </a:solidFill>
              </a:rPr>
              <a:t>Slower</a:t>
            </a:r>
          </a:p>
          <a:p>
            <a:pPr algn="ctr"/>
            <a:r>
              <a:rPr lang="en-GB" sz="1400" dirty="0" smtClean="0">
                <a:solidFill>
                  <a:srgbClr val="0C00F6"/>
                </a:solidFill>
              </a:rPr>
              <a:t>More than one turn</a:t>
            </a:r>
          </a:p>
          <a:p>
            <a:pPr algn="ctr"/>
            <a:r>
              <a:rPr lang="en-GB" sz="1400" dirty="0" smtClean="0">
                <a:solidFill>
                  <a:srgbClr val="0C00F6"/>
                </a:solidFill>
              </a:rPr>
              <a:t>to reach maximum</a:t>
            </a:r>
            <a:endParaRPr lang="en-GB" sz="1400" dirty="0">
              <a:solidFill>
                <a:srgbClr val="0C00F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5448181"/>
            <a:ext cx="16946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C00F6"/>
                </a:solidFill>
              </a:rPr>
              <a:t>Faster</a:t>
            </a:r>
          </a:p>
          <a:p>
            <a:pPr algn="ctr"/>
            <a:r>
              <a:rPr lang="en-GB" sz="1400" dirty="0" smtClean="0">
                <a:solidFill>
                  <a:srgbClr val="0C00F6"/>
                </a:solidFill>
              </a:rPr>
              <a:t>Less than one turn</a:t>
            </a:r>
          </a:p>
          <a:p>
            <a:pPr algn="ctr"/>
            <a:r>
              <a:rPr lang="en-GB" sz="1400" dirty="0" smtClean="0">
                <a:solidFill>
                  <a:srgbClr val="0C00F6"/>
                </a:solidFill>
              </a:rPr>
              <a:t>to reach maximum</a:t>
            </a:r>
            <a:endParaRPr lang="en-GB" sz="1400" dirty="0">
              <a:solidFill>
                <a:srgbClr val="0C00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closer look at NMO in vacuum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1825308"/>
            <a:ext cx="5695950" cy="4651692"/>
          </a:xfrm>
          <a:prstGeom prst="rect">
            <a:avLst/>
          </a:prstGeom>
        </p:spPr>
      </p:pic>
      <p:sp>
        <p:nvSpPr>
          <p:cNvPr id="6" name="CaixaDeTexto 8"/>
          <p:cNvSpPr txBox="1"/>
          <p:nvPr/>
        </p:nvSpPr>
        <p:spPr>
          <a:xfrm>
            <a:off x="1066800" y="838200"/>
            <a:ext cx="7620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NMO can be determined by oscillation frequency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However…</a:t>
            </a:r>
          </a:p>
        </p:txBody>
      </p:sp>
    </p:spTree>
    <p:extLst>
      <p:ext uri="{BB962C8B-B14F-4D97-AF65-F5344CB8AC3E}">
        <p14:creationId xmlns:p14="http://schemas.microsoft.com/office/powerpoint/2010/main" val="23312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closer look at NMO in vacuum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1825308"/>
            <a:ext cx="5695949" cy="4651692"/>
          </a:xfrm>
          <a:prstGeom prst="rect">
            <a:avLst/>
          </a:prstGeom>
        </p:spPr>
      </p:pic>
      <p:sp>
        <p:nvSpPr>
          <p:cNvPr id="6" name="CaixaDeTexto 8"/>
          <p:cNvSpPr txBox="1"/>
          <p:nvPr/>
        </p:nvSpPr>
        <p:spPr>
          <a:xfrm>
            <a:off x="1066800" y="838200"/>
            <a:ext cx="7620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NMO can be determined by oscillation frequency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However… energy </a:t>
            </a:r>
            <a:r>
              <a:rPr lang="en-US" sz="2200" dirty="0"/>
              <a:t>r</a:t>
            </a:r>
            <a:r>
              <a:rPr lang="en-US" sz="2200" dirty="0" smtClean="0"/>
              <a:t>esolution and… </a:t>
            </a:r>
          </a:p>
        </p:txBody>
      </p:sp>
    </p:spTree>
    <p:extLst>
      <p:ext uri="{BB962C8B-B14F-4D97-AF65-F5344CB8AC3E}">
        <p14:creationId xmlns:p14="http://schemas.microsoft.com/office/powerpoint/2010/main" val="10626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Mostly based on…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91" y="990600"/>
            <a:ext cx="6918309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1820" y="6019800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https://inspirehep.net/literature/1813376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9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closer look at NMO in vacuum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1825308"/>
            <a:ext cx="5695949" cy="4651691"/>
          </a:xfrm>
          <a:prstGeom prst="rect">
            <a:avLst/>
          </a:prstGeom>
        </p:spPr>
      </p:pic>
      <p:sp>
        <p:nvSpPr>
          <p:cNvPr id="6" name="CaixaDeTexto 8"/>
          <p:cNvSpPr txBox="1"/>
          <p:nvPr/>
        </p:nvSpPr>
        <p:spPr>
          <a:xfrm>
            <a:off x="1066800" y="838200"/>
            <a:ext cx="7620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NMO can be determined by oscillation frequency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However… energy </a:t>
            </a:r>
            <a:r>
              <a:rPr lang="en-US" sz="2200" dirty="0"/>
              <a:t>r</a:t>
            </a:r>
            <a:r>
              <a:rPr lang="en-US" sz="2200" dirty="0" smtClean="0"/>
              <a:t>esolution and… unknown freq. scale</a:t>
            </a:r>
          </a:p>
        </p:txBody>
      </p:sp>
    </p:spTree>
    <p:extLst>
      <p:ext uri="{BB962C8B-B14F-4D97-AF65-F5344CB8AC3E}">
        <p14:creationId xmlns:p14="http://schemas.microsoft.com/office/powerpoint/2010/main" val="9950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 synergy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t="-1639" r="-3279" b="1639"/>
          <a:stretch/>
        </p:blipFill>
        <p:spPr>
          <a:xfrm>
            <a:off x="152400" y="1524000"/>
            <a:ext cx="4191000" cy="4648200"/>
          </a:xfrm>
          <a:prstGeom prst="rect">
            <a:avLst/>
          </a:prstGeom>
          <a:ln w="19050">
            <a:solidFill>
              <a:srgbClr val="019119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-1639" b="1639"/>
          <a:stretch/>
        </p:blipFill>
        <p:spPr>
          <a:xfrm>
            <a:off x="4495800" y="1524000"/>
            <a:ext cx="4495800" cy="4648200"/>
          </a:xfrm>
          <a:prstGeom prst="rect">
            <a:avLst/>
          </a:prstGeom>
          <a:ln w="19050">
            <a:solidFill>
              <a:srgbClr val="0C00F6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438400" y="2895600"/>
            <a:ext cx="643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19119"/>
                </a:solidFill>
                <a:latin typeface="Symbol" panose="05050102010706020507" pitchFamily="18" charset="2"/>
              </a:rPr>
              <a:t>n</a:t>
            </a:r>
            <a:r>
              <a:rPr lang="en-US" sz="4000" b="1" baseline="-25000" dirty="0">
                <a:solidFill>
                  <a:srgbClr val="019119"/>
                </a:solidFill>
              </a:rPr>
              <a:t>e</a:t>
            </a:r>
            <a:endParaRPr lang="en-GB" sz="4000" b="1" dirty="0">
              <a:solidFill>
                <a:srgbClr val="01911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0675" y="2667000"/>
            <a:ext cx="649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C00F6"/>
                </a:solidFill>
                <a:latin typeface="Symbol" panose="05050102010706020507" pitchFamily="18" charset="2"/>
              </a:rPr>
              <a:t>n</a:t>
            </a:r>
            <a:r>
              <a:rPr lang="en-US" sz="4000" b="1" baseline="-25000" dirty="0" smtClean="0">
                <a:solidFill>
                  <a:srgbClr val="0C00F6"/>
                </a:solidFill>
                <a:latin typeface="Symbol" panose="05050102010706020507" pitchFamily="18" charset="2"/>
              </a:rPr>
              <a:t>m</a:t>
            </a:r>
            <a:endParaRPr lang="en-GB" sz="4000" b="1" dirty="0">
              <a:solidFill>
                <a:srgbClr val="0C00F6"/>
              </a:solidFill>
              <a:latin typeface="Symbol" panose="05050102010706020507" pitchFamily="18" charset="2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66800" y="990600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Mixing structure leads to different effective frequencies</a:t>
            </a:r>
          </a:p>
        </p:txBody>
      </p:sp>
    </p:spTree>
    <p:extLst>
      <p:ext uri="{BB962C8B-B14F-4D97-AF65-F5344CB8AC3E}">
        <p14:creationId xmlns:p14="http://schemas.microsoft.com/office/powerpoint/2010/main" val="391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much do we stand to gain?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aixaDeTexto 8"/>
          <p:cNvSpPr txBox="1"/>
          <p:nvPr/>
        </p:nvSpPr>
        <p:spPr>
          <a:xfrm>
            <a:off x="609600" y="990600"/>
            <a:ext cx="807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Synergy between JUNO and LBL can add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10 – 40 units of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en-US" sz="2200" b="1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200" b="1" baseline="30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 Exploits extra data from LBL disappearance to probe NMO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Effect highly dependent on precision of LBL on </a:t>
            </a:r>
            <a:r>
              <a:rPr lang="en-US" sz="2200" dirty="0" smtClean="0">
                <a:latin typeface="Symbol" panose="05050102010706020507" pitchFamily="18" charset="2"/>
              </a:rPr>
              <a:t>D</a:t>
            </a:r>
            <a:r>
              <a:rPr lang="en-US" sz="2200" dirty="0" smtClean="0"/>
              <a:t>m</a:t>
            </a:r>
            <a:r>
              <a:rPr lang="en-US" sz="2200" baseline="30000" dirty="0" smtClean="0"/>
              <a:t>2</a:t>
            </a:r>
            <a:r>
              <a:rPr lang="en-US" sz="2200" baseline="-25000" dirty="0" smtClean="0"/>
              <a:t>32</a:t>
            </a:r>
            <a:endParaRPr lang="en-US" sz="2200" baseline="-25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06114" y="2489053"/>
            <a:ext cx="8156886" cy="3606947"/>
            <a:chOff x="606114" y="2438400"/>
            <a:chExt cx="8156886" cy="36069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114" y="2438400"/>
              <a:ext cx="8156886" cy="360694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81200" y="3962400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rgbClr val="019119"/>
                  </a:solidFill>
                </a:rPr>
                <a:t>Easy?</a:t>
              </a:r>
              <a:endParaRPr lang="en-GB" sz="2000" b="1" dirty="0">
                <a:solidFill>
                  <a:srgbClr val="019119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7411" y="3790890"/>
              <a:ext cx="1040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rgbClr val="CF0BAE"/>
                  </a:solidFill>
                </a:rPr>
                <a:t>Doable</a:t>
              </a:r>
              <a:endParaRPr lang="en-GB" sz="2000" b="1" dirty="0">
                <a:solidFill>
                  <a:srgbClr val="CF0BA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31730" y="2895600"/>
              <a:ext cx="769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rgbClr val="FF0000"/>
                  </a:solidFill>
                </a:rPr>
                <a:t>Hard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3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And it’s not just LBL either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95860"/>
            <a:ext cx="6196013" cy="4633540"/>
          </a:xfrm>
          <a:prstGeom prst="rect">
            <a:avLst/>
          </a:prstGeom>
        </p:spPr>
      </p:pic>
      <p:sp>
        <p:nvSpPr>
          <p:cNvPr id="6" name="CaixaDeTexto 8"/>
          <p:cNvSpPr txBox="1"/>
          <p:nvPr/>
        </p:nvSpPr>
        <p:spPr>
          <a:xfrm>
            <a:off x="609600" y="990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9A019A"/>
                </a:solidFill>
              </a:rPr>
              <a:t>Synergies</a:t>
            </a:r>
            <a:r>
              <a:rPr lang="en-US" sz="2200" dirty="0" smtClean="0"/>
              <a:t> between </a:t>
            </a:r>
            <a:r>
              <a:rPr lang="en-US" sz="2200" b="1" dirty="0" smtClean="0">
                <a:solidFill>
                  <a:srgbClr val="FF0000"/>
                </a:solidFill>
              </a:rPr>
              <a:t>JUNO</a:t>
            </a:r>
            <a:r>
              <a:rPr lang="en-US" sz="2200" dirty="0" smtClean="0"/>
              <a:t> and </a:t>
            </a:r>
            <a:r>
              <a:rPr lang="en-US" sz="2200" b="1" dirty="0" smtClean="0">
                <a:solidFill>
                  <a:srgbClr val="0C00F6"/>
                </a:solidFill>
              </a:rPr>
              <a:t>ORCA</a:t>
            </a:r>
            <a:r>
              <a:rPr lang="en-US" sz="2200" dirty="0" smtClean="0"/>
              <a:t>, for example, can add even more boosting to the NMO determination (</a:t>
            </a:r>
            <a:r>
              <a:rPr lang="en-US" sz="2200" b="1" dirty="0" smtClean="0"/>
              <a:t>~40 units of </a:t>
            </a:r>
            <a:r>
              <a:rPr lang="en-US" sz="2200" b="1" dirty="0" smtClean="0">
                <a:latin typeface="Symbol" panose="05050102010706020507" pitchFamily="18" charset="2"/>
              </a:rPr>
              <a:t>c</a:t>
            </a:r>
            <a:r>
              <a:rPr lang="en-US" sz="2200" b="1" baseline="30000" dirty="0" smtClean="0"/>
              <a:t>2</a:t>
            </a:r>
            <a:r>
              <a:rPr lang="en-US" sz="2200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6260068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N. Chau – Neutrino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0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6114" y="2456305"/>
            <a:ext cx="8004486" cy="4249295"/>
            <a:chOff x="606114" y="2303905"/>
            <a:chExt cx="8004486" cy="42492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114" y="2303905"/>
              <a:ext cx="8004486" cy="4249295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2560320" y="3292481"/>
              <a:ext cx="259080" cy="822319"/>
            </a:xfrm>
            <a:prstGeom prst="straightConnector1">
              <a:avLst/>
            </a:prstGeom>
            <a:ln w="57150">
              <a:solidFill>
                <a:srgbClr val="0C00F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60321" y="2814947"/>
              <a:ext cx="64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0C00F6"/>
                  </a:solidFill>
                </a:rPr>
                <a:t>5</a:t>
              </a:r>
              <a:r>
                <a:rPr lang="en-GB" sz="2400" b="1" dirty="0" smtClean="0">
                  <a:solidFill>
                    <a:srgbClr val="0C00F6"/>
                  </a:solidFill>
                  <a:latin typeface="Symbol" panose="05050102010706020507" pitchFamily="18" charset="2"/>
                </a:rPr>
                <a:t>s</a:t>
              </a:r>
              <a:endParaRPr lang="en-GB" sz="2400" b="1" dirty="0">
                <a:solidFill>
                  <a:srgbClr val="0C00F6"/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the lesson here?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aixaDeTexto 8"/>
          <p:cNvSpPr txBox="1"/>
          <p:nvPr/>
        </p:nvSpPr>
        <p:spPr>
          <a:xfrm>
            <a:off x="838200" y="838200"/>
            <a:ext cx="777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 No single experiment is likely to reach 5</a:t>
            </a:r>
            <a:r>
              <a:rPr lang="en-US" sz="2200" dirty="0" smtClean="0">
                <a:latin typeface="Symbol" panose="05050102010706020507" pitchFamily="18" charset="2"/>
              </a:rPr>
              <a:t>s</a:t>
            </a:r>
            <a:r>
              <a:rPr lang="en-US" sz="2200" dirty="0" smtClean="0"/>
              <a:t> on NMO by 2028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 smtClean="0">
                <a:latin typeface="Symbol" panose="05050102010706020507" pitchFamily="18" charset="2"/>
              </a:rPr>
              <a:t>n</a:t>
            </a:r>
            <a:r>
              <a:rPr lang="en-US" sz="2200" baseline="-25000" dirty="0" smtClean="0">
                <a:latin typeface="Symbol" panose="05050102010706020507" pitchFamily="18" charset="2"/>
              </a:rPr>
              <a:t>m</a:t>
            </a:r>
            <a:r>
              <a:rPr lang="en-US" sz="2200" dirty="0" smtClean="0"/>
              <a:t> </a:t>
            </a:r>
            <a:r>
              <a:rPr lang="en-US" sz="2200" dirty="0" err="1" smtClean="0"/>
              <a:t>disapp</a:t>
            </a:r>
            <a:r>
              <a:rPr lang="en-US" sz="2200" dirty="0" smtClean="0"/>
              <a:t>. channel may provide the extra boost needed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LBL and atmospheric experiment should keep in mind the </a:t>
            </a:r>
            <a:r>
              <a:rPr lang="en-US" sz="2200" b="1" dirty="0" smtClean="0">
                <a:solidFill>
                  <a:srgbClr val="0C00F6"/>
                </a:solidFill>
              </a:rPr>
              <a:t>importance of </a:t>
            </a:r>
            <a:r>
              <a:rPr lang="en-US" sz="2200" b="1" dirty="0" smtClean="0">
                <a:solidFill>
                  <a:srgbClr val="0C00F6"/>
                </a:solidFill>
                <a:latin typeface="Symbol" panose="05050102010706020507" pitchFamily="18" charset="2"/>
              </a:rPr>
              <a:t>D</a:t>
            </a:r>
            <a:r>
              <a:rPr lang="en-US" sz="2200" b="1" dirty="0" smtClean="0">
                <a:solidFill>
                  <a:srgbClr val="0C00F6"/>
                </a:solidFill>
              </a:rPr>
              <a:t>m</a:t>
            </a:r>
            <a:r>
              <a:rPr lang="en-US" sz="2200" b="1" baseline="30000" dirty="0" smtClean="0">
                <a:solidFill>
                  <a:srgbClr val="0C00F6"/>
                </a:solidFill>
              </a:rPr>
              <a:t>2</a:t>
            </a:r>
            <a:r>
              <a:rPr lang="en-US" sz="2200" b="1" baseline="-25000" dirty="0" smtClean="0">
                <a:solidFill>
                  <a:srgbClr val="0C00F6"/>
                </a:solidFill>
              </a:rPr>
              <a:t>32</a:t>
            </a:r>
            <a:r>
              <a:rPr lang="en-US" sz="2200" b="1" dirty="0" smtClean="0">
                <a:solidFill>
                  <a:srgbClr val="0C00F6"/>
                </a:solidFill>
              </a:rPr>
              <a:t> resolution</a:t>
            </a:r>
            <a:r>
              <a:rPr lang="en-US" sz="2200" dirty="0" smtClean="0"/>
              <a:t> in their future planning </a:t>
            </a:r>
          </a:p>
        </p:txBody>
      </p:sp>
    </p:spTree>
    <p:extLst>
      <p:ext uri="{BB962C8B-B14F-4D97-AF65-F5344CB8AC3E}">
        <p14:creationId xmlns:p14="http://schemas.microsoft.com/office/powerpoint/2010/main" val="33615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0" y="457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Thank you!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1468993"/>
            <a:ext cx="6510338" cy="4798893"/>
          </a:xfrm>
          <a:prstGeom prst="rect">
            <a:avLst/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What’s all this about NMO?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13" descr="Mass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3" y="1524000"/>
            <a:ext cx="3048000" cy="2291080"/>
          </a:xfrm>
          <a:prstGeom prst="rect">
            <a:avLst/>
          </a:prstGeom>
        </p:spPr>
      </p:pic>
      <p:pic>
        <p:nvPicPr>
          <p:cNvPr id="9" name="Picture 8" descr="Mass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109" y="1524000"/>
            <a:ext cx="3000691" cy="2255520"/>
          </a:xfrm>
          <a:prstGeom prst="rect">
            <a:avLst/>
          </a:prstGeom>
        </p:spPr>
      </p:pic>
      <p:sp>
        <p:nvSpPr>
          <p:cNvPr id="10" name="ZoneTexte 14"/>
          <p:cNvSpPr txBox="1"/>
          <p:nvPr/>
        </p:nvSpPr>
        <p:spPr>
          <a:xfrm>
            <a:off x="783343" y="1143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900B4"/>
                </a:solidFill>
              </a:rPr>
              <a:t>Normal </a:t>
            </a:r>
            <a:r>
              <a:rPr lang="en-US" b="1" dirty="0" smtClean="0">
                <a:solidFill>
                  <a:srgbClr val="0900B4"/>
                </a:solidFill>
              </a:rPr>
              <a:t>Ordering</a:t>
            </a:r>
            <a:endParaRPr lang="en-US" b="1" dirty="0" smtClean="0">
              <a:solidFill>
                <a:srgbClr val="0900B4"/>
              </a:solidFill>
            </a:endParaRPr>
          </a:p>
        </p:txBody>
      </p:sp>
      <p:sp>
        <p:nvSpPr>
          <p:cNvPr id="11" name="ZoneTexte 16"/>
          <p:cNvSpPr txBox="1"/>
          <p:nvPr/>
        </p:nvSpPr>
        <p:spPr>
          <a:xfrm>
            <a:off x="5888743" y="11430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900B4"/>
                </a:solidFill>
              </a:rPr>
              <a:t>Inverted </a:t>
            </a:r>
            <a:r>
              <a:rPr lang="en-US" b="1" dirty="0" smtClean="0">
                <a:solidFill>
                  <a:srgbClr val="0900B4"/>
                </a:solidFill>
              </a:rPr>
              <a:t>Ordering</a:t>
            </a:r>
            <a:endParaRPr lang="en-US" b="1" dirty="0" smtClean="0">
              <a:solidFill>
                <a:srgbClr val="0900B4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93243" y="1828800"/>
            <a:ext cx="152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Which</a:t>
            </a:r>
          </a:p>
          <a:p>
            <a:r>
              <a:rPr lang="en-US" dirty="0" smtClean="0"/>
              <a:t>one</a:t>
            </a:r>
          </a:p>
          <a:p>
            <a:r>
              <a:rPr lang="en-US" dirty="0"/>
              <a:t>i</a:t>
            </a:r>
            <a:r>
              <a:rPr lang="en-US" dirty="0" smtClean="0"/>
              <a:t>s it?</a:t>
            </a:r>
            <a:endParaRPr lang="en-US" dirty="0"/>
          </a:p>
        </p:txBody>
      </p:sp>
      <p:sp>
        <p:nvSpPr>
          <p:cNvPr id="14" name="CaixaDeTexto 8"/>
          <p:cNvSpPr txBox="1"/>
          <p:nvPr/>
        </p:nvSpPr>
        <p:spPr>
          <a:xfrm>
            <a:off x="1371600" y="4387096"/>
            <a:ext cx="6836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Neutrino mass implies new physical interactions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Determining the mass hierarchy rules out ~½ of the models of mass generation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 Also important consequences for cosmology, 0</a:t>
            </a:r>
            <a:r>
              <a:rPr lang="en-US" sz="2200" dirty="0" smtClean="0">
                <a:latin typeface="Symbol" panose="05050102010706020507" pitchFamily="18" charset="2"/>
              </a:rPr>
              <a:t>nbb</a:t>
            </a:r>
            <a:r>
              <a:rPr lang="en-US" sz="2200" dirty="0" smtClean="0"/>
              <a:t> decay, super-nova astronomy, earth tomography, etc.</a:t>
            </a:r>
          </a:p>
        </p:txBody>
      </p:sp>
    </p:spTree>
    <p:extLst>
      <p:ext uri="{BB962C8B-B14F-4D97-AF65-F5344CB8AC3E}">
        <p14:creationId xmlns:p14="http://schemas.microsoft.com/office/powerpoint/2010/main" val="3964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What’s the status of NMO?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33272"/>
            <a:ext cx="5475731" cy="485457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638800" y="4572000"/>
            <a:ext cx="381000" cy="1143000"/>
          </a:xfrm>
          <a:prstGeom prst="straightConnector1">
            <a:avLst/>
          </a:prstGeom>
          <a:ln w="57150">
            <a:solidFill>
              <a:srgbClr val="0C00F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200" y="578960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C00F6"/>
                </a:solidFill>
              </a:rPr>
              <a:t>1.6 </a:t>
            </a:r>
            <a:r>
              <a:rPr lang="en-GB" sz="2400" b="1" dirty="0" smtClean="0">
                <a:solidFill>
                  <a:srgbClr val="0C00F6"/>
                </a:solidFill>
                <a:latin typeface="Symbol" panose="05050102010706020507" pitchFamily="18" charset="2"/>
              </a:rPr>
              <a:t>s</a:t>
            </a:r>
            <a:endParaRPr lang="en-GB" sz="2400" b="1" dirty="0">
              <a:solidFill>
                <a:srgbClr val="0C00F6"/>
              </a:solidFill>
              <a:latin typeface="Symbol" panose="05050102010706020507" pitchFamily="18" charset="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470987" y="2590800"/>
            <a:ext cx="107026" cy="869760"/>
          </a:xfrm>
          <a:prstGeom prst="straightConnector1">
            <a:avLst/>
          </a:prstGeom>
          <a:ln w="57150">
            <a:solidFill>
              <a:srgbClr val="0C00F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205740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C00F6"/>
                </a:solidFill>
              </a:rPr>
              <a:t>2.7 </a:t>
            </a:r>
            <a:r>
              <a:rPr lang="en-GB" sz="2400" b="1" dirty="0" smtClean="0">
                <a:solidFill>
                  <a:srgbClr val="0C00F6"/>
                </a:solidFill>
                <a:latin typeface="Symbol" panose="05050102010706020507" pitchFamily="18" charset="2"/>
              </a:rPr>
              <a:t>s</a:t>
            </a:r>
            <a:endParaRPr lang="en-GB" sz="2400" b="1" dirty="0">
              <a:solidFill>
                <a:srgbClr val="0C00F6"/>
              </a:solidFill>
              <a:latin typeface="Symbol" panose="05050102010706020507" pitchFamily="18" charset="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53000" y="2057400"/>
            <a:ext cx="959775" cy="461665"/>
          </a:xfrm>
          <a:prstGeom prst="ellipse">
            <a:avLst/>
          </a:prstGeom>
          <a:noFill/>
          <a:ln>
            <a:solidFill>
              <a:srgbClr val="0E1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>
            <a:stCxn id="11" idx="7"/>
          </p:cNvCxnSpPr>
          <p:nvPr/>
        </p:nvCxnSpPr>
        <p:spPr>
          <a:xfrm flipV="1">
            <a:off x="5772219" y="1447800"/>
            <a:ext cx="1161981" cy="677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6600" y="1057870"/>
            <a:ext cx="1792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New SK data</a:t>
            </a:r>
          </a:p>
          <a:p>
            <a:r>
              <a:rPr lang="en-GB" b="1" dirty="0" smtClean="0"/>
              <a:t>will push this</a:t>
            </a:r>
          </a:p>
          <a:p>
            <a:r>
              <a:rPr lang="en-GB" b="1" dirty="0"/>
              <a:t>d</a:t>
            </a:r>
            <a:r>
              <a:rPr lang="en-GB" b="1" dirty="0" smtClean="0"/>
              <a:t>own to ~2.5 </a:t>
            </a:r>
            <a:r>
              <a:rPr lang="en-GB" b="1" dirty="0" smtClean="0">
                <a:latin typeface="Symbol" panose="05050102010706020507" pitchFamily="18" charset="2"/>
              </a:rPr>
              <a:t>s</a:t>
            </a:r>
            <a:endParaRPr lang="en-GB" b="1" dirty="0">
              <a:latin typeface="Symbol" panose="05050102010706020507" pitchFamily="18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51150" y="556810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nu-fit.org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0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7400" y="3652520"/>
            <a:ext cx="1961686" cy="2595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How do we know this?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760630"/>
            <a:ext cx="4038600" cy="22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91468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ass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52520"/>
            <a:ext cx="3048000" cy="2291080"/>
          </a:xfrm>
          <a:prstGeom prst="rect">
            <a:avLst/>
          </a:prstGeom>
        </p:spPr>
      </p:pic>
      <p:cxnSp>
        <p:nvCxnSpPr>
          <p:cNvPr id="11" name="Straight Arrow Connector 30"/>
          <p:cNvCxnSpPr/>
          <p:nvPr/>
        </p:nvCxnSpPr>
        <p:spPr>
          <a:xfrm flipV="1">
            <a:off x="2971800" y="2971800"/>
            <a:ext cx="266700" cy="594764"/>
          </a:xfrm>
          <a:prstGeom prst="straightConnector1">
            <a:avLst/>
          </a:prstGeom>
          <a:ln w="38100">
            <a:solidFill>
              <a:srgbClr val="0C00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0"/>
          <p:cNvCxnSpPr/>
          <p:nvPr/>
        </p:nvCxnSpPr>
        <p:spPr>
          <a:xfrm flipH="1" flipV="1">
            <a:off x="6477000" y="2971800"/>
            <a:ext cx="152400" cy="9144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colade ouvrante 7"/>
          <p:cNvSpPr/>
          <p:nvPr/>
        </p:nvSpPr>
        <p:spPr>
          <a:xfrm rot="5400000">
            <a:off x="3444341" y="137059"/>
            <a:ext cx="304800" cy="2621482"/>
          </a:xfrm>
          <a:prstGeom prst="leftBrace">
            <a:avLst/>
          </a:prstGeom>
          <a:ln w="28575">
            <a:solidFill>
              <a:srgbClr val="0C0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ccolade ouvrante 18"/>
          <p:cNvSpPr/>
          <p:nvPr/>
        </p:nvSpPr>
        <p:spPr>
          <a:xfrm rot="5400000">
            <a:off x="6530441" y="556159"/>
            <a:ext cx="304800" cy="178328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19"/>
          <p:cNvSpPr txBox="1"/>
          <p:nvPr/>
        </p:nvSpPr>
        <p:spPr>
          <a:xfrm>
            <a:off x="3288703" y="838200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C00F6"/>
                </a:solidFill>
              </a:rPr>
              <a:t>H</a:t>
            </a:r>
            <a:r>
              <a:rPr lang="en-US" sz="2400" b="1" baseline="-25000" dirty="0" smtClean="0">
                <a:solidFill>
                  <a:srgbClr val="0C00F6"/>
                </a:solidFill>
              </a:rPr>
              <a:t>0</a:t>
            </a:r>
            <a:endParaRPr lang="en-US" sz="2400" b="1" baseline="-25000" dirty="0">
              <a:solidFill>
                <a:srgbClr val="0C00F6"/>
              </a:solidFill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6468150" y="762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3733800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e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5726668"/>
            <a:ext cx="23509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e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1709" y="54980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8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98" y="3642030"/>
            <a:ext cx="340748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3252590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49" y="799046"/>
            <a:ext cx="3516923" cy="290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Tilted Oscillations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21" name="Connecteur en angle 20"/>
          <p:cNvCxnSpPr/>
          <p:nvPr/>
        </p:nvCxnSpPr>
        <p:spPr>
          <a:xfrm flipV="1">
            <a:off x="3281210" y="2215878"/>
            <a:ext cx="1747990" cy="1255819"/>
          </a:xfrm>
          <a:prstGeom prst="bentConnector3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43"/>
          <p:cNvCxnSpPr/>
          <p:nvPr/>
        </p:nvCxnSpPr>
        <p:spPr>
          <a:xfrm>
            <a:off x="3281210" y="3471697"/>
            <a:ext cx="1747990" cy="1405103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9"/>
          <p:cNvSpPr txBox="1"/>
          <p:nvPr/>
        </p:nvSpPr>
        <p:spPr>
          <a:xfrm>
            <a:off x="2895600" y="1519535"/>
            <a:ext cx="19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</a:t>
            </a:r>
            <a:r>
              <a:rPr lang="en-US" sz="2400" baseline="-25000" dirty="0" err="1" smtClean="0"/>
              <a:t>eff</a:t>
            </a:r>
            <a:r>
              <a:rPr lang="en-US" sz="2400" dirty="0" smtClean="0"/>
              <a:t> =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 smtClean="0"/>
              <a:t>- </a:t>
            </a:r>
            <a:r>
              <a:rPr lang="en-US" sz="2400" dirty="0" err="1" smtClean="0"/>
              <a:t>V</a:t>
            </a:r>
            <a:r>
              <a:rPr lang="en-US" sz="2400" baseline="-25000" dirty="0" err="1" smtClean="0">
                <a:latin typeface="Symbol" panose="05050102010706020507" pitchFamily="18" charset="2"/>
              </a:rPr>
              <a:t>a</a:t>
            </a:r>
            <a:endParaRPr lang="en-US" sz="2400" dirty="0" smtClean="0">
              <a:latin typeface="+mj-lt"/>
            </a:endParaRPr>
          </a:p>
        </p:txBody>
      </p:sp>
      <p:sp>
        <p:nvSpPr>
          <p:cNvPr id="51" name="TextBox 19"/>
          <p:cNvSpPr txBox="1"/>
          <p:nvPr/>
        </p:nvSpPr>
        <p:spPr>
          <a:xfrm>
            <a:off x="2895600" y="5253335"/>
            <a:ext cx="20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</a:t>
            </a:r>
            <a:r>
              <a:rPr lang="en-US" sz="2400" baseline="-25000" dirty="0" err="1" smtClean="0"/>
              <a:t>eff</a:t>
            </a:r>
            <a:r>
              <a:rPr lang="en-US" sz="2400" dirty="0" smtClean="0"/>
              <a:t> =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 smtClean="0"/>
              <a:t>+ </a:t>
            </a:r>
            <a:r>
              <a:rPr lang="en-US" sz="2400" dirty="0" err="1" smtClean="0"/>
              <a:t>V</a:t>
            </a:r>
            <a:r>
              <a:rPr lang="en-US" sz="2400" baseline="-25000" dirty="0" err="1" smtClean="0">
                <a:latin typeface="Symbol" panose="05050102010706020507" pitchFamily="18" charset="2"/>
              </a:rPr>
              <a:t>a</a:t>
            </a:r>
            <a:endParaRPr lang="en-US" sz="2400" baseline="-25000" dirty="0" smtClean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56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76009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Resonances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7CE-CB18-447E-AD8C-5717191B638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" name="Groupe 1"/>
          <p:cNvGrpSpPr/>
          <p:nvPr/>
        </p:nvGrpSpPr>
        <p:grpSpPr>
          <a:xfrm>
            <a:off x="1836605" y="762000"/>
            <a:ext cx="5050170" cy="4309478"/>
            <a:chOff x="1836605" y="762000"/>
            <a:chExt cx="5050170" cy="4309478"/>
          </a:xfrm>
        </p:grpSpPr>
        <p:grpSp>
          <p:nvGrpSpPr>
            <p:cNvPr id="21" name="Groupe 20"/>
            <p:cNvGrpSpPr/>
            <p:nvPr/>
          </p:nvGrpSpPr>
          <p:grpSpPr>
            <a:xfrm>
              <a:off x="1836605" y="762000"/>
              <a:ext cx="5050170" cy="4309478"/>
              <a:chOff x="533400" y="795921"/>
              <a:chExt cx="5050170" cy="4309478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" y="795921"/>
                <a:ext cx="5050170" cy="4309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1" name="Connecteur droit avec flèche 30"/>
              <p:cNvCxnSpPr>
                <a:stCxn id="44" idx="2"/>
              </p:cNvCxnSpPr>
              <p:nvPr/>
            </p:nvCxnSpPr>
            <p:spPr>
              <a:xfrm>
                <a:off x="3513342" y="3276600"/>
                <a:ext cx="136453" cy="501134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23"/>
              <p:cNvSpPr txBox="1"/>
              <p:nvPr/>
            </p:nvSpPr>
            <p:spPr>
              <a:xfrm>
                <a:off x="4038600" y="1270516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F0"/>
                    </a:solidFill>
                  </a:rPr>
                  <a:t>  ORCA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41" name="TextBox 23"/>
              <p:cNvSpPr txBox="1"/>
              <p:nvPr/>
            </p:nvSpPr>
            <p:spPr>
              <a:xfrm>
                <a:off x="1820995" y="3593068"/>
                <a:ext cx="542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T2K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3" name="TextBox 23"/>
              <p:cNvSpPr txBox="1"/>
              <p:nvPr/>
            </p:nvSpPr>
            <p:spPr>
              <a:xfrm>
                <a:off x="2286000" y="3212068"/>
                <a:ext cx="740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C00000"/>
                    </a:solidFill>
                  </a:rPr>
                  <a:t>NOvA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4" name="TextBox 23"/>
              <p:cNvSpPr txBox="1"/>
              <p:nvPr/>
            </p:nvSpPr>
            <p:spPr>
              <a:xfrm>
                <a:off x="3140483" y="2907268"/>
                <a:ext cx="745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DUNE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6" name="Connecteur droit avec flèche 45"/>
              <p:cNvCxnSpPr/>
              <p:nvPr/>
            </p:nvCxnSpPr>
            <p:spPr>
              <a:xfrm>
                <a:off x="2970929" y="3527167"/>
                <a:ext cx="450266" cy="402967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/>
              <p:cNvCxnSpPr/>
              <p:nvPr/>
            </p:nvCxnSpPr>
            <p:spPr>
              <a:xfrm>
                <a:off x="2430595" y="3767721"/>
                <a:ext cx="609600" cy="260866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22"/>
            <p:cNvSpPr txBox="1"/>
            <p:nvPr/>
          </p:nvSpPr>
          <p:spPr>
            <a:xfrm>
              <a:off x="3944790" y="2754868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00F6"/>
                  </a:solidFill>
                  <a:latin typeface="Symbol" pitchFamily="18" charset="2"/>
                </a:rPr>
                <a:t>q</a:t>
              </a:r>
              <a:r>
                <a:rPr lang="en-US" b="1" baseline="-25000" dirty="0" smtClean="0">
                  <a:solidFill>
                    <a:srgbClr val="0C00F6"/>
                  </a:solidFill>
                </a:rPr>
                <a:t>12</a:t>
              </a:r>
              <a:endParaRPr lang="en-US" b="1" baseline="30000" dirty="0">
                <a:solidFill>
                  <a:srgbClr val="0C00F6"/>
                </a:solidFill>
              </a:endParaRPr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5544990" y="302574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13</a:t>
              </a:r>
              <a:endParaRPr lang="en-US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4"/>
            <p:cNvSpPr txBox="1"/>
            <p:nvPr/>
          </p:nvSpPr>
          <p:spPr>
            <a:xfrm>
              <a:off x="4419600" y="1109079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Symbol" pitchFamily="18" charset="2"/>
                </a:rPr>
                <a:t>q</a:t>
              </a:r>
              <a:r>
                <a:rPr lang="en-US" b="1" baseline="-25000" dirty="0" smtClean="0">
                  <a:solidFill>
                    <a:srgbClr val="00B050"/>
                  </a:solidFill>
                </a:rPr>
                <a:t>23</a:t>
              </a:r>
              <a:endParaRPr lang="en-US" b="1" baseline="30000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2658264" y="228600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00F6"/>
                  </a:solidFill>
                </a:rPr>
                <a:t>JUNO</a:t>
              </a:r>
              <a:endParaRPr lang="en-US" b="1" dirty="0">
                <a:solidFill>
                  <a:srgbClr val="0C00F6"/>
                </a:solidFill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 flipH="1" flipV="1">
              <a:off x="2790067" y="1676400"/>
              <a:ext cx="105534" cy="575786"/>
            </a:xfrm>
            <a:prstGeom prst="straightConnector1">
              <a:avLst/>
            </a:prstGeom>
            <a:ln w="25400">
              <a:solidFill>
                <a:srgbClr val="0C00F6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6077712" y="1828800"/>
            <a:ext cx="685800" cy="1524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76413"/>
            <a:ext cx="4632919" cy="3633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" y="1793665"/>
            <a:ext cx="4535768" cy="3557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Effect on LBL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ppearace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1828800" y="1319213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900B4"/>
                </a:solidFill>
              </a:rPr>
              <a:t>NOvA</a:t>
            </a:r>
            <a:endParaRPr lang="en-US" sz="2800" b="1" dirty="0" smtClean="0">
              <a:solidFill>
                <a:srgbClr val="0900B4"/>
              </a:solidFill>
            </a:endParaRPr>
          </a:p>
        </p:txBody>
      </p:sp>
      <p:sp>
        <p:nvSpPr>
          <p:cNvPr id="16" name="ZoneTexte 14"/>
          <p:cNvSpPr txBox="1"/>
          <p:nvPr/>
        </p:nvSpPr>
        <p:spPr>
          <a:xfrm>
            <a:off x="6324600" y="1329393"/>
            <a:ext cx="864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900B4"/>
                </a:solidFill>
              </a:rPr>
              <a:t>T2K</a:t>
            </a:r>
            <a:endParaRPr lang="en-US" sz="2800" b="1" dirty="0" smtClean="0">
              <a:solidFill>
                <a:srgbClr val="0900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76413"/>
            <a:ext cx="4632919" cy="3633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" y="1793665"/>
            <a:ext cx="4535768" cy="3557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Effect on LBL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ppearace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Feb 2021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86579"/>
            <a:ext cx="5943600" cy="46618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ZoneTexte 14"/>
          <p:cNvSpPr txBox="1"/>
          <p:nvPr/>
        </p:nvSpPr>
        <p:spPr>
          <a:xfrm>
            <a:off x="3962400" y="963168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900B4"/>
                </a:solidFill>
              </a:rPr>
              <a:t>Joint view</a:t>
            </a:r>
            <a:endParaRPr lang="en-US" sz="2800" b="1" dirty="0" smtClean="0">
              <a:solidFill>
                <a:srgbClr val="0900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11746</TotalTime>
  <Words>688</Words>
  <Application>Microsoft Office PowerPoint</Application>
  <PresentationFormat>On-screen Show (4:3)</PresentationFormat>
  <Paragraphs>176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Symbol</vt:lpstr>
      <vt:lpstr>Thème Office</vt:lpstr>
      <vt:lpstr>How will we first measure the Neutrino Mass Ordering?</vt:lpstr>
      <vt:lpstr>Mostly based on…</vt:lpstr>
      <vt:lpstr>What’s all this about NMO?</vt:lpstr>
      <vt:lpstr>What’s the status of NMO?</vt:lpstr>
      <vt:lpstr>How do we know this?</vt:lpstr>
      <vt:lpstr>Tilted Oscillations</vt:lpstr>
      <vt:lpstr>Resonances</vt:lpstr>
      <vt:lpstr>Effect on LBL ne appearace</vt:lpstr>
      <vt:lpstr>Effect on LBL ne appearace</vt:lpstr>
      <vt:lpstr>How come NuFIT says Normal?</vt:lpstr>
      <vt:lpstr>What about atmospherics?</vt:lpstr>
      <vt:lpstr>What about atmospherics?</vt:lpstr>
      <vt:lpstr>What to expect before DUNE?</vt:lpstr>
      <vt:lpstr>What about the near future?</vt:lpstr>
      <vt:lpstr>A closer look at NMO in vacuum</vt:lpstr>
      <vt:lpstr>A closer look at NMO in vacuum</vt:lpstr>
      <vt:lpstr>A closer look at NMO in vacuum</vt:lpstr>
      <vt:lpstr>A closer look at NMO in vacuum</vt:lpstr>
      <vt:lpstr>A closer look at NMO in vacuum</vt:lpstr>
      <vt:lpstr>A closer look at NMO in vacuum</vt:lpstr>
      <vt:lpstr>nm ↔ ne  synergy</vt:lpstr>
      <vt:lpstr>How much do we stand to gain?</vt:lpstr>
      <vt:lpstr>And it’s not just LBL either</vt:lpstr>
      <vt:lpstr>What’s the lesson here?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will we first measure the Neutrino Mass Ordering?</dc:title>
  <dc:creator>Joao</dc:creator>
  <cp:lastModifiedBy>Joao Coelho</cp:lastModifiedBy>
  <cp:revision>489</cp:revision>
  <dcterms:created xsi:type="dcterms:W3CDTF">2013-08-06T21:35:27Z</dcterms:created>
  <dcterms:modified xsi:type="dcterms:W3CDTF">2021-02-10T17:21:18Z</dcterms:modified>
</cp:coreProperties>
</file>