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</p:sldMasterIdLst>
  <p:notesMasterIdLst>
    <p:notesMasterId r:id="rId24"/>
  </p:notesMasterIdLst>
  <p:handoutMasterIdLst>
    <p:handoutMasterId r:id="rId25"/>
  </p:handoutMasterIdLst>
  <p:sldIdLst>
    <p:sldId id="285" r:id="rId7"/>
    <p:sldId id="291" r:id="rId8"/>
    <p:sldId id="301" r:id="rId9"/>
    <p:sldId id="310" r:id="rId10"/>
    <p:sldId id="311" r:id="rId11"/>
    <p:sldId id="278" r:id="rId12"/>
    <p:sldId id="279" r:id="rId13"/>
    <p:sldId id="282" r:id="rId14"/>
    <p:sldId id="283" r:id="rId15"/>
    <p:sldId id="284" r:id="rId16"/>
    <p:sldId id="324" r:id="rId17"/>
    <p:sldId id="314" r:id="rId18"/>
    <p:sldId id="318" r:id="rId19"/>
    <p:sldId id="292" r:id="rId20"/>
    <p:sldId id="325" r:id="rId21"/>
    <p:sldId id="323" r:id="rId22"/>
    <p:sldId id="263" r:id="rId23"/>
  </p:sldIdLst>
  <p:sldSz cx="9144000" cy="6858000" type="screen4x3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232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4151" userDrawn="1">
          <p15:clr>
            <a:srgbClr val="A4A3A4"/>
          </p15:clr>
        </p15:guide>
        <p15:guide id="12" pos="4082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2880" userDrawn="1">
          <p15:clr>
            <a:srgbClr val="A4A3A4"/>
          </p15:clr>
        </p15:guide>
        <p15:guide id="17" pos="309" userDrawn="1">
          <p15:clr>
            <a:srgbClr val="A4A3A4"/>
          </p15:clr>
        </p15:guide>
        <p15:guide id="18" pos="5535" userDrawn="1">
          <p15:clr>
            <a:srgbClr val="A4A3A4"/>
          </p15:clr>
        </p15:guide>
        <p15:guide id="19" pos="54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543D29"/>
    <a:srgbClr val="FFCC00"/>
    <a:srgbClr val="A50119"/>
    <a:srgbClr val="71BF44"/>
    <a:srgbClr val="B1021B"/>
    <a:srgbClr val="B9021C"/>
    <a:srgbClr val="C1021D"/>
    <a:srgbClr val="B00A1F"/>
    <a:srgbClr val="B0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492" autoAdjust="0"/>
    <p:restoredTop sz="91345" autoAdjust="0"/>
  </p:normalViewPr>
  <p:slideViewPr>
    <p:cSldViewPr snapToGrid="0" showGuides="1">
      <p:cViewPr varScale="1">
        <p:scale>
          <a:sx n="86" d="100"/>
          <a:sy n="86" d="100"/>
        </p:scale>
        <p:origin x="1406" y="62"/>
      </p:cViewPr>
      <p:guideLst>
        <p:guide orient="horz" pos="1620"/>
        <p:guide pos="2160"/>
        <p:guide orient="horz" pos="3083"/>
        <p:guide pos="232"/>
        <p:guide orient="horz" pos="2074"/>
        <p:guide pos="4151"/>
        <p:guide pos="4082"/>
        <p:guide orient="horz" pos="2160"/>
        <p:guide orient="horz" pos="4111"/>
        <p:guide orient="horz" pos="2765"/>
        <p:guide pos="2880"/>
        <p:guide pos="309"/>
        <p:guide pos="5535"/>
        <p:guide pos="54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396" y="-7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17/03/2021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17/03/2021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77938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3f98298ef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3f98298ef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760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c44d2ecb3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c44d2ecb3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c44d2ecb3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c44d2ecb3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394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3f98298ef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3f98298ef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85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c3f98298ef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c3f98298ef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3f98298ef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c3f98298ef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3f98298ef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c3f98298ef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c3f98298ef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c3f98298ef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44d2ecb3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44d2ecb3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44d2ecb3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44d2ecb3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458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c3f98298ef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c3f98298ef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c44d2ecb3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c44d2ecb3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8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3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8242" y="1358084"/>
            <a:ext cx="1085850" cy="9747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CE83B8F1-3CFD-4C6F-B77B-684EE09D6F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3696" y="1358084"/>
            <a:ext cx="1085850" cy="9747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1227" y="135808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914402" y="233280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23927" y="135808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4643696" y="233280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6076C443-2E06-4281-8B05-53A67256EE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98242" y="2628159"/>
            <a:ext cx="1085850" cy="9747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AAFC24E1-75A5-4390-A26C-B3DE9FF20E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3696" y="2628159"/>
            <a:ext cx="1085850" cy="9747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67AD350B-6F89-4863-9328-41F1D93BBC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1227" y="2628160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B1C8393-42C9-4E5B-B22A-7A1C80B3392B}"/>
              </a:ext>
            </a:extLst>
          </p:cNvPr>
          <p:cNvCxnSpPr/>
          <p:nvPr userDrawn="1"/>
        </p:nvCxnSpPr>
        <p:spPr>
          <a:xfrm flipH="1">
            <a:off x="914402" y="3602884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ADC8B10-F914-44B6-855C-77AEF500D4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3927" y="2634550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674119E-EE06-45F8-B404-7D969C8F47C0}"/>
              </a:ext>
            </a:extLst>
          </p:cNvPr>
          <p:cNvCxnSpPr/>
          <p:nvPr userDrawn="1"/>
        </p:nvCxnSpPr>
        <p:spPr>
          <a:xfrm flipH="1">
            <a:off x="4643696" y="3602884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2E8B88C5-9DD3-4342-8110-493B6A4046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98242" y="3878367"/>
            <a:ext cx="1085850" cy="9747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0" name="Espace réservé pour une image  4">
            <a:extLst>
              <a:ext uri="{FF2B5EF4-FFF2-40B4-BE49-F238E27FC236}">
                <a16:creationId xmlns:a16="http://schemas.microsoft.com/office/drawing/2014/main" id="{11DFD99F-CCC2-490B-9103-83A0C7B5BF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3696" y="3878367"/>
            <a:ext cx="1085850" cy="9747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05DF51F-34C2-49EC-92D0-D81C49BE61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1227" y="3878368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75A8DBD-F5B7-405E-B653-6D5F7E42EB8D}"/>
              </a:ext>
            </a:extLst>
          </p:cNvPr>
          <p:cNvCxnSpPr/>
          <p:nvPr userDrawn="1"/>
        </p:nvCxnSpPr>
        <p:spPr>
          <a:xfrm flipH="1">
            <a:off x="914402" y="4853092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A402FF8C-DB59-4608-B517-7FD5643141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23927" y="3866242"/>
            <a:ext cx="2359026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D552D8A-671C-4599-8FC0-D56624B966E2}"/>
              </a:ext>
            </a:extLst>
          </p:cNvPr>
          <p:cNvCxnSpPr/>
          <p:nvPr userDrawn="1"/>
        </p:nvCxnSpPr>
        <p:spPr>
          <a:xfrm flipH="1">
            <a:off x="4643696" y="4853092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979E6621-7EBD-4E8A-9D3F-98667422C6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98242" y="5128574"/>
            <a:ext cx="1085850" cy="9747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4EB9FABD-311A-46B5-803C-4468714878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43696" y="5128574"/>
            <a:ext cx="1085850" cy="9747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B039882E-C7D2-4A10-8D17-525FEF96661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1227" y="512857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0312D7E-F5FE-4ADB-8526-4D9ED88C5C15}"/>
              </a:ext>
            </a:extLst>
          </p:cNvPr>
          <p:cNvCxnSpPr/>
          <p:nvPr userDrawn="1"/>
        </p:nvCxnSpPr>
        <p:spPr>
          <a:xfrm flipH="1">
            <a:off x="914402" y="610329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6AD72B51-7D15-4502-B762-932C85FC89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23927" y="512857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3D9F259-C0D9-40E4-B155-CD1D47C48F43}"/>
              </a:ext>
            </a:extLst>
          </p:cNvPr>
          <p:cNvCxnSpPr/>
          <p:nvPr userDrawn="1"/>
        </p:nvCxnSpPr>
        <p:spPr>
          <a:xfrm flipH="1">
            <a:off x="4643696" y="610329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8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269974" y="2277417"/>
            <a:ext cx="4765976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991769" y="4403563"/>
            <a:ext cx="6848148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3269974" y="3140287"/>
            <a:ext cx="4714240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pic>
        <p:nvPicPr>
          <p:cNvPr id="13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54937" y="3564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9144000" cy="5998464"/>
          </a:xfrm>
          <a:prstGeom prst="rect">
            <a:avLst/>
          </a:prstGeom>
        </p:spPr>
      </p:pic>
      <p:pic>
        <p:nvPicPr>
          <p:cNvPr id="13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502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31444" y="1835212"/>
            <a:ext cx="1521946" cy="195071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752037" y="1835212"/>
            <a:ext cx="1478663" cy="1198561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334674" y="1835151"/>
            <a:ext cx="1178590" cy="128098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328279" y="3298825"/>
            <a:ext cx="1184516" cy="113810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757364" y="3201989"/>
            <a:ext cx="1466941" cy="583936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31763" y="3968619"/>
            <a:ext cx="1517650" cy="527181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31763" y="4673601"/>
            <a:ext cx="1517650" cy="60564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752037" y="3968619"/>
            <a:ext cx="1466850" cy="131062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319464" y="4619627"/>
            <a:ext cx="1193800" cy="659616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107440" y="196178"/>
            <a:ext cx="82296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9365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17 March 2021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InTheArt</a:t>
            </a: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Workshop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970474" cy="169277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M. Ben Ghali</a:t>
            </a:r>
          </a:p>
        </p:txBody>
      </p:sp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06" r:id="rId4"/>
    <p:sldLayoutId id="2147483709" r:id="rId5"/>
    <p:sldLayoutId id="2147483710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  <p:sldLayoutId id="2147483733" r:id="rId13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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9365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11 mars 2021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Séminaire </a:t>
            </a:r>
            <a:r>
              <a:rPr lang="fr-FR" sz="1000" kern="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InTheArt</a:t>
            </a:r>
            <a:endParaRPr lang="fr-FR" sz="1000" kern="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881185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M. Ben Ghali</a:t>
            </a:r>
          </a:p>
        </p:txBody>
      </p:sp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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9365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17 mars 2021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843277" y="4461090"/>
            <a:ext cx="6572852" cy="627569"/>
          </a:xfrm>
        </p:spPr>
        <p:txBody>
          <a:bodyPr/>
          <a:lstStyle/>
          <a:p>
            <a:r>
              <a:rPr lang="fr-FR" sz="1800" b="1" i="0" u="none" strike="noStrike" dirty="0">
                <a:effectLst/>
                <a:latin typeface="Arial" panose="020B0604020202020204" pitchFamily="34" charset="0"/>
              </a:rPr>
              <a:t>A machine </a:t>
            </a:r>
            <a:r>
              <a:rPr lang="fr-FR" sz="1800" b="1" i="0" u="none" strike="noStrike" dirty="0" err="1">
                <a:effectLst/>
                <a:latin typeface="Arial" panose="020B0604020202020204" pitchFamily="34" charset="0"/>
              </a:rPr>
              <a:t>learning</a:t>
            </a:r>
            <a:r>
              <a:rPr lang="fr-FR" sz="1800" b="1" i="0" u="none" strike="noStrike" dirty="0">
                <a:effectLst/>
                <a:latin typeface="Arial" panose="020B0604020202020204" pitchFamily="34" charset="0"/>
              </a:rPr>
              <a:t> technique for </a:t>
            </a:r>
            <a:r>
              <a:rPr lang="fr-FR" sz="1800" b="1" i="0" u="none" strike="noStrike" dirty="0" err="1">
                <a:effectLst/>
                <a:latin typeface="Arial" panose="020B0604020202020204" pitchFamily="34" charset="0"/>
              </a:rPr>
              <a:t>dynamic</a:t>
            </a:r>
            <a:r>
              <a:rPr lang="fr-FR" sz="1800" b="1" i="0" u="none" strike="noStrike" dirty="0">
                <a:effectLst/>
                <a:latin typeface="Arial" panose="020B0604020202020204" pitchFamily="34" charset="0"/>
              </a:rPr>
              <a:t> aperture computation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17 March, 2021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834776" y="5469234"/>
            <a:ext cx="3857539" cy="627569"/>
          </a:xfrm>
        </p:spPr>
        <p:txBody>
          <a:bodyPr/>
          <a:lstStyle/>
          <a:p>
            <a:r>
              <a:rPr lang="fr-FR" dirty="0"/>
              <a:t>Mehdi Ben Ghali, Barbara </a:t>
            </a:r>
            <a:r>
              <a:rPr lang="fr-FR" dirty="0" err="1"/>
              <a:t>Dalena</a:t>
            </a:r>
            <a:endParaRPr lang="fr-FR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168CA6C-B617-4BEB-BCAD-D99836C13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76" y="2006243"/>
            <a:ext cx="3256353" cy="14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/>
          <p:nvPr/>
        </p:nvSpPr>
        <p:spPr>
          <a:xfrm>
            <a:off x="392675" y="966300"/>
            <a:ext cx="3987300" cy="250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>
                    <a:lumMod val="50000"/>
                  </a:schemeClr>
                </a:solidFill>
              </a:rPr>
              <a:t>Performance is worse when we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</a:rPr>
              <a:t>run model </a:t>
            </a:r>
            <a:r>
              <a:rPr lang="fr-FR" sz="1800" b="1" dirty="0" err="1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</a:rPr>
              <a:t> long </a:t>
            </a:r>
            <a:r>
              <a:rPr lang="fr-FR" sz="1800" b="1" dirty="0" err="1">
                <a:solidFill>
                  <a:schemeClr val="accent1">
                    <a:lumMod val="50000"/>
                  </a:schemeClr>
                </a:solidFill>
              </a:rPr>
              <a:t>seeds</a:t>
            </a:r>
            <a:endParaRPr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- Higher error values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- Many of the seeds diverge from real values</a:t>
            </a:r>
            <a:endParaRPr sz="1800" b="1" dirty="0"/>
          </a:p>
        </p:txBody>
      </p:sp>
      <p:sp>
        <p:nvSpPr>
          <p:cNvPr id="306" name="Google Shape;306;p41"/>
          <p:cNvSpPr txBox="1"/>
          <p:nvPr/>
        </p:nvSpPr>
        <p:spPr>
          <a:xfrm>
            <a:off x="1500200" y="334875"/>
            <a:ext cx="184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1"/>
          <p:cNvSpPr txBox="1"/>
          <p:nvPr/>
        </p:nvSpPr>
        <p:spPr>
          <a:xfrm>
            <a:off x="1580550" y="696525"/>
            <a:ext cx="159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Google Shape;30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2375" y="838200"/>
            <a:ext cx="4459225" cy="31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839" y="3705874"/>
            <a:ext cx="4284161" cy="29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1"/>
          <p:cNvSpPr txBox="1"/>
          <p:nvPr/>
        </p:nvSpPr>
        <p:spPr>
          <a:xfrm>
            <a:off x="4799687" y="4503755"/>
            <a:ext cx="39246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sz="1800" b="1" dirty="0"/>
              <a:t>With a 20/30 train/test split :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" sz="18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 b="1" dirty="0"/>
              <a:t>Less error on training data (overfitting)</a:t>
            </a:r>
            <a:endParaRPr sz="1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6A2D97-5909-4551-8774-F92A41067343}"/>
              </a:ext>
            </a:extLst>
          </p:cNvPr>
          <p:cNvSpPr/>
          <p:nvPr/>
        </p:nvSpPr>
        <p:spPr>
          <a:xfrm>
            <a:off x="6643650" y="3749040"/>
            <a:ext cx="641070" cy="172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97992334-CCC5-4F12-BDEF-FF04062D682A}"/>
              </a:ext>
            </a:extLst>
          </p:cNvPr>
          <p:cNvSpPr txBox="1">
            <a:spLocks/>
          </p:cNvSpPr>
          <p:nvPr/>
        </p:nvSpPr>
        <p:spPr>
          <a:xfrm>
            <a:off x="1107440" y="196179"/>
            <a:ext cx="7630200" cy="3791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0" lvl="0" algn="ctr" defTabSz="95792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lang="fr-FR" sz="5200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algn="l"/>
            <a:r>
              <a:rPr lang="fr-FR" sz="2200" dirty="0">
                <a:latin typeface="+mj-lt"/>
              </a:rPr>
              <a:t>I – </a:t>
            </a:r>
            <a:r>
              <a:rPr lang="fr-FR" sz="2200" dirty="0" err="1">
                <a:latin typeface="+mj-lt"/>
              </a:rPr>
              <a:t>Linear</a:t>
            </a:r>
            <a:r>
              <a:rPr lang="fr-FR" sz="2200" dirty="0">
                <a:latin typeface="+mj-lt"/>
              </a:rPr>
              <a:t> Echo-state network – </a:t>
            </a:r>
            <a:r>
              <a:rPr lang="fr-FR" sz="2200" dirty="0" err="1">
                <a:latin typeface="+mj-lt"/>
              </a:rPr>
              <a:t>Testing</a:t>
            </a:r>
            <a:r>
              <a:rPr lang="fr-FR" sz="2200" dirty="0">
                <a:latin typeface="+mj-lt"/>
              </a:rPr>
              <a:t> on long </a:t>
            </a:r>
            <a:r>
              <a:rPr lang="fr-FR" sz="2200" dirty="0" err="1">
                <a:latin typeface="+mj-lt"/>
              </a:rPr>
              <a:t>seeds</a:t>
            </a:r>
            <a:endParaRPr lang="fr-FR" sz="2200" dirty="0">
              <a:latin typeface="+mj-lt"/>
            </a:endParaRPr>
          </a:p>
        </p:txBody>
      </p:sp>
      <p:sp>
        <p:nvSpPr>
          <p:cNvPr id="10" name="Espace réservé du numéro de diapositive 1">
            <a:extLst>
              <a:ext uri="{FF2B5EF4-FFF2-40B4-BE49-F238E27FC236}">
                <a16:creationId xmlns:a16="http://schemas.microsoft.com/office/drawing/2014/main" id="{493E38E1-7DF9-4788-8813-13AEB6AC06BD}"/>
              </a:ext>
            </a:extLst>
          </p:cNvPr>
          <p:cNvSpPr txBox="1">
            <a:spLocks/>
          </p:cNvSpPr>
          <p:nvPr/>
        </p:nvSpPr>
        <p:spPr>
          <a:xfrm>
            <a:off x="8367891" y="6630397"/>
            <a:ext cx="627944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/>
        </p:nvSpPr>
        <p:spPr>
          <a:xfrm>
            <a:off x="1500200" y="334875"/>
            <a:ext cx="184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1"/>
          <p:cNvSpPr txBox="1"/>
          <p:nvPr/>
        </p:nvSpPr>
        <p:spPr>
          <a:xfrm>
            <a:off x="1580550" y="696525"/>
            <a:ext cx="159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6A2D97-5909-4551-8774-F92A41067343}"/>
              </a:ext>
            </a:extLst>
          </p:cNvPr>
          <p:cNvSpPr/>
          <p:nvPr/>
        </p:nvSpPr>
        <p:spPr>
          <a:xfrm>
            <a:off x="6643650" y="3749040"/>
            <a:ext cx="641070" cy="172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97992334-CCC5-4F12-BDEF-FF04062D682A}"/>
              </a:ext>
            </a:extLst>
          </p:cNvPr>
          <p:cNvSpPr txBox="1">
            <a:spLocks/>
          </p:cNvSpPr>
          <p:nvPr/>
        </p:nvSpPr>
        <p:spPr>
          <a:xfrm>
            <a:off x="1107440" y="196179"/>
            <a:ext cx="7630200" cy="3791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0" lvl="0" algn="ctr" defTabSz="95792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lang="fr-FR" sz="5200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algn="l"/>
            <a:r>
              <a:rPr lang="fr-FR" sz="2200" dirty="0">
                <a:latin typeface="+mj-lt"/>
              </a:rPr>
              <a:t>I – </a:t>
            </a:r>
            <a:r>
              <a:rPr lang="fr-FR" sz="2200" dirty="0" err="1">
                <a:latin typeface="+mj-lt"/>
              </a:rPr>
              <a:t>Linear</a:t>
            </a:r>
            <a:r>
              <a:rPr lang="fr-FR" sz="2200" dirty="0">
                <a:latin typeface="+mj-lt"/>
              </a:rPr>
              <a:t> Echo-state network – No training </a:t>
            </a:r>
            <a:r>
              <a:rPr lang="fr-FR" sz="2200" dirty="0" err="1">
                <a:latin typeface="+mj-lt"/>
              </a:rPr>
              <a:t>seeds</a:t>
            </a:r>
            <a:endParaRPr lang="fr-FR" sz="2200" dirty="0"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5710B9-FF20-4385-9E2D-AA1B0A3BB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6" y="896625"/>
            <a:ext cx="3868008" cy="27364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8047334-9855-43AF-BAE9-733D1A7DD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96624"/>
            <a:ext cx="3868008" cy="27364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A1593B7-0114-43AD-B7B6-D40A4AC07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6" y="3633073"/>
            <a:ext cx="3868008" cy="27364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D82D14-C1FF-4BF4-848D-7B820A049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715844"/>
            <a:ext cx="3868009" cy="25709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E0C6EE-00F3-4B48-B265-24D337116FA6}"/>
              </a:ext>
            </a:extLst>
          </p:cNvPr>
          <p:cNvSpPr/>
          <p:nvPr/>
        </p:nvSpPr>
        <p:spPr>
          <a:xfrm>
            <a:off x="2377500" y="3429000"/>
            <a:ext cx="418966" cy="130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061B2D-A493-45E3-9984-3C6716202F70}"/>
              </a:ext>
            </a:extLst>
          </p:cNvPr>
          <p:cNvSpPr/>
          <p:nvPr/>
        </p:nvSpPr>
        <p:spPr>
          <a:xfrm>
            <a:off x="6506003" y="3443681"/>
            <a:ext cx="418966" cy="130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EE38CC-A6EA-4720-A431-E6E2CA94FA30}"/>
              </a:ext>
            </a:extLst>
          </p:cNvPr>
          <p:cNvSpPr/>
          <p:nvPr/>
        </p:nvSpPr>
        <p:spPr>
          <a:xfrm>
            <a:off x="2424350" y="6173104"/>
            <a:ext cx="418966" cy="130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1">
            <a:extLst>
              <a:ext uri="{FF2B5EF4-FFF2-40B4-BE49-F238E27FC236}">
                <a16:creationId xmlns:a16="http://schemas.microsoft.com/office/drawing/2014/main" id="{EB2B5626-754C-42B2-8E34-86217B311984}"/>
              </a:ext>
            </a:extLst>
          </p:cNvPr>
          <p:cNvSpPr txBox="1">
            <a:spLocks/>
          </p:cNvSpPr>
          <p:nvPr/>
        </p:nvSpPr>
        <p:spPr>
          <a:xfrm>
            <a:off x="8367891" y="6630397"/>
            <a:ext cx="627944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11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8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2"/>
          <p:cNvSpPr txBox="1"/>
          <p:nvPr/>
        </p:nvSpPr>
        <p:spPr>
          <a:xfrm>
            <a:off x="392850" y="861420"/>
            <a:ext cx="8358300" cy="16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700" b="1" dirty="0">
                <a:solidFill>
                  <a:schemeClr val="dk1"/>
                </a:solidFill>
              </a:rPr>
              <a:t>A type of recurrent network the that keeps track of prediction history using a “memory”</a:t>
            </a:r>
            <a:endParaRPr sz="17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700" b="1" dirty="0">
                <a:solidFill>
                  <a:schemeClr val="dk1"/>
                </a:solidFill>
              </a:rPr>
              <a:t>In a recent paper</a:t>
            </a:r>
            <a:r>
              <a:rPr lang="en" sz="1700" b="1" baseline="30000" dirty="0">
                <a:solidFill>
                  <a:schemeClr val="dk1"/>
                </a:solidFill>
              </a:rPr>
              <a:t>1</a:t>
            </a:r>
            <a:r>
              <a:rPr lang="en" sz="1700" b="1" dirty="0">
                <a:solidFill>
                  <a:srgbClr val="333333"/>
                </a:solidFill>
                <a:highlight>
                  <a:srgbClr val="FFFFFF"/>
                </a:highlight>
              </a:rPr>
              <a:t>, a similar structure </a:t>
            </a:r>
            <a:r>
              <a:rPr lang="en" sz="1700" b="1" dirty="0">
                <a:solidFill>
                  <a:srgbClr val="CC0000"/>
                </a:solidFill>
                <a:highlight>
                  <a:srgbClr val="FFFFFF"/>
                </a:highlight>
              </a:rPr>
              <a:t>using reservoirs to track the long-term and short-term history</a:t>
            </a:r>
            <a:r>
              <a:rPr lang="en" sz="1700" b="1" dirty="0">
                <a:solidFill>
                  <a:srgbClr val="333333"/>
                </a:solidFill>
                <a:highlight>
                  <a:srgbClr val="FFFFFF"/>
                </a:highlight>
              </a:rPr>
              <a:t> of the model shown great results in predicting </a:t>
            </a:r>
            <a:r>
              <a:rPr lang="en" sz="1700" b="1" dirty="0">
                <a:solidFill>
                  <a:srgbClr val="38761D"/>
                </a:solidFill>
                <a:highlight>
                  <a:srgbClr val="FFFFFF"/>
                </a:highlight>
              </a:rPr>
              <a:t>time series data</a:t>
            </a:r>
            <a:r>
              <a:rPr lang="en" sz="1700" b="1" dirty="0">
                <a:solidFill>
                  <a:srgbClr val="333333"/>
                </a:solidFill>
                <a:highlight>
                  <a:srgbClr val="FFFFFF"/>
                </a:highlight>
              </a:rPr>
              <a:t>.</a:t>
            </a:r>
            <a:endParaRPr sz="1700" b="1" dirty="0">
              <a:highlight>
                <a:srgbClr val="FFFFFF"/>
              </a:highlight>
            </a:endParaRPr>
          </a:p>
        </p:txBody>
      </p:sp>
      <p:sp>
        <p:nvSpPr>
          <p:cNvPr id="323" name="Google Shape;323;p42"/>
          <p:cNvSpPr txBox="1"/>
          <p:nvPr/>
        </p:nvSpPr>
        <p:spPr>
          <a:xfrm>
            <a:off x="545250" y="2601277"/>
            <a:ext cx="8358300" cy="259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3333"/>
                </a:solidFill>
                <a:highlight>
                  <a:srgbClr val="FFFFFF"/>
                </a:highlight>
              </a:rPr>
              <a:t>We reproduce the principle with the following architecture 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3333"/>
                </a:solidFill>
                <a:highlight>
                  <a:srgbClr val="FFFFFF"/>
                </a:highlight>
              </a:rPr>
              <a:t>&gt; A  </a:t>
            </a:r>
            <a:r>
              <a:rPr lang="en" sz="1700" b="1" dirty="0">
                <a:solidFill>
                  <a:srgbClr val="CC0000"/>
                </a:solidFill>
                <a:highlight>
                  <a:srgbClr val="FFFFFF"/>
                </a:highlight>
              </a:rPr>
              <a:t>short-term reservoir </a:t>
            </a:r>
            <a:r>
              <a:rPr lang="en" sz="1700" b="1" dirty="0">
                <a:solidFill>
                  <a:srgbClr val="38761D"/>
                </a:solidFill>
                <a:highlight>
                  <a:srgbClr val="FFFFFF"/>
                </a:highlight>
              </a:rPr>
              <a:t>: </a:t>
            </a:r>
            <a:r>
              <a:rPr lang="en" sz="1700" b="1" dirty="0">
                <a:highlight>
                  <a:srgbClr val="FFFFFF"/>
                </a:highlight>
              </a:rPr>
              <a:t>At one reservoir step, initiated using past n inputs and updated n times before being used to compute current state</a:t>
            </a:r>
            <a:endParaRPr sz="1700" b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highlight>
                  <a:srgbClr val="FFFFFF"/>
                </a:highlight>
              </a:rPr>
              <a:t>&gt; A </a:t>
            </a:r>
            <a:r>
              <a:rPr lang="en" sz="1700" b="1" dirty="0">
                <a:solidFill>
                  <a:srgbClr val="CC0000"/>
                </a:solidFill>
                <a:highlight>
                  <a:srgbClr val="FFFFFF"/>
                </a:highlight>
              </a:rPr>
              <a:t>long-term reservoir</a:t>
            </a:r>
            <a:r>
              <a:rPr lang="en" sz="1700" b="1" dirty="0">
                <a:highlight>
                  <a:srgbClr val="FFFFFF"/>
                </a:highlight>
              </a:rPr>
              <a:t> : Only updated every few steps using the last long state and output </a:t>
            </a:r>
            <a:endParaRPr sz="1700" b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highlight>
                  <a:srgbClr val="FFFFFF"/>
                </a:highlight>
              </a:rPr>
              <a:t>&gt; A </a:t>
            </a:r>
            <a:r>
              <a:rPr lang="en" sz="1700" b="1" dirty="0">
                <a:solidFill>
                  <a:srgbClr val="CC0000"/>
                </a:solidFill>
                <a:highlight>
                  <a:srgbClr val="FFFFFF"/>
                </a:highlight>
              </a:rPr>
              <a:t>regular reservoir</a:t>
            </a:r>
            <a:r>
              <a:rPr lang="en" sz="1700" b="1" dirty="0">
                <a:highlight>
                  <a:srgbClr val="FFFFFF"/>
                </a:highlight>
              </a:rPr>
              <a:t> </a:t>
            </a:r>
            <a:endParaRPr sz="1700" b="1" dirty="0">
              <a:highlight>
                <a:srgbClr val="FFFFFF"/>
              </a:highlight>
            </a:endParaRPr>
          </a:p>
        </p:txBody>
      </p:sp>
      <p:sp>
        <p:nvSpPr>
          <p:cNvPr id="324" name="Google Shape;324;p42"/>
          <p:cNvSpPr txBox="1"/>
          <p:nvPr/>
        </p:nvSpPr>
        <p:spPr>
          <a:xfrm>
            <a:off x="545250" y="5243688"/>
            <a:ext cx="83583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highlight>
                  <a:srgbClr val="FFFFFF"/>
                </a:highlight>
              </a:rPr>
              <a:t>States are then stacked, and used for training and prediction</a:t>
            </a:r>
            <a:endParaRPr sz="1700" b="1" dirty="0">
              <a:highlight>
                <a:srgbClr val="FFFFFF"/>
              </a:highlight>
            </a:endParaRP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D9DA523D-BE9D-48E2-95A9-BCC8AEE4B6A4}"/>
              </a:ext>
            </a:extLst>
          </p:cNvPr>
          <p:cNvSpPr txBox="1">
            <a:spLocks/>
          </p:cNvSpPr>
          <p:nvPr/>
        </p:nvSpPr>
        <p:spPr>
          <a:xfrm>
            <a:off x="1107440" y="196179"/>
            <a:ext cx="7630200" cy="3791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0" lvl="0" algn="ctr" defTabSz="95792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lang="fr-FR" sz="5200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algn="l"/>
            <a:r>
              <a:rPr lang="fr-FR" sz="2200" dirty="0">
                <a:latin typeface="+mj-lt"/>
              </a:rPr>
              <a:t>II – LSTM Echo-state network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368CBF-CC3D-4587-BC38-A7A0BCB20EFD}"/>
              </a:ext>
            </a:extLst>
          </p:cNvPr>
          <p:cNvSpPr txBox="1"/>
          <p:nvPr/>
        </p:nvSpPr>
        <p:spPr>
          <a:xfrm>
            <a:off x="486446" y="6153252"/>
            <a:ext cx="84759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(1) K. Zheng, B. Qian, S. Li, Y. Xiao, W. Zhuang and Q. Ma, </a:t>
            </a:r>
            <a:r>
              <a:rPr lang="fr-FR" sz="1000" b="0" i="0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"Long-Short </a:t>
            </a:r>
            <a:r>
              <a:rPr lang="fr-FR" sz="1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Term</a:t>
            </a:r>
            <a:r>
              <a:rPr lang="fr-FR" sz="1000" b="0" i="0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 Echo State Network for Time </a:t>
            </a:r>
            <a:r>
              <a:rPr lang="fr-FR" sz="1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Series</a:t>
            </a:r>
            <a:r>
              <a:rPr lang="fr-FR" sz="1000" b="0" i="0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sz="1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Prediction</a:t>
            </a:r>
            <a:r>
              <a:rPr lang="fr-FR" sz="1000" b="0" i="0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," </a:t>
            </a:r>
            <a:r>
              <a:rPr lang="fr-FR" sz="1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in </a:t>
            </a:r>
            <a:r>
              <a:rPr lang="fr-FR" sz="10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IEEE Access</a:t>
            </a:r>
            <a:r>
              <a:rPr lang="fr-FR" sz="1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vol. 8, pp. 91961-91974, 2020, </a:t>
            </a:r>
            <a:r>
              <a:rPr lang="fr-FR" sz="10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doi</a:t>
            </a:r>
            <a:r>
              <a:rPr lang="fr-FR" sz="1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: 10.1109/ACCESS.2020.2994773.</a:t>
            </a:r>
            <a:endParaRPr lang="fr-FR" sz="1000" dirty="0">
              <a:latin typeface="Georgia" panose="02040502050405020303" pitchFamily="18" charset="0"/>
            </a:endParaRPr>
          </a:p>
        </p:txBody>
      </p:sp>
      <p:sp>
        <p:nvSpPr>
          <p:cNvPr id="10" name="Espace réservé du numéro de diapositive 1">
            <a:extLst>
              <a:ext uri="{FF2B5EF4-FFF2-40B4-BE49-F238E27FC236}">
                <a16:creationId xmlns:a16="http://schemas.microsoft.com/office/drawing/2014/main" id="{4DB56918-30F6-4DC8-9875-6D6DC4247F7E}"/>
              </a:ext>
            </a:extLst>
          </p:cNvPr>
          <p:cNvSpPr txBox="1">
            <a:spLocks/>
          </p:cNvSpPr>
          <p:nvPr/>
        </p:nvSpPr>
        <p:spPr>
          <a:xfrm>
            <a:off x="8367891" y="6630397"/>
            <a:ext cx="627944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12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/>
          <p:nvPr/>
        </p:nvSpPr>
        <p:spPr>
          <a:xfrm>
            <a:off x="281250" y="798600"/>
            <a:ext cx="850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C0000"/>
              </a:solidFill>
            </a:endParaRPr>
          </a:p>
        </p:txBody>
      </p:sp>
      <p:sp>
        <p:nvSpPr>
          <p:cNvPr id="389" name="Google Shape;389;p48"/>
          <p:cNvSpPr txBox="1"/>
          <p:nvPr/>
        </p:nvSpPr>
        <p:spPr>
          <a:xfrm>
            <a:off x="4572000" y="1445100"/>
            <a:ext cx="4179300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 b="1" dirty="0"/>
              <a:t>Model almost only results in </a:t>
            </a:r>
            <a:r>
              <a:rPr lang="en" sz="1800" b="1" dirty="0">
                <a:solidFill>
                  <a:srgbClr val="38761D"/>
                </a:solidFill>
              </a:rPr>
              <a:t>linear predictions</a:t>
            </a:r>
            <a:r>
              <a:rPr lang="en" sz="1800" b="1" dirty="0"/>
              <a:t>. 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 b="1" dirty="0"/>
              <a:t>More training than test error.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 b="1" dirty="0"/>
              <a:t>To achieve better performance than the regular reservoir model, </a:t>
            </a:r>
            <a:r>
              <a:rPr lang="en" sz="1800" b="1" dirty="0">
                <a:solidFill>
                  <a:srgbClr val="38761D"/>
                </a:solidFill>
              </a:rPr>
              <a:t>we need a lot of training examples</a:t>
            </a:r>
            <a:r>
              <a:rPr lang="en" sz="1800" b="1" dirty="0"/>
              <a:t> (50 seeds). A 50-50 split results in comparable performance to previous model, only linear. 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 b="1" dirty="0"/>
              <a:t>This means </a:t>
            </a:r>
            <a:r>
              <a:rPr lang="en" sz="1800" b="1" dirty="0">
                <a:solidFill>
                  <a:srgbClr val="38761D"/>
                </a:solidFill>
              </a:rPr>
              <a:t>we use a lot of data to make only a few predictions</a:t>
            </a:r>
            <a:r>
              <a:rPr lang="en" sz="1800" b="1" dirty="0"/>
              <a:t>.</a:t>
            </a:r>
            <a:endParaRPr sz="1800" b="1" dirty="0"/>
          </a:p>
        </p:txBody>
      </p:sp>
      <p:sp>
        <p:nvSpPr>
          <p:cNvPr id="390" name="Google Shape;390;p48"/>
          <p:cNvSpPr txBox="1"/>
          <p:nvPr/>
        </p:nvSpPr>
        <p:spPr>
          <a:xfrm>
            <a:off x="294675" y="147350"/>
            <a:ext cx="4165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C4587"/>
              </a:solidFill>
            </a:endParaRPr>
          </a:p>
        </p:txBody>
      </p:sp>
      <p:pic>
        <p:nvPicPr>
          <p:cNvPr id="391" name="Google Shape;39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539" y="1668329"/>
            <a:ext cx="4306071" cy="3046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5DD8FBDB-6596-4D58-B939-077CC9CB32FB}"/>
              </a:ext>
            </a:extLst>
          </p:cNvPr>
          <p:cNvSpPr txBox="1">
            <a:spLocks/>
          </p:cNvSpPr>
          <p:nvPr/>
        </p:nvSpPr>
        <p:spPr>
          <a:xfrm>
            <a:off x="1107440" y="196179"/>
            <a:ext cx="7630200" cy="3791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0" lvl="0" algn="ctr" defTabSz="95792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lang="fr-FR" sz="5200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algn="l"/>
            <a:r>
              <a:rPr lang="fr-FR" sz="2200" dirty="0">
                <a:latin typeface="+mj-lt"/>
              </a:rPr>
              <a:t>II – LSTM Echo-state network – </a:t>
            </a:r>
            <a:r>
              <a:rPr lang="fr-FR" sz="2200" dirty="0" err="1">
                <a:latin typeface="+mj-lt"/>
              </a:rPr>
              <a:t>Overall</a:t>
            </a:r>
            <a:r>
              <a:rPr lang="fr-FR" sz="2200" dirty="0">
                <a:latin typeface="+mj-lt"/>
              </a:rPr>
              <a:t> performance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EB9E3C-1BD9-42F0-A4A8-84A66BB22FAD}"/>
              </a:ext>
            </a:extLst>
          </p:cNvPr>
          <p:cNvSpPr/>
          <p:nvPr/>
        </p:nvSpPr>
        <p:spPr>
          <a:xfrm>
            <a:off x="2377574" y="4490720"/>
            <a:ext cx="528186" cy="223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69F304F8-1950-4DE3-893E-C81DD346242F}"/>
              </a:ext>
            </a:extLst>
          </p:cNvPr>
          <p:cNvSpPr txBox="1">
            <a:spLocks/>
          </p:cNvSpPr>
          <p:nvPr/>
        </p:nvSpPr>
        <p:spPr>
          <a:xfrm>
            <a:off x="8367891" y="6621519"/>
            <a:ext cx="627944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13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9"/>
          <p:cNvSpPr txBox="1"/>
          <p:nvPr/>
        </p:nvSpPr>
        <p:spPr>
          <a:xfrm>
            <a:off x="281250" y="798600"/>
            <a:ext cx="850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C0000"/>
              </a:solidFill>
            </a:endParaRPr>
          </a:p>
        </p:txBody>
      </p:sp>
      <p:pic>
        <p:nvPicPr>
          <p:cNvPr id="398" name="Google Shape;39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446" y="933903"/>
            <a:ext cx="3190240" cy="24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6646" y="933903"/>
            <a:ext cx="3418604" cy="258145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9"/>
          <p:cNvSpPr txBox="1"/>
          <p:nvPr/>
        </p:nvSpPr>
        <p:spPr>
          <a:xfrm>
            <a:off x="660750" y="3540992"/>
            <a:ext cx="7822500" cy="278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- </a:t>
            </a:r>
            <a:r>
              <a:rPr lang="en" sz="1800" b="1" dirty="0"/>
              <a:t>The </a:t>
            </a:r>
            <a:r>
              <a:rPr lang="en" sz="1800" b="1" dirty="0">
                <a:solidFill>
                  <a:schemeClr val="accent1">
                    <a:lumMod val="50000"/>
                  </a:schemeClr>
                </a:solidFill>
              </a:rPr>
              <a:t>best performance on long seeds yet</a:t>
            </a:r>
            <a:endParaRPr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- Even </a:t>
            </a:r>
            <a:r>
              <a:rPr lang="en" sz="1800" b="1" dirty="0">
                <a:solidFill>
                  <a:schemeClr val="accent1">
                    <a:lumMod val="50000"/>
                  </a:schemeClr>
                </a:solidFill>
              </a:rPr>
              <a:t>lower testing error than on short seeds </a:t>
            </a:r>
            <a:r>
              <a:rPr lang="en" sz="1800" b="1" dirty="0"/>
              <a:t>: this could be explained by the fact that the LSTM model responds well to more data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But :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- </a:t>
            </a:r>
            <a:r>
              <a:rPr lang="en" sz="1800" b="1" dirty="0">
                <a:solidFill>
                  <a:srgbClr val="CC0000"/>
                </a:solidFill>
              </a:rPr>
              <a:t>Higher training error than shorter seeds </a:t>
            </a:r>
            <a:r>
              <a:rPr lang="en" sz="1800" b="1" dirty="0"/>
              <a:t>(meaning specific seeds still influence prediction)</a:t>
            </a:r>
            <a:endParaRPr sz="1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9AA009-42C7-4190-952E-5BCBD82A1729}"/>
              </a:ext>
            </a:extLst>
          </p:cNvPr>
          <p:cNvSpPr/>
          <p:nvPr/>
        </p:nvSpPr>
        <p:spPr>
          <a:xfrm>
            <a:off x="6644774" y="3317008"/>
            <a:ext cx="528186" cy="223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69BD08C-0BAD-418F-94C5-73CF99C9B76C}"/>
              </a:ext>
            </a:extLst>
          </p:cNvPr>
          <p:cNvSpPr txBox="1">
            <a:spLocks/>
          </p:cNvSpPr>
          <p:nvPr/>
        </p:nvSpPr>
        <p:spPr>
          <a:xfrm>
            <a:off x="1107440" y="196179"/>
            <a:ext cx="7630200" cy="3791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0" lvl="0" algn="ctr" defTabSz="95792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lang="fr-FR" sz="5200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algn="l"/>
            <a:r>
              <a:rPr lang="fr-FR" sz="2200" dirty="0">
                <a:latin typeface="+mj-lt"/>
              </a:rPr>
              <a:t>II – LSTM Echo-state network – </a:t>
            </a:r>
            <a:r>
              <a:rPr lang="fr-FR" sz="2200" dirty="0" err="1">
                <a:latin typeface="+mj-lt"/>
              </a:rPr>
              <a:t>Prediction</a:t>
            </a:r>
            <a:r>
              <a:rPr lang="fr-FR" sz="2200" dirty="0">
                <a:latin typeface="+mj-lt"/>
              </a:rPr>
              <a:t> on long </a:t>
            </a:r>
            <a:r>
              <a:rPr lang="fr-FR" sz="2200" dirty="0" err="1">
                <a:latin typeface="+mj-lt"/>
              </a:rPr>
              <a:t>seeds</a:t>
            </a:r>
            <a:endParaRPr lang="fr-FR" sz="2200" dirty="0">
              <a:latin typeface="+mj-lt"/>
            </a:endParaRPr>
          </a:p>
        </p:txBody>
      </p:sp>
      <p:sp>
        <p:nvSpPr>
          <p:cNvPr id="9" name="Espace réservé du numéro de diapositive 1">
            <a:extLst>
              <a:ext uri="{FF2B5EF4-FFF2-40B4-BE49-F238E27FC236}">
                <a16:creationId xmlns:a16="http://schemas.microsoft.com/office/drawing/2014/main" id="{E9CB82DD-43B8-4B74-AA15-919FCD09A47A}"/>
              </a:ext>
            </a:extLst>
          </p:cNvPr>
          <p:cNvSpPr txBox="1">
            <a:spLocks/>
          </p:cNvSpPr>
          <p:nvPr/>
        </p:nvSpPr>
        <p:spPr>
          <a:xfrm>
            <a:off x="8367891" y="6621519"/>
            <a:ext cx="627944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14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9"/>
          <p:cNvSpPr txBox="1"/>
          <p:nvPr/>
        </p:nvSpPr>
        <p:spPr>
          <a:xfrm>
            <a:off x="281250" y="798600"/>
            <a:ext cx="850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C0000"/>
              </a:solidFill>
            </a:endParaRP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69BD08C-0BAD-418F-94C5-73CF99C9B76C}"/>
              </a:ext>
            </a:extLst>
          </p:cNvPr>
          <p:cNvSpPr txBox="1">
            <a:spLocks/>
          </p:cNvSpPr>
          <p:nvPr/>
        </p:nvSpPr>
        <p:spPr>
          <a:xfrm>
            <a:off x="1107440" y="196179"/>
            <a:ext cx="7630200" cy="3791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0" lvl="0" algn="ctr" defTabSz="95792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lang="fr-FR" sz="5200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algn="l"/>
            <a:r>
              <a:rPr lang="fr-FR" sz="2200" dirty="0">
                <a:latin typeface="+mj-lt"/>
              </a:rPr>
              <a:t>II – LSTM Echo-state network – No training </a:t>
            </a:r>
            <a:r>
              <a:rPr lang="fr-FR" sz="2200" dirty="0" err="1">
                <a:latin typeface="+mj-lt"/>
              </a:rPr>
              <a:t>seeds</a:t>
            </a:r>
            <a:endParaRPr lang="fr-FR" sz="2200" dirty="0"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7FBC1C-21F1-46F4-B9CF-6F64CADEE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56" y="989186"/>
            <a:ext cx="3774979" cy="26706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45DF362-F41B-4C6E-B060-3A23ECB51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6" y="1002787"/>
            <a:ext cx="3774979" cy="26304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018BCC-FA2E-4E47-8ED1-A30F9A29D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5" y="3762006"/>
            <a:ext cx="3774979" cy="27387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81E4F37-6A13-4D69-855E-FB898A393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56" y="3850407"/>
            <a:ext cx="3862158" cy="2630400"/>
          </a:xfrm>
          <a:prstGeom prst="rect">
            <a:avLst/>
          </a:prstGeom>
        </p:spPr>
      </p:pic>
      <p:sp>
        <p:nvSpPr>
          <p:cNvPr id="10" name="Espace réservé du numéro de diapositive 1">
            <a:extLst>
              <a:ext uri="{FF2B5EF4-FFF2-40B4-BE49-F238E27FC236}">
                <a16:creationId xmlns:a16="http://schemas.microsoft.com/office/drawing/2014/main" id="{8919B9D1-C989-482B-B13A-F3D8D7D22595}"/>
              </a:ext>
            </a:extLst>
          </p:cNvPr>
          <p:cNvSpPr txBox="1">
            <a:spLocks/>
          </p:cNvSpPr>
          <p:nvPr/>
        </p:nvSpPr>
        <p:spPr>
          <a:xfrm>
            <a:off x="8367891" y="6621519"/>
            <a:ext cx="627944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15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4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/>
        </p:nvSpPr>
        <p:spPr>
          <a:xfrm>
            <a:off x="756975" y="1219325"/>
            <a:ext cx="7393800" cy="621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800" b="1" dirty="0"/>
              <a:t>ESN shows </a:t>
            </a:r>
            <a:r>
              <a:rPr lang="fr-FR" sz="1800" b="1" dirty="0" err="1"/>
              <a:t>strong</a:t>
            </a:r>
            <a:r>
              <a:rPr lang="fr-FR" sz="1800" b="1" dirty="0"/>
              <a:t> </a:t>
            </a:r>
            <a:r>
              <a:rPr lang="fr-FR" sz="1800" b="1" dirty="0" err="1"/>
              <a:t>potential</a:t>
            </a:r>
            <a:r>
              <a:rPr lang="fr-FR" sz="1800" b="1" dirty="0"/>
              <a:t> for </a:t>
            </a:r>
            <a:r>
              <a:rPr lang="fr-FR" sz="1800" b="1" dirty="0" err="1"/>
              <a:t>dynamic</a:t>
            </a:r>
            <a:r>
              <a:rPr lang="fr-FR" sz="1800" b="1" dirty="0"/>
              <a:t> aperture computation.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8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800" b="1" dirty="0"/>
              <a:t>DA data </a:t>
            </a:r>
            <a:r>
              <a:rPr lang="fr-FR" sz="1800" b="1" dirty="0" err="1"/>
              <a:t>scarcity</a:t>
            </a:r>
            <a:r>
              <a:rPr lang="fr-FR" sz="1800" b="1" dirty="0"/>
              <a:t> </a:t>
            </a:r>
            <a:r>
              <a:rPr lang="fr-FR" sz="1800" b="1" dirty="0" err="1"/>
              <a:t>limits</a:t>
            </a:r>
            <a:r>
              <a:rPr lang="fr-FR" sz="1800" b="1" dirty="0"/>
              <a:t> technique </a:t>
            </a:r>
            <a:r>
              <a:rPr lang="fr-FR" sz="1800" b="1" dirty="0" err="1"/>
              <a:t>effectiveness</a:t>
            </a:r>
            <a:r>
              <a:rPr lang="fr-FR" sz="1800" b="1" dirty="0"/>
              <a:t> </a:t>
            </a:r>
            <a:r>
              <a:rPr lang="fr-FR" sz="1800" b="1" dirty="0" err="1"/>
              <a:t>however</a:t>
            </a:r>
            <a:r>
              <a:rPr lang="fr-FR" sz="1800" b="1" dirty="0"/>
              <a:t>. A model </a:t>
            </a:r>
            <a:r>
              <a:rPr lang="fr-FR" sz="1800" b="1" dirty="0" err="1"/>
              <a:t>which</a:t>
            </a:r>
            <a:r>
              <a:rPr lang="fr-FR" sz="1800" b="1" dirty="0"/>
              <a:t> </a:t>
            </a:r>
            <a:r>
              <a:rPr lang="fr-FR" sz="1800" b="1" dirty="0" err="1"/>
              <a:t>does</a:t>
            </a:r>
            <a:r>
              <a:rPr lang="fr-FR" sz="1800" b="1" dirty="0"/>
              <a:t> not </a:t>
            </a:r>
            <a:r>
              <a:rPr lang="fr-FR" sz="1800" b="1" dirty="0" err="1"/>
              <a:t>need</a:t>
            </a:r>
            <a:r>
              <a:rPr lang="fr-FR" sz="1800" b="1" dirty="0"/>
              <a:t> as </a:t>
            </a:r>
            <a:r>
              <a:rPr lang="fr-FR" sz="1800" b="1" dirty="0" err="1"/>
              <a:t>much</a:t>
            </a:r>
            <a:r>
              <a:rPr lang="fr-FR" sz="1800" b="1" dirty="0"/>
              <a:t> data as </a:t>
            </a:r>
            <a:r>
              <a:rPr lang="fr-FR" sz="1800" b="1" dirty="0" err="1"/>
              <a:t>current</a:t>
            </a:r>
            <a:r>
              <a:rPr lang="fr-FR" sz="1800" b="1" dirty="0"/>
              <a:t> </a:t>
            </a:r>
            <a:r>
              <a:rPr lang="fr-FR" sz="1800" b="1" dirty="0" err="1"/>
              <a:t>examples</a:t>
            </a:r>
            <a:r>
              <a:rPr lang="fr-FR" sz="1800" b="1" dirty="0"/>
              <a:t> must </a:t>
            </a:r>
            <a:r>
              <a:rPr lang="fr-FR" sz="1800" b="1" dirty="0" err="1"/>
              <a:t>be</a:t>
            </a:r>
            <a:r>
              <a:rPr lang="fr-FR" sz="1800" b="1" dirty="0"/>
              <a:t> </a:t>
            </a:r>
            <a:r>
              <a:rPr lang="fr-FR" sz="1800" b="1" dirty="0" err="1"/>
              <a:t>achieved</a:t>
            </a:r>
            <a:r>
              <a:rPr lang="fr-FR" sz="1800" b="1" dirty="0"/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fr-FR" sz="1800" b="1" dirty="0"/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In the future 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fr-FR" sz="18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800" b="1" dirty="0"/>
              <a:t>Benchmark model on </a:t>
            </a:r>
            <a:r>
              <a:rPr lang="fr-FR" sz="1800" b="1" dirty="0" err="1"/>
              <a:t>reference</a:t>
            </a:r>
            <a:r>
              <a:rPr lang="fr-FR" sz="1800" b="1" dirty="0"/>
              <a:t> time </a:t>
            </a:r>
            <a:r>
              <a:rPr lang="fr-FR" sz="1800" b="1" dirty="0" err="1"/>
              <a:t>series</a:t>
            </a:r>
            <a:r>
              <a:rPr lang="fr-FR" sz="1800" b="1" dirty="0"/>
              <a:t> data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8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800" b="1" dirty="0"/>
              <a:t>ANN </a:t>
            </a:r>
            <a:r>
              <a:rPr lang="fr-FR" sz="1800" b="1" dirty="0" err="1"/>
              <a:t>readout</a:t>
            </a:r>
            <a:r>
              <a:rPr lang="fr-FR" sz="1800" b="1" dirty="0"/>
              <a:t> layer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8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800" b="1" dirty="0" err="1"/>
              <a:t>Several</a:t>
            </a:r>
            <a:r>
              <a:rPr lang="fr-FR" sz="1800" b="1" dirty="0"/>
              <a:t> réservoirs for one </a:t>
            </a:r>
            <a:r>
              <a:rPr lang="fr-FR" sz="1800" b="1" dirty="0" err="1"/>
              <a:t>seed</a:t>
            </a:r>
            <a:endParaRPr lang="fr-FR" sz="18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8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800" b="1" dirty="0"/>
              <a:t>Try time </a:t>
            </a:r>
            <a:r>
              <a:rPr lang="fr-FR" sz="1800" b="1" dirty="0" err="1"/>
              <a:t>series</a:t>
            </a:r>
            <a:r>
              <a:rPr lang="fr-FR" sz="1800" b="1" dirty="0"/>
              <a:t> </a:t>
            </a:r>
            <a:r>
              <a:rPr lang="fr-FR" sz="1800" b="1" dirty="0" err="1"/>
              <a:t>decomposition</a:t>
            </a:r>
            <a:r>
              <a:rPr lang="fr-FR" sz="1800" b="1" dirty="0"/>
              <a:t> solutions </a:t>
            </a:r>
            <a:r>
              <a:rPr lang="fr-FR" sz="1800" b="1" dirty="0" err="1"/>
              <a:t>with</a:t>
            </a:r>
            <a:r>
              <a:rPr lang="fr-FR" sz="1800" b="1" dirty="0"/>
              <a:t> </a:t>
            </a:r>
            <a:r>
              <a:rPr lang="fr-FR" sz="1800" b="1" dirty="0" err="1"/>
              <a:t>current</a:t>
            </a:r>
            <a:r>
              <a:rPr lang="fr-FR" sz="1800" b="1" dirty="0"/>
              <a:t> </a:t>
            </a:r>
            <a:r>
              <a:rPr lang="fr-FR" sz="1800" b="1" dirty="0" err="1"/>
              <a:t>models</a:t>
            </a:r>
            <a:r>
              <a:rPr lang="fr-FR" sz="1800" b="1" dirty="0"/>
              <a:t> (</a:t>
            </a:r>
            <a:r>
              <a:rPr lang="fr-FR" sz="1800" b="1" dirty="0" err="1">
                <a:solidFill>
                  <a:srgbClr val="FFC000"/>
                </a:solidFill>
              </a:rPr>
              <a:t>statsmodels</a:t>
            </a:r>
            <a:r>
              <a:rPr lang="fr-FR" sz="1800" b="1" dirty="0">
                <a:solidFill>
                  <a:srgbClr val="FFC000"/>
                </a:solidFill>
              </a:rPr>
              <a:t> </a:t>
            </a:r>
            <a:r>
              <a:rPr lang="fr-FR" sz="1800" b="1" dirty="0" err="1">
                <a:solidFill>
                  <a:srgbClr val="FFC000"/>
                </a:solidFill>
              </a:rPr>
              <a:t>tsa</a:t>
            </a:r>
            <a:r>
              <a:rPr lang="fr-FR" sz="1800" b="1" dirty="0">
                <a:solidFill>
                  <a:srgbClr val="FFC000"/>
                </a:solidFill>
              </a:rPr>
              <a:t> </a:t>
            </a:r>
            <a:r>
              <a:rPr lang="fr-FR" sz="1800" b="1" dirty="0" err="1"/>
              <a:t>library</a:t>
            </a:r>
            <a:r>
              <a:rPr lang="fr-FR" sz="1800" b="1" dirty="0"/>
              <a:t>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8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9D45E793-F829-4C3C-8270-DE33DA0719A1}"/>
              </a:ext>
            </a:extLst>
          </p:cNvPr>
          <p:cNvSpPr txBox="1">
            <a:spLocks/>
          </p:cNvSpPr>
          <p:nvPr/>
        </p:nvSpPr>
        <p:spPr>
          <a:xfrm>
            <a:off x="1107440" y="196179"/>
            <a:ext cx="7630200" cy="3791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0" lvl="0" algn="ctr" defTabSz="95792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lang="fr-FR" sz="5200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algn="l"/>
            <a:r>
              <a:rPr lang="fr-FR" sz="2200" dirty="0">
                <a:latin typeface="+mj-lt"/>
              </a:rPr>
              <a:t>Conclusions and perspective</a:t>
            </a:r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FF562D8E-ABCB-4374-9F3C-C849D9029ED5}"/>
              </a:ext>
            </a:extLst>
          </p:cNvPr>
          <p:cNvSpPr txBox="1">
            <a:spLocks/>
          </p:cNvSpPr>
          <p:nvPr/>
        </p:nvSpPr>
        <p:spPr>
          <a:xfrm>
            <a:off x="8367891" y="6621519"/>
            <a:ext cx="627944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16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5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93735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Outlook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60825" y="1630410"/>
            <a:ext cx="7924376" cy="2067964"/>
          </a:xfrm>
        </p:spPr>
        <p:txBody>
          <a:bodyPr/>
          <a:lstStyle/>
          <a:p>
            <a:r>
              <a:rPr lang="fr-FR" dirty="0"/>
              <a:t>Introduction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I – </a:t>
            </a:r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Readout</a:t>
            </a:r>
            <a:r>
              <a:rPr lang="fr-FR" dirty="0"/>
              <a:t> Echo-state Network</a:t>
            </a:r>
          </a:p>
          <a:p>
            <a:endParaRPr lang="fr-FR" dirty="0"/>
          </a:p>
          <a:p>
            <a:r>
              <a:rPr lang="fr-FR" dirty="0"/>
              <a:t>II – LSTM Echo-state Network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140236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697A5-F0F8-4A0E-8802-0A9BD2BD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41" y="60757"/>
            <a:ext cx="6562866" cy="650036"/>
          </a:xfrm>
        </p:spPr>
        <p:txBody>
          <a:bodyPr/>
          <a:lstStyle/>
          <a:p>
            <a:r>
              <a:rPr lang="fr-FR" dirty="0"/>
              <a:t>Dynamic Aperture of </a:t>
            </a:r>
            <a:r>
              <a:rPr lang="fr-FR" dirty="0" err="1"/>
              <a:t>circular</a:t>
            </a:r>
            <a:r>
              <a:rPr lang="fr-FR" dirty="0"/>
              <a:t> </a:t>
            </a:r>
            <a:r>
              <a:rPr lang="fr-FR" dirty="0" err="1"/>
              <a:t>accelerators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52470E-E059-46CE-B245-3E20FF5303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825" y="1484739"/>
            <a:ext cx="3911175" cy="4865653"/>
          </a:xfrm>
        </p:spPr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+mj-lt"/>
              </a:rPr>
              <a:t>-Dynamic Aperture represents the area of stable motion of a particle in an accelerator. It is currently determined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using </a:t>
            </a: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+mj-lt"/>
              </a:rPr>
              <a:t>large HPC tracking simulations.</a:t>
            </a: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+mj-lt"/>
              </a:rPr>
              <a:t>-Datasets </a:t>
            </a:r>
            <a:r>
              <a:rPr lang="en-US" sz="1800" b="1" i="0" u="none" strike="noStrike" dirty="0">
                <a:solidFill>
                  <a:srgbClr val="CC0000"/>
                </a:solidFill>
                <a:effectLst/>
                <a:latin typeface="+mj-lt"/>
              </a:rPr>
              <a:t>provided by tracking simulations</a:t>
            </a:r>
            <a:endParaRPr lang="en-US" b="0" dirty="0">
              <a:effectLst/>
              <a:latin typeface="+mj-lt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  <a:latin typeface="+mj-lt"/>
              </a:rPr>
            </a:b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+mj-lt"/>
              </a:rPr>
              <a:t>- DA computed for different machines configurations (defined by randomly distributed magnetic field errors), called</a:t>
            </a:r>
            <a:r>
              <a:rPr lang="en-US" sz="1800" b="1" i="0" u="none" strike="noStrike" dirty="0">
                <a:effectLst/>
                <a:latin typeface="+mj-lt"/>
              </a:rPr>
              <a:t> </a:t>
            </a:r>
            <a:r>
              <a:rPr lang="en-US" sz="1800" b="1" i="0" u="none" strike="noStrike" dirty="0">
                <a:solidFill>
                  <a:srgbClr val="CC0000"/>
                </a:solidFill>
                <a:effectLst/>
                <a:latin typeface="+mj-lt"/>
              </a:rPr>
              <a:t>seeds</a:t>
            </a:r>
            <a:endParaRPr lang="en-US" b="0" dirty="0">
              <a:effectLst/>
              <a:latin typeface="+mj-lt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  <a:latin typeface="+mj-lt"/>
              </a:rPr>
            </a:b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+mj-lt"/>
              </a:rPr>
              <a:t>- 60 seeds of each type : with DA values for 10000 and 100000 turns respectively</a:t>
            </a:r>
            <a:endParaRPr lang="en-US" b="0" dirty="0">
              <a:solidFill>
                <a:schemeClr val="tx1"/>
              </a:solidFill>
              <a:effectLst/>
              <a:latin typeface="+mj-lt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endParaRPr lang="fr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101A3F0-7054-4303-AE7A-4A233B740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26" y="970547"/>
            <a:ext cx="4133005" cy="279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63895B-7D96-4D42-8B18-97A0E8133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207" y="3766805"/>
            <a:ext cx="3816176" cy="27967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EE3DC9-F1C1-4D30-AA48-FD2D92B5044D}"/>
              </a:ext>
            </a:extLst>
          </p:cNvPr>
          <p:cNvSpPr/>
          <p:nvPr/>
        </p:nvSpPr>
        <p:spPr>
          <a:xfrm>
            <a:off x="7865616" y="3845058"/>
            <a:ext cx="781234" cy="316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3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0" u="none" strike="noStrike" dirty="0">
                <a:effectLst/>
                <a:latin typeface="+mj-lt"/>
              </a:rPr>
              <a:t>Echo-state Network</a:t>
            </a:r>
            <a:endParaRPr lang="fr-FR" dirty="0"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6220660-AB86-4E2B-8097-72040249A06E}"/>
              </a:ext>
            </a:extLst>
          </p:cNvPr>
          <p:cNvSpPr txBox="1"/>
          <p:nvPr/>
        </p:nvSpPr>
        <p:spPr>
          <a:xfrm>
            <a:off x="298784" y="1184226"/>
            <a:ext cx="3302669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effectLst/>
                <a:latin typeface="+mj-lt"/>
              </a:rPr>
              <a:t>-An input is represented by a reservoir “state”, a random fixed representation into a higher space</a:t>
            </a:r>
            <a:endParaRPr lang="en-US" sz="1800" b="0" dirty="0"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800" b="0" dirty="0">
                <a:effectLst/>
                <a:latin typeface="+mj-lt"/>
              </a:rPr>
            </a:br>
            <a:r>
              <a:rPr lang="en-US" sz="1800" b="1" i="0" u="none" strike="noStrike" dirty="0">
                <a:effectLst/>
                <a:latin typeface="+mj-lt"/>
              </a:rPr>
              <a:t>-Successive reservoir states are then calculated recurrently using previous states and new inputs</a:t>
            </a:r>
            <a:endParaRPr lang="en-US" sz="1800" b="0" dirty="0"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800" b="0" dirty="0">
                <a:effectLst/>
                <a:latin typeface="+mj-lt"/>
              </a:rPr>
            </a:br>
            <a:r>
              <a:rPr lang="en-US" sz="1800" b="1" i="0" u="none" strike="noStrike" dirty="0">
                <a:effectLst/>
                <a:latin typeface="+mj-lt"/>
              </a:rPr>
              <a:t>-The reservoir output is then obtained using trainable output weights</a:t>
            </a:r>
            <a:endParaRPr lang="en-US" sz="1800" b="0" dirty="0">
              <a:effectLst/>
              <a:latin typeface="+mj-lt"/>
            </a:endParaRPr>
          </a:p>
          <a:p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endParaRPr lang="fr-FR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B7F0AB88-ABB3-4F13-ACD3-6AECC921D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05" y="4919499"/>
            <a:ext cx="75875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Update formula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                                                              </a:t>
            </a:r>
          </a:p>
        </p:txBody>
      </p:sp>
      <p:pic>
        <p:nvPicPr>
          <p:cNvPr id="3089" name="Picture 17">
            <a:extLst>
              <a:ext uri="{FF2B5EF4-FFF2-40B4-BE49-F238E27FC236}">
                <a16:creationId xmlns:a16="http://schemas.microsoft.com/office/drawing/2014/main" id="{94107FA2-35EC-42EA-ADBD-775713893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4" y="5284434"/>
            <a:ext cx="35242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5378884B-65D0-48E4-85BE-0A80ADDF8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34" y="5313009"/>
            <a:ext cx="23812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>
            <a:extLst>
              <a:ext uri="{FF2B5EF4-FFF2-40B4-BE49-F238E27FC236}">
                <a16:creationId xmlns:a16="http://schemas.microsoft.com/office/drawing/2014/main" id="{7E770EFF-6F2F-4EFE-A8DB-66ABAB7F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34" y="5422546"/>
            <a:ext cx="1257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16">
            <a:extLst>
              <a:ext uri="{FF2B5EF4-FFF2-40B4-BE49-F238E27FC236}">
                <a16:creationId xmlns:a16="http://schemas.microsoft.com/office/drawing/2014/main" id="{67D2623F-97EA-49AF-8160-85B75C686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766" y="4662972"/>
            <a:ext cx="3302669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Output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kumimoji="0" lang="fr-FR" altLang="fr-FR" sz="3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fr-FR" altLang="fr-FR" sz="3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fr-FR" altLang="fr-FR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093" name="Picture 21">
            <a:extLst>
              <a:ext uri="{FF2B5EF4-FFF2-40B4-BE49-F238E27FC236}">
                <a16:creationId xmlns:a16="http://schemas.microsoft.com/office/drawing/2014/main" id="{DC57A10C-19CD-491E-BA09-40B7F11E3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698" y="1273215"/>
            <a:ext cx="4789165" cy="302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0CF4D75-6BC2-41D7-A16E-DBA9B06E1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6377" y="5920548"/>
            <a:ext cx="3952875" cy="628650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82F8ABA0-368B-4608-8F44-39D0C1121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05" y="6022197"/>
            <a:ext cx="75875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Ridge </a:t>
            </a:r>
            <a:r>
              <a:rPr lang="fr-FR" altLang="fr-FR" sz="18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Regression</a:t>
            </a:r>
            <a:r>
              <a:rPr lang="fr-FR" altLang="fr-FR" sz="1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FR" altLang="fr-FR" sz="18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Readout</a:t>
            </a:r>
            <a:r>
              <a:rPr lang="fr-FR" altLang="fr-FR" sz="1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: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614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3">
            <a:extLst>
              <a:ext uri="{FF2B5EF4-FFF2-40B4-BE49-F238E27FC236}">
                <a16:creationId xmlns:a16="http://schemas.microsoft.com/office/drawing/2014/main" id="{FB0173D5-3CFB-4910-8826-30219FFC3B7E}"/>
              </a:ext>
            </a:extLst>
          </p:cNvPr>
          <p:cNvSpPr txBox="1">
            <a:spLocks/>
          </p:cNvSpPr>
          <p:nvPr/>
        </p:nvSpPr>
        <p:spPr>
          <a:xfrm>
            <a:off x="1107440" y="196179"/>
            <a:ext cx="5333999" cy="3791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0" lvl="0" algn="ctr" defTabSz="95792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lang="fr-FR" sz="5200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algn="l"/>
            <a:r>
              <a:rPr lang="fr-FR" sz="2200" dirty="0">
                <a:latin typeface="+mj-lt"/>
              </a:rPr>
              <a:t>I – </a:t>
            </a:r>
            <a:r>
              <a:rPr lang="fr-FR" sz="2200" dirty="0" err="1">
                <a:latin typeface="+mj-lt"/>
              </a:rPr>
              <a:t>Linear</a:t>
            </a:r>
            <a:r>
              <a:rPr lang="fr-FR" sz="2200" dirty="0">
                <a:latin typeface="+mj-lt"/>
              </a:rPr>
              <a:t> Echo-State Network - Training </a:t>
            </a:r>
          </a:p>
        </p:txBody>
      </p:sp>
      <p:sp>
        <p:nvSpPr>
          <p:cNvPr id="12" name="Google Shape;122;p20">
            <a:extLst>
              <a:ext uri="{FF2B5EF4-FFF2-40B4-BE49-F238E27FC236}">
                <a16:creationId xmlns:a16="http://schemas.microsoft.com/office/drawing/2014/main" id="{CE536795-BC89-4884-A946-5CA4A34DDCB0}"/>
              </a:ext>
            </a:extLst>
          </p:cNvPr>
          <p:cNvSpPr txBox="1"/>
          <p:nvPr/>
        </p:nvSpPr>
        <p:spPr>
          <a:xfrm>
            <a:off x="756975" y="306211"/>
            <a:ext cx="7393800" cy="167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8761D"/>
                </a:solidFill>
              </a:rPr>
              <a:t>Traditionally </a:t>
            </a:r>
            <a:r>
              <a:rPr lang="en" sz="1800" b="1" dirty="0"/>
              <a:t>: Use the first points in a series for the training. The remaining points are predicted recurrently from the last reservoir state. 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CC0000"/>
                </a:solidFill>
              </a:rPr>
              <a:t>Unsuccessful in our case</a:t>
            </a:r>
            <a:r>
              <a:rPr lang="en" sz="1800" b="1" dirty="0"/>
              <a:t> , so we use a different process :</a:t>
            </a:r>
            <a:endParaRPr sz="1800" b="1" dirty="0"/>
          </a:p>
        </p:txBody>
      </p:sp>
      <p:sp>
        <p:nvSpPr>
          <p:cNvPr id="13" name="Google Shape;123;p20">
            <a:extLst>
              <a:ext uri="{FF2B5EF4-FFF2-40B4-BE49-F238E27FC236}">
                <a16:creationId xmlns:a16="http://schemas.microsoft.com/office/drawing/2014/main" id="{75E66D23-D12A-4972-8F34-B523D3FEF4D4}"/>
              </a:ext>
            </a:extLst>
          </p:cNvPr>
          <p:cNvSpPr txBox="1"/>
          <p:nvPr/>
        </p:nvSpPr>
        <p:spPr>
          <a:xfrm>
            <a:off x="638775" y="1967409"/>
            <a:ext cx="7630200" cy="500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 b="1" dirty="0"/>
              <a:t>Weights are randomly initiated, all are fixed except output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 b="1" dirty="0"/>
              <a:t>Training seeds are reserved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 b="1" dirty="0">
                <a:solidFill>
                  <a:srgbClr val="38761D"/>
                </a:solidFill>
              </a:rPr>
              <a:t>For each training seed</a:t>
            </a:r>
            <a:r>
              <a:rPr lang="en" sz="1800" b="1" dirty="0"/>
              <a:t> : </a:t>
            </a:r>
            <a:endParaRPr sz="1800" b="1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&gt; Start a new reservoir </a:t>
            </a:r>
            <a:endParaRPr sz="1800" b="1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&gt;  Updated for all data points </a:t>
            </a:r>
            <a:endParaRPr sz="1800" b="1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&gt; Save states in global state matrix</a:t>
            </a:r>
            <a:endParaRPr sz="1800" b="1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 b="1" dirty="0">
                <a:solidFill>
                  <a:srgbClr val="38761D"/>
                </a:solidFill>
              </a:rPr>
              <a:t>Training (once)</a:t>
            </a:r>
            <a:r>
              <a:rPr lang="en" sz="1800" b="1" dirty="0"/>
              <a:t> : Compute output 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sz="1800" b="1" dirty="0"/>
              <a:t>weights using Ridge regression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 b="1" dirty="0">
                <a:solidFill>
                  <a:srgbClr val="38761D"/>
                </a:solidFill>
              </a:rPr>
              <a:t>Prediction (for each test seed)</a:t>
            </a:r>
            <a:r>
              <a:rPr lang="en" sz="1800" b="1" dirty="0"/>
              <a:t> :</a:t>
            </a:r>
            <a:endParaRPr sz="1800" b="1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&gt; Initiate a new reservoir</a:t>
            </a:r>
            <a:endParaRPr sz="1800" b="1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&gt; Updating using the first data points of the seed</a:t>
            </a:r>
            <a:endParaRPr sz="1800" b="1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&gt; Run it “generatively” to predict the remaining points 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FFA03D8D-F61B-43A4-9374-9C1AE6429168}"/>
              </a:ext>
            </a:extLst>
          </p:cNvPr>
          <p:cNvSpPr txBox="1">
            <a:spLocks/>
          </p:cNvSpPr>
          <p:nvPr/>
        </p:nvSpPr>
        <p:spPr>
          <a:xfrm>
            <a:off x="8367891" y="6612643"/>
            <a:ext cx="627944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3ED2165-DD36-463C-93BD-0E4D2B528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59" y="2382730"/>
            <a:ext cx="4079041" cy="30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5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/>
        </p:nvSpPr>
        <p:spPr>
          <a:xfrm>
            <a:off x="392850" y="783125"/>
            <a:ext cx="850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B5394"/>
                </a:solidFill>
              </a:rPr>
              <a:t>Summary</a:t>
            </a:r>
            <a:endParaRPr sz="3000" b="1" dirty="0">
              <a:solidFill>
                <a:srgbClr val="0B5394"/>
              </a:solidFill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392850" y="1429625"/>
            <a:ext cx="835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8761D"/>
              </a:solidFill>
            </a:endParaRPr>
          </a:p>
        </p:txBody>
      </p:sp>
      <p:graphicFrame>
        <p:nvGraphicFramePr>
          <p:cNvPr id="254" name="Google Shape;254;p35"/>
          <p:cNvGraphicFramePr/>
          <p:nvPr>
            <p:extLst>
              <p:ext uri="{D42A27DB-BD31-4B8C-83A1-F6EECF244321}">
                <p14:modId xmlns:p14="http://schemas.microsoft.com/office/powerpoint/2010/main" val="760359902"/>
              </p:ext>
            </p:extLst>
          </p:nvPr>
        </p:nvGraphicFramePr>
        <p:xfrm>
          <a:off x="392850" y="1429625"/>
          <a:ext cx="8358300" cy="49480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Grid search parameters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pairs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all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Spectral radius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0.37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0.35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Connectivity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0.95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0.8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Leaking rate (a)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0.04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0.25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Tanh leak (t)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0.35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Ridge coefficient (lambda)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5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5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Score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0.094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0.086</a:t>
                      </a:r>
                      <a:endParaRPr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re 3">
            <a:extLst>
              <a:ext uri="{FF2B5EF4-FFF2-40B4-BE49-F238E27FC236}">
                <a16:creationId xmlns:a16="http://schemas.microsoft.com/office/drawing/2014/main" id="{F9259CA1-E05D-40CA-B653-139383C4D2E9}"/>
              </a:ext>
            </a:extLst>
          </p:cNvPr>
          <p:cNvSpPr txBox="1">
            <a:spLocks/>
          </p:cNvSpPr>
          <p:nvPr/>
        </p:nvSpPr>
        <p:spPr>
          <a:xfrm>
            <a:off x="1107440" y="196179"/>
            <a:ext cx="7630200" cy="3791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0" lvl="0" algn="ctr" defTabSz="95792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lang="fr-FR" sz="5200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algn="l"/>
            <a:r>
              <a:rPr lang="fr-FR" sz="2200" dirty="0">
                <a:latin typeface="+mj-lt"/>
              </a:rPr>
              <a:t>I – </a:t>
            </a:r>
            <a:r>
              <a:rPr lang="fr-FR" sz="2200" dirty="0" err="1">
                <a:latin typeface="+mj-lt"/>
              </a:rPr>
              <a:t>Linear</a:t>
            </a:r>
            <a:r>
              <a:rPr lang="fr-FR" sz="2200" dirty="0">
                <a:latin typeface="+mj-lt"/>
              </a:rPr>
              <a:t> Echo-state network – </a:t>
            </a:r>
            <a:r>
              <a:rPr lang="fr-FR" sz="2200" dirty="0" err="1">
                <a:latin typeface="+mj-lt"/>
              </a:rPr>
              <a:t>Hyperparameter</a:t>
            </a:r>
            <a:r>
              <a:rPr lang="fr-FR" sz="2200" dirty="0">
                <a:latin typeface="+mj-lt"/>
              </a:rPr>
              <a:t> </a:t>
            </a:r>
            <a:r>
              <a:rPr lang="fr-FR" sz="2200" dirty="0" err="1">
                <a:latin typeface="+mj-lt"/>
              </a:rPr>
              <a:t>optimization</a:t>
            </a:r>
            <a:endParaRPr lang="fr-FR" sz="2200" dirty="0">
              <a:latin typeface="+mj-lt"/>
            </a:endParaRPr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BB9977AB-7BAB-4890-9AF9-C300C9E0B353}"/>
              </a:ext>
            </a:extLst>
          </p:cNvPr>
          <p:cNvSpPr txBox="1">
            <a:spLocks/>
          </p:cNvSpPr>
          <p:nvPr/>
        </p:nvSpPr>
        <p:spPr>
          <a:xfrm>
            <a:off x="8367891" y="6630397"/>
            <a:ext cx="627944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/>
        </p:nvSpPr>
        <p:spPr>
          <a:xfrm>
            <a:off x="406275" y="954525"/>
            <a:ext cx="7706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New additions :</a:t>
            </a:r>
            <a:endParaRPr sz="1800" b="1" dirty="0"/>
          </a:p>
        </p:txBody>
      </p:sp>
      <p:sp>
        <p:nvSpPr>
          <p:cNvPr id="261" name="Google Shape;261;p36"/>
          <p:cNvSpPr txBox="1"/>
          <p:nvPr/>
        </p:nvSpPr>
        <p:spPr>
          <a:xfrm>
            <a:off x="406275" y="1212816"/>
            <a:ext cx="7393800" cy="400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800" b="1" dirty="0">
                <a:solidFill>
                  <a:schemeClr val="dk1"/>
                </a:solidFill>
              </a:rPr>
              <a:t>Teacher-forcing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endParaRPr lang="en" sz="1800" b="1" dirty="0">
              <a:solidFill>
                <a:schemeClr val="dk1"/>
              </a:solidFill>
            </a:endParaRPr>
          </a:p>
          <a:p>
            <a:pPr marL="457200" indent="-317500">
              <a:buClr>
                <a:schemeClr val="dk1"/>
              </a:buClr>
              <a:buSzPts val="1400"/>
              <a:buFontTx/>
              <a:buChar char="-"/>
            </a:pPr>
            <a:r>
              <a:rPr lang="fr-FR" sz="1800" b="1" dirty="0"/>
              <a:t>Data sampling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 sz="1800" b="1" dirty="0">
                <a:solidFill>
                  <a:schemeClr val="dk1"/>
                </a:solidFill>
              </a:rPr>
              <a:t>Fixing </a:t>
            </a:r>
            <a:r>
              <a:rPr lang="fr-FR" sz="1800" b="1" dirty="0" err="1">
                <a:solidFill>
                  <a:schemeClr val="dk1"/>
                </a:solidFill>
              </a:rPr>
              <a:t>random</a:t>
            </a:r>
            <a:r>
              <a:rPr lang="fr-FR" sz="1800" b="1" dirty="0">
                <a:solidFill>
                  <a:schemeClr val="dk1"/>
                </a:solidFill>
              </a:rPr>
              <a:t> </a:t>
            </a:r>
            <a:r>
              <a:rPr lang="fr-FR" sz="1800" b="1" dirty="0" err="1">
                <a:solidFill>
                  <a:schemeClr val="dk1"/>
                </a:solidFill>
              </a:rPr>
              <a:t>generator</a:t>
            </a:r>
            <a:r>
              <a:rPr lang="fr-FR" sz="1800" b="1" dirty="0">
                <a:solidFill>
                  <a:schemeClr val="dk1"/>
                </a:solidFill>
              </a:rPr>
              <a:t> </a:t>
            </a:r>
            <a:r>
              <a:rPr lang="fr-FR" sz="1800" b="1" dirty="0" err="1">
                <a:solidFill>
                  <a:schemeClr val="dk1"/>
                </a:solidFill>
              </a:rPr>
              <a:t>seed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 sz="1800" b="1" dirty="0"/>
              <a:t>Data </a:t>
            </a:r>
            <a:r>
              <a:rPr lang="fr-FR" sz="1800" b="1" dirty="0" err="1"/>
              <a:t>Scaling</a:t>
            </a:r>
            <a:endParaRPr lang="fr-FR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 b="1" dirty="0"/>
              <a:t>Introducing a polynomial component to the regression 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 b="1" dirty="0"/>
              <a:t>Dropping the first reservoir states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62" name="Google Shape;262;p36"/>
          <p:cNvSpPr txBox="1"/>
          <p:nvPr/>
        </p:nvSpPr>
        <p:spPr>
          <a:xfrm>
            <a:off x="406274" y="4963443"/>
            <a:ext cx="833136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The latter two had a minor effect on performance. Data scaling and teacher-forcing improve performance.</a:t>
            </a:r>
            <a:endParaRPr sz="1800" b="1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1E86A37B-96E8-477C-BEE5-521743BEA75D}"/>
              </a:ext>
            </a:extLst>
          </p:cNvPr>
          <p:cNvSpPr txBox="1">
            <a:spLocks/>
          </p:cNvSpPr>
          <p:nvPr/>
        </p:nvSpPr>
        <p:spPr>
          <a:xfrm>
            <a:off x="1107440" y="196179"/>
            <a:ext cx="7630200" cy="3791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0" lvl="0" algn="ctr" defTabSz="95792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lang="fr-FR" sz="5200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algn="l"/>
            <a:r>
              <a:rPr lang="fr-FR" sz="2200" dirty="0">
                <a:latin typeface="+mj-lt"/>
              </a:rPr>
              <a:t>I – </a:t>
            </a:r>
            <a:r>
              <a:rPr lang="fr-FR" sz="2200" dirty="0" err="1">
                <a:latin typeface="+mj-lt"/>
              </a:rPr>
              <a:t>Linear</a:t>
            </a:r>
            <a:r>
              <a:rPr lang="fr-FR" sz="2200" dirty="0">
                <a:latin typeface="+mj-lt"/>
              </a:rPr>
              <a:t> Echo-state network – Model </a:t>
            </a:r>
            <a:r>
              <a:rPr lang="fr-FR" sz="2200" dirty="0" err="1">
                <a:latin typeface="+mj-lt"/>
              </a:rPr>
              <a:t>customization</a:t>
            </a:r>
            <a:endParaRPr lang="fr-FR" sz="2200" dirty="0">
              <a:latin typeface="+mj-lt"/>
            </a:endParaRPr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7D0CA6C8-C521-4F98-96CA-56EA67907B80}"/>
              </a:ext>
            </a:extLst>
          </p:cNvPr>
          <p:cNvSpPr txBox="1">
            <a:spLocks/>
          </p:cNvSpPr>
          <p:nvPr/>
        </p:nvSpPr>
        <p:spPr>
          <a:xfrm>
            <a:off x="8367891" y="6630397"/>
            <a:ext cx="627944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/>
          <p:nvPr/>
        </p:nvSpPr>
        <p:spPr>
          <a:xfrm>
            <a:off x="763575" y="944217"/>
            <a:ext cx="7393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The model has an </a:t>
            </a:r>
            <a:r>
              <a:rPr lang="en" sz="1800" b="1" dirty="0">
                <a:solidFill>
                  <a:schemeClr val="accent1">
                    <a:lumMod val="50000"/>
                  </a:schemeClr>
                </a:solidFill>
              </a:rPr>
              <a:t>improved performance compared to the minimal</a:t>
            </a:r>
            <a:endParaRPr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8" name="Google Shape;288;p39"/>
          <p:cNvSpPr txBox="1"/>
          <p:nvPr/>
        </p:nvSpPr>
        <p:spPr>
          <a:xfrm>
            <a:off x="875113" y="4820450"/>
            <a:ext cx="7393800" cy="140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 b="1" dirty="0">
                <a:solidFill>
                  <a:srgbClr val="CC0000"/>
                </a:solidFill>
              </a:rPr>
              <a:t>Capable of yielding non-linear solutions. </a:t>
            </a:r>
            <a:endParaRPr sz="1800" b="1" dirty="0">
              <a:solidFill>
                <a:srgbClr val="CC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 b="1" dirty="0"/>
              <a:t>Good average error scores (0.048) (</a:t>
            </a:r>
            <a:r>
              <a:rPr lang="en" sz="1800" b="1" dirty="0">
                <a:solidFill>
                  <a:srgbClr val="CC0000"/>
                </a:solidFill>
              </a:rPr>
              <a:t>within the error margin</a:t>
            </a:r>
            <a:r>
              <a:rPr lang="en" sz="1800" b="1" dirty="0"/>
              <a:t> allowed for DA applications)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89" name="Google Shape;289;p39"/>
          <p:cNvSpPr txBox="1"/>
          <p:nvPr/>
        </p:nvSpPr>
        <p:spPr>
          <a:xfrm>
            <a:off x="5172225" y="1506228"/>
            <a:ext cx="3214800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With the following parameters :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a = 0.25, t =1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Connectivity = 0.8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Spectral radius = 0.35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250-unit reservoir 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[-1,1] min max scaling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teacher forcing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Ridge regression, 5.0 coefficient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20 training seeds, 30 test seeds</a:t>
            </a:r>
            <a:endParaRPr sz="1600" dirty="0"/>
          </a:p>
        </p:txBody>
      </p:sp>
      <p:sp>
        <p:nvSpPr>
          <p:cNvPr id="290" name="Google Shape;290;p39"/>
          <p:cNvSpPr txBox="1"/>
          <p:nvPr/>
        </p:nvSpPr>
        <p:spPr>
          <a:xfrm>
            <a:off x="-1379625" y="6094500"/>
            <a:ext cx="73509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1" name="Google Shape;2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975" y="1573800"/>
            <a:ext cx="4297086" cy="3246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id="{45FC9778-D2BB-4B7A-B37B-57827DA44FB6}"/>
              </a:ext>
            </a:extLst>
          </p:cNvPr>
          <p:cNvSpPr txBox="1">
            <a:spLocks/>
          </p:cNvSpPr>
          <p:nvPr/>
        </p:nvSpPr>
        <p:spPr>
          <a:xfrm>
            <a:off x="1107440" y="196179"/>
            <a:ext cx="7630200" cy="3791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0" lvl="0" algn="ctr" defTabSz="95792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lang="fr-FR" sz="5200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algn="l"/>
            <a:r>
              <a:rPr lang="fr-FR" sz="2200" dirty="0">
                <a:latin typeface="+mj-lt"/>
              </a:rPr>
              <a:t>I – </a:t>
            </a:r>
            <a:r>
              <a:rPr lang="fr-FR" sz="2200" dirty="0" err="1">
                <a:latin typeface="+mj-lt"/>
              </a:rPr>
              <a:t>Linear</a:t>
            </a:r>
            <a:r>
              <a:rPr lang="fr-FR" sz="2200" dirty="0">
                <a:latin typeface="+mj-lt"/>
              </a:rPr>
              <a:t> Echo-state network – Performance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AF3DCC-D9B6-4ECB-951F-3D1A18FF5F0F}"/>
              </a:ext>
            </a:extLst>
          </p:cNvPr>
          <p:cNvSpPr/>
          <p:nvPr/>
        </p:nvSpPr>
        <p:spPr>
          <a:xfrm>
            <a:off x="2982897" y="4607511"/>
            <a:ext cx="426128" cy="212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1">
            <a:extLst>
              <a:ext uri="{FF2B5EF4-FFF2-40B4-BE49-F238E27FC236}">
                <a16:creationId xmlns:a16="http://schemas.microsoft.com/office/drawing/2014/main" id="{F82D941E-84E4-49E0-9345-E42DCB31CE3B}"/>
              </a:ext>
            </a:extLst>
          </p:cNvPr>
          <p:cNvSpPr txBox="1">
            <a:spLocks/>
          </p:cNvSpPr>
          <p:nvPr/>
        </p:nvSpPr>
        <p:spPr>
          <a:xfrm>
            <a:off x="8367891" y="6630397"/>
            <a:ext cx="627944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/>
          <p:nvPr/>
        </p:nvSpPr>
        <p:spPr>
          <a:xfrm>
            <a:off x="392674" y="2108650"/>
            <a:ext cx="39873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- </a:t>
            </a:r>
            <a:r>
              <a:rPr lang="en" sz="1800" b="1" dirty="0">
                <a:solidFill>
                  <a:srgbClr val="38761D"/>
                </a:solidFill>
              </a:rPr>
              <a:t>Some strong outliers have predictions that are out of target range </a:t>
            </a:r>
            <a:r>
              <a:rPr lang="en" sz="1800" b="1" dirty="0"/>
              <a:t>and make model unreliable for real use cases.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- </a:t>
            </a:r>
            <a:r>
              <a:rPr lang="en" sz="1800" b="1" dirty="0">
                <a:solidFill>
                  <a:schemeClr val="accent1">
                    <a:lumMod val="50000"/>
                  </a:schemeClr>
                </a:solidFill>
              </a:rPr>
              <a:t>Comparable training and testing error</a:t>
            </a:r>
            <a:r>
              <a:rPr lang="en" sz="1800" b="1" dirty="0"/>
              <a:t> </a:t>
            </a:r>
            <a:endParaRPr sz="1800" b="1" dirty="0"/>
          </a:p>
        </p:txBody>
      </p:sp>
      <p:pic>
        <p:nvPicPr>
          <p:cNvPr id="297" name="Google Shape;29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026" y="3743968"/>
            <a:ext cx="3819145" cy="269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4027" y="866768"/>
            <a:ext cx="3819145" cy="28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4BEEF0-DD81-4FEF-89A1-8C2D6B4F550E}"/>
              </a:ext>
            </a:extLst>
          </p:cNvPr>
          <p:cNvSpPr/>
          <p:nvPr/>
        </p:nvSpPr>
        <p:spPr>
          <a:xfrm>
            <a:off x="6673598" y="3535680"/>
            <a:ext cx="418082" cy="208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78530AA0-C947-459A-BA9A-C37124D662F0}"/>
              </a:ext>
            </a:extLst>
          </p:cNvPr>
          <p:cNvSpPr txBox="1">
            <a:spLocks/>
          </p:cNvSpPr>
          <p:nvPr/>
        </p:nvSpPr>
        <p:spPr>
          <a:xfrm>
            <a:off x="1107440" y="196179"/>
            <a:ext cx="7630200" cy="3791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0" lvl="0" algn="ctr" defTabSz="95792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lang="fr-FR" sz="5200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algn="l"/>
            <a:r>
              <a:rPr lang="fr-FR" sz="2200" dirty="0">
                <a:latin typeface="+mj-lt"/>
              </a:rPr>
              <a:t>I – </a:t>
            </a:r>
            <a:r>
              <a:rPr lang="fr-FR" sz="2200" dirty="0" err="1">
                <a:latin typeface="+mj-lt"/>
              </a:rPr>
              <a:t>Linear</a:t>
            </a:r>
            <a:r>
              <a:rPr lang="fr-FR" sz="2200" dirty="0">
                <a:latin typeface="+mj-lt"/>
              </a:rPr>
              <a:t> Echo-state network – </a:t>
            </a:r>
            <a:r>
              <a:rPr lang="fr-FR" sz="2200" dirty="0" err="1">
                <a:latin typeface="+mj-lt"/>
              </a:rPr>
              <a:t>Shortcomings</a:t>
            </a:r>
            <a:endParaRPr lang="fr-FR" sz="2200" dirty="0">
              <a:latin typeface="+mj-lt"/>
            </a:endParaRPr>
          </a:p>
        </p:txBody>
      </p:sp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8254AD75-9065-485D-9236-57D6105718AA}"/>
              </a:ext>
            </a:extLst>
          </p:cNvPr>
          <p:cNvSpPr txBox="1">
            <a:spLocks/>
          </p:cNvSpPr>
          <p:nvPr/>
        </p:nvSpPr>
        <p:spPr>
          <a:xfrm>
            <a:off x="8367891" y="6639275"/>
            <a:ext cx="627944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9A88B8C1-4942-46D3-9391-C2B501F07E87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52A1E219-64F3-4477-912D-9636D70C98A7}"/>
    </a:ext>
  </a:extLst>
</a:theme>
</file>

<file path=ppt/theme/theme3.xml><?xml version="1.0" encoding="utf-8"?>
<a:theme xmlns:a="http://schemas.openxmlformats.org/drawingml/2006/main" name="Template CEA 2019 Bleu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0799EC0F-9A1D-48A9-9692-520D5CEBB494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6C4233-EA21-4292-B391-09F7550CF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B0D5B4-4CC6-4497-9BFB-91C4C64EBE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95E45C-96CD-4B8B-A608-7C5E76B37C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2019-Presentation-PPT-4-3</Template>
  <TotalTime>1429</TotalTime>
  <Words>962</Words>
  <Application>Microsoft Office PowerPoint</Application>
  <PresentationFormat>Affichage à l'écran (4:3)</PresentationFormat>
  <Paragraphs>179</Paragraphs>
  <Slides>17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Georgia</vt:lpstr>
      <vt:lpstr>Wingdings</vt:lpstr>
      <vt:lpstr>Wingdings 3</vt:lpstr>
      <vt:lpstr>Template CEA 2019 Défaut</vt:lpstr>
      <vt:lpstr>Template CEA 2019 Clair</vt:lpstr>
      <vt:lpstr>Template CEA 2019 Bleu</vt:lpstr>
      <vt:lpstr>Présentation PowerPoint</vt:lpstr>
      <vt:lpstr>Outlook </vt:lpstr>
      <vt:lpstr>Dynamic Aperture of circular accelerators</vt:lpstr>
      <vt:lpstr>Echo-state Network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Mehdi Ben Ghali</dc:creator>
  <cp:lastModifiedBy>Mehdi Ben Ghali</cp:lastModifiedBy>
  <cp:revision>51</cp:revision>
  <cp:lastPrinted>2018-12-05T09:44:31Z</cp:lastPrinted>
  <dcterms:created xsi:type="dcterms:W3CDTF">2021-03-09T21:53:43Z</dcterms:created>
  <dcterms:modified xsi:type="dcterms:W3CDTF">2021-03-17T07:36:22Z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