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09" r:id="rId2"/>
    <p:sldId id="447" r:id="rId3"/>
    <p:sldId id="443" r:id="rId4"/>
    <p:sldId id="448" r:id="rId5"/>
    <p:sldId id="444" r:id="rId6"/>
    <p:sldId id="446" r:id="rId7"/>
    <p:sldId id="442" r:id="rId8"/>
    <p:sldId id="450" r:id="rId9"/>
    <p:sldId id="451" r:id="rId10"/>
    <p:sldId id="452" r:id="rId11"/>
    <p:sldId id="449" r:id="rId12"/>
  </p:sldIdLst>
  <p:sldSz cx="9906000" cy="6858000" type="A4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42C8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006" autoAdjust="0"/>
  </p:normalViewPr>
  <p:slideViewPr>
    <p:cSldViewPr>
      <p:cViewPr varScale="1">
        <p:scale>
          <a:sx n="94" d="100"/>
          <a:sy n="94" d="100"/>
        </p:scale>
        <p:origin x="90" y="4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95" y="1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686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9" y="4716983"/>
            <a:ext cx="5438770" cy="44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65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95" y="9432365"/>
            <a:ext cx="2946668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7" tIns="46075" rIns="92147" bIns="460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30956E-7E43-42C4-8E5B-60FE3CA2143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77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6DE9-25F8-4499-BD23-68ADC127982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6DAE-D4BB-4082-8A50-9256AD051789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100013"/>
            <a:ext cx="2228850" cy="62087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00013"/>
            <a:ext cx="6521450" cy="62087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22C50-4EC2-42B6-A58C-C4A417B0A07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95300" y="100013"/>
            <a:ext cx="8915400" cy="63341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95300" y="908050"/>
            <a:ext cx="4375150" cy="2624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35550" y="908050"/>
            <a:ext cx="4375150" cy="26241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5300" y="3684589"/>
            <a:ext cx="4375150" cy="2624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5550" y="3684589"/>
            <a:ext cx="4375150" cy="26241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81751"/>
            <a:ext cx="23114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81751"/>
            <a:ext cx="31369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81751"/>
            <a:ext cx="2311400" cy="339725"/>
          </a:xfrm>
        </p:spPr>
        <p:txBody>
          <a:bodyPr/>
          <a:lstStyle>
            <a:lvl1pPr>
              <a:defRPr/>
            </a:lvl1pPr>
          </a:lstStyle>
          <a:p>
            <a:fld id="{487CD809-CEB1-4180-AA00-9A8E4E4F220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62D3-315A-496A-93C5-6C5BAF4DE63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FBB0A-1C5D-404E-9D94-2E56FFBF2A9A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908051"/>
            <a:ext cx="43751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908051"/>
            <a:ext cx="43751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9FE5-0AB3-4C1B-9341-0CB01A810D7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E2D26-5BCA-4E0A-B48C-7B69EA6FC5B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BE471-CBDB-496F-BB23-DC749ABD26C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D56A-D358-4E70-B555-B2F114942DA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EE8A5-9852-403E-94DF-34727B7CC1E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9AA44-9351-434C-8EBE-70941A5D445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0013"/>
            <a:ext cx="8915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908051"/>
            <a:ext cx="8915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381751"/>
            <a:ext cx="231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81751"/>
            <a:ext cx="3136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81751"/>
            <a:ext cx="231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05E222-0329-4DA8-BBAE-31C3884B7035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507340" y="765175"/>
            <a:ext cx="88913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07340" y="6381750"/>
            <a:ext cx="88913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q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2576736" y="2492896"/>
            <a:ext cx="6103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pliages </a:t>
            </a:r>
            <a:r>
              <a:rPr lang="fr-FR" sz="4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fastrack</a:t>
            </a:r>
            <a:r>
              <a:rPr lang="fr-FR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</a:t>
            </a:r>
            <a:endParaRPr kumimoji="0" lang="fr-F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961488" y="115464"/>
            <a:ext cx="2919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pliage#4 R7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72480" y="1051031"/>
            <a:ext cx="4074902" cy="4975095"/>
            <a:chOff x="5288663" y="1123221"/>
            <a:chExt cx="4074902" cy="497509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3" t="37400" r="27162" b="35300"/>
            <a:stretch/>
          </p:blipFill>
          <p:spPr>
            <a:xfrm rot="5400000">
              <a:off x="5209257" y="1851274"/>
              <a:ext cx="4708215" cy="3600400"/>
            </a:xfrm>
            <a:prstGeom prst="rect">
              <a:avLst/>
            </a:prstGeom>
          </p:spPr>
        </p:pic>
        <p:cxnSp>
          <p:nvCxnSpPr>
            <p:cNvPr id="57" name="Connecteur droit 56"/>
            <p:cNvCxnSpPr/>
            <p:nvPr/>
          </p:nvCxnSpPr>
          <p:spPr>
            <a:xfrm>
              <a:off x="7401272" y="1123221"/>
              <a:ext cx="0" cy="49750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220000">
              <a:off x="6659805" y="776843"/>
              <a:ext cx="0" cy="255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Arc 68"/>
            <p:cNvSpPr/>
            <p:nvPr/>
          </p:nvSpPr>
          <p:spPr>
            <a:xfrm rot="2848191">
              <a:off x="5658532" y="1934444"/>
              <a:ext cx="808037" cy="905665"/>
            </a:xfrm>
            <a:prstGeom prst="arc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Arc 69"/>
            <p:cNvSpPr/>
            <p:nvPr/>
          </p:nvSpPr>
          <p:spPr>
            <a:xfrm rot="10800000">
              <a:off x="6881262" y="2643131"/>
              <a:ext cx="808037" cy="905665"/>
            </a:xfrm>
            <a:prstGeom prst="arc">
              <a:avLst>
                <a:gd name="adj1" fmla="val 16200000"/>
                <a:gd name="adj2" fmla="val 1514673"/>
              </a:avLst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onnecteur droit 70"/>
            <p:cNvCxnSpPr/>
            <p:nvPr/>
          </p:nvCxnSpPr>
          <p:spPr>
            <a:xfrm rot="17220000">
              <a:off x="6612591" y="1502381"/>
              <a:ext cx="0" cy="255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6493571" y="2139787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20°</a:t>
              </a:r>
              <a:endParaRPr lang="en-GB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6338180" y="3163883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107°</a:t>
              </a:r>
              <a:endParaRPr lang="en-GB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205430" y="34153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288663" y="164451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angle2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4666061" y="1353004"/>
            <a:ext cx="4692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R7: 1h @150°C, ~5min </a:t>
            </a:r>
            <a:r>
              <a:rPr lang="en-GB" dirty="0" err="1" smtClean="0"/>
              <a:t>refroidissement</a:t>
            </a:r>
            <a:endParaRPr lang="en-GB" dirty="0" smtClean="0"/>
          </a:p>
          <a:p>
            <a:r>
              <a:rPr lang="en-GB" dirty="0" smtClean="0"/>
              <a:t>sur bloc </a:t>
            </a:r>
            <a:r>
              <a:rPr lang="en-GB" dirty="0" err="1" smtClean="0"/>
              <a:t>alu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Meme </a:t>
            </a:r>
            <a:r>
              <a:rPr lang="en-GB" dirty="0" err="1" smtClean="0"/>
              <a:t>résultat</a:t>
            </a:r>
            <a:r>
              <a:rPr lang="en-GB" dirty="0" smtClean="0"/>
              <a:t> </a:t>
            </a:r>
            <a:r>
              <a:rPr lang="en-GB" dirty="0" err="1" smtClean="0"/>
              <a:t>qu’à</a:t>
            </a:r>
            <a:r>
              <a:rPr lang="en-GB" dirty="0" smtClean="0"/>
              <a:t> 120°, 30min </a:t>
            </a:r>
            <a:r>
              <a:rPr lang="en-GB" dirty="0" err="1" smtClean="0"/>
              <a:t>ou</a:t>
            </a:r>
            <a:r>
              <a:rPr lang="en-GB" dirty="0" smtClean="0"/>
              <a:t> 1h, à 2° </a:t>
            </a:r>
          </a:p>
          <a:p>
            <a:r>
              <a:rPr lang="en-GB" dirty="0" err="1" smtClean="0"/>
              <a:t>près</a:t>
            </a:r>
            <a:r>
              <a:rPr lang="en-GB" dirty="0" smtClean="0"/>
              <a:t> (incertitude de </a:t>
            </a:r>
            <a:r>
              <a:rPr lang="en-GB" dirty="0" err="1" smtClean="0"/>
              <a:t>mesure</a:t>
            </a:r>
            <a:r>
              <a:rPr lang="en-GB" dirty="0" smtClean="0"/>
              <a:t> + manipulation).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500" r="23226" b="33200"/>
          <a:stretch/>
        </p:blipFill>
        <p:spPr>
          <a:xfrm rot="5400000">
            <a:off x="4745942" y="1691571"/>
            <a:ext cx="4931411" cy="377107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733870" y="115464"/>
            <a:ext cx="337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Recuit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R7, 120°, 1h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106434" y="1190209"/>
            <a:ext cx="0" cy="49750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7220000">
            <a:off x="6618058" y="1606086"/>
            <a:ext cx="0" cy="25530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040000">
            <a:off x="6663235" y="851095"/>
            <a:ext cx="0" cy="232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272668" y="217346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21</a:t>
            </a:r>
            <a:r>
              <a:rPr lang="en-GB" dirty="0" smtClean="0"/>
              <a:t>°</a:t>
            </a:r>
            <a:endParaRPr lang="en-GB" dirty="0"/>
          </a:p>
        </p:txBody>
      </p:sp>
      <p:sp>
        <p:nvSpPr>
          <p:cNvPr id="47" name="Arc 46"/>
          <p:cNvSpPr/>
          <p:nvPr/>
        </p:nvSpPr>
        <p:spPr>
          <a:xfrm rot="2848191">
            <a:off x="5378519" y="1942168"/>
            <a:ext cx="808037" cy="905665"/>
          </a:xfrm>
          <a:prstGeom prst="arc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ZoneTexte 39"/>
          <p:cNvSpPr txBox="1"/>
          <p:nvPr/>
        </p:nvSpPr>
        <p:spPr>
          <a:xfrm>
            <a:off x="1502896" y="5985413"/>
            <a:ext cx="767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Pas de </a:t>
            </a:r>
            <a:r>
              <a:rPr lang="en-GB" dirty="0" err="1" smtClean="0"/>
              <a:t>réouverture</a:t>
            </a:r>
            <a:r>
              <a:rPr lang="en-GB" dirty="0" smtClean="0"/>
              <a:t> </a:t>
            </a:r>
            <a:r>
              <a:rPr lang="en-GB" dirty="0" err="1" smtClean="0"/>
              <a:t>constatée</a:t>
            </a:r>
            <a:r>
              <a:rPr lang="en-GB" dirty="0" smtClean="0"/>
              <a:t>, </a:t>
            </a:r>
            <a:r>
              <a:rPr lang="en-GB" dirty="0" err="1" smtClean="0"/>
              <a:t>ni</a:t>
            </a:r>
            <a:r>
              <a:rPr lang="en-GB" dirty="0" smtClean="0"/>
              <a:t> à </a:t>
            </a:r>
            <a:r>
              <a:rPr lang="en-GB" dirty="0" err="1" smtClean="0"/>
              <a:t>chaud</a:t>
            </a:r>
            <a:r>
              <a:rPr lang="en-GB" dirty="0" smtClean="0"/>
              <a:t>, </a:t>
            </a:r>
            <a:r>
              <a:rPr lang="en-GB" dirty="0" err="1" smtClean="0"/>
              <a:t>ni</a:t>
            </a:r>
            <a:r>
              <a:rPr lang="en-GB" dirty="0" smtClean="0"/>
              <a:t> à </a:t>
            </a:r>
            <a:r>
              <a:rPr lang="en-GB" dirty="0" err="1" smtClean="0"/>
              <a:t>froid</a:t>
            </a:r>
            <a:r>
              <a:rPr lang="en-GB" dirty="0" smtClean="0"/>
              <a:t> (incertitude + </a:t>
            </a:r>
            <a:r>
              <a:rPr lang="en-GB" dirty="0" err="1" smtClean="0"/>
              <a:t>manip</a:t>
            </a:r>
            <a:r>
              <a:rPr lang="en-GB" dirty="0"/>
              <a:t>)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48" name="Groupe 47"/>
          <p:cNvGrpSpPr/>
          <p:nvPr/>
        </p:nvGrpSpPr>
        <p:grpSpPr>
          <a:xfrm>
            <a:off x="932527" y="1067721"/>
            <a:ext cx="4074902" cy="4975095"/>
            <a:chOff x="5288663" y="1123221"/>
            <a:chExt cx="4074902" cy="4975095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3" t="37400" r="27162" b="35300"/>
            <a:stretch/>
          </p:blipFill>
          <p:spPr>
            <a:xfrm rot="5400000">
              <a:off x="5209257" y="1851274"/>
              <a:ext cx="4708215" cy="3600400"/>
            </a:xfrm>
            <a:prstGeom prst="rect">
              <a:avLst/>
            </a:prstGeom>
          </p:spPr>
        </p:pic>
        <p:cxnSp>
          <p:nvCxnSpPr>
            <p:cNvPr id="50" name="Connecteur droit 49"/>
            <p:cNvCxnSpPr/>
            <p:nvPr/>
          </p:nvCxnSpPr>
          <p:spPr>
            <a:xfrm>
              <a:off x="7401272" y="1123221"/>
              <a:ext cx="0" cy="49750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220000">
              <a:off x="6659805" y="776843"/>
              <a:ext cx="0" cy="255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 rot="2848191">
              <a:off x="5658532" y="1934444"/>
              <a:ext cx="808037" cy="905665"/>
            </a:xfrm>
            <a:prstGeom prst="arc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/>
            <p:cNvSpPr/>
            <p:nvPr/>
          </p:nvSpPr>
          <p:spPr>
            <a:xfrm rot="10800000">
              <a:off x="6881262" y="2643131"/>
              <a:ext cx="808037" cy="905665"/>
            </a:xfrm>
            <a:prstGeom prst="arc">
              <a:avLst>
                <a:gd name="adj1" fmla="val 16200000"/>
                <a:gd name="adj2" fmla="val 1514673"/>
              </a:avLst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Connecteur droit 53"/>
            <p:cNvCxnSpPr/>
            <p:nvPr/>
          </p:nvCxnSpPr>
          <p:spPr>
            <a:xfrm rot="17220000">
              <a:off x="6612591" y="1502381"/>
              <a:ext cx="0" cy="255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6493571" y="2139787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20°</a:t>
              </a:r>
              <a:endParaRPr lang="en-GB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338180" y="3163883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107°</a:t>
              </a:r>
              <a:endParaRPr lang="en-GB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205430" y="34153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288663" y="164451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angle2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6125393" y="307746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107°</a:t>
            </a:r>
            <a:endParaRPr lang="en-GB" dirty="0"/>
          </a:p>
        </p:txBody>
      </p:sp>
      <p:sp>
        <p:nvSpPr>
          <p:cNvPr id="60" name="Arc 59"/>
          <p:cNvSpPr/>
          <p:nvPr/>
        </p:nvSpPr>
        <p:spPr>
          <a:xfrm rot="10800000">
            <a:off x="6707451" y="2625163"/>
            <a:ext cx="808037" cy="905665"/>
          </a:xfrm>
          <a:prstGeom prst="arc">
            <a:avLst>
              <a:gd name="adj1" fmla="val 16200000"/>
              <a:gd name="adj2" fmla="val 1514673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961488" y="115464"/>
            <a:ext cx="2919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pliage#2 R3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704528" y="861649"/>
            <a:ext cx="5110533" cy="5490386"/>
            <a:chOff x="2361920" y="700239"/>
            <a:chExt cx="5110533" cy="5490386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26" t="36290" r="35038" b="26879"/>
            <a:stretch/>
          </p:blipFill>
          <p:spPr>
            <a:xfrm rot="5340000">
              <a:off x="2804590" y="776626"/>
              <a:ext cx="4225194" cy="5110533"/>
            </a:xfrm>
            <a:prstGeom prst="rect">
              <a:avLst/>
            </a:prstGeom>
          </p:spPr>
        </p:pic>
        <p:cxnSp>
          <p:nvCxnSpPr>
            <p:cNvPr id="34" name="Connecteur droit 33"/>
            <p:cNvCxnSpPr/>
            <p:nvPr/>
          </p:nvCxnSpPr>
          <p:spPr>
            <a:xfrm>
              <a:off x="4880992" y="1215530"/>
              <a:ext cx="0" cy="49750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-720000">
              <a:off x="5254166" y="1005597"/>
              <a:ext cx="0" cy="49750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4880992" y="4077072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12°</a:t>
              </a:r>
              <a:endParaRPr lang="en-GB" dirty="0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7257256" y="700239"/>
              <a:ext cx="0" cy="4975095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2806700" y="908720"/>
              <a:ext cx="0" cy="4975095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5816977" y="1010270"/>
            <a:ext cx="4031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Fastrack</a:t>
            </a:r>
            <a:r>
              <a:rPr lang="en-GB" dirty="0" smtClean="0"/>
              <a:t> power non cable (pas de </a:t>
            </a:r>
            <a:r>
              <a:rPr lang="en-GB" dirty="0" err="1" smtClean="0"/>
              <a:t>zif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30min @ 120°C</a:t>
            </a:r>
          </a:p>
          <a:p>
            <a:r>
              <a:rPr lang="en-GB" dirty="0" smtClean="0"/>
              <a:t>~1h30 </a:t>
            </a:r>
            <a:r>
              <a:rPr lang="en-GB" dirty="0" err="1" smtClean="0"/>
              <a:t>refroidissement</a:t>
            </a:r>
            <a:r>
              <a:rPr lang="en-GB" dirty="0" smtClean="0"/>
              <a:t> à TA</a:t>
            </a:r>
          </a:p>
          <a:p>
            <a:endParaRPr lang="en-GB" dirty="0" smtClean="0"/>
          </a:p>
          <a:p>
            <a:r>
              <a:rPr lang="en-GB" dirty="0" err="1" smtClean="0"/>
              <a:t>Précison</a:t>
            </a:r>
            <a:r>
              <a:rPr lang="en-GB" dirty="0" smtClean="0"/>
              <a:t> de </a:t>
            </a:r>
            <a:r>
              <a:rPr lang="en-GB" dirty="0" err="1" smtClean="0"/>
              <a:t>mesure</a:t>
            </a:r>
            <a:r>
              <a:rPr lang="en-GB" dirty="0" smtClean="0"/>
              <a:t> des angles ~1°</a:t>
            </a:r>
          </a:p>
          <a:p>
            <a:r>
              <a:rPr lang="en-GB" dirty="0"/>
              <a:t>à</a:t>
            </a:r>
            <a:r>
              <a:rPr lang="en-GB" dirty="0" smtClean="0"/>
              <a:t> cause des </a:t>
            </a:r>
            <a:r>
              <a:rPr lang="en-GB" dirty="0" err="1" smtClean="0"/>
              <a:t>fuyantes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766" y="3570501"/>
            <a:ext cx="1804467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961488" y="115464"/>
            <a:ext cx="2919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pliage#2 R3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712625" y="1188061"/>
            <a:ext cx="8643633" cy="4983786"/>
            <a:chOff x="712625" y="1188061"/>
            <a:chExt cx="8643633" cy="4983786"/>
          </a:xfrm>
        </p:grpSpPr>
        <p:grpSp>
          <p:nvGrpSpPr>
            <p:cNvPr id="29" name="Groupe 28"/>
            <p:cNvGrpSpPr/>
            <p:nvPr/>
          </p:nvGrpSpPr>
          <p:grpSpPr>
            <a:xfrm>
              <a:off x="5504585" y="1188061"/>
              <a:ext cx="3851673" cy="4975095"/>
              <a:chOff x="4639239" y="1123567"/>
              <a:chExt cx="3851673" cy="4975095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00" t="26901" r="34600" b="41600"/>
              <a:stretch/>
            </p:blipFill>
            <p:spPr>
              <a:xfrm rot="10860000">
                <a:off x="4962520" y="1268760"/>
                <a:ext cx="3528392" cy="4602250"/>
              </a:xfrm>
              <a:prstGeom prst="rect">
                <a:avLst/>
              </a:prstGeom>
            </p:spPr>
          </p:pic>
          <p:cxnSp>
            <p:nvCxnSpPr>
              <p:cNvPr id="12" name="Connecteur droit 11"/>
              <p:cNvCxnSpPr/>
              <p:nvPr/>
            </p:nvCxnSpPr>
            <p:spPr>
              <a:xfrm>
                <a:off x="6609184" y="1123567"/>
                <a:ext cx="0" cy="497509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rot="5100000">
                <a:off x="6057838" y="596139"/>
                <a:ext cx="0" cy="25530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/>
              <p:cNvSpPr/>
              <p:nvPr/>
            </p:nvSpPr>
            <p:spPr>
              <a:xfrm rot="2848191">
                <a:off x="4890357" y="1785979"/>
                <a:ext cx="808037" cy="905665"/>
              </a:xfrm>
              <a:prstGeom prst="arc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Arc 18"/>
              <p:cNvSpPr/>
              <p:nvPr/>
            </p:nvSpPr>
            <p:spPr>
              <a:xfrm rot="10800000">
                <a:off x="6136249" y="2506968"/>
                <a:ext cx="808037" cy="905665"/>
              </a:xfrm>
              <a:prstGeom prst="arc">
                <a:avLst>
                  <a:gd name="adj1" fmla="val 16200000"/>
                  <a:gd name="adj2" fmla="val 1514673"/>
                </a:avLst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 rot="-4380000">
                <a:off x="5915745" y="1419904"/>
                <a:ext cx="0" cy="25530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5690471" y="2031785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22°</a:t>
                </a:r>
                <a:endParaRPr lang="en-GB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669581" y="3149152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107°</a:t>
                </a:r>
                <a:endParaRPr lang="en-GB" dirty="0"/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712625" y="1196752"/>
              <a:ext cx="3376279" cy="4975095"/>
              <a:chOff x="712625" y="1196752"/>
              <a:chExt cx="3376279" cy="4975095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5" t="41105" r="44813" b="36341"/>
              <a:stretch/>
            </p:blipFill>
            <p:spPr>
              <a:xfrm rot="21540000">
                <a:off x="992560" y="1556792"/>
                <a:ext cx="3096344" cy="4002590"/>
              </a:xfrm>
              <a:prstGeom prst="rect">
                <a:avLst/>
              </a:prstGeom>
            </p:spPr>
          </p:pic>
          <p:cxnSp>
            <p:nvCxnSpPr>
              <p:cNvPr id="8" name="Connecteur droit 7"/>
              <p:cNvCxnSpPr/>
              <p:nvPr/>
            </p:nvCxnSpPr>
            <p:spPr>
              <a:xfrm>
                <a:off x="2786916" y="1196752"/>
                <a:ext cx="0" cy="497509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 rot="-5040000">
                <a:off x="1989131" y="1515974"/>
                <a:ext cx="0" cy="25530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rot="4920000">
                <a:off x="2328650" y="784651"/>
                <a:ext cx="0" cy="25530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 rot="10800000">
                <a:off x="2353232" y="2581633"/>
                <a:ext cx="808037" cy="905665"/>
              </a:xfrm>
              <a:prstGeom prst="arc">
                <a:avLst>
                  <a:gd name="adj1" fmla="val 16200000"/>
                  <a:gd name="adj2" fmla="val 1514673"/>
                </a:avLst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/>
              <p:cNvSpPr/>
              <p:nvPr/>
            </p:nvSpPr>
            <p:spPr>
              <a:xfrm rot="2848191">
                <a:off x="1195338" y="1987630"/>
                <a:ext cx="808037" cy="905665"/>
              </a:xfrm>
              <a:prstGeom prst="arc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948435" y="3161481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96°</a:t>
                </a:r>
                <a:endParaRPr lang="en-GB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528735" y="2251009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14°</a:t>
                </a:r>
                <a:endParaRPr lang="en-GB" dirty="0"/>
              </a:p>
            </p:txBody>
          </p:sp>
        </p:grpSp>
        <p:cxnSp>
          <p:nvCxnSpPr>
            <p:cNvPr id="9" name="Connecteur droit avec flèche 8"/>
            <p:cNvCxnSpPr/>
            <p:nvPr/>
          </p:nvCxnSpPr>
          <p:spPr>
            <a:xfrm flipV="1">
              <a:off x="2540732" y="3161481"/>
              <a:ext cx="4382452" cy="5216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4748795" y="3137012"/>
              <a:ext cx="651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+11°</a:t>
              </a:r>
              <a:endParaRPr lang="en-GB" dirty="0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2200039" y="2251009"/>
              <a:ext cx="4121113" cy="17908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632119" y="1937138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+8°</a:t>
              </a:r>
              <a:endParaRPr lang="en-GB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369251" y="344882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462547" y="160731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220900" y="4267282"/>
              <a:ext cx="311881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Angle1: 96° (97 CAO) → 107°</a:t>
              </a:r>
            </a:p>
            <a:p>
              <a:endParaRPr lang="en-GB" sz="1600" dirty="0" smtClean="0"/>
            </a:p>
            <a:p>
              <a:r>
                <a:rPr lang="en-GB" sz="1600" dirty="0" smtClean="0"/>
                <a:t>Angle2: 180-14°=166°</a:t>
              </a:r>
            </a:p>
            <a:p>
              <a:r>
                <a:rPr lang="en-GB" sz="1600" dirty="0" smtClean="0"/>
                <a:t>(-14,23 CAO)→ 22°</a:t>
              </a:r>
              <a:endParaRPr lang="en-GB" sz="16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51623" y="803923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30min @ </a:t>
            </a:r>
            <a:r>
              <a:rPr lang="en-GB" dirty="0" smtClean="0"/>
              <a:t>120°C, 1h30 </a:t>
            </a:r>
            <a:r>
              <a:rPr lang="en-GB" dirty="0" err="1" smtClean="0"/>
              <a:t>refroidissement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4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961488" y="115464"/>
            <a:ext cx="2919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pliage#2 R3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536870" y="1268760"/>
            <a:ext cx="6944522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Rapport de </a:t>
            </a:r>
            <a:r>
              <a:rPr lang="en-GB" sz="1600" dirty="0" err="1" smtClean="0"/>
              <a:t>réouverture</a:t>
            </a:r>
            <a:r>
              <a:rPr lang="en-GB" sz="1600" dirty="0" smtClean="0"/>
              <a:t>:</a:t>
            </a:r>
          </a:p>
          <a:p>
            <a:r>
              <a:rPr lang="en-GB" sz="1600" dirty="0" smtClean="0"/>
              <a:t>Angle1: 96° → +11°, (11/97)x100=11,3%</a:t>
            </a:r>
          </a:p>
          <a:p>
            <a:r>
              <a:rPr lang="en-GB" sz="1600" dirty="0" smtClean="0"/>
              <a:t>Angle2: 166° → +8°, (8/166)x100=4,83</a:t>
            </a:r>
            <a:r>
              <a:rPr lang="en-GB" sz="1600" dirty="0"/>
              <a:t>%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Rayon </a:t>
            </a:r>
            <a:r>
              <a:rPr lang="en-GB" sz="1600" dirty="0"/>
              <a:t>angle1: 7,65mm</a:t>
            </a:r>
          </a:p>
          <a:p>
            <a:r>
              <a:rPr lang="en-GB" sz="1600" dirty="0"/>
              <a:t>Rayon angle2: 3,325mm</a:t>
            </a:r>
          </a:p>
          <a:p>
            <a:r>
              <a:rPr lang="en-GB" sz="1600" dirty="0" err="1"/>
              <a:t>Périmètres</a:t>
            </a:r>
            <a:r>
              <a:rPr lang="en-GB" sz="1600" dirty="0"/>
              <a:t> 10,5mm</a:t>
            </a:r>
          </a:p>
          <a:p>
            <a:endParaRPr lang="en-GB" sz="1600" dirty="0" smtClean="0"/>
          </a:p>
          <a:p>
            <a:r>
              <a:rPr lang="en-GB" sz="1600" dirty="0" smtClean="0"/>
              <a:t>Rapport </a:t>
            </a:r>
            <a:r>
              <a:rPr lang="en-GB" sz="1600" dirty="0" err="1" smtClean="0"/>
              <a:t>réouverture</a:t>
            </a:r>
            <a:r>
              <a:rPr lang="en-GB" sz="1600" dirty="0" smtClean="0"/>
              <a:t>/rayon angle 1: 11,5/7,65=1,5</a:t>
            </a:r>
          </a:p>
          <a:p>
            <a:r>
              <a:rPr lang="en-GB" sz="1600" dirty="0"/>
              <a:t>Rapport </a:t>
            </a:r>
            <a:r>
              <a:rPr lang="en-GB" sz="1600" dirty="0" err="1"/>
              <a:t>réouverture</a:t>
            </a:r>
            <a:r>
              <a:rPr lang="en-GB" sz="1600" dirty="0"/>
              <a:t>/rayon angle </a:t>
            </a:r>
            <a:r>
              <a:rPr lang="en-GB" sz="1600" dirty="0" smtClean="0"/>
              <a:t>2: 4,8/3,325=1,44</a:t>
            </a:r>
          </a:p>
          <a:p>
            <a:endParaRPr lang="en-GB" sz="1600" dirty="0"/>
          </a:p>
          <a:p>
            <a:r>
              <a:rPr lang="en-GB" sz="1600" dirty="0"/>
              <a:t>Rapport </a:t>
            </a:r>
            <a:r>
              <a:rPr lang="en-GB" sz="1600" dirty="0" err="1"/>
              <a:t>réouverture</a:t>
            </a:r>
            <a:r>
              <a:rPr lang="en-GB" sz="1600" dirty="0"/>
              <a:t>/rayon </a:t>
            </a:r>
            <a:r>
              <a:rPr lang="en-GB" sz="1600" dirty="0" smtClean="0"/>
              <a:t>constant?</a:t>
            </a:r>
          </a:p>
          <a:p>
            <a:r>
              <a:rPr lang="en-GB" sz="1600" dirty="0" smtClean="0"/>
              <a:t>Attention, le </a:t>
            </a:r>
            <a:r>
              <a:rPr lang="en-GB" sz="1600" dirty="0" err="1" smtClean="0"/>
              <a:t>périmètre</a:t>
            </a:r>
            <a:r>
              <a:rPr lang="en-GB" sz="1600" dirty="0" smtClean="0"/>
              <a:t> </a:t>
            </a:r>
            <a:r>
              <a:rPr lang="en-GB" sz="1600" dirty="0" err="1" smtClean="0"/>
              <a:t>est</a:t>
            </a:r>
            <a:r>
              <a:rPr lang="en-GB" sz="1600" dirty="0" smtClean="0"/>
              <a:t> ~ le </a:t>
            </a:r>
            <a:r>
              <a:rPr lang="en-GB" sz="1600" dirty="0" err="1" smtClean="0"/>
              <a:t>même</a:t>
            </a:r>
            <a:r>
              <a:rPr lang="en-GB" sz="1600" dirty="0" smtClean="0"/>
              <a:t> pour les </a:t>
            </a:r>
            <a:r>
              <a:rPr lang="en-GB" sz="1600" dirty="0" err="1" smtClean="0"/>
              <a:t>deux</a:t>
            </a:r>
            <a:r>
              <a:rPr lang="en-GB" sz="1600" dirty="0" smtClean="0"/>
              <a:t> </a:t>
            </a:r>
            <a:r>
              <a:rPr lang="en-GB" sz="1600" dirty="0" err="1" smtClean="0"/>
              <a:t>rayons</a:t>
            </a:r>
            <a:r>
              <a:rPr lang="en-GB" sz="1600" dirty="0" smtClean="0"/>
              <a:t>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6751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361262" y="115464"/>
            <a:ext cx="4120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pliage#1 R4 à </a:t>
            </a:r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froid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656856" y="1124744"/>
            <a:ext cx="3442444" cy="4975095"/>
            <a:chOff x="1294532" y="1306258"/>
            <a:chExt cx="3442444" cy="497509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22700" r="42125" b="55250"/>
            <a:stretch/>
          </p:blipFill>
          <p:spPr>
            <a:xfrm rot="16200000">
              <a:off x="638828" y="1961962"/>
              <a:ext cx="4753851" cy="3442444"/>
            </a:xfrm>
            <a:prstGeom prst="rect">
              <a:avLst/>
            </a:prstGeom>
          </p:spPr>
        </p:pic>
        <p:cxnSp>
          <p:nvCxnSpPr>
            <p:cNvPr id="18" name="Connecteur droit 17"/>
            <p:cNvCxnSpPr/>
            <p:nvPr/>
          </p:nvCxnSpPr>
          <p:spPr>
            <a:xfrm rot="-3960000">
              <a:off x="3004489" y="1774022"/>
              <a:ext cx="0" cy="30891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4320000">
              <a:off x="2960319" y="1010477"/>
              <a:ext cx="0" cy="232091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2848191">
              <a:off x="1672593" y="2218469"/>
              <a:ext cx="808037" cy="905665"/>
            </a:xfrm>
            <a:prstGeom prst="arc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005990" y="2481848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42°</a:t>
              </a:r>
              <a:endParaRPr lang="en-GB" dirty="0"/>
            </a:p>
          </p:txBody>
        </p:sp>
        <p:sp>
          <p:nvSpPr>
            <p:cNvPr id="22" name="Arc 21"/>
            <p:cNvSpPr/>
            <p:nvPr/>
          </p:nvSpPr>
          <p:spPr>
            <a:xfrm rot="10800000">
              <a:off x="2683422" y="2952782"/>
              <a:ext cx="808037" cy="905665"/>
            </a:xfrm>
            <a:prstGeom prst="arc">
              <a:avLst>
                <a:gd name="adj1" fmla="val 16200000"/>
                <a:gd name="adj2" fmla="val 1514673"/>
              </a:avLst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216754" y="3594966"/>
              <a:ext cx="64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114°</a:t>
              </a:r>
              <a:endParaRPr lang="en-GB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194311" y="3673782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Angle </a:t>
              </a:r>
              <a:r>
                <a:rPr lang="en-GB" dirty="0" err="1" smtClean="0"/>
                <a:t>faussé</a:t>
              </a:r>
              <a:endParaRPr lang="en-GB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3152800" y="1306258"/>
              <a:ext cx="0" cy="49750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2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961488" y="115464"/>
            <a:ext cx="2919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pliage#2 R3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967436" y="1052736"/>
            <a:ext cx="46432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Degrés</a:t>
            </a:r>
            <a:r>
              <a:rPr lang="en-GB" dirty="0" smtClean="0"/>
              <a:t> de </a:t>
            </a:r>
            <a:r>
              <a:rPr lang="en-GB" dirty="0" err="1" smtClean="0"/>
              <a:t>libertés</a:t>
            </a:r>
            <a:r>
              <a:rPr lang="en-GB" dirty="0" smtClean="0"/>
              <a:t> </a:t>
            </a:r>
            <a:r>
              <a:rPr lang="en-GB" dirty="0" err="1" smtClean="0"/>
              <a:t>élevés</a:t>
            </a:r>
            <a:r>
              <a:rPr lang="en-GB" dirty="0" smtClean="0"/>
              <a:t> pour </a:t>
            </a:r>
            <a:r>
              <a:rPr lang="en-GB" dirty="0" err="1" smtClean="0"/>
              <a:t>rentrer</a:t>
            </a:r>
            <a:endParaRPr lang="en-GB" dirty="0"/>
          </a:p>
          <a:p>
            <a:r>
              <a:rPr lang="en-GB" dirty="0" err="1"/>
              <a:t>d</a:t>
            </a:r>
            <a:r>
              <a:rPr lang="en-GB" dirty="0" err="1" smtClean="0"/>
              <a:t>ans</a:t>
            </a:r>
            <a:r>
              <a:rPr lang="en-GB" dirty="0" smtClean="0"/>
              <a:t> </a:t>
            </a:r>
            <a:r>
              <a:rPr lang="en-GB" dirty="0" err="1" smtClean="0"/>
              <a:t>l’enveloppe</a:t>
            </a:r>
            <a:r>
              <a:rPr lang="en-GB" dirty="0" smtClean="0"/>
              <a:t> finale.</a:t>
            </a:r>
          </a:p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très</a:t>
            </a:r>
            <a:r>
              <a:rPr lang="en-GB" dirty="0" smtClean="0"/>
              <a:t> </a:t>
            </a:r>
            <a:r>
              <a:rPr lang="en-GB" dirty="0" err="1" smtClean="0"/>
              <a:t>légère</a:t>
            </a:r>
            <a:r>
              <a:rPr lang="en-GB" dirty="0" smtClean="0"/>
              <a:t> force </a:t>
            </a:r>
            <a:r>
              <a:rPr lang="en-GB" dirty="0" err="1" smtClean="0"/>
              <a:t>suffit</a:t>
            </a:r>
            <a:r>
              <a:rPr lang="en-GB" dirty="0" smtClean="0"/>
              <a:t> à </a:t>
            </a:r>
            <a:r>
              <a:rPr lang="en-GB" dirty="0" err="1" smtClean="0"/>
              <a:t>compenser</a:t>
            </a:r>
            <a:r>
              <a:rPr lang="en-GB" dirty="0" smtClean="0"/>
              <a:t> les</a:t>
            </a:r>
          </a:p>
          <a:p>
            <a:r>
              <a:rPr lang="en-GB" dirty="0" smtClean="0"/>
              <a:t>Angles: 5-20g.</a:t>
            </a:r>
          </a:p>
          <a:p>
            <a:r>
              <a:rPr lang="en-GB" dirty="0" smtClean="0"/>
              <a:t>A </a:t>
            </a:r>
            <a:r>
              <a:rPr lang="en-GB" dirty="0" err="1" smtClean="0"/>
              <a:t>mesurer</a:t>
            </a:r>
            <a:r>
              <a:rPr lang="en-GB" dirty="0" smtClean="0"/>
              <a:t> plus </a:t>
            </a:r>
            <a:r>
              <a:rPr lang="en-GB" dirty="0" err="1" smtClean="0"/>
              <a:t>précisement</a:t>
            </a:r>
            <a:r>
              <a:rPr lang="en-GB" dirty="0" smtClean="0"/>
              <a:t> avec un </a:t>
            </a:r>
            <a:r>
              <a:rPr lang="en-GB" dirty="0" err="1" smtClean="0"/>
              <a:t>bidule</a:t>
            </a:r>
            <a:endParaRPr lang="en-GB" dirty="0"/>
          </a:p>
          <a:p>
            <a:r>
              <a:rPr lang="en-GB" dirty="0" smtClean="0"/>
              <a:t>qui </a:t>
            </a:r>
            <a:r>
              <a:rPr lang="en-GB" dirty="0" err="1" smtClean="0"/>
              <a:t>tient</a:t>
            </a:r>
            <a:r>
              <a:rPr lang="en-GB" dirty="0" smtClean="0"/>
              <a:t> le pigtail?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541" y="1489994"/>
            <a:ext cx="5352316" cy="40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3170090" y="115464"/>
            <a:ext cx="450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</a:t>
            </a:r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précédents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futurs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175354" y="1269419"/>
            <a:ext cx="47884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Meilleurs</a:t>
            </a:r>
            <a:r>
              <a:rPr lang="en-GB" dirty="0" smtClean="0"/>
              <a:t> </a:t>
            </a:r>
            <a:r>
              <a:rPr lang="en-GB" dirty="0" err="1" smtClean="0"/>
              <a:t>résultats</a:t>
            </a:r>
            <a:r>
              <a:rPr lang="en-GB" dirty="0" smtClean="0"/>
              <a:t> à 150°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risques</a:t>
            </a:r>
            <a:endParaRPr lang="en-GB" dirty="0"/>
          </a:p>
          <a:p>
            <a:r>
              <a:rPr lang="en-GB" dirty="0" smtClean="0"/>
              <a:t>de </a:t>
            </a:r>
            <a:r>
              <a:rPr lang="en-GB" dirty="0" err="1" smtClean="0"/>
              <a:t>délamination</a:t>
            </a:r>
            <a:r>
              <a:rPr lang="en-GB" dirty="0" smtClean="0"/>
              <a:t>? Danger pour les </a:t>
            </a:r>
            <a:r>
              <a:rPr lang="en-GB" dirty="0" err="1" smtClean="0"/>
              <a:t>vias</a:t>
            </a:r>
            <a:r>
              <a:rPr lang="en-GB" dirty="0" smtClean="0"/>
              <a:t>, etc…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Résultats</a:t>
            </a:r>
            <a:r>
              <a:rPr lang="en-GB" dirty="0" smtClean="0"/>
              <a:t> </a:t>
            </a:r>
            <a:r>
              <a:rPr lang="en-GB" dirty="0" err="1" smtClean="0"/>
              <a:t>sensiblements</a:t>
            </a:r>
            <a:r>
              <a:rPr lang="en-GB" dirty="0" smtClean="0"/>
              <a:t> </a:t>
            </a:r>
            <a:r>
              <a:rPr lang="en-GB" dirty="0" err="1" smtClean="0"/>
              <a:t>meilleurs</a:t>
            </a:r>
            <a:r>
              <a:rPr lang="en-GB" dirty="0" smtClean="0"/>
              <a:t> à 1h.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Prochain test à 120°/1h.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Prochain test à 150°/1h.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Recuit</a:t>
            </a:r>
            <a:r>
              <a:rPr lang="en-GB" dirty="0" smtClean="0"/>
              <a:t> pigtail R3 120°/1h.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14301" r="33201" b="24801"/>
          <a:stretch/>
        </p:blipFill>
        <p:spPr>
          <a:xfrm rot="16200000">
            <a:off x="1742506" y="296863"/>
            <a:ext cx="2520280" cy="417646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2201" r="36000" b="22700"/>
          <a:stretch/>
        </p:blipFill>
        <p:spPr>
          <a:xfrm rot="16200000">
            <a:off x="1796796" y="2896947"/>
            <a:ext cx="2377173" cy="42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424608" y="2578594"/>
            <a:ext cx="737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MAJ: Session2 pliage 03/12/2020 </a:t>
            </a:r>
            <a:endParaRPr kumimoji="0" lang="fr-F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5" y="188640"/>
            <a:ext cx="1438942" cy="720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03/12/2020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LAPP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62D3-315A-496A-93C5-6C5BAF4DE63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4227586" y="115464"/>
            <a:ext cx="2387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pliage#3</a:t>
            </a:r>
            <a:endParaRPr lang="fr-F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344212" y="820873"/>
            <a:ext cx="4063435" cy="5342283"/>
            <a:chOff x="5344212" y="820873"/>
            <a:chExt cx="4063435" cy="534228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9" t="42650" r="29932" b="30050"/>
            <a:stretch/>
          </p:blipFill>
          <p:spPr>
            <a:xfrm rot="5247672">
              <a:off x="5431797" y="1657524"/>
              <a:ext cx="4159578" cy="3792123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>
            <a:xfrm>
              <a:off x="7474530" y="1188061"/>
              <a:ext cx="0" cy="49750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100000">
              <a:off x="6923184" y="660633"/>
              <a:ext cx="0" cy="255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 rot="2848191">
              <a:off x="5755703" y="1850473"/>
              <a:ext cx="808037" cy="905665"/>
            </a:xfrm>
            <a:prstGeom prst="arc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/>
            <p:cNvSpPr/>
            <p:nvPr/>
          </p:nvSpPr>
          <p:spPr>
            <a:xfrm rot="10800000">
              <a:off x="7001595" y="2571462"/>
              <a:ext cx="808037" cy="905665"/>
            </a:xfrm>
            <a:prstGeom prst="arc">
              <a:avLst>
                <a:gd name="adj1" fmla="val 16200000"/>
                <a:gd name="adj2" fmla="val 1514673"/>
              </a:avLst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Connecteur droit 21"/>
            <p:cNvCxnSpPr/>
            <p:nvPr/>
          </p:nvCxnSpPr>
          <p:spPr>
            <a:xfrm rot="17220000">
              <a:off x="6781091" y="1484398"/>
              <a:ext cx="0" cy="255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6555817" y="2096279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22°</a:t>
              </a:r>
              <a:endParaRPr lang="en-GB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534927" y="32136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107°</a:t>
              </a:r>
              <a:endParaRPr lang="en-GB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369251" y="344882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462547" y="160731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angle2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44212" y="820873"/>
              <a:ext cx="3967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R8: 1h @120°C, &gt;1h </a:t>
              </a:r>
              <a:r>
                <a:rPr lang="en-GB" dirty="0" err="1" smtClean="0"/>
                <a:t>refroidissement</a:t>
              </a:r>
              <a:endParaRPr lang="en-GB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18107" y="820251"/>
            <a:ext cx="4602791" cy="5351040"/>
            <a:chOff x="418107" y="820251"/>
            <a:chExt cx="4602791" cy="5351040"/>
          </a:xfrm>
        </p:grpSpPr>
        <p:grpSp>
          <p:nvGrpSpPr>
            <p:cNvPr id="15" name="Groupe 14"/>
            <p:cNvGrpSpPr/>
            <p:nvPr/>
          </p:nvGrpSpPr>
          <p:grpSpPr>
            <a:xfrm>
              <a:off x="418107" y="1196196"/>
              <a:ext cx="3893711" cy="4975095"/>
              <a:chOff x="1396485" y="1363752"/>
              <a:chExt cx="3893711" cy="4975095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1438523" y="1363752"/>
                <a:ext cx="3851673" cy="4975095"/>
                <a:chOff x="4639239" y="1123567"/>
                <a:chExt cx="3851673" cy="4975095"/>
              </a:xfrm>
            </p:grpSpPr>
            <p:pic>
              <p:nvPicPr>
                <p:cNvPr id="58" name="Image 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200" t="26901" r="34600" b="41600"/>
                <a:stretch/>
              </p:blipFill>
              <p:spPr>
                <a:xfrm rot="10860000">
                  <a:off x="4962520" y="1268760"/>
                  <a:ext cx="3528392" cy="4602250"/>
                </a:xfrm>
                <a:prstGeom prst="rect">
                  <a:avLst/>
                </a:prstGeom>
              </p:spPr>
            </p:pic>
            <p:cxnSp>
              <p:nvCxnSpPr>
                <p:cNvPr id="59" name="Connecteur droit 58"/>
                <p:cNvCxnSpPr/>
                <p:nvPr/>
              </p:nvCxnSpPr>
              <p:spPr>
                <a:xfrm>
                  <a:off x="6609184" y="1123567"/>
                  <a:ext cx="0" cy="497509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 rot="5100000">
                  <a:off x="6057838" y="596139"/>
                  <a:ext cx="0" cy="255301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Arc 60"/>
                <p:cNvSpPr/>
                <p:nvPr/>
              </p:nvSpPr>
              <p:spPr>
                <a:xfrm rot="2848191">
                  <a:off x="4890357" y="1785979"/>
                  <a:ext cx="808037" cy="905665"/>
                </a:xfrm>
                <a:prstGeom prst="arc">
                  <a:avLst/>
                </a:prstGeom>
                <a:ln w="254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rot="10800000">
                  <a:off x="6136249" y="2506968"/>
                  <a:ext cx="808037" cy="905665"/>
                </a:xfrm>
                <a:prstGeom prst="arc">
                  <a:avLst>
                    <a:gd name="adj1" fmla="val 16200000"/>
                    <a:gd name="adj2" fmla="val 1514673"/>
                  </a:avLst>
                </a:prstGeom>
                <a:ln w="254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3" name="Connecteur droit 62"/>
                <p:cNvCxnSpPr/>
                <p:nvPr/>
              </p:nvCxnSpPr>
              <p:spPr>
                <a:xfrm rot="-4380000">
                  <a:off x="5915745" y="1419904"/>
                  <a:ext cx="0" cy="255301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ZoneTexte 63"/>
                <p:cNvSpPr txBox="1"/>
                <p:nvPr/>
              </p:nvSpPr>
              <p:spPr>
                <a:xfrm>
                  <a:off x="5690471" y="2031785"/>
                  <a:ext cx="5341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22°</a:t>
                  </a:r>
                  <a:endParaRPr lang="en-GB" dirty="0"/>
                </a:p>
              </p:txBody>
            </p:sp>
            <p:sp>
              <p:nvSpPr>
                <p:cNvPr id="65" name="ZoneTexte 64"/>
                <p:cNvSpPr txBox="1"/>
                <p:nvPr/>
              </p:nvSpPr>
              <p:spPr>
                <a:xfrm>
                  <a:off x="5669581" y="3149152"/>
                  <a:ext cx="6623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107°</a:t>
                  </a:r>
                  <a:endParaRPr lang="en-GB" dirty="0"/>
                </a:p>
              </p:txBody>
            </p:sp>
          </p:grpSp>
          <p:sp>
            <p:nvSpPr>
              <p:cNvPr id="47" name="ZoneTexte 46"/>
              <p:cNvSpPr txBox="1"/>
              <p:nvPr/>
            </p:nvSpPr>
            <p:spPr>
              <a:xfrm>
                <a:off x="2303189" y="3624516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angle1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1396485" y="1783009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angle2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495300" y="820251"/>
              <a:ext cx="45255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R3: 30min @120°C, 1h30 </a:t>
              </a:r>
              <a:r>
                <a:rPr lang="en-GB" dirty="0" err="1" smtClean="0"/>
                <a:t>refroidissement</a:t>
              </a:r>
              <a:endParaRPr lang="en-GB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856688" y="5985732"/>
            <a:ext cx="880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Meme </a:t>
            </a:r>
            <a:r>
              <a:rPr lang="en-GB" dirty="0" err="1" smtClean="0"/>
              <a:t>résultat</a:t>
            </a:r>
            <a:r>
              <a:rPr lang="en-GB" dirty="0" smtClean="0"/>
              <a:t>, pas </a:t>
            </a:r>
            <a:r>
              <a:rPr lang="en-GB" dirty="0" err="1" smtClean="0"/>
              <a:t>d’influence</a:t>
            </a:r>
            <a:r>
              <a:rPr lang="en-GB" dirty="0" smtClean="0"/>
              <a:t> de la </a:t>
            </a:r>
            <a:r>
              <a:rPr lang="en-GB" dirty="0" err="1" smtClean="0"/>
              <a:t>durée</a:t>
            </a:r>
            <a:r>
              <a:rPr lang="en-GB" dirty="0" smtClean="0"/>
              <a:t> (attention à </a:t>
            </a:r>
            <a:r>
              <a:rPr lang="en-GB" dirty="0" err="1" smtClean="0"/>
              <a:t>l’inertie</a:t>
            </a:r>
            <a:r>
              <a:rPr lang="en-GB" dirty="0" smtClean="0"/>
              <a:t> pour un </a:t>
            </a:r>
            <a:r>
              <a:rPr lang="en-GB" dirty="0" err="1" smtClean="0"/>
              <a:t>futur</a:t>
            </a:r>
            <a:r>
              <a:rPr lang="en-GB" dirty="0" smtClean="0"/>
              <a:t> </a:t>
            </a:r>
            <a:r>
              <a:rPr lang="en-GB" dirty="0" err="1" smtClean="0"/>
              <a:t>moule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91534</TotalTime>
  <Words>413</Words>
  <Application>Microsoft Office PowerPoint</Application>
  <PresentationFormat>Format A4 (210 x 297 mm)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wenig</dc:creator>
  <cp:lastModifiedBy>Sebastien Vilalte</cp:lastModifiedBy>
  <cp:revision>1054</cp:revision>
  <cp:lastPrinted>2017-04-25T13:51:58Z</cp:lastPrinted>
  <dcterms:created xsi:type="dcterms:W3CDTF">2007-10-09T13:30:34Z</dcterms:created>
  <dcterms:modified xsi:type="dcterms:W3CDTF">2020-12-03T16:24:14Z</dcterms:modified>
</cp:coreProperties>
</file>