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0" r:id="rId2"/>
  </p:sldMasterIdLst>
  <p:notesMasterIdLst>
    <p:notesMasterId r:id="rId27"/>
  </p:notesMasterIdLst>
  <p:handoutMasterIdLst>
    <p:handoutMasterId r:id="rId28"/>
  </p:handoutMasterIdLst>
  <p:sldIdLst>
    <p:sldId id="256" r:id="rId3"/>
    <p:sldId id="277" r:id="rId4"/>
    <p:sldId id="281" r:id="rId5"/>
    <p:sldId id="303" r:id="rId6"/>
    <p:sldId id="304" r:id="rId7"/>
    <p:sldId id="285" r:id="rId8"/>
    <p:sldId id="284" r:id="rId9"/>
    <p:sldId id="305" r:id="rId10"/>
    <p:sldId id="306" r:id="rId11"/>
    <p:sldId id="286" r:id="rId12"/>
    <p:sldId id="307" r:id="rId13"/>
    <p:sldId id="308" r:id="rId14"/>
    <p:sldId id="309" r:id="rId15"/>
    <p:sldId id="313" r:id="rId16"/>
    <p:sldId id="311" r:id="rId17"/>
    <p:sldId id="312" r:id="rId18"/>
    <p:sldId id="314" r:id="rId19"/>
    <p:sldId id="315" r:id="rId20"/>
    <p:sldId id="316" r:id="rId21"/>
    <p:sldId id="321" r:id="rId22"/>
    <p:sldId id="317" r:id="rId23"/>
    <p:sldId id="318" r:id="rId24"/>
    <p:sldId id="319" r:id="rId25"/>
    <p:sldId id="32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BD9"/>
    <a:srgbClr val="EF9253"/>
    <a:srgbClr val="F2A672"/>
    <a:srgbClr val="0070C0"/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03" autoAdjust="0"/>
    <p:restoredTop sz="86442" autoAdjust="0"/>
  </p:normalViewPr>
  <p:slideViewPr>
    <p:cSldViewPr>
      <p:cViewPr varScale="1">
        <p:scale>
          <a:sx n="128" d="100"/>
          <a:sy n="128" d="100"/>
        </p:scale>
        <p:origin x="138" y="31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3" d="100"/>
          <a:sy n="133" d="100"/>
        </p:scale>
        <p:origin x="547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t>01/12/2020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01/12/2020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14C0F3B-637E-AC41-ABA9-B57945D190DC}"/>
              </a:ext>
            </a:extLst>
          </p:cNvPr>
          <p:cNvSpPr/>
          <p:nvPr userDrawn="1"/>
        </p:nvSpPr>
        <p:spPr>
          <a:xfrm>
            <a:off x="335360" y="2348880"/>
            <a:ext cx="6833329" cy="1126050"/>
          </a:xfrm>
          <a:prstGeom prst="rect">
            <a:avLst/>
          </a:prstGeom>
          <a:noFill/>
          <a:ln>
            <a:noFill/>
          </a:ln>
        </p:spPr>
        <p:txBody>
          <a:bodyPr wrap="square" lIns="0" tIns="108000" rIns="180000" bIns="108000">
            <a:spAutoFit/>
          </a:bodyPr>
          <a:lstStyle/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b="1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Centre de Calcul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de l’Institut National de Physique Nucléaire </a:t>
            </a:r>
          </a:p>
          <a:p>
            <a: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</a:pPr>
            <a:r>
              <a:rPr lang="fr-FR" sz="1800" dirty="0">
                <a:solidFill>
                  <a:schemeClr val="bg1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et de Physique des Particules</a:t>
            </a:r>
          </a:p>
        </p:txBody>
      </p:sp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9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à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B9984B2-BBFF-8C41-8E7E-032E857888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0350" y="1196752"/>
            <a:ext cx="5544616" cy="2715942"/>
          </a:xfrm>
        </p:spPr>
        <p:txBody>
          <a:bodyPr/>
          <a:lstStyle>
            <a:lvl1pPr marL="457200" indent="-457200">
              <a:buClr>
                <a:srgbClr val="002060"/>
              </a:buClr>
              <a:buSzPct val="90000"/>
              <a:buFontTx/>
              <a:buBlip>
                <a:blip r:embed="rId2"/>
              </a:buBlip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B0F0"/>
              </a:buClr>
              <a:buSzPct val="80000"/>
              <a:buFontTx/>
              <a:buBlip>
                <a:blip r:embed="rId3"/>
              </a:buBlip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1257300" indent="-342900">
              <a:buClr>
                <a:srgbClr val="00B0F0"/>
              </a:buClr>
              <a:buSzPct val="80000"/>
              <a:buFontTx/>
              <a:buBlip>
                <a:blip r:embed="rId4"/>
              </a:buBlip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714500" indent="-342900">
              <a:buClr>
                <a:srgbClr val="00B0F0"/>
              </a:buClr>
              <a:buSzPct val="80000"/>
              <a:buFontTx/>
              <a:buBlip>
                <a:blip r:embed="rId5"/>
              </a:buBlip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2114550" indent="-285750">
              <a:buClr>
                <a:srgbClr val="00B0F0"/>
              </a:buClr>
              <a:buSzPct val="80000"/>
              <a:buFontTx/>
              <a:buBlip>
                <a:blip r:embed="rId6"/>
              </a:buBlip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puces (+ élaborée)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6" name="Espace réservé du texte 11">
            <a:extLst>
              <a:ext uri="{FF2B5EF4-FFF2-40B4-BE49-F238E27FC236}">
                <a16:creationId xmlns:a16="http://schemas.microsoft.com/office/drawing/2014/main" id="{73AD29FD-387F-CA49-8A25-0B58145CF28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55911" y="1196752"/>
            <a:ext cx="4968552" cy="2715942"/>
          </a:xfrm>
        </p:spPr>
        <p:txBody>
          <a:bodyPr/>
          <a:lstStyle>
            <a:lvl1pPr marL="457200" indent="-457200">
              <a:buClr>
                <a:srgbClr val="0070C0"/>
              </a:buClr>
              <a:buSzPct val="120000"/>
              <a:buFont typeface="Arial" panose="020B0604020202020204" pitchFamily="34" charset="0"/>
              <a:buChar char="•"/>
              <a:defRPr sz="3000" b="1">
                <a:latin typeface="Avenir Roman" panose="02000503020000020003" pitchFamily="2" charset="0"/>
              </a:defRPr>
            </a:lvl1pPr>
            <a:lvl2pPr marL="914400" indent="-457200">
              <a:buClr>
                <a:srgbClr val="0070C0"/>
              </a:buClr>
              <a:buSzPct val="110000"/>
              <a:buFont typeface="Arial" panose="020B0604020202020204" pitchFamily="34" charset="0"/>
              <a:buChar char="•"/>
              <a:defRPr sz="2800">
                <a:solidFill>
                  <a:srgbClr val="002060"/>
                </a:solidFill>
                <a:latin typeface="Avenir Roman" panose="02000503020000020003" pitchFamily="2" charset="0"/>
              </a:defRPr>
            </a:lvl2pPr>
            <a:lvl3pPr marL="914400" indent="0">
              <a:buClr>
                <a:srgbClr val="00B0F0"/>
              </a:buClr>
              <a:buSzPct val="80000"/>
              <a:buFontTx/>
              <a:buNone/>
              <a:defRPr sz="2400">
                <a:solidFill>
                  <a:srgbClr val="002060"/>
                </a:solidFill>
                <a:latin typeface="Avenir Roman" panose="02000503020000020003" pitchFamily="2" charset="0"/>
              </a:defRPr>
            </a:lvl3pPr>
            <a:lvl4pPr marL="1371600" indent="0">
              <a:buClr>
                <a:srgbClr val="00B0F0"/>
              </a:buClr>
              <a:buSzPct val="80000"/>
              <a:buFontTx/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4pPr>
            <a:lvl5pPr marL="1828800" indent="0">
              <a:buClr>
                <a:srgbClr val="00B0F0"/>
              </a:buClr>
              <a:buSzPct val="80000"/>
              <a:buFontTx/>
              <a:buNone/>
              <a:defRPr>
                <a:solidFill>
                  <a:srgbClr val="002060"/>
                </a:solidFill>
                <a:latin typeface="Avenir Roman" panose="02000503020000020003" pitchFamily="2" charset="0"/>
              </a:defRPr>
            </a:lvl5pPr>
            <a:lvl6pPr marL="2514600" indent="-228600">
              <a:buClr>
                <a:srgbClr val="00B0F0"/>
              </a:buClr>
              <a:buSzPct val="80000"/>
              <a:buFont typeface="Zapf Dingbats"/>
              <a:buChar char="➜"/>
              <a:defRPr>
                <a:solidFill>
                  <a:srgbClr val="002060"/>
                </a:solidFill>
              </a:defRPr>
            </a:lvl6pPr>
            <a:lvl7pPr>
              <a:defRPr/>
            </a:lvl7pPr>
          </a:lstStyle>
          <a:p>
            <a:r>
              <a:rPr lang="fr-FR" dirty="0"/>
              <a:t>Liste à puce (classique)</a:t>
            </a:r>
          </a:p>
          <a:p>
            <a:r>
              <a:rPr lang="fr-FR" dirty="0"/>
              <a:t>Deuxième niveau</a:t>
            </a:r>
          </a:p>
          <a:p>
            <a:r>
              <a:rPr lang="fr-FR" dirty="0"/>
              <a:t>Troisième niveau</a:t>
            </a:r>
          </a:p>
          <a:p>
            <a:r>
              <a:rPr lang="fr-FR" dirty="0"/>
              <a:t>Quatrième niveau</a:t>
            </a:r>
          </a:p>
        </p:txBody>
      </p:sp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74103B35-8867-0540-A39E-6681A83200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100804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19">
            <a:extLst>
              <a:ext uri="{FF2B5EF4-FFF2-40B4-BE49-F238E27FC236}">
                <a16:creationId xmlns:a16="http://schemas.microsoft.com/office/drawing/2014/main" id="{09FFE40E-0C1C-244A-AC9D-365142D6E2B6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1F6B5B33-1E27-ED49-9651-05EA9B6B2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AF02E47-FCF0-654D-BEB4-8A8E5BD6D3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4" name="Espace réservé de la date 1">
            <a:extLst>
              <a:ext uri="{FF2B5EF4-FFF2-40B4-BE49-F238E27FC236}">
                <a16:creationId xmlns:a16="http://schemas.microsoft.com/office/drawing/2014/main" id="{307C3165-B2F7-A549-B7BE-DD1EE92C1D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20413CC5-5157-414E-89B7-0B499DC97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u pied de page 2">
            <a:extLst>
              <a:ext uri="{FF2B5EF4-FFF2-40B4-BE49-F238E27FC236}">
                <a16:creationId xmlns:a16="http://schemas.microsoft.com/office/drawing/2014/main" id="{BD867F03-65DB-6242-A0C8-FDA911A9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ACA83929-620A-7A4E-A6EE-D5AF626CCDF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F23F6E92-7E40-3145-B38A-D18A3508C4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35360" y="939493"/>
            <a:ext cx="11521279" cy="349946"/>
          </a:xfrm>
        </p:spPr>
        <p:txBody>
          <a:bodyPr>
            <a:noAutofit/>
          </a:bodyPr>
          <a:lstStyle>
            <a:lvl1pPr marL="0" indent="0" algn="ctr">
              <a:buNone/>
              <a:defRPr sz="24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 (corps 24)</a:t>
            </a:r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302F2453-939A-DE44-B0A4-5016F55471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1524" y="1435646"/>
            <a:ext cx="11517645" cy="473219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Texte niveau 1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5708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34FB8C5-6A08-6A4A-8CBB-3D0A4D829D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sp>
        <p:nvSpPr>
          <p:cNvPr id="20" name="Triangle 19">
            <a:extLst>
              <a:ext uri="{FF2B5EF4-FFF2-40B4-BE49-F238E27FC236}">
                <a16:creationId xmlns:a16="http://schemas.microsoft.com/office/drawing/2014/main" id="{C943A5E0-14CD-BC4D-A92A-8BA3468D0B33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C654A4-0F8C-4C4E-A182-D38C4F514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ACCB252A-97C6-0141-97E5-5F8427E3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b="1"/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BD1168C3-9205-1C4E-B597-DD09D071FB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5360" y="1049243"/>
            <a:ext cx="11517645" cy="514584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Texte niveau 1</a:t>
            </a:r>
          </a:p>
          <a:p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DFD1AB9-6FE0-BC43-9B77-9254C282E5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41291853-6AA7-7648-9B14-296E84803B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04BBFAF-7FC4-C44F-B450-3A350019DB55}"/>
              </a:ext>
            </a:extLst>
          </p:cNvPr>
          <p:cNvSpPr txBox="1"/>
          <p:nvPr userDrawn="1"/>
        </p:nvSpPr>
        <p:spPr>
          <a:xfrm>
            <a:off x="3482109" y="3796145"/>
            <a:ext cx="0" cy="0"/>
          </a:xfrm>
          <a:prstGeom prst="rect">
            <a:avLst/>
          </a:prstGeom>
        </p:spPr>
        <p:txBody>
          <a:bodyPr vert="horz" wrap="none" rtlCol="0">
            <a:normAutofit fontScale="25000" lnSpcReduction="20000"/>
          </a:bodyPr>
          <a:lstStyle/>
          <a:p>
            <a:endParaRPr lang="fr-FR" sz="1800" dirty="0">
              <a:solidFill>
                <a:srgbClr val="00B0F0"/>
              </a:solidFill>
            </a:endParaRPr>
          </a:p>
        </p:txBody>
      </p:sp>
      <p:sp>
        <p:nvSpPr>
          <p:cNvPr id="16" name="Espace réservé du texte 14">
            <a:extLst>
              <a:ext uri="{FF2B5EF4-FFF2-40B4-BE49-F238E27FC236}">
                <a16:creationId xmlns:a16="http://schemas.microsoft.com/office/drawing/2014/main" id="{FD2BB6FC-FB38-DD4A-B7C3-E7DFE7695C9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948171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 20">
            <a:extLst>
              <a:ext uri="{FF2B5EF4-FFF2-40B4-BE49-F238E27FC236}">
                <a16:creationId xmlns:a16="http://schemas.microsoft.com/office/drawing/2014/main" id="{F4C7CA3E-D793-6A48-B201-D1B57F0B96EC}"/>
              </a:ext>
            </a:extLst>
          </p:cNvPr>
          <p:cNvSpPr/>
          <p:nvPr userDrawn="1"/>
        </p:nvSpPr>
        <p:spPr>
          <a:xfrm rot="16200000">
            <a:off x="11520105" y="6144022"/>
            <a:ext cx="648072" cy="695719"/>
          </a:xfrm>
          <a:prstGeom prst="triangl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2060"/>
              </a:solidFill>
            </a:endParaRPr>
          </a:p>
        </p:txBody>
      </p:sp>
      <p:sp>
        <p:nvSpPr>
          <p:cNvPr id="7" name="Espace réservé pour une image  5">
            <a:extLst>
              <a:ext uri="{FF2B5EF4-FFF2-40B4-BE49-F238E27FC236}">
                <a16:creationId xmlns:a16="http://schemas.microsoft.com/office/drawing/2014/main" id="{D9AC1372-E1E7-A242-A16A-4DCD9378A2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5360" y="1052736"/>
            <a:ext cx="11665296" cy="5142349"/>
          </a:xfrm>
          <a:prstGeom prst="rect">
            <a:avLst/>
          </a:prstGeom>
        </p:spPr>
        <p:txBody>
          <a:bodyPr>
            <a:normAutofit/>
          </a:bodyPr>
          <a:lstStyle>
            <a:lvl1pPr marL="109728" indent="0">
              <a:buNone/>
              <a:defRPr sz="2000">
                <a:solidFill>
                  <a:srgbClr val="002060"/>
                </a:solidFill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de la date 1">
            <a:extLst>
              <a:ext uri="{FF2B5EF4-FFF2-40B4-BE49-F238E27FC236}">
                <a16:creationId xmlns:a16="http://schemas.microsoft.com/office/drawing/2014/main" id="{2EEC3E50-2339-5742-97B4-61E11A68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17" name="Espace réservé du numéro de diapositive 5">
            <a:extLst>
              <a:ext uri="{FF2B5EF4-FFF2-40B4-BE49-F238E27FC236}">
                <a16:creationId xmlns:a16="http://schemas.microsoft.com/office/drawing/2014/main" id="{43DD7912-D5D9-6D48-A8BD-28C28F328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96400" y="6311353"/>
            <a:ext cx="2510166" cy="365125"/>
          </a:xfrm>
          <a:prstGeom prst="rect">
            <a:avLst/>
          </a:prstGeom>
        </p:spPr>
        <p:txBody>
          <a:bodyPr anchor="ctr"/>
          <a:lstStyle>
            <a:lvl1pPr>
              <a:defRPr sz="1400" b="1">
                <a:latin typeface="Avenir Roman" panose="02000503020000020003" pitchFamily="2" charset="0"/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755380C-DC86-3647-87B6-8D7F772CF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4923865-0DD2-4747-83AA-20B4DB09B2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20" name="Espace réservé du pied de page 2">
            <a:extLst>
              <a:ext uri="{FF2B5EF4-FFF2-40B4-BE49-F238E27FC236}">
                <a16:creationId xmlns:a16="http://schemas.microsoft.com/office/drawing/2014/main" id="{5973E7F0-0D70-DD48-A7F8-FBEA7EA3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935F9207-9F8E-4549-9431-1B447D2856B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4265807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BFE3D023-665D-0D45-8B59-61A98E5778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88840"/>
            <a:ext cx="12192000" cy="2880320"/>
          </a:xfrm>
        </p:spPr>
        <p:txBody>
          <a:bodyPr/>
          <a:lstStyle>
            <a:lvl1pPr algn="ctr">
              <a:defRPr sz="4800">
                <a:latin typeface="Avenir Roman" panose="02000503020000020003" pitchFamily="2" charset="0"/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81BDD4B-1B83-8F4E-817A-E9C1F2B4F3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68" y="0"/>
            <a:ext cx="12199268" cy="80693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034414F-5D3C-C745-8F42-6E5E8195E6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2951" y="162476"/>
            <a:ext cx="1383688" cy="530220"/>
          </a:xfrm>
          <a:prstGeom prst="rect">
            <a:avLst/>
          </a:prstGeom>
        </p:spPr>
      </p:pic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E190F058-97FF-8C4B-B01D-63054FAE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360" y="6309320"/>
            <a:ext cx="2160240" cy="365125"/>
          </a:xfr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15" name="Espace réservé du pied de page 2">
            <a:extLst>
              <a:ext uri="{FF2B5EF4-FFF2-40B4-BE49-F238E27FC236}">
                <a16:creationId xmlns:a16="http://schemas.microsoft.com/office/drawing/2014/main" id="{3B46BCB3-34A7-3941-BA49-9CC3549AB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15680" y="6311353"/>
            <a:ext cx="5760640" cy="363092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Avenir Roman" panose="02000503020000020003" pitchFamily="2" charset="0"/>
              </a:defRPr>
            </a:lvl1pPr>
          </a:lstStyle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A2DB6C8D-2738-AB48-BCA1-69E0000F95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5360" y="216571"/>
            <a:ext cx="10137591" cy="42202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fr-FR" sz="2800" b="1" i="0" smtClean="0">
                <a:solidFill>
                  <a:schemeClr val="bg1"/>
                </a:solidFill>
                <a:latin typeface="Avenir Next" panose="020B0503020202020204" pitchFamily="34" charset="0"/>
              </a:defRPr>
            </a:lvl1pPr>
            <a:lvl2pPr>
              <a:defRPr lang="fr-FR" smtClean="0"/>
            </a:lvl2pPr>
            <a:lvl3pPr>
              <a:defRPr lang="fr-FR" smtClean="0"/>
            </a:lvl3pPr>
            <a:lvl4pPr>
              <a:defRPr lang="fr-FR" smtClean="0"/>
            </a:lvl4pPr>
            <a:lvl5pPr>
              <a:defRPr lang="fr-FR"/>
            </a:lvl5pPr>
          </a:lstStyle>
          <a:p>
            <a:r>
              <a:rPr lang="fr-FR" dirty="0"/>
              <a:t>Cliquez ici pour le titre du slide (typo Avenir / corps 28)</a:t>
            </a:r>
          </a:p>
        </p:txBody>
      </p:sp>
    </p:spTree>
    <p:extLst>
      <p:ext uri="{BB962C8B-B14F-4D97-AF65-F5344CB8AC3E}">
        <p14:creationId xmlns:p14="http://schemas.microsoft.com/office/powerpoint/2010/main" val="289497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 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B6B8F1D-68D5-4C4E-98FD-47BAD8135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17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LS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B42B58-A7FE-DD4C-A0E3-9461F7CD5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5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é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0D59EF64-5EB5-AA49-AC9D-26D6F00614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9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7EF6C50-2C49-A94D-8806-5889D123AF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20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cu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6FBDC831-D7C1-F547-9FB6-02429919CE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66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2P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396F5A8-C29A-1D41-8D2A-718559BD7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72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H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043E53EA-E47B-3940-9895-0AD8FBC05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6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c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DA436460-9940-B041-9EB6-BF62634A24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" y="0"/>
            <a:ext cx="12192000" cy="37147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C2DC06D-B5FB-CF49-B52A-7D44D7B729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360" y="370706"/>
            <a:ext cx="1779860" cy="682030"/>
          </a:xfrm>
          <a:prstGeom prst="rect">
            <a:avLst/>
          </a:prstGeom>
        </p:spPr>
      </p:pic>
      <p:sp>
        <p:nvSpPr>
          <p:cNvPr id="19" name="Title 8">
            <a:extLst>
              <a:ext uri="{FF2B5EF4-FFF2-40B4-BE49-F238E27FC236}">
                <a16:creationId xmlns:a16="http://schemas.microsoft.com/office/drawing/2014/main" id="{316CF37C-136A-D541-B896-1FC180A81F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9376" y="4581128"/>
            <a:ext cx="11176000" cy="547996"/>
          </a:xfr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1" i="0" baseline="0">
                <a:solidFill>
                  <a:srgbClr val="002060"/>
                </a:solidFill>
                <a:effectLst/>
                <a:latin typeface="Avenir Next" panose="020B0503020202020204" pitchFamily="34" charset="0"/>
                <a:cs typeface="Calibri" panose="020F0502020204030204" pitchFamily="34" charset="0"/>
              </a:defRPr>
            </a:lvl1pPr>
            <a:extLst/>
          </a:lstStyle>
          <a:p>
            <a:r>
              <a:rPr lang="fr-FR" dirty="0"/>
              <a:t>Modifiez le titre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8F31920-5525-CD47-AEAF-73BCFAE4F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425" y="5219796"/>
            <a:ext cx="11175951" cy="432048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rgbClr val="0070C0"/>
                </a:solidFill>
                <a:latin typeface="Avenir Roman" panose="02000503020000020003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sous-titre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BFFEF24-E944-B243-908E-7FB13DCE08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277561"/>
            <a:ext cx="775175" cy="77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7BEF5A-3EB5-7D44-9043-27CEE9FB6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360" y="1268761"/>
            <a:ext cx="1152128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3AD602-A7B9-2846-AF9A-C6063C0EF5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4" y="6309319"/>
            <a:ext cx="1368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C5ED580-D272-9346-AB84-59910910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11521280" cy="76618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Style de texte ci-dessous en Français</a:t>
            </a:r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DF7ADF40-EF2A-1746-B012-2242AB3F5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6400" y="6309320"/>
            <a:ext cx="24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EFCDD1DA-031E-A446-A610-7B4A3E2B236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62329CAA-5B68-704A-930B-A84F5EF81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15680" y="6309320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2060"/>
                </a:solidFill>
              </a:defRPr>
            </a:lvl1pPr>
          </a:lstStyle>
          <a:p>
            <a:r>
              <a:rPr lang="fr-FR"/>
              <a:t>ANF 'Evolution BE V3'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77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698" r:id="rId10"/>
    <p:sldLayoutId id="2147483725" r:id="rId11"/>
    <p:sldLayoutId id="2147483716" r:id="rId12"/>
    <p:sldLayoutId id="2147483677" r:id="rId13"/>
    <p:sldLayoutId id="2147483697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2060"/>
          </a:solidFill>
          <a:latin typeface="Avenir Roman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Avenir Roman" panose="02000503020000020003" pitchFamily="2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46.xml"/><Relationship Id="rId4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55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68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10" Type="http://schemas.openxmlformats.org/officeDocument/2006/relationships/image" Target="../media/image23.png"/><Relationship Id="rId4" Type="http://schemas.openxmlformats.org/officeDocument/2006/relationships/tags" Target="../tags/tag77.xml"/><Relationship Id="rId9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24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8.xml"/><Relationship Id="rId4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26.png"/><Relationship Id="rId5" Type="http://schemas.openxmlformats.org/officeDocument/2006/relationships/tags" Target="../tags/tag90.xml"/><Relationship Id="rId10" Type="http://schemas.openxmlformats.org/officeDocument/2006/relationships/image" Target="../media/image25.png"/><Relationship Id="rId4" Type="http://schemas.openxmlformats.org/officeDocument/2006/relationships/tags" Target="../tags/tag89.xml"/><Relationship Id="rId9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96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tags" Target="../tags/tag102.xml"/><Relationship Id="rId7" Type="http://schemas.openxmlformats.org/officeDocument/2006/relationships/slideLayout" Target="../slideLayouts/slideLayout11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08.xml"/><Relationship Id="rId7" Type="http://schemas.openxmlformats.org/officeDocument/2006/relationships/tags" Target="../tags/tag112.xml"/><Relationship Id="rId2" Type="http://schemas.openxmlformats.org/officeDocument/2006/relationships/tags" Target="../tags/tag107.xml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10" Type="http://schemas.openxmlformats.org/officeDocument/2006/relationships/image" Target="../media/image30.png"/><Relationship Id="rId4" Type="http://schemas.openxmlformats.org/officeDocument/2006/relationships/tags" Target="../tags/tag109.xml"/><Relationship Id="rId9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10" Type="http://schemas.openxmlformats.org/officeDocument/2006/relationships/image" Target="../media/image32.png"/><Relationship Id="rId4" Type="http://schemas.openxmlformats.org/officeDocument/2006/relationships/tags" Target="../tags/tag116.xml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1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10" Type="http://schemas.openxmlformats.org/officeDocument/2006/relationships/image" Target="../media/image18.png"/><Relationship Id="rId4" Type="http://schemas.openxmlformats.org/officeDocument/2006/relationships/tags" Target="../tags/tag36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8F25A3-9483-5E42-A0AA-80A29FE58782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9376" y="4293096"/>
            <a:ext cx="11176000" cy="547996"/>
          </a:xfrm>
        </p:spPr>
        <p:txBody>
          <a:bodyPr/>
          <a:lstStyle/>
          <a:p>
            <a:pPr algn="ctr"/>
            <a:r>
              <a:rPr lang="fr-FR" sz="4800" dirty="0"/>
              <a:t>ANF ‘Evolution BE V3’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E62DAF-4B38-9542-8916-28DEA609D9B6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479425" y="4941168"/>
            <a:ext cx="11175951" cy="432048"/>
          </a:xfrm>
        </p:spPr>
        <p:txBody>
          <a:bodyPr/>
          <a:lstStyle/>
          <a:p>
            <a:pPr algn="ctr"/>
            <a:r>
              <a:rPr lang="fr-FR" sz="3200" dirty="0"/>
              <a:t>Outil </a:t>
            </a:r>
            <a:r>
              <a:rPr lang="fr-FR" sz="3200" dirty="0" err="1"/>
              <a:t>FileBaseImport</a:t>
            </a:r>
            <a:r>
              <a:rPr lang="fr-FR" sz="3200" dirty="0"/>
              <a:t> V3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7058865B-4CE8-44C3-9DF7-33B9AA19B00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81443" y="5805264"/>
            <a:ext cx="11175951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rgbClr val="0070C0"/>
                </a:solidFill>
                <a:latin typeface="Avenir Roman" panose="02000503020000020003" pitchFamily="2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Mathieu Walter - 20 novembre 2020</a:t>
            </a:r>
          </a:p>
        </p:txBody>
      </p:sp>
    </p:spTree>
    <p:extLst>
      <p:ext uri="{BB962C8B-B14F-4D97-AF65-F5344CB8AC3E}">
        <p14:creationId xmlns:p14="http://schemas.microsoft.com/office/powerpoint/2010/main" val="2855589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B00BF2-F929-4CB1-923C-0C912FA8064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Procédure A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92141E-F5AA-4549-8CB9-108723EF18F8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479425" y="5219796"/>
            <a:ext cx="11175951" cy="432048"/>
          </a:xfrm>
        </p:spPr>
        <p:txBody>
          <a:bodyPr/>
          <a:lstStyle/>
          <a:p>
            <a:r>
              <a:rPr lang="fr-FR" dirty="0"/>
              <a:t>Scan de dossiers pour trouver des DRW</a:t>
            </a:r>
          </a:p>
        </p:txBody>
      </p:sp>
    </p:spTree>
    <p:extLst>
      <p:ext uri="{BB962C8B-B14F-4D97-AF65-F5344CB8AC3E}">
        <p14:creationId xmlns:p14="http://schemas.microsoft.com/office/powerpoint/2010/main" val="49475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 dirty="0"/>
              <a:t>ANF 'Evolution BE V3'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Procédure A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1127448" y="1340768"/>
            <a:ext cx="10731721" cy="47321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Rappel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Scan d’un dossier + sous-dossiers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Détection de TOUS les DRW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Liste des DRW + 3D liés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Possible de spécifier des 3D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Traitement des objets détectés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FR" sz="1800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2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Procédure A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875791" y="1107860"/>
            <a:ext cx="10731721" cy="47321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Arborescence de Dossiers contenant 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Plan d’ensemble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Tous les 2D / 3D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Spécifier le Dossier de tête</a:t>
            </a: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Récupère tous les 2D + 3D liés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10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68F0D6-5F0E-4470-B7BB-6C3C28FD95EB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775520" y="3789040"/>
            <a:ext cx="8367687" cy="1324070"/>
          </a:xfrm>
          <a:prstGeom prst="rect">
            <a:avLst/>
          </a:prstGeom>
        </p:spPr>
      </p:pic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037F43AE-FBA1-4FF9-85A1-677E8C5FB3F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 dirty="0"/>
              <a:t>ANF 'Evolution BE V3'</a:t>
            </a:r>
          </a:p>
        </p:txBody>
      </p:sp>
    </p:spTree>
    <p:extLst>
      <p:ext uri="{BB962C8B-B14F-4D97-AF65-F5344CB8AC3E}">
        <p14:creationId xmlns:p14="http://schemas.microsoft.com/office/powerpoint/2010/main" val="3822533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Procédure A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911424" y="1062900"/>
            <a:ext cx="10731721" cy="4732199"/>
          </a:xfrm>
        </p:spPr>
        <p:txBody>
          <a:bodyPr>
            <a:normAutofit/>
          </a:bodyPr>
          <a:lstStyle/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10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Arborescence de Dossiers contenant 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Une ou plusieurs maquettes SANS plan d’ensemble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Tous les 2D / 3D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Spécifier le Dossier de tête + le(s) 3D</a:t>
            </a:r>
            <a:endParaRPr lang="fr-FR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Récupère tous les 2D (et 3D liés) + 3D spécifiés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06036F5-4294-4C5D-81E7-4FE8E5FF8CA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19427" y="4221088"/>
            <a:ext cx="10915713" cy="1305442"/>
          </a:xfrm>
          <a:prstGeom prst="rect">
            <a:avLst/>
          </a:prstGeom>
        </p:spPr>
      </p:pic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BB69A64B-E0B8-48C5-93F8-537DF818845C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 dirty="0"/>
              <a:t>ANF 'Evolution BE V3'</a:t>
            </a:r>
          </a:p>
        </p:txBody>
      </p:sp>
    </p:spTree>
    <p:extLst>
      <p:ext uri="{BB962C8B-B14F-4D97-AF65-F5344CB8AC3E}">
        <p14:creationId xmlns:p14="http://schemas.microsoft.com/office/powerpoint/2010/main" val="1092817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967FC57E-E348-4EFB-B204-5B185A794A9F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79376" y="4581128"/>
            <a:ext cx="11176000" cy="547996"/>
          </a:xfrm>
        </p:spPr>
        <p:txBody>
          <a:bodyPr/>
          <a:lstStyle/>
          <a:p>
            <a:r>
              <a:rPr lang="fr-FR" dirty="0"/>
              <a:t>Procédure B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0D3EF814-96F8-4569-AD36-42AB9FF8F418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>
          <a:xfrm>
            <a:off x="479425" y="5219796"/>
            <a:ext cx="11175951" cy="432048"/>
          </a:xfrm>
        </p:spPr>
        <p:txBody>
          <a:bodyPr/>
          <a:lstStyle/>
          <a:p>
            <a:r>
              <a:rPr lang="fr-FR" dirty="0"/>
              <a:t>Spécification maquette et recherche des 2D liés</a:t>
            </a:r>
          </a:p>
        </p:txBody>
      </p:sp>
    </p:spTree>
    <p:extLst>
      <p:ext uri="{BB962C8B-B14F-4D97-AF65-F5344CB8AC3E}">
        <p14:creationId xmlns:p14="http://schemas.microsoft.com/office/powerpoint/2010/main" val="562889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Procédure B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1127448" y="1340768"/>
            <a:ext cx="10731721" cy="47321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Rappel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Spécifier l’emplacement d’un ou plusieurs PRD 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Spécifier l’emplacement d’un Dossier 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Traitement des 3D spécifiés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Traitement de tous les DRW du Dossier + sous-Dossiers dont les 3D sont présents dans le PRD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FR" sz="1800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8" name="Espace réservé du pied de page 3">
            <a:extLst>
              <a:ext uri="{FF2B5EF4-FFF2-40B4-BE49-F238E27FC236}">
                <a16:creationId xmlns:a16="http://schemas.microsoft.com/office/drawing/2014/main" id="{07EEF3BF-2198-45F2-ACFC-86009E18F04A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 dirty="0"/>
              <a:t>ANF 'Evolution BE V3'</a:t>
            </a:r>
          </a:p>
        </p:txBody>
      </p:sp>
    </p:spTree>
    <p:extLst>
      <p:ext uri="{BB962C8B-B14F-4D97-AF65-F5344CB8AC3E}">
        <p14:creationId xmlns:p14="http://schemas.microsoft.com/office/powerpoint/2010/main" val="1109919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Procédure B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875791" y="1107860"/>
            <a:ext cx="10731721" cy="47321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Arborescence de Dossiers contenant 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b="1" dirty="0">
                <a:solidFill>
                  <a:srgbClr val="C0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Maquette sans connaître la structure des répertoires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Tous les 2D / 3D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Spécifier le Produit de tête + Dossier de tête (pour trouver les 2D liés)</a:t>
            </a: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Récupère la maquette + tous les 2D liés à cette maquette dans la structure de dossiers</a:t>
            </a: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=&gt; </a:t>
            </a:r>
            <a:r>
              <a:rPr lang="fr-FR" dirty="0">
                <a:solidFill>
                  <a:srgbClr val="FF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Temps de traitement important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10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0D5560-85BA-48F6-82C0-F86EC945E52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2887" y="4693152"/>
            <a:ext cx="11706225" cy="1143000"/>
          </a:xfrm>
          <a:prstGeom prst="rect">
            <a:avLst/>
          </a:prstGeom>
        </p:spPr>
      </p:pic>
      <p:sp>
        <p:nvSpPr>
          <p:cNvPr id="10" name="Espace réservé du pied de page 3">
            <a:extLst>
              <a:ext uri="{FF2B5EF4-FFF2-40B4-BE49-F238E27FC236}">
                <a16:creationId xmlns:a16="http://schemas.microsoft.com/office/drawing/2014/main" id="{B19EF774-C322-42F3-AFA1-5FB272A699C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 dirty="0"/>
              <a:t>ANF 'Evolution BE V3'</a:t>
            </a:r>
          </a:p>
        </p:txBody>
      </p:sp>
    </p:spTree>
    <p:extLst>
      <p:ext uri="{BB962C8B-B14F-4D97-AF65-F5344CB8AC3E}">
        <p14:creationId xmlns:p14="http://schemas.microsoft.com/office/powerpoint/2010/main" val="2306431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7CF7AE-9088-4DC5-B4B9-32A44E6CC92B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Utilisation </a:t>
            </a:r>
            <a:r>
              <a:rPr lang="fr-FR" dirty="0" err="1"/>
              <a:t>FileBase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D38DD3-3FA5-496A-B112-D9FB593F6B7A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Lancement et vérification</a:t>
            </a:r>
          </a:p>
        </p:txBody>
      </p:sp>
    </p:spTree>
    <p:extLst>
      <p:ext uri="{BB962C8B-B14F-4D97-AF65-F5344CB8AC3E}">
        <p14:creationId xmlns:p14="http://schemas.microsoft.com/office/powerpoint/2010/main" val="396123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Utilisation </a:t>
            </a:r>
            <a:r>
              <a:rPr lang="fr-FR" dirty="0" err="1"/>
              <a:t>FileBase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875791" y="1107860"/>
            <a:ext cx="10731721" cy="47321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Exécution de la macro 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Affichage \ macro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endParaRPr lang="fr-FR" b="1" dirty="0">
              <a:solidFill>
                <a:srgbClr val="C0000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endParaRPr lang="fr-FR" b="1" dirty="0">
              <a:solidFill>
                <a:srgbClr val="C0000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endParaRPr lang="fr-FR" b="1" dirty="0">
              <a:solidFill>
                <a:srgbClr val="C0000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endParaRPr lang="fr-FR" sz="10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Exécuter la macro</a:t>
            </a: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10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B2E92EF-6F1B-41E2-ADF9-7743AC13DE3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775520" y="2204864"/>
            <a:ext cx="8330408" cy="156491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1949EB1-A696-4CB5-BD41-D5E9BFC49ED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151784" y="4509120"/>
            <a:ext cx="3513187" cy="1162157"/>
          </a:xfrm>
          <a:prstGeom prst="rect">
            <a:avLst/>
          </a:prstGeom>
        </p:spPr>
      </p:pic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95452F8F-E7DA-48C4-BC1D-0A7558043A4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 dirty="0"/>
              <a:t>ANF 'Evolution BE V3'</a:t>
            </a:r>
          </a:p>
        </p:txBody>
      </p:sp>
    </p:spTree>
    <p:extLst>
      <p:ext uri="{BB962C8B-B14F-4D97-AF65-F5344CB8AC3E}">
        <p14:creationId xmlns:p14="http://schemas.microsoft.com/office/powerpoint/2010/main" val="515884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13/10/2020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Utilisation </a:t>
            </a:r>
            <a:r>
              <a:rPr lang="fr-FR" dirty="0" err="1"/>
              <a:t>FileBase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443017" y="1577121"/>
            <a:ext cx="11128137" cy="4660191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Choix critères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Laboratoire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Utilisateur et Ordinateur (auto)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Nom de Projet</a:t>
            </a:r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Identifiant </a:t>
            </a: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b="1" dirty="0">
              <a:solidFill>
                <a:srgbClr val="C0000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fr-FR" b="1" dirty="0">
                <a:latin typeface="Avenir Roman" panose="02000503020000020003" pitchFamily="2" charset="0"/>
                <a:cs typeface="Calibri" panose="020F0502020204030204" pitchFamily="34" charset="0"/>
              </a:rPr>
              <a:t>Le </a:t>
            </a:r>
            <a:r>
              <a:rPr lang="fr-FR" b="1" dirty="0">
                <a:solidFill>
                  <a:srgbClr val="FF000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Nom de Projet &amp; l’Identifiant </a:t>
            </a:r>
            <a:r>
              <a:rPr lang="fr-FR" b="1" dirty="0">
                <a:latin typeface="Avenir Roman" panose="02000503020000020003" pitchFamily="2" charset="0"/>
                <a:cs typeface="Calibri" panose="020F0502020204030204" pitchFamily="34" charset="0"/>
              </a:rPr>
              <a:t>seront utilisables pour retrouver l’objet dans Catia V6</a:t>
            </a: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r>
              <a:rPr lang="fr-FR" dirty="0">
                <a:latin typeface="Avenir Roman" panose="02000503020000020003" pitchFamily="2" charset="0"/>
                <a:cs typeface="Calibri" panose="020F0502020204030204" pitchFamily="34" charset="0"/>
              </a:rPr>
              <a:t>Le CS dans lequel seront envoyées vos données sera </a:t>
            </a:r>
            <a:r>
              <a:rPr lang="fr-FR" b="1" dirty="0">
                <a:latin typeface="Avenir Roman" panose="02000503020000020003" pitchFamily="2" charset="0"/>
                <a:cs typeface="Calibri" panose="020F0502020204030204" pitchFamily="34" charset="0"/>
              </a:rPr>
              <a:t>LABO_IMPORT_FILEBASE</a:t>
            </a: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887089FD-946C-4779-8663-CA3295F415E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 dirty="0"/>
              <a:t>ANF 'Evolution BE V3'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D805392-0887-49E1-B743-8ACEA4BA32C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5960" y="1772816"/>
            <a:ext cx="5746179" cy="23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73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AB6DA84-93DA-40EB-BA47-DC4DBDB422A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71245276-345C-445D-B8A9-CFA81D47557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12F92C-91C0-4BF7-A202-52566C52E349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9519EE3-5C93-44A5-9090-2D308085C913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9447450-E57D-464E-9DA2-DD8D6FA13BB8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2279576" y="1435646"/>
            <a:ext cx="9579593" cy="4732199"/>
          </a:xfrm>
        </p:spPr>
        <p:txBody>
          <a:bodyPr>
            <a:normAutofit/>
          </a:bodyPr>
          <a:lstStyle/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Contexte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Configuration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Procédure A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Procédure B</a:t>
            </a:r>
          </a:p>
          <a:p>
            <a:pPr marL="457200" indent="-457200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Utilisation </a:t>
            </a:r>
            <a:r>
              <a:rPr lang="fr-FR" sz="2800" dirty="0" err="1"/>
              <a:t>FileBase</a:t>
            </a:r>
            <a:endParaRPr lang="fr-FR" sz="2800" dirty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804055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13/10/2020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Utilisation </a:t>
            </a:r>
            <a:r>
              <a:rPr lang="fr-FR" dirty="0" err="1"/>
              <a:t>FileBase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368896" y="1124744"/>
            <a:ext cx="11271720" cy="458818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dirty="0"/>
              <a:t>Transfert des critères spécifiés de </a:t>
            </a:r>
            <a:r>
              <a:rPr lang="fr-FR" sz="2800" dirty="0" err="1"/>
              <a:t>Catia</a:t>
            </a:r>
            <a:r>
              <a:rPr lang="fr-FR" sz="2800" dirty="0"/>
              <a:t> V5 et vers V6</a:t>
            </a:r>
          </a:p>
          <a:p>
            <a:pPr lvl="1" indent="0">
              <a:lnSpc>
                <a:spcPct val="110000"/>
              </a:lnSpc>
              <a:spcAft>
                <a:spcPts val="300"/>
              </a:spcAft>
              <a:buNone/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887089FD-946C-4779-8663-CA3295F415E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215680" y="6311353"/>
            <a:ext cx="5760640" cy="363092"/>
          </a:xfrm>
        </p:spPr>
        <p:txBody>
          <a:bodyPr/>
          <a:lstStyle/>
          <a:p>
            <a:r>
              <a:rPr lang="fr-FR" dirty="0"/>
              <a:t>ANF 'Evolution BE V3'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1DCBD30-BC3F-4B6F-B028-6F92F0F4E05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55440" y="1803717"/>
            <a:ext cx="3897191" cy="394486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92B6548-77EF-4045-81E7-D0905CA2358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312024" y="2237409"/>
            <a:ext cx="4392488" cy="3469806"/>
          </a:xfrm>
          <a:prstGeom prst="rect">
            <a:avLst/>
          </a:prstGeom>
        </p:spPr>
      </p:pic>
      <p:sp>
        <p:nvSpPr>
          <p:cNvPr id="8" name="ZoneTexte 7"/>
          <p:cNvSpPr txBox="1"/>
          <p:nvPr>
            <p:custDataLst>
              <p:tags r:id="rId8"/>
            </p:custDataLst>
          </p:nvPr>
        </p:nvSpPr>
        <p:spPr>
          <a:xfrm>
            <a:off x="551384" y="6093296"/>
            <a:ext cx="9649072" cy="216024"/>
          </a:xfrm>
          <a:prstGeom prst="rect">
            <a:avLst/>
          </a:prstGeom>
        </p:spPr>
        <p:txBody>
          <a:bodyPr vert="horz" wrap="square" rtlCol="0">
            <a:noAutofit/>
          </a:bodyPr>
          <a:lstStyle/>
          <a:p>
            <a:r>
              <a:rPr lang="fr-FR" sz="1000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Le processus </a:t>
            </a:r>
            <a:r>
              <a:rPr lang="fr-FR" sz="1000" b="1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FileBase</a:t>
            </a:r>
            <a:r>
              <a:rPr lang="fr-FR" sz="1000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 insère dans les fichiers CATIA V5 les informations renseignées par l’utilisateur. </a:t>
            </a:r>
          </a:p>
        </p:txBody>
      </p:sp>
    </p:spTree>
    <p:extLst>
      <p:ext uri="{BB962C8B-B14F-4D97-AF65-F5344CB8AC3E}">
        <p14:creationId xmlns:p14="http://schemas.microsoft.com/office/powerpoint/2010/main" val="38734764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1127448" y="1196752"/>
            <a:ext cx="10731721" cy="487621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Liste des opérations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Etape 1 et Etape 2 validées =&gt; configuration correcte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Lancer toutes les opérations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FR" sz="1800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6CD11E2-230E-4365-A2DD-CC3907A1B25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1584" y="2986482"/>
            <a:ext cx="7680176" cy="3091805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296CA32E-492C-4DFB-A72C-33805FC857F8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Utilisation </a:t>
            </a:r>
            <a:r>
              <a:rPr lang="fr-FR" dirty="0" err="1"/>
              <a:t>FileBase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6936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>
          <a:xfrm>
            <a:off x="1127448" y="1196752"/>
            <a:ext cx="10731721" cy="487621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Tableaux de suivi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« OK » =&gt; Etape effectuée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« - » =&gt; en attente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FR" sz="1800" dirty="0"/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fr-FR" sz="2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F8BEB0-EC43-45F4-9DD9-D78C4D9270A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700337" y="3024967"/>
            <a:ext cx="6791325" cy="3048000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17FD5A85-5C79-448C-AC72-4B05B4C81E25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6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Utilisation </a:t>
            </a:r>
            <a:r>
              <a:rPr lang="fr-FR" dirty="0" err="1"/>
              <a:t>FileBase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475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7BFC18A-8631-4B24-933B-B83C67AAAF48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Utilisation </a:t>
            </a:r>
            <a:r>
              <a:rPr lang="fr-FR" dirty="0" err="1"/>
              <a:t>FileBase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8F10A38-AE08-46DA-A124-790AEBD8055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475820" y="1532349"/>
            <a:ext cx="3240360" cy="145884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B0A047F-E6CE-43B7-A73D-AE98BFB261F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219983" y="3080418"/>
            <a:ext cx="7752032" cy="3108542"/>
          </a:xfrm>
          <a:prstGeom prst="rect">
            <a:avLst/>
          </a:prstGeom>
        </p:spPr>
      </p:pic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51E3335-1B16-4F4D-9087-ACC50999C420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7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Fin de la procédure</a:t>
            </a:r>
          </a:p>
        </p:txBody>
      </p:sp>
    </p:spTree>
    <p:extLst>
      <p:ext uri="{BB962C8B-B14F-4D97-AF65-F5344CB8AC3E}">
        <p14:creationId xmlns:p14="http://schemas.microsoft.com/office/powerpoint/2010/main" val="3445025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A7BFC18A-8631-4B24-933B-B83C67AAAF48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>
          <a:xfrm>
            <a:off x="335360" y="216571"/>
            <a:ext cx="10137591" cy="422029"/>
          </a:xfrm>
        </p:spPr>
        <p:txBody>
          <a:bodyPr/>
          <a:lstStyle/>
          <a:p>
            <a:r>
              <a:rPr lang="fr-FR" dirty="0"/>
              <a:t>Utilisation </a:t>
            </a:r>
            <a:r>
              <a:rPr lang="fr-FR" dirty="0" err="1"/>
              <a:t>FileBase</a:t>
            </a:r>
            <a:endParaRPr lang="fr-FR" dirty="0"/>
          </a:p>
        </p:txBody>
      </p:sp>
      <p:sp>
        <p:nvSpPr>
          <p:cNvPr id="15" name="Espace réservé du texte 5">
            <a:extLst>
              <a:ext uri="{FF2B5EF4-FFF2-40B4-BE49-F238E27FC236}">
                <a16:creationId xmlns:a16="http://schemas.microsoft.com/office/drawing/2014/main" id="{951E3335-1B16-4F4D-9087-ACC50999C420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5"/>
            </p:custDataLst>
          </p:nvPr>
        </p:nvSpPr>
        <p:spPr>
          <a:xfrm>
            <a:off x="335360" y="939493"/>
            <a:ext cx="11521279" cy="349946"/>
          </a:xfrm>
        </p:spPr>
        <p:txBody>
          <a:bodyPr/>
          <a:lstStyle/>
          <a:p>
            <a:r>
              <a:rPr lang="fr-FR" dirty="0"/>
              <a:t>Résultat de la procédure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FEB48D3-7A4F-458F-A8B5-8EC67478B28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9320" y="1114466"/>
            <a:ext cx="3024336" cy="21743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75FC4AE-9E26-4120-BC2A-3DA6F30EBB74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711624" y="1590332"/>
            <a:ext cx="8390976" cy="45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9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AF8F0D-3B96-4E42-A719-3E02FF5BA04C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BA3E58-A2F0-47DE-887E-D5BD1AD8D554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Pourquoi cet outil?</a:t>
            </a:r>
          </a:p>
        </p:txBody>
      </p:sp>
    </p:spTree>
    <p:extLst>
      <p:ext uri="{BB962C8B-B14F-4D97-AF65-F5344CB8AC3E}">
        <p14:creationId xmlns:p14="http://schemas.microsoft.com/office/powerpoint/2010/main" val="3729955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730139" y="1052736"/>
            <a:ext cx="10731721" cy="5202476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lnSpc>
                <a:spcPct val="13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400" dirty="0"/>
              <a:t>Pourquoi ?</a:t>
            </a:r>
          </a:p>
          <a:p>
            <a:pPr marL="1028700" lvl="1" indent="-342900">
              <a:lnSpc>
                <a:spcPct val="120000"/>
              </a:lnSpc>
              <a:spcAft>
                <a:spcPts val="300"/>
              </a:spcAft>
            </a:pP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Car de nombreuses maquettes ne sont pas dans </a:t>
            </a:r>
            <a:r>
              <a:rPr lang="fr-FR" sz="2600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Smarteam</a:t>
            </a:r>
            <a:endParaRPr lang="fr-FR" sz="26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1028700" lvl="1" indent="-342900">
              <a:lnSpc>
                <a:spcPct val="120000"/>
              </a:lnSpc>
              <a:spcAft>
                <a:spcPts val="300"/>
              </a:spcAft>
            </a:pP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Solution plus flexible que d’imposer une étape par </a:t>
            </a:r>
            <a:r>
              <a:rPr lang="fr-FR" sz="2600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Smarteam</a:t>
            </a:r>
            <a:endParaRPr lang="fr-FR" sz="3400" dirty="0"/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400" dirty="0"/>
              <a:t>Périmètre d’utilisation</a:t>
            </a:r>
          </a:p>
          <a:p>
            <a:pPr marL="1028700" lvl="1" indent="-342900">
              <a:lnSpc>
                <a:spcPct val="120000"/>
              </a:lnSpc>
              <a:spcAft>
                <a:spcPts val="300"/>
              </a:spcAft>
            </a:pP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Migration de maquettes </a:t>
            </a:r>
            <a:r>
              <a:rPr lang="fr-FR" sz="2600" b="1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Catia V5 stockées sur Windows </a:t>
            </a: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vers 3D </a:t>
            </a:r>
            <a:r>
              <a:rPr lang="fr-FR" sz="2600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Experience</a:t>
            </a:r>
            <a:endParaRPr lang="fr-FR" sz="26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1028700" lvl="1" indent="-342900">
              <a:lnSpc>
                <a:spcPct val="120000"/>
              </a:lnSpc>
              <a:spcAft>
                <a:spcPts val="300"/>
              </a:spcAft>
            </a:pP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Mise à niveau V5 R28 / Nettoyage</a:t>
            </a:r>
          </a:p>
          <a:p>
            <a:pPr marL="1028700" lvl="1" indent="-342900">
              <a:lnSpc>
                <a:spcPct val="120000"/>
              </a:lnSpc>
              <a:spcAft>
                <a:spcPts val="300"/>
              </a:spcAft>
            </a:pP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Stockage temporaire dans des répertoires partagés avant import par la Cellule</a:t>
            </a:r>
            <a:endParaRPr lang="fr-FR" sz="13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400" dirty="0"/>
              <a:t>Solution</a:t>
            </a:r>
          </a:p>
          <a:p>
            <a:pPr marL="1028700" lvl="1" indent="-342900">
              <a:lnSpc>
                <a:spcPct val="120000"/>
              </a:lnSpc>
              <a:spcAft>
                <a:spcPts val="300"/>
              </a:spcAft>
            </a:pP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Développement d’un outil spécifique / Feuille Excel avec macro</a:t>
            </a:r>
          </a:p>
          <a:p>
            <a:pPr marL="1028700" lvl="1" indent="-342900">
              <a:lnSpc>
                <a:spcPct val="120000"/>
              </a:lnSpc>
              <a:spcAft>
                <a:spcPts val="300"/>
              </a:spcAft>
            </a:pP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"\\ccsunny\Distrib\3D </a:t>
            </a:r>
            <a:r>
              <a:rPr lang="fr-FR" sz="2600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Experience</a:t>
            </a: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\</a:t>
            </a:r>
            <a:r>
              <a:rPr lang="fr-FR" sz="2600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FileBaseImport</a:t>
            </a:r>
            <a:r>
              <a:rPr lang="fr-FR" sz="26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-Academia\FILE_BASE_REV_A.xlsm"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9412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Contexte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730139" y="1052736"/>
            <a:ext cx="10731721" cy="5202476"/>
          </a:xfrm>
        </p:spPr>
        <p:txBody>
          <a:bodyPr wrap="square">
            <a:normAutofit lnSpcReduction="10000"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400" dirty="0"/>
              <a:t>Développement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</a:pPr>
            <a:r>
              <a:rPr lang="fr-FR" sz="1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Rédaction des spécifications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</a:pPr>
            <a:r>
              <a:rPr lang="fr-FR" sz="1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M. Royer (</a:t>
            </a:r>
            <a:r>
              <a:rPr lang="fr-FR" sz="1800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Keonys</a:t>
            </a:r>
            <a:r>
              <a:rPr lang="fr-FR" sz="1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) a développé un kit d’outils : </a:t>
            </a:r>
            <a:r>
              <a:rPr lang="fr-FR" sz="1800" dirty="0" err="1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FileBaseImport</a:t>
            </a:r>
            <a:endParaRPr lang="fr-FR" sz="1800" dirty="0">
              <a:solidFill>
                <a:srgbClr val="002060"/>
              </a:solidFill>
              <a:latin typeface="Avenir Roman" panose="02000503020000020003" pitchFamily="2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400" dirty="0">
                <a:solidFill>
                  <a:srgbClr val="2A6BD9"/>
                </a:solidFill>
              </a:rPr>
              <a:t>Procédure A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</a:pPr>
            <a:r>
              <a:rPr lang="fr-FR" sz="1800" dirty="0">
                <a:solidFill>
                  <a:srgbClr val="2A6BD9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Spécifier l’emplacement d’un Dossier ( + 3D si besoin)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</a:pPr>
            <a:r>
              <a:rPr lang="fr-FR" sz="1800" dirty="0">
                <a:solidFill>
                  <a:srgbClr val="2A6BD9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Traitement de tous les DRW (+3D liés) présents dans les sous-dossiers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</a:pPr>
            <a:r>
              <a:rPr lang="fr-FR" sz="1800" dirty="0">
                <a:solidFill>
                  <a:srgbClr val="2A6BD9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Traitement de(s) 3D indiqué(s)</a:t>
            </a:r>
          </a:p>
          <a:p>
            <a:pPr marL="342900" lvl="1" indent="-342900">
              <a:lnSpc>
                <a:spcPct val="110000"/>
              </a:lnSpc>
              <a:spcBef>
                <a:spcPts val="1000"/>
              </a:spcBef>
              <a:spcAft>
                <a:spcPts val="300"/>
              </a:spcAft>
              <a:buSzPct val="65000"/>
              <a:buFont typeface="Courier New" panose="02070309020205020404" pitchFamily="49" charset="0"/>
              <a:buChar char="o"/>
            </a:pPr>
            <a:r>
              <a:rPr lang="fr-FR" b="1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Procédure B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</a:pPr>
            <a:r>
              <a:rPr lang="fr-FR" sz="1800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Spécifier l’emplacement d’un ou plusieurs PRD 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</a:pPr>
            <a:r>
              <a:rPr lang="fr-FR" sz="1800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Spécifier l’emplacement d’un Dossier 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</a:pPr>
            <a:r>
              <a:rPr lang="fr-FR" sz="1800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Traitement des 3D spécifiés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</a:pPr>
            <a:r>
              <a:rPr lang="fr-FR" sz="1800" dirty="0">
                <a:solidFill>
                  <a:srgbClr val="00B05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Traitement de tous les DRW du Dossier + sous-Dossiers dont les 3D sont présents dans le PRD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15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19F454-9559-43A2-938C-A80FBE3246A6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Configuration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D024573-F057-41D9-B7EE-DF62E39F887C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Installation Catia V5-6R2018</a:t>
            </a:r>
          </a:p>
        </p:txBody>
      </p:sp>
    </p:spTree>
    <p:extLst>
      <p:ext uri="{BB962C8B-B14F-4D97-AF65-F5344CB8AC3E}">
        <p14:creationId xmlns:p14="http://schemas.microsoft.com/office/powerpoint/2010/main" val="381356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Configuration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1124919" y="1591455"/>
            <a:ext cx="10731721" cy="47321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Prérequis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CATIA V5 R28 doit être installé (Catia V5-6 R2018)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Excel doit être installé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Les 2D/3D à traiter doivent être accessibles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Le répertoire partagé doit être accessible \\ccsvwn19\FileBase</a:t>
            </a:r>
          </a:p>
        </p:txBody>
      </p:sp>
    </p:spTree>
    <p:extLst>
      <p:ext uri="{BB962C8B-B14F-4D97-AF65-F5344CB8AC3E}">
        <p14:creationId xmlns:p14="http://schemas.microsoft.com/office/powerpoint/2010/main" val="428930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Configuration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1127448" y="1340768"/>
            <a:ext cx="10731721" cy="4732199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Mise en place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Copie fichier Excel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Renommer</a:t>
            </a:r>
          </a:p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Configuration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Ouvrir « FILE_BASE_REV_D.xlsm »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Activer le contenu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Vérifier onglet ‘Administration’</a:t>
            </a:r>
          </a:p>
          <a:p>
            <a:pPr marL="1028700" lvl="1" indent="-342900">
              <a:lnSpc>
                <a:spcPct val="10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Remplir onglet « Projet »</a:t>
            </a:r>
          </a:p>
        </p:txBody>
      </p:sp>
    </p:spTree>
    <p:extLst>
      <p:ext uri="{BB962C8B-B14F-4D97-AF65-F5344CB8AC3E}">
        <p14:creationId xmlns:p14="http://schemas.microsoft.com/office/powerpoint/2010/main" val="47162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B5DD26-F478-45DE-804C-952EA65C175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13/10/2020</a:t>
            </a:r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E6BDB13-07A0-4D63-A216-57C1914F5356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EFCDD1DA-031E-A446-A610-7B4A3E2B2369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BA8B36-3E86-47E4-B9DF-56AB2595A642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/>
              <a:t>ANF 'Evolution BE V3'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E2303BD-8E4E-4081-A98E-9E91F74418F4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Configuration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5B69B781-E603-4BAF-9F0A-1B125F969BAB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1127448" y="1196752"/>
            <a:ext cx="10731721" cy="4876215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3200" dirty="0"/>
              <a:t>ADMINISTRATION</a:t>
            </a:r>
            <a:endParaRPr lang="fr-FR" sz="3600" dirty="0"/>
          </a:p>
          <a:p>
            <a:pPr marL="1143000" lvl="1" indent="-457200">
              <a:lnSpc>
                <a:spcPct val="110000"/>
              </a:lnSpc>
              <a:spcAft>
                <a:spcPts val="300"/>
              </a:spcAft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Modifier les 4 valeurs en fonction de votre installation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FR" dirty="0"/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FR" dirty="0"/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FR" dirty="0"/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fr-FR" sz="2800" dirty="0">
                <a:solidFill>
                  <a:srgbClr val="002060"/>
                </a:solidFill>
                <a:latin typeface="Avenir Roman" panose="02000503020000020003" pitchFamily="2" charset="0"/>
                <a:cs typeface="Calibri" panose="020F0502020204030204" pitchFamily="34" charset="0"/>
              </a:rPr>
              <a:t>Exemple</a:t>
            </a:r>
          </a:p>
          <a:p>
            <a:pPr marL="1028700" lvl="1" indent="-34290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CBF4EB0-BA83-48FB-842C-265701E13FB0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012213" y="2417862"/>
            <a:ext cx="8915400" cy="1200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85D2569-E19B-4396-A270-1EF60FF7A2DD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2012213" y="4461098"/>
            <a:ext cx="89154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4160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heme/theme1.xml><?xml version="1.0" encoding="utf-8"?>
<a:theme xmlns:a="http://schemas.openxmlformats.org/drawingml/2006/main" name="Template en Françai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>
        <a:normAutofit/>
      </a:bodyPr>
      <a:lstStyle>
        <a:defPPr>
          <a:defRPr sz="1800" dirty="0">
            <a:solidFill>
              <a:srgbClr val="00B0F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́sentation_16_9_2020" id="{0FB90F80-67DB-724F-B95F-851C2ABEC23B}" vid="{49A1438F-694B-9E41-B2CE-40B82587A1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en Français</Template>
  <TotalTime>0</TotalTime>
  <Words>717</Words>
  <Application>Microsoft Office PowerPoint</Application>
  <PresentationFormat>Grand écran</PresentationFormat>
  <Paragraphs>191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1" baseType="lpstr">
      <vt:lpstr>Arial</vt:lpstr>
      <vt:lpstr>Avenir Next</vt:lpstr>
      <vt:lpstr>Avenir Roman</vt:lpstr>
      <vt:lpstr>Calibri</vt:lpstr>
      <vt:lpstr>Courier New</vt:lpstr>
      <vt:lpstr>Zapf Dingbats</vt:lpstr>
      <vt:lpstr>Template en Français</vt:lpstr>
      <vt:lpstr>ANF ‘Evolution BE V3’</vt:lpstr>
      <vt:lpstr>Présentation PowerPoint</vt:lpstr>
      <vt:lpstr>Contexte</vt:lpstr>
      <vt:lpstr>Présentation PowerPoint</vt:lpstr>
      <vt:lpstr>Présentation PowerPoint</vt:lpstr>
      <vt:lpstr>Configuration</vt:lpstr>
      <vt:lpstr>Présentation PowerPoint</vt:lpstr>
      <vt:lpstr>Présentation PowerPoint</vt:lpstr>
      <vt:lpstr>Présentation PowerPoint</vt:lpstr>
      <vt:lpstr>Procédure A</vt:lpstr>
      <vt:lpstr>Présentation PowerPoint</vt:lpstr>
      <vt:lpstr>Présentation PowerPoint</vt:lpstr>
      <vt:lpstr>Présentation PowerPoint</vt:lpstr>
      <vt:lpstr>Procédure B</vt:lpstr>
      <vt:lpstr>Présentation PowerPoint</vt:lpstr>
      <vt:lpstr>Présentation PowerPoint</vt:lpstr>
      <vt:lpstr>Utilisation FileBase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2020-01-28T13:49:43Z</dcterms:created>
  <dcterms:modified xsi:type="dcterms:W3CDTF">2020-12-01T15:27:03Z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