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8"/>
  </p:notesMasterIdLst>
  <p:sldIdLst>
    <p:sldId id="730" r:id="rId3"/>
    <p:sldId id="735" r:id="rId4"/>
    <p:sldId id="733" r:id="rId5"/>
    <p:sldId id="734" r:id="rId6"/>
    <p:sldId id="737" r:id="rId7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  <a:srgbClr val="B85808"/>
    <a:srgbClr val="E46D0A"/>
    <a:srgbClr val="E46C0A"/>
    <a:srgbClr val="0070C0"/>
    <a:srgbClr val="1563FF"/>
    <a:srgbClr val="FF9900"/>
    <a:srgbClr val="0033FF"/>
    <a:srgbClr val="FF00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86475" autoAdjust="0"/>
  </p:normalViewPr>
  <p:slideViewPr>
    <p:cSldViewPr>
      <p:cViewPr varScale="1">
        <p:scale>
          <a:sx n="71" d="100"/>
          <a:sy n="71" d="100"/>
        </p:scale>
        <p:origin x="1234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1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154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141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916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352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08/12/2020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08/12/2020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08/12/2020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2204864"/>
            <a:ext cx="9099978" cy="2952328"/>
          </a:xfrm>
        </p:spPr>
        <p:txBody>
          <a:bodyPr/>
          <a:lstStyle/>
          <a:p>
            <a:r>
              <a:rPr lang="en-US" sz="2800" b="1" dirty="0" err="1"/>
              <a:t>Projet</a:t>
            </a:r>
            <a:r>
              <a:rPr lang="en-US" sz="2800" b="1" dirty="0"/>
              <a:t> de communication “</a:t>
            </a:r>
            <a:r>
              <a:rPr lang="en-US" sz="2800" b="1" dirty="0" err="1"/>
              <a:t>Visite</a:t>
            </a:r>
            <a:r>
              <a:rPr lang="en-US" sz="2800" b="1" dirty="0"/>
              <a:t> </a:t>
            </a:r>
            <a:r>
              <a:rPr lang="en-US" sz="2800" b="1" dirty="0" err="1"/>
              <a:t>virtuelle</a:t>
            </a:r>
            <a:r>
              <a:rPr lang="en-US" sz="2800" b="1" dirty="0"/>
              <a:t>”</a:t>
            </a:r>
            <a:br>
              <a:rPr lang="en-US" sz="2800" b="1" dirty="0"/>
            </a:br>
            <a:r>
              <a:rPr lang="en-US" sz="2800" b="1" dirty="0" err="1">
                <a:solidFill>
                  <a:srgbClr val="B85808"/>
                </a:solidFill>
              </a:rPr>
              <a:t>Présentation</a:t>
            </a:r>
            <a:r>
              <a:rPr lang="en-US" sz="2800" b="1" dirty="0">
                <a:solidFill>
                  <a:srgbClr val="B85808"/>
                </a:solidFill>
              </a:rPr>
              <a:t> des </a:t>
            </a:r>
            <a:r>
              <a:rPr lang="en-US" sz="2800" b="1" dirty="0" err="1">
                <a:solidFill>
                  <a:srgbClr val="B85808"/>
                </a:solidFill>
              </a:rPr>
              <a:t>activités</a:t>
            </a:r>
            <a:r>
              <a:rPr lang="en-US" sz="2800" b="1" dirty="0">
                <a:solidFill>
                  <a:srgbClr val="B85808"/>
                </a:solidFill>
              </a:rPr>
              <a:t> du CPPM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000" dirty="0"/>
              <a:t>par Damien </a:t>
            </a:r>
            <a:r>
              <a:rPr lang="en-US" sz="2000" dirty="0" err="1"/>
              <a:t>Dornic</a:t>
            </a:r>
            <a:r>
              <a:rPr lang="en-US" sz="2000" dirty="0"/>
              <a:t>, Julien </a:t>
            </a:r>
            <a:r>
              <a:rPr lang="en-US" sz="2000" dirty="0" err="1"/>
              <a:t>Zoubian</a:t>
            </a:r>
            <a:r>
              <a:rPr lang="en-US" sz="2000" dirty="0"/>
              <a:t>, Magali Damoiseaux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générale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F1970E3-C6A8-4387-8B19-F12FC4934D3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08/12/20</a:t>
            </a:r>
          </a:p>
        </p:txBody>
      </p:sp>
    </p:spTree>
    <p:extLst>
      <p:ext uri="{BB962C8B-B14F-4D97-AF65-F5344CB8AC3E}">
        <p14:creationId xmlns:p14="http://schemas.microsoft.com/office/powerpoint/2010/main" val="12068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10853C-B319-43C9-83DB-B14B762A7E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08/12/2020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1D425051-D353-41E5-B278-658D7237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516" y="3418094"/>
            <a:ext cx="2167869" cy="1846660"/>
          </a:xfrm>
          <a:prstGeom prst="ellipse">
            <a:avLst/>
          </a:prstGeom>
          <a:solidFill>
            <a:srgbClr val="0070C0">
              <a:alpha val="50195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A59CB369-9DDC-424C-8E22-4E5BDEC1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742" y="3670050"/>
            <a:ext cx="1474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connaitre </a:t>
            </a:r>
            <a:b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CPPM</a:t>
            </a: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ECBC3380-F6A5-43A5-868C-8186C92A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952" y="4544053"/>
            <a:ext cx="2167869" cy="1846660"/>
          </a:xfrm>
          <a:prstGeom prst="ellipse">
            <a:avLst/>
          </a:prstGeom>
          <a:solidFill>
            <a:srgbClr val="3399FF">
              <a:alpha val="49804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C726AB6C-F96B-4CB8-8869-C570FD67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47" y="4544053"/>
            <a:ext cx="2167869" cy="1846660"/>
          </a:xfrm>
          <a:prstGeom prst="ellipse">
            <a:avLst/>
          </a:prstGeom>
          <a:solidFill>
            <a:srgbClr val="9FD8EA">
              <a:alpha val="50195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7739EA19-EC30-43B4-8CB5-8F7E516A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799" y="5213009"/>
            <a:ext cx="13730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Sensibiliser </a:t>
            </a:r>
            <a:b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jeunes </a:t>
            </a:r>
            <a:b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sciences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9FFEAA97-4F9B-4FBB-89DF-09C6F4EE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50" y="5246588"/>
            <a:ext cx="15353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Informer, </a:t>
            </a:r>
            <a:b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motiver, fédérer </a:t>
            </a:r>
            <a:b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personnel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14899E93-BD11-4295-A168-FF601670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267" y="4490220"/>
            <a:ext cx="15189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E46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</a:t>
            </a:r>
            <a:br>
              <a:rPr lang="fr-FR" altLang="fr-FR" sz="1400" b="1" dirty="0">
                <a:solidFill>
                  <a:srgbClr val="E46D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E46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communication</a:t>
            </a: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EBDBBE8F-9657-466F-AB99-4A3B5EF3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53" y="4258264"/>
            <a:ext cx="1424756" cy="1292662"/>
          </a:xfrm>
          <a:prstGeom prst="ellipse">
            <a:avLst/>
          </a:prstGeom>
          <a:noFill/>
          <a:ln w="31750">
            <a:solidFill>
              <a:srgbClr val="E46D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5ECE76-4001-4E59-BB95-BFF0FD45441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25341" y="6403760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générale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D684B3-121A-4C2E-9A7B-AACEB5D4A50C}"/>
              </a:ext>
            </a:extLst>
          </p:cNvPr>
          <p:cNvSpPr txBox="1"/>
          <p:nvPr/>
        </p:nvSpPr>
        <p:spPr>
          <a:xfrm>
            <a:off x="492368" y="1183454"/>
            <a:ext cx="8820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85808"/>
                </a:solidFill>
                <a:latin typeface="+mn-lt"/>
              </a:rPr>
              <a:t>Faire connaitre le CPPM auprès du grand public et sensibiliser les jeunes aux sciences</a:t>
            </a:r>
          </a:p>
          <a:p>
            <a:endParaRPr lang="fr-FR" sz="1600" b="1" dirty="0">
              <a:solidFill>
                <a:srgbClr val="B85808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rgbClr val="00B0F0"/>
                </a:solidFill>
                <a:latin typeface="+mn-lt"/>
              </a:rPr>
              <a:t>Site web, plaquette, rapport d’activité, visites du laboratoire, </a:t>
            </a:r>
            <a:r>
              <a:rPr lang="fr-FR" sz="1600" dirty="0" err="1">
                <a:solidFill>
                  <a:srgbClr val="00B0F0"/>
                </a:solidFill>
                <a:latin typeface="+mn-lt"/>
              </a:rPr>
              <a:t>Masterclasses</a:t>
            </a:r>
            <a:r>
              <a:rPr lang="fr-FR" sz="1600" dirty="0">
                <a:solidFill>
                  <a:srgbClr val="00B0F0"/>
                </a:solidFill>
                <a:latin typeface="+mn-lt"/>
              </a:rPr>
              <a:t> internationales de physique, Fête de la science…</a:t>
            </a:r>
          </a:p>
          <a:p>
            <a:endParaRPr lang="fr-FR" sz="1600" dirty="0">
              <a:solidFill>
                <a:srgbClr val="00B0F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err="1">
                <a:solidFill>
                  <a:srgbClr val="00B0F0"/>
                </a:solidFill>
                <a:latin typeface="+mn-lt"/>
              </a:rPr>
              <a:t>Visite</a:t>
            </a:r>
            <a:r>
              <a:rPr lang="en-US" sz="16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+mn-lt"/>
              </a:rPr>
              <a:t>virtuelle</a:t>
            </a:r>
            <a:r>
              <a:rPr lang="en-US" sz="1600" dirty="0">
                <a:solidFill>
                  <a:srgbClr val="00B0F0"/>
                </a:solidFill>
                <a:latin typeface="+mn-lt"/>
              </a:rPr>
              <a:t> des </a:t>
            </a:r>
            <a:r>
              <a:rPr lang="en-US" sz="1600" dirty="0" err="1">
                <a:solidFill>
                  <a:srgbClr val="00B0F0"/>
                </a:solidFill>
                <a:latin typeface="+mn-lt"/>
              </a:rPr>
              <a:t>activités</a:t>
            </a:r>
            <a:r>
              <a:rPr lang="en-US" sz="1600" dirty="0">
                <a:solidFill>
                  <a:srgbClr val="00B0F0"/>
                </a:solidFill>
                <a:latin typeface="+mn-lt"/>
              </a:rPr>
              <a:t> du CPPM</a:t>
            </a:r>
            <a:br>
              <a:rPr lang="en-US" dirty="0">
                <a:solidFill>
                  <a:srgbClr val="00B0F0"/>
                </a:solidFill>
                <a:latin typeface="+mn-lt"/>
              </a:rPr>
            </a:br>
            <a:endParaRPr lang="fr-FR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35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08/12/20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générale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F1A8D83-08F6-40A4-A3C6-7CB7C2D5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" y="116632"/>
            <a:ext cx="9117021" cy="1305349"/>
          </a:xfrm>
        </p:spPr>
        <p:txBody>
          <a:bodyPr/>
          <a:lstStyle/>
          <a:p>
            <a:pPr marL="644525" indent="-285750" algn="l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B85808"/>
                </a:solidFill>
              </a:rPr>
              <a:t>Une </a:t>
            </a:r>
            <a:r>
              <a:rPr lang="en-US" sz="1800" b="1" dirty="0" err="1">
                <a:solidFill>
                  <a:srgbClr val="B85808"/>
                </a:solidFill>
              </a:rPr>
              <a:t>visite</a:t>
            </a:r>
            <a:r>
              <a:rPr lang="en-US" sz="1800" b="1" dirty="0">
                <a:solidFill>
                  <a:srgbClr val="B85808"/>
                </a:solidFill>
              </a:rPr>
              <a:t> </a:t>
            </a:r>
            <a:r>
              <a:rPr lang="en-US" sz="1800" b="1" dirty="0" err="1">
                <a:solidFill>
                  <a:srgbClr val="B85808"/>
                </a:solidFill>
              </a:rPr>
              <a:t>virtuelle</a:t>
            </a:r>
            <a:r>
              <a:rPr lang="en-US" sz="1800" b="1" dirty="0">
                <a:solidFill>
                  <a:srgbClr val="B85808"/>
                </a:solidFill>
              </a:rPr>
              <a:t> de </a:t>
            </a:r>
            <a:r>
              <a:rPr lang="en-US" sz="1800" b="1" dirty="0" err="1">
                <a:solidFill>
                  <a:srgbClr val="B85808"/>
                </a:solidFill>
              </a:rPr>
              <a:t>laboratoire</a:t>
            </a:r>
            <a:r>
              <a:rPr lang="en-US" sz="1800" b="1" dirty="0">
                <a:solidFill>
                  <a:srgbClr val="B85808"/>
                </a:solidFill>
              </a:rPr>
              <a:t> ?</a:t>
            </a:r>
            <a:br>
              <a:rPr lang="en-US" sz="1800" b="1" dirty="0"/>
            </a:br>
            <a:r>
              <a:rPr lang="en-US" sz="1800" b="1" dirty="0"/>
              <a:t>* </a:t>
            </a:r>
            <a:r>
              <a:rPr lang="en-US" sz="1800" dirty="0"/>
              <a:t>Un </a:t>
            </a:r>
            <a:r>
              <a:rPr lang="en-US" sz="1800" dirty="0" err="1"/>
              <a:t>parcours</a:t>
            </a:r>
            <a:r>
              <a:rPr lang="en-US" sz="1800" dirty="0"/>
              <a:t> dans des </a:t>
            </a:r>
            <a:r>
              <a:rPr lang="en-US" sz="1800" dirty="0" err="1"/>
              <a:t>espaces</a:t>
            </a:r>
            <a:r>
              <a:rPr lang="en-US" sz="1800" dirty="0"/>
              <a:t> </a:t>
            </a:r>
            <a:r>
              <a:rPr lang="en-US" sz="1800" dirty="0" err="1"/>
              <a:t>conçus</a:t>
            </a:r>
            <a:r>
              <a:rPr lang="en-US" sz="1800" dirty="0"/>
              <a:t> avec des </a:t>
            </a:r>
            <a:r>
              <a:rPr lang="en-US" sz="1800" dirty="0" err="1"/>
              <a:t>ressources</a:t>
            </a:r>
            <a:r>
              <a:rPr lang="en-US" sz="1800" dirty="0"/>
              <a:t> </a:t>
            </a:r>
            <a:r>
              <a:rPr lang="en-US" sz="1800" dirty="0" err="1"/>
              <a:t>numériques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pour </a:t>
            </a:r>
            <a:r>
              <a:rPr lang="en-US" sz="1800" dirty="0" err="1"/>
              <a:t>découvrir</a:t>
            </a:r>
            <a:r>
              <a:rPr lang="en-US" sz="1800" dirty="0"/>
              <a:t> les </a:t>
            </a:r>
            <a:r>
              <a:rPr lang="en-US" sz="1800" dirty="0" err="1"/>
              <a:t>thématiques</a:t>
            </a:r>
            <a:r>
              <a:rPr lang="en-US" sz="1800" dirty="0"/>
              <a:t> de recherche, des </a:t>
            </a:r>
            <a:r>
              <a:rPr lang="en-US" sz="1800" dirty="0" err="1"/>
              <a:t>projets</a:t>
            </a:r>
            <a:r>
              <a:rPr lang="en-US" sz="1800" dirty="0"/>
              <a:t> </a:t>
            </a:r>
            <a:r>
              <a:rPr lang="en-US" sz="1800" dirty="0" err="1"/>
              <a:t>scientifiques</a:t>
            </a:r>
            <a:r>
              <a:rPr lang="en-US" sz="1800" dirty="0"/>
              <a:t> et techniques…</a:t>
            </a:r>
            <a:br>
              <a:rPr lang="en-US" sz="1800" dirty="0"/>
            </a:br>
            <a:r>
              <a:rPr lang="en-US" sz="1800" dirty="0"/>
              <a:t>* Hubs de Mozilla : un </a:t>
            </a:r>
            <a:r>
              <a:rPr lang="en-US" sz="1800" dirty="0" err="1"/>
              <a:t>outil</a:t>
            </a:r>
            <a:r>
              <a:rPr lang="en-US" sz="1800" dirty="0"/>
              <a:t> pour </a:t>
            </a:r>
            <a:r>
              <a:rPr lang="en-US" sz="1800" dirty="0" err="1"/>
              <a:t>créer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parcours</a:t>
            </a:r>
            <a:endParaRPr lang="fr-FR" sz="1800" dirty="0"/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59AF0B01-382C-4FB9-9D67-FFB8E8CAB9E9}"/>
              </a:ext>
            </a:extLst>
          </p:cNvPr>
          <p:cNvSpPr txBox="1">
            <a:spLocks/>
          </p:cNvSpPr>
          <p:nvPr/>
        </p:nvSpPr>
        <p:spPr bwMode="auto">
          <a:xfrm>
            <a:off x="45683" y="1556792"/>
            <a:ext cx="8860155" cy="547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644525" indent="-285750" algn="l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B85808"/>
                </a:solidFill>
              </a:rPr>
              <a:t>Pourquoi</a:t>
            </a:r>
            <a:r>
              <a:rPr lang="en-US" sz="1800" b="1" dirty="0">
                <a:solidFill>
                  <a:srgbClr val="B85808"/>
                </a:solidFill>
              </a:rPr>
              <a:t> ?</a:t>
            </a:r>
            <a:br>
              <a:rPr lang="en-US" sz="1800" b="1" dirty="0"/>
            </a:br>
            <a:r>
              <a:rPr lang="en-US" sz="1800" b="1" dirty="0"/>
              <a:t>* </a:t>
            </a:r>
            <a:r>
              <a:rPr lang="en-US" sz="1800" dirty="0"/>
              <a:t>Faire </a:t>
            </a:r>
            <a:r>
              <a:rPr lang="en-US" sz="1800" dirty="0" err="1"/>
              <a:t>découvrir</a:t>
            </a:r>
            <a:r>
              <a:rPr lang="en-US" sz="1800" dirty="0"/>
              <a:t> le CPPM 		</a:t>
            </a:r>
            <a:endParaRPr lang="en-US" sz="1800" dirty="0">
              <a:solidFill>
                <a:srgbClr val="00B0F0"/>
              </a:solidFill>
            </a:endParaRPr>
          </a:p>
          <a:p>
            <a:pPr marL="1787525" lvl="2" indent="-169863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Sans </a:t>
            </a:r>
            <a:r>
              <a:rPr lang="en-US" sz="1800" dirty="0" err="1">
                <a:solidFill>
                  <a:srgbClr val="00B0F0"/>
                </a:solidFill>
              </a:rPr>
              <a:t>venir</a:t>
            </a:r>
            <a:r>
              <a:rPr lang="en-US" sz="1800" dirty="0">
                <a:solidFill>
                  <a:srgbClr val="00B0F0"/>
                </a:solidFill>
              </a:rPr>
              <a:t> au </a:t>
            </a:r>
            <a:r>
              <a:rPr lang="en-US" sz="1800" dirty="0" err="1">
                <a:solidFill>
                  <a:srgbClr val="00B0F0"/>
                </a:solidFill>
              </a:rPr>
              <a:t>laboratoire</a:t>
            </a:r>
            <a:endParaRPr lang="en-US" sz="1800" dirty="0">
              <a:solidFill>
                <a:srgbClr val="00B0F0"/>
              </a:solidFill>
            </a:endParaRPr>
          </a:p>
          <a:p>
            <a:pPr marL="1787525" lvl="2" indent="-169863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Avec </a:t>
            </a:r>
            <a:r>
              <a:rPr lang="en-US" sz="1800" dirty="0" err="1">
                <a:solidFill>
                  <a:srgbClr val="00B0F0"/>
                </a:solidFill>
              </a:rPr>
              <a:t>plusieurs</a:t>
            </a:r>
            <a:r>
              <a:rPr lang="en-US" sz="1800" dirty="0">
                <a:solidFill>
                  <a:srgbClr val="00B0F0"/>
                </a:solidFill>
              </a:rPr>
              <a:t> types de </a:t>
            </a:r>
            <a:r>
              <a:rPr lang="en-US" sz="1800" dirty="0" err="1">
                <a:solidFill>
                  <a:srgbClr val="00B0F0"/>
                </a:solidFill>
              </a:rPr>
              <a:t>visites</a:t>
            </a:r>
            <a:endParaRPr lang="en-US" sz="1800" dirty="0">
              <a:solidFill>
                <a:srgbClr val="00B0F0"/>
              </a:solidFill>
            </a:endParaRPr>
          </a:p>
          <a:p>
            <a:pPr marL="1787525" lvl="2" indent="-169863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Avec la </a:t>
            </a:r>
            <a:r>
              <a:rPr lang="en-US" sz="1800" dirty="0" err="1">
                <a:solidFill>
                  <a:srgbClr val="00B0F0"/>
                </a:solidFill>
              </a:rPr>
              <a:t>possibilité</a:t>
            </a:r>
            <a:r>
              <a:rPr lang="en-US" sz="1800" dirty="0">
                <a:solidFill>
                  <a:srgbClr val="00B0F0"/>
                </a:solidFill>
              </a:rPr>
              <a:t> d’être “</a:t>
            </a:r>
            <a:r>
              <a:rPr lang="en-US" sz="1800" dirty="0" err="1">
                <a:solidFill>
                  <a:srgbClr val="00B0F0"/>
                </a:solidFill>
              </a:rPr>
              <a:t>connecté</a:t>
            </a:r>
            <a:r>
              <a:rPr lang="en-US" sz="1800" dirty="0">
                <a:solidFill>
                  <a:srgbClr val="00B0F0"/>
                </a:solidFill>
              </a:rPr>
              <a:t>” (discussions avec le personnel)</a:t>
            </a:r>
          </a:p>
          <a:p>
            <a:pPr marL="623888" lvl="2" indent="0" algn="l"/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*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Valoriser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nos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activités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</a:p>
          <a:p>
            <a:pPr marL="1793875" lvl="1" indent="-176213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</a:rPr>
              <a:t>Projet scientifique avec des posters, des photos</a:t>
            </a:r>
          </a:p>
          <a:p>
            <a:pPr marL="1793875" lvl="1" indent="-176213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  <a:sym typeface="Wingdings" panose="05000000000000000000" pitchFamily="2" charset="2"/>
              </a:rPr>
              <a:t>R</a:t>
            </a:r>
            <a:r>
              <a:rPr lang="fr-FR" sz="1800" dirty="0">
                <a:solidFill>
                  <a:srgbClr val="00B0F0"/>
                </a:solidFill>
              </a:rPr>
              <a:t>éalisation d’une pièce mécanique avec un dessin en 3D, une petite vidéo sur les étapes de fabrication</a:t>
            </a:r>
          </a:p>
          <a:p>
            <a:pPr marL="1793875" lvl="1" indent="-176213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</a:rPr>
              <a:t>Intégration ou test de matériel</a:t>
            </a:r>
          </a:p>
          <a:p>
            <a:pPr marL="1793875" lvl="1" indent="-176213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</a:rPr>
              <a:t>Interviews de personnels (vidéos réalisées avec un smartphone)</a:t>
            </a:r>
          </a:p>
          <a:p>
            <a:pPr marL="1793875" lvl="1" indent="-176213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B0F0"/>
                </a:solidFill>
              </a:rPr>
              <a:t>…</a:t>
            </a:r>
          </a:p>
          <a:p>
            <a:pPr marL="809625" lvl="2" indent="0" algn="l"/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Présentation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innovante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et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complémentaire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à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ce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 que nous </a:t>
            </a:r>
            <a:r>
              <a:rPr lang="en-US" sz="1800" dirty="0" err="1">
                <a:solidFill>
                  <a:srgbClr val="00B0F0"/>
                </a:solidFill>
                <a:sym typeface="Wingdings" panose="05000000000000000000" pitchFamily="2" charset="2"/>
              </a:rPr>
              <a:t>faisons</a:t>
            </a:r>
            <a:endParaRPr lang="en-US" sz="18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809625" algn="l"/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Expérience</a:t>
            </a:r>
            <a:r>
              <a:rPr lang="en-US" sz="1800" dirty="0">
                <a:sym typeface="Wingdings" panose="05000000000000000000" pitchFamily="2" charset="2"/>
              </a:rPr>
              <a:t> immersive et interactive</a:t>
            </a:r>
          </a:p>
          <a:p>
            <a:pPr marL="809625" algn="l"/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Modernisation</a:t>
            </a:r>
            <a:r>
              <a:rPr lang="en-US" sz="1800" dirty="0">
                <a:sym typeface="Wingdings" panose="05000000000000000000" pitchFamily="2" charset="2"/>
              </a:rPr>
              <a:t> de </a:t>
            </a:r>
            <a:r>
              <a:rPr lang="en-US" sz="1800" dirty="0" err="1">
                <a:sym typeface="Wingdings" panose="05000000000000000000" pitchFamily="2" charset="2"/>
              </a:rPr>
              <a:t>l’image</a:t>
            </a:r>
            <a:r>
              <a:rPr lang="en-US" sz="1800" dirty="0">
                <a:sym typeface="Wingdings" panose="05000000000000000000" pitchFamily="2" charset="2"/>
              </a:rPr>
              <a:t> de </a:t>
            </a:r>
            <a:r>
              <a:rPr lang="en-US" sz="1800" dirty="0" err="1">
                <a:sym typeface="Wingdings" panose="05000000000000000000" pitchFamily="2" charset="2"/>
              </a:rPr>
              <a:t>notre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laboratoire</a:t>
            </a:r>
            <a:br>
              <a:rPr lang="en-US" sz="1800" b="1" dirty="0"/>
            </a:br>
            <a:br>
              <a:rPr lang="en-US" sz="1800" b="1" dirty="0">
                <a:solidFill>
                  <a:srgbClr val="B85808"/>
                </a:solidFill>
              </a:rPr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240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08/12/20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générale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F1A8D83-08F6-40A4-A3C6-7CB7C2D5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101695"/>
            <a:ext cx="9117021" cy="2292209"/>
          </a:xfrm>
        </p:spPr>
        <p:txBody>
          <a:bodyPr/>
          <a:lstStyle/>
          <a:p>
            <a:pPr marL="809625" indent="-285750" algn="l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B85808"/>
                </a:solidFill>
              </a:rPr>
              <a:t>Qui </a:t>
            </a:r>
            <a:r>
              <a:rPr lang="en-US" sz="1800" b="1" dirty="0" err="1">
                <a:solidFill>
                  <a:srgbClr val="B85808"/>
                </a:solidFill>
              </a:rPr>
              <a:t>peut</a:t>
            </a:r>
            <a:r>
              <a:rPr lang="en-US" sz="1800" b="1" dirty="0">
                <a:solidFill>
                  <a:srgbClr val="B85808"/>
                </a:solidFill>
              </a:rPr>
              <a:t> </a:t>
            </a:r>
            <a:r>
              <a:rPr lang="en-US" sz="1800" b="1" dirty="0" err="1">
                <a:solidFill>
                  <a:srgbClr val="B85808"/>
                </a:solidFill>
              </a:rPr>
              <a:t>participer</a:t>
            </a:r>
            <a:r>
              <a:rPr lang="en-US" sz="1800" b="1" dirty="0">
                <a:solidFill>
                  <a:srgbClr val="B85808"/>
                </a:solidFill>
              </a:rPr>
              <a:t> à </a:t>
            </a:r>
            <a:r>
              <a:rPr lang="en-US" sz="1800" b="1" dirty="0" err="1">
                <a:solidFill>
                  <a:srgbClr val="B85808"/>
                </a:solidFill>
              </a:rPr>
              <a:t>ce</a:t>
            </a:r>
            <a:r>
              <a:rPr lang="en-US" sz="1800" b="1" dirty="0">
                <a:solidFill>
                  <a:srgbClr val="B85808"/>
                </a:solidFill>
              </a:rPr>
              <a:t> </a:t>
            </a:r>
            <a:r>
              <a:rPr lang="en-US" sz="1800" b="1" dirty="0" err="1">
                <a:solidFill>
                  <a:srgbClr val="B85808"/>
                </a:solidFill>
              </a:rPr>
              <a:t>projet</a:t>
            </a:r>
            <a:r>
              <a:rPr lang="en-US" sz="1800" b="1" dirty="0">
                <a:solidFill>
                  <a:srgbClr val="B85808"/>
                </a:solidFill>
              </a:rPr>
              <a:t> ?</a:t>
            </a:r>
            <a:br>
              <a:rPr lang="en-US" sz="1800" b="1" dirty="0"/>
            </a:br>
            <a:r>
              <a:rPr lang="en-US" sz="1800" b="1" dirty="0"/>
              <a:t>* </a:t>
            </a:r>
            <a:r>
              <a:rPr lang="en-US" sz="1800" dirty="0" err="1"/>
              <a:t>Toutes</a:t>
            </a:r>
            <a:r>
              <a:rPr lang="en-US" sz="1800" dirty="0"/>
              <a:t> les </a:t>
            </a:r>
            <a:r>
              <a:rPr lang="en-US" sz="1800" dirty="0" err="1"/>
              <a:t>équipes</a:t>
            </a:r>
            <a:r>
              <a:rPr lang="en-US" sz="1800" dirty="0"/>
              <a:t> et les services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* </a:t>
            </a:r>
            <a:r>
              <a:rPr lang="en-US" sz="1800" dirty="0" err="1">
                <a:sym typeface="Wingdings" panose="05000000000000000000" pitchFamily="2" charset="2"/>
              </a:rPr>
              <a:t>L’équipe-projet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est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consituée</a:t>
            </a:r>
            <a:r>
              <a:rPr lang="en-US" sz="1800" dirty="0">
                <a:sym typeface="Wingdings" panose="05000000000000000000" pitchFamily="2" charset="2"/>
              </a:rPr>
              <a:t> pour </a:t>
            </a:r>
            <a:r>
              <a:rPr lang="en-US" sz="1800" dirty="0" err="1">
                <a:sym typeface="Wingdings" panose="05000000000000000000" pitchFamily="2" charset="2"/>
              </a:rPr>
              <a:t>l’instant</a:t>
            </a:r>
            <a:r>
              <a:rPr lang="en-US" sz="1800" dirty="0">
                <a:sym typeface="Wingdings" panose="05000000000000000000" pitchFamily="2" charset="2"/>
              </a:rPr>
              <a:t> de Damien D., Julien Z., Magali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appel</a:t>
            </a:r>
            <a:r>
              <a:rPr lang="en-US" sz="1800" dirty="0">
                <a:sym typeface="Wingdings" panose="05000000000000000000" pitchFamily="2" charset="2"/>
              </a:rPr>
              <a:t> à contributions !</a:t>
            </a:r>
            <a:br>
              <a:rPr lang="en-US" sz="1800" dirty="0">
                <a:sym typeface="Wingdings" panose="05000000000000000000" pitchFamily="2" charset="2"/>
              </a:rPr>
            </a:br>
            <a:br>
              <a:rPr lang="en-US" sz="1800" dirty="0">
                <a:sym typeface="Wingdings" panose="05000000000000000000" pitchFamily="2" charset="2"/>
              </a:rPr>
            </a:br>
            <a:endParaRPr lang="fr-FR" sz="1800" dirty="0"/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59AF0B01-382C-4FB9-9D67-FFB8E8CAB9E9}"/>
              </a:ext>
            </a:extLst>
          </p:cNvPr>
          <p:cNvSpPr txBox="1">
            <a:spLocks/>
          </p:cNvSpPr>
          <p:nvPr/>
        </p:nvSpPr>
        <p:spPr bwMode="auto">
          <a:xfrm>
            <a:off x="20411" y="1828124"/>
            <a:ext cx="9117021" cy="296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738188" indent="-285750" algn="l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B85808"/>
                </a:solidFill>
              </a:rPr>
              <a:t>Quelles</a:t>
            </a:r>
            <a:r>
              <a:rPr lang="en-US" sz="1800" b="1" dirty="0">
                <a:solidFill>
                  <a:srgbClr val="B85808"/>
                </a:solidFill>
              </a:rPr>
              <a:t> </a:t>
            </a:r>
            <a:r>
              <a:rPr lang="en-US" sz="1800" b="1" dirty="0" err="1">
                <a:solidFill>
                  <a:srgbClr val="B85808"/>
                </a:solidFill>
              </a:rPr>
              <a:t>échéances</a:t>
            </a:r>
            <a:r>
              <a:rPr lang="en-US" sz="1800" b="1" dirty="0">
                <a:solidFill>
                  <a:srgbClr val="B85808"/>
                </a:solidFill>
              </a:rPr>
              <a:t> ?</a:t>
            </a:r>
          </a:p>
          <a:p>
            <a:pPr marL="738188" indent="-285750" algn="l"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B85808"/>
              </a:solidFill>
            </a:endParaRPr>
          </a:p>
          <a:p>
            <a:pPr marL="895350" indent="-266700" algn="l"/>
            <a:r>
              <a:rPr lang="en-US" sz="1800" b="1" dirty="0"/>
              <a:t>*</a:t>
            </a:r>
            <a:r>
              <a:rPr lang="en-US" sz="1800" dirty="0"/>
              <a:t> </a:t>
            </a:r>
            <a:r>
              <a:rPr lang="en-US" sz="1800" dirty="0" err="1"/>
              <a:t>Rédaction</a:t>
            </a:r>
            <a:r>
              <a:rPr lang="en-US" sz="1800" dirty="0"/>
              <a:t> d’un cahier des charges par </a:t>
            </a:r>
            <a:r>
              <a:rPr lang="en-US" sz="1800" dirty="0" err="1"/>
              <a:t>l’équipe-projet</a:t>
            </a:r>
            <a:r>
              <a:rPr lang="en-US" sz="1800" dirty="0"/>
              <a:t> (1er </a:t>
            </a:r>
            <a:r>
              <a:rPr lang="en-US" sz="1800" dirty="0" err="1"/>
              <a:t>trimestre</a:t>
            </a:r>
            <a:r>
              <a:rPr lang="en-US" sz="1800" dirty="0"/>
              <a:t> 2021)</a:t>
            </a:r>
          </a:p>
          <a:p>
            <a:pPr marL="895350" indent="-266700" algn="l"/>
            <a:r>
              <a:rPr lang="en-US" sz="1800" dirty="0"/>
              <a:t>* Première version pour la </a:t>
            </a:r>
            <a:r>
              <a:rPr lang="en-US" sz="1800" dirty="0" err="1"/>
              <a:t>célébration</a:t>
            </a:r>
            <a:r>
              <a:rPr lang="en-US" sz="1800" dirty="0"/>
              <a:t> des 50 </a:t>
            </a:r>
            <a:r>
              <a:rPr lang="en-US" sz="1800" dirty="0" err="1"/>
              <a:t>ans</a:t>
            </a:r>
            <a:r>
              <a:rPr lang="en-US" sz="1800" dirty="0"/>
              <a:t> de l’IN2P3 (fin </a:t>
            </a:r>
            <a:r>
              <a:rPr lang="en-US" sz="1800" dirty="0" err="1"/>
              <a:t>mai</a:t>
            </a:r>
            <a:r>
              <a:rPr lang="en-US" sz="1800" dirty="0"/>
              <a:t> 2021)</a:t>
            </a:r>
          </a:p>
          <a:p>
            <a:pPr marL="628650" algn="l"/>
            <a:r>
              <a:rPr lang="en-US" sz="1800" dirty="0"/>
              <a:t>* Version plus </a:t>
            </a:r>
            <a:r>
              <a:rPr lang="en-US" sz="1800" dirty="0" err="1"/>
              <a:t>aboutie</a:t>
            </a:r>
            <a:r>
              <a:rPr lang="en-US" sz="1800" dirty="0"/>
              <a:t> pour la Fête de la science (fin </a:t>
            </a:r>
            <a:r>
              <a:rPr lang="en-US" sz="1800" dirty="0" err="1"/>
              <a:t>septembre</a:t>
            </a:r>
            <a:r>
              <a:rPr lang="en-US" sz="1800" dirty="0"/>
              <a:t> 2021)</a:t>
            </a:r>
          </a:p>
          <a:p>
            <a:pPr marL="628650" algn="l"/>
            <a:r>
              <a:rPr lang="en-US" sz="1800" dirty="0"/>
              <a:t>* Nouvelles versions au fil du temps…</a:t>
            </a:r>
          </a:p>
          <a:p>
            <a:pPr marL="452438" algn="l"/>
            <a:br>
              <a:rPr lang="en-US" sz="1800" b="1" dirty="0">
                <a:solidFill>
                  <a:srgbClr val="B85808"/>
                </a:solidFill>
              </a:rPr>
            </a:br>
            <a:endParaRPr 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3B3133-E73D-4420-A3D9-83E683310129}"/>
              </a:ext>
            </a:extLst>
          </p:cNvPr>
          <p:cNvSpPr txBox="1"/>
          <p:nvPr/>
        </p:nvSpPr>
        <p:spPr>
          <a:xfrm>
            <a:off x="0" y="272670"/>
            <a:ext cx="9117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8188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85808"/>
                </a:solidFill>
                <a:latin typeface="+mn-lt"/>
              </a:rPr>
              <a:t>Comment ?</a:t>
            </a:r>
          </a:p>
          <a:p>
            <a:pPr marL="720725"/>
            <a:r>
              <a:rPr lang="en-US" b="1" dirty="0">
                <a:solidFill>
                  <a:srgbClr val="00B0F0"/>
                </a:solidFill>
                <a:latin typeface="+mn-lt"/>
              </a:rPr>
              <a:t>* 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Les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visiteurs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internautes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, avatars) se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déplacent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dans des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espaces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</a:t>
            </a:r>
            <a:br>
              <a:rPr lang="en-US" dirty="0">
                <a:solidFill>
                  <a:srgbClr val="00B0F0"/>
                </a:solidFill>
                <a:latin typeface="+mn-lt"/>
              </a:rPr>
            </a:br>
            <a:r>
              <a:rPr lang="en-US" dirty="0">
                <a:solidFill>
                  <a:srgbClr val="00B0F0"/>
                </a:solidFill>
                <a:latin typeface="+mn-lt"/>
              </a:rPr>
              <a:t>avec des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ressources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multimédias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(photos,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vidéos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, posters,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objets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…)</a:t>
            </a:r>
          </a:p>
          <a:p>
            <a:pPr marL="720725"/>
            <a:r>
              <a:rPr lang="en-US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* Les </a:t>
            </a:r>
            <a:r>
              <a:rPr lang="en-US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espaces</a:t>
            </a:r>
            <a:r>
              <a:rPr lang="en-US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peuvent</a:t>
            </a:r>
            <a:r>
              <a:rPr lang="en-US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évoluer</a:t>
            </a:r>
            <a:r>
              <a:rPr lang="en-US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 dans le temps</a:t>
            </a:r>
            <a:endParaRPr lang="fr-FR" dirty="0">
              <a:solidFill>
                <a:srgbClr val="00B0F0"/>
              </a:solidFill>
              <a:latin typeface="+mn-lt"/>
            </a:endParaRPr>
          </a:p>
          <a:p>
            <a:pPr marL="896938" indent="-22225">
              <a:buFont typeface="Wingdings" panose="05000000000000000000" pitchFamily="2" charset="2"/>
              <a:buChar char="à"/>
            </a:pPr>
            <a:r>
              <a:rPr lang="en-US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Besoin</a:t>
            </a:r>
            <a:r>
              <a:rPr lang="en-US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 de </a:t>
            </a:r>
            <a:r>
              <a:rPr lang="en-US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ressources</a:t>
            </a:r>
            <a:r>
              <a:rPr lang="en-US" dirty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variées</a:t>
            </a:r>
            <a:endParaRPr lang="en-US" dirty="0">
              <a:solidFill>
                <a:srgbClr val="00B0F0"/>
              </a:solidFill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105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8251E-5CAC-48A7-8366-947AB338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" y="2420888"/>
            <a:ext cx="9144000" cy="1800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émonstration</a:t>
            </a: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l’outil</a:t>
            </a: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conception de salle </a:t>
            </a: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virtuelle</a:t>
            </a: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Julien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Voir</a:t>
            </a: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infos</a:t>
            </a: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</a:t>
            </a:r>
            <a:r>
              <a:rPr lang="en-US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</a:t>
            </a:r>
            <a:r>
              <a:rPr lang="en-US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https://indico.in2p3.fr/event/22899/</a:t>
            </a:r>
          </a:p>
          <a:p>
            <a:pPr marL="0" indent="0" algn="ctr">
              <a:buNone/>
            </a:pPr>
            <a:endParaRPr lang="en-US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dirty="0">
              <a:solidFill>
                <a:srgbClr val="B85808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9383810-71AC-40B8-9519-161BE93865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08/12/20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EFB771-218F-495F-BBD3-58DC6674231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Réunion générale</a:t>
            </a:r>
          </a:p>
        </p:txBody>
      </p:sp>
    </p:spTree>
    <p:extLst>
      <p:ext uri="{BB962C8B-B14F-4D97-AF65-F5344CB8AC3E}">
        <p14:creationId xmlns:p14="http://schemas.microsoft.com/office/powerpoint/2010/main" val="36150953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45899</TotalTime>
  <Words>457</Words>
  <Application>Microsoft Office PowerPoint</Application>
  <PresentationFormat>Affichage à l'écran (4:3)</PresentationFormat>
  <Paragraphs>65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20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Projet de communication “Visite virtuelle” Présentation des activités du CPPM par Damien Dornic, Julien Zoubian, Magali Damoiseaux  </vt:lpstr>
      <vt:lpstr>Présentation PowerPoint</vt:lpstr>
      <vt:lpstr>Une visite virtuelle de laboratoire ? * Un parcours dans des espaces conçus avec des ressources numériques  pour découvrir les thématiques de recherche, des projets scientifiques et techniques… * Hubs de Mozilla : un outil pour créer ce parcours</vt:lpstr>
      <vt:lpstr>Qui peut participer à ce projet ? * Toutes les équipes et les services * L’équipe-projet est consituée pour l’instant de Damien D., Julien Z., Magali  appel à contributions !  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1163</cp:revision>
  <cp:lastPrinted>2019-05-03T13:26:58Z</cp:lastPrinted>
  <dcterms:created xsi:type="dcterms:W3CDTF">2017-09-05T06:23:59Z</dcterms:created>
  <dcterms:modified xsi:type="dcterms:W3CDTF">2020-12-08T10:49:53Z</dcterms:modified>
</cp:coreProperties>
</file>