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228" r:id="rId2"/>
    <p:sldId id="2408" r:id="rId3"/>
    <p:sldId id="2493" r:id="rId4"/>
    <p:sldId id="2490" r:id="rId5"/>
    <p:sldId id="2513" r:id="rId6"/>
    <p:sldId id="2505" r:id="rId7"/>
    <p:sldId id="2508" r:id="rId8"/>
    <p:sldId id="2515" r:id="rId9"/>
    <p:sldId id="2502" r:id="rId10"/>
    <p:sldId id="251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Malgeri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D27CF"/>
    <a:srgbClr val="0050C1"/>
    <a:srgbClr val="D000BE"/>
    <a:srgbClr val="DF69DE"/>
    <a:srgbClr val="F97BFF"/>
    <a:srgbClr val="00D008"/>
    <a:srgbClr val="00B30B"/>
    <a:srgbClr val="00DB06"/>
    <a:srgbClr val="00F800"/>
    <a:srgbClr val="FF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8" autoAdjust="0"/>
    <p:restoredTop sz="95976" autoAdjust="0"/>
  </p:normalViewPr>
  <p:slideViewPr>
    <p:cSldViewPr snapToGrid="0" snapToObjects="1">
      <p:cViewPr varScale="1">
        <p:scale>
          <a:sx n="78" d="100"/>
          <a:sy n="78" d="100"/>
        </p:scale>
        <p:origin x="138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A0A3-E680-514A-A0D9-5D56161CA2B6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883A-A103-0047-ADA0-262C0F5B77F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358B-323C-2A4D-B62E-A6954C044CEB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DDA8-2351-A546-91A9-2672C2503B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0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0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7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9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7A8E-5EA4-D044-997E-655F96C855B6}" type="datetime1">
              <a:rPr lang="fr-FR" smtClean="0"/>
              <a:t>01/12/2021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F6B2-B415-6040-9B9A-D8CF73265845}" type="datetime1">
              <a:rPr lang="fr-FR" smtClean="0"/>
              <a:t>01/12/2021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E4F6-B18D-314B-94CB-9113B3775DC6}" type="datetime1">
              <a:rPr lang="fr-FR" smtClean="0"/>
              <a:t>01/12/2021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8"/>
            <a:ext cx="12192000" cy="67823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622"/>
            <a:ext cx="12192000" cy="6110378"/>
          </a:xfrm>
        </p:spPr>
        <p:txBody>
          <a:bodyPr/>
          <a:lstStyle>
            <a:lvl1pPr marL="274320" indent="-274320">
              <a:spcBef>
                <a:spcPts val="600"/>
              </a:spcBef>
              <a:defRPr>
                <a:solidFill>
                  <a:srgbClr val="000090"/>
                </a:solidFill>
              </a:defRPr>
            </a:lvl1pPr>
            <a:lvl2pPr marL="548640" indent="-274320">
              <a:spcBef>
                <a:spcPts val="600"/>
              </a:spcBef>
              <a:buFont typeface="Lucida Grande"/>
              <a:buChar char="-"/>
              <a:defRPr sz="2000">
                <a:solidFill>
                  <a:schemeClr val="tx1"/>
                </a:solidFill>
              </a:defRPr>
            </a:lvl2pPr>
            <a:lvl3pPr marL="822960" indent="-274320">
              <a:spcBef>
                <a:spcPts val="300"/>
              </a:spcBef>
              <a:buFont typeface="Lucida Grande"/>
              <a:buChar char="-"/>
              <a:defRPr sz="1800">
                <a:solidFill>
                  <a:srgbClr val="800000"/>
                </a:solidFill>
              </a:defRPr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96822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6B0-67DA-C94C-B798-7543832C3C93}" type="datetime1">
              <a:rPr lang="fr-FR" smtClean="0"/>
              <a:t>01/12/2021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30F8-04A8-B04B-9E7E-84C2EF54047F}" type="datetime1">
              <a:rPr lang="fr-FR" smtClean="0"/>
              <a:t>01/12/2021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768106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3CD-C9AA-374A-A10E-028045C2877E}" type="datetime1">
              <a:rPr lang="fr-FR" smtClean="0"/>
              <a:t>01/12/2021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8F5E-F853-7C4B-815D-AB0BB56C948C}" type="datetime1">
              <a:rPr lang="fr-FR" smtClean="0"/>
              <a:t>01/12/2021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747622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16A-2CA5-404B-BFE7-45136B4A05DC}" type="datetime1">
              <a:rPr lang="fr-FR" smtClean="0"/>
              <a:t>01/12/2021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1396-FD77-D549-9326-6130907CCCE5}" type="datetime1">
              <a:rPr lang="fr-FR" smtClean="0"/>
              <a:t>01/12/2021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04B6-A62E-D641-B842-F82A9CEC3315}" type="datetime1">
              <a:rPr lang="fr-FR" smtClean="0"/>
              <a:t>01/12/2021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588"/>
            <a:ext cx="10972800" cy="79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47622"/>
            <a:ext cx="10972800" cy="560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F060-896E-4A4E-84B5-2DEC33511EA1}" type="datetime1">
              <a:rPr lang="fr-FR" smtClean="0"/>
              <a:t>01/12/2021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6435" y="1"/>
            <a:ext cx="2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1"/>
            <a:r>
              <a:rPr lang="en-US"/>
              <a:t>MB Apr. 9,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112" y="1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CA62D5A-175C-0146-8DFE-850ADA1B8FD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3429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3.011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2.59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1.1223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99563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hyperlink" Target="https://cds.cern.ch/record/27511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o.cern.ch/event/1083146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B42886E-005D-D547-B0D4-4DEDBB7A9FDC}"/>
              </a:ext>
            </a:extLst>
          </p:cNvPr>
          <p:cNvGrpSpPr/>
          <p:nvPr/>
        </p:nvGrpSpPr>
        <p:grpSpPr>
          <a:xfrm>
            <a:off x="536714" y="2497976"/>
            <a:ext cx="11118573" cy="1862048"/>
            <a:chOff x="1240311" y="2336393"/>
            <a:chExt cx="9711379" cy="1862048"/>
          </a:xfrm>
        </p:grpSpPr>
        <p:sp>
          <p:nvSpPr>
            <p:cNvPr id="5" name="Rectangle 4"/>
            <p:cNvSpPr/>
            <p:nvPr/>
          </p:nvSpPr>
          <p:spPr>
            <a:xfrm>
              <a:off x="1240311" y="2336393"/>
              <a:ext cx="9711379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Avenir Next" panose="020B0503020202020204" pitchFamily="34" charset="0"/>
                </a:rPr>
                <a:t>Considerations for timing precision of solid state devices </a:t>
              </a:r>
            </a:p>
            <a:p>
              <a:pPr>
                <a:spcAft>
                  <a:spcPts val="1800"/>
                </a:spcAft>
              </a:pPr>
              <a:r>
                <a:rPr lang="en-US" sz="2800" dirty="0">
                  <a:latin typeface="Avenir Next" panose="020B0503020202020204" pitchFamily="34" charset="0"/>
                </a:rPr>
                <a:t>in</a:t>
              </a:r>
              <a:r>
                <a:rPr lang="en-US" sz="28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 trackers at future e-e collider experiments</a:t>
              </a:r>
              <a:endParaRPr lang="en-US" sz="2800" dirty="0">
                <a:latin typeface="Avenir Next" panose="020B0503020202020204" pitchFamily="34" charset="0"/>
                <a:ea typeface="Ayuthaya" pitchFamily="2" charset="-34"/>
                <a:cs typeface="Apple Chancery" panose="03020702040506060504" pitchFamily="66" charset="-79"/>
              </a:endParaRPr>
            </a:p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  <a:ea typeface="Geneva" panose="020B0503030404040204" pitchFamily="34" charset="0"/>
                  <a:cs typeface="Diwan Thuluth" pitchFamily="2" charset="-78"/>
                </a:rPr>
                <a:t>FCC-France workshop, Annecy, December 2 - 2021</a:t>
              </a:r>
            </a:p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D. </a:t>
              </a:r>
              <a:r>
                <a:rPr lang="en-US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Contardo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, IP2I, with help of A. Besson (ILC), D. Dannheim (CLIC), E. Perez (FCC-</a:t>
              </a:r>
              <a:r>
                <a:rPr lang="en-US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ee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)</a:t>
              </a: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FD0D245A-F9C7-304C-A3AF-E91980390E1C}"/>
                </a:ext>
              </a:extLst>
            </p:cNvPr>
            <p:cNvCxnSpPr>
              <a:cxnSpLocks/>
            </p:cNvCxnSpPr>
            <p:nvPr/>
          </p:nvCxnSpPr>
          <p:spPr>
            <a:xfrm>
              <a:off x="1335949" y="3328682"/>
              <a:ext cx="95201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221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69422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674A12B-F3D1-6A4B-9398-3A1E9B240545}"/>
              </a:ext>
            </a:extLst>
          </p:cNvPr>
          <p:cNvGrpSpPr/>
          <p:nvPr/>
        </p:nvGrpSpPr>
        <p:grpSpPr>
          <a:xfrm>
            <a:off x="540000" y="163429"/>
            <a:ext cx="11110800" cy="660407"/>
            <a:chOff x="540000" y="163429"/>
            <a:chExt cx="11110800" cy="6604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B6BDA7-0A2D-D340-A0FB-CEF9F4D80B55}"/>
                </a:ext>
              </a:extLst>
            </p:cNvPr>
            <p:cNvSpPr/>
            <p:nvPr/>
          </p:nvSpPr>
          <p:spPr>
            <a:xfrm>
              <a:off x="540000" y="163429"/>
              <a:ext cx="109517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  <a:sym typeface="Wingdings"/>
                </a:rPr>
                <a:t>Power considerations ex. MIMOSIS A. Besson this meeting 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09D223-D54B-664C-B806-9E179BF5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4961477E-7903-774C-BA7D-AA9D5B4DE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9"/>
          <a:stretch/>
        </p:blipFill>
        <p:spPr>
          <a:xfrm>
            <a:off x="1635877" y="872823"/>
            <a:ext cx="8847065" cy="59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9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240D369-4B6B-2540-9113-0220A2CCAF47}"/>
              </a:ext>
            </a:extLst>
          </p:cNvPr>
          <p:cNvSpPr txBox="1"/>
          <p:nvPr/>
        </p:nvSpPr>
        <p:spPr>
          <a:xfrm>
            <a:off x="539998" y="2844225"/>
            <a:ext cx="11109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Timing precision current assessment at different e-e collider projects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Possible timing implementations (State of Art)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Outlook on timing optimization studies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C20A804-98F1-A647-8900-F938106B28DD}"/>
              </a:ext>
            </a:extLst>
          </p:cNvPr>
          <p:cNvGrpSpPr/>
          <p:nvPr/>
        </p:nvGrpSpPr>
        <p:grpSpPr>
          <a:xfrm>
            <a:off x="540000" y="163429"/>
            <a:ext cx="11110800" cy="660407"/>
            <a:chOff x="540000" y="163429"/>
            <a:chExt cx="11110800" cy="6604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FE3B04-0576-AD42-A1A6-668E0D54DA04}"/>
                </a:ext>
              </a:extLst>
            </p:cNvPr>
            <p:cNvSpPr/>
            <p:nvPr/>
          </p:nvSpPr>
          <p:spPr>
            <a:xfrm>
              <a:off x="540000" y="163429"/>
              <a:ext cx="96788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  <a:sym typeface="Wingdings"/>
                </a:rPr>
                <a:t>Outline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35BB2F5-2C9E-6144-AD7B-9CAC4C132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798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69422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674A12B-F3D1-6A4B-9398-3A1E9B240545}"/>
              </a:ext>
            </a:extLst>
          </p:cNvPr>
          <p:cNvGrpSpPr/>
          <p:nvPr/>
        </p:nvGrpSpPr>
        <p:grpSpPr>
          <a:xfrm>
            <a:off x="540000" y="163429"/>
            <a:ext cx="11110800" cy="660407"/>
            <a:chOff x="540000" y="163429"/>
            <a:chExt cx="11110800" cy="6604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B6BDA7-0A2D-D340-A0FB-CEF9F4D80B55}"/>
                </a:ext>
              </a:extLst>
            </p:cNvPr>
            <p:cNvSpPr/>
            <p:nvPr/>
          </p:nvSpPr>
          <p:spPr>
            <a:xfrm>
              <a:off x="540000" y="163429"/>
              <a:ext cx="109517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  <a:sym typeface="Wingdings"/>
                </a:rPr>
                <a:t>ILC timing precision - current assessment  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09D223-D54B-664C-B806-9E179BF5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13314E0-128A-9B43-B044-8330E59A02D1}"/>
              </a:ext>
            </a:extLst>
          </p:cNvPr>
          <p:cNvSpPr txBox="1"/>
          <p:nvPr/>
        </p:nvSpPr>
        <p:spPr>
          <a:xfrm>
            <a:off x="521397" y="1092722"/>
            <a:ext cx="11129404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Beam Induced Background at 250 GeV </a:t>
            </a:r>
            <a:r>
              <a:rPr lang="fr-FR" dirty="0">
                <a:latin typeface="Avenir Next" panose="020B0503020202020204" pitchFamily="34" charset="0"/>
                <a:hlinkClick r:id="rId3"/>
              </a:rPr>
              <a:t>https://arxiv.org/abs/2003.01116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endParaRPr lang="en-US" dirty="0">
              <a:latin typeface="Avenir Next" panose="020B05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>
                <a:latin typeface="Avenir Next" panose="020B0503020202020204" pitchFamily="34" charset="0"/>
              </a:rPr>
              <a:t>e-e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incoherent</a:t>
            </a:r>
            <a:r>
              <a:rPr lang="fr-FR" dirty="0">
                <a:latin typeface="Avenir Next" panose="020B0503020202020204" pitchFamily="34" charset="0"/>
              </a:rPr>
              <a:t> pair </a:t>
            </a:r>
            <a:r>
              <a:rPr lang="fr-FR" dirty="0" err="1">
                <a:latin typeface="Avenir Next" panose="020B0503020202020204" pitchFamily="34" charset="0"/>
              </a:rPr>
              <a:t>creation</a:t>
            </a:r>
            <a:r>
              <a:rPr lang="fr-FR" dirty="0">
                <a:latin typeface="Avenir Next" panose="020B0503020202020204" pitchFamily="34" charset="0"/>
              </a:rPr>
              <a:t> rates </a:t>
            </a:r>
            <a:r>
              <a:rPr lang="fr-FR" dirty="0" err="1">
                <a:latin typeface="Avenir Next" panose="020B0503020202020204" pitchFamily="34" charset="0"/>
              </a:rPr>
              <a:t>dominate</a:t>
            </a:r>
            <a:r>
              <a:rPr lang="fr-FR" dirty="0">
                <a:latin typeface="Avenir Next" panose="020B0503020202020204" pitchFamily="34" charset="0"/>
              </a:rPr>
              <a:t> at </a:t>
            </a:r>
            <a:r>
              <a:rPr lang="fr-FR" dirty="0" err="1">
                <a:latin typeface="Avenir Next" panose="020B0503020202020204" pitchFamily="34" charset="0"/>
              </a:rPr>
              <a:t>low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p</a:t>
            </a:r>
            <a:r>
              <a:rPr lang="fr-FR" baseline="-25000" dirty="0" err="1">
                <a:latin typeface="Avenir Next" panose="020B0503020202020204" pitchFamily="34" charset="0"/>
              </a:rPr>
              <a:t>T</a:t>
            </a:r>
            <a:r>
              <a:rPr lang="fr-FR" dirty="0">
                <a:latin typeface="Avenir Next" panose="020B0503020202020204" pitchFamily="34" charset="0"/>
              </a:rPr>
              <a:t> in Vertex Detector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𝛾𝛾 hadrons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lang="fr-FR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≤ 2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GeV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in Central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Tracker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at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low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rates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8 BC background overlay maintains reconstruction performance </a:t>
            </a:r>
          </a:p>
          <a:p>
            <a:pPr marL="1257300" lvl="2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1 µs integration window - 2 BX for x4 Safety Factor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Hit rates ≃ 50 MHz/cm</a:t>
            </a:r>
            <a:r>
              <a:rPr lang="en-US" baseline="30000" dirty="0">
                <a:latin typeface="Avenir Next" panose="020B0503020202020204" pitchFamily="34" charset="0"/>
              </a:rPr>
              <a:t>2 </a:t>
            </a:r>
            <a:r>
              <a:rPr lang="en-US" dirty="0">
                <a:latin typeface="Avenir Next" panose="020B0503020202020204" pitchFamily="34" charset="0"/>
              </a:rPr>
              <a:t>within Bunch Trains (inner VD layer r= 1.6 cm, x4 SF) &amp; ≃ 180 kHz/cm</a:t>
            </a:r>
            <a:r>
              <a:rPr lang="en-US" baseline="30000" dirty="0">
                <a:latin typeface="Avenir Next" panose="020B0503020202020204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</a:rPr>
              <a:t> average </a:t>
            </a:r>
          </a:p>
          <a:p>
            <a:pPr marL="1257300" lvl="2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Triggerless readout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Case for sub-µs timing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Further BIB rejection in VD - to approach Beam Line?</a:t>
            </a:r>
            <a:endParaRPr lang="en-US" baseline="-2500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PID at low </a:t>
            </a:r>
            <a:r>
              <a:rPr lang="en-US" dirty="0" err="1">
                <a:latin typeface="Avenir Next" panose="020B0503020202020204" pitchFamily="34" charset="0"/>
              </a:rPr>
              <a:t>p</a:t>
            </a:r>
            <a:r>
              <a:rPr lang="en-US" baseline="-25000" dirty="0" err="1">
                <a:latin typeface="Avenir Next" panose="020B0503020202020204" pitchFamily="34" charset="0"/>
              </a:rPr>
              <a:t>T</a:t>
            </a:r>
            <a:r>
              <a:rPr lang="en-US" dirty="0">
                <a:latin typeface="Avenir Next" panose="020B0503020202020204" pitchFamily="34" charset="0"/>
              </a:rPr>
              <a:t> with </a:t>
            </a:r>
            <a:r>
              <a:rPr lang="en-US" dirty="0" err="1">
                <a:latin typeface="Avenir Next" panose="020B0503020202020204" pitchFamily="34" charset="0"/>
              </a:rPr>
              <a:t>ToF</a:t>
            </a:r>
            <a:r>
              <a:rPr lang="en-US" dirty="0">
                <a:latin typeface="Avenir Next" panose="020B0503020202020204" pitchFamily="34" charset="0"/>
              </a:rPr>
              <a:t> in VD/CT? – scale ≤ 100 </a:t>
            </a:r>
            <a:r>
              <a:rPr lang="en-US" dirty="0" err="1">
                <a:latin typeface="Avenir Next" panose="020B0503020202020204" pitchFamily="34" charset="0"/>
              </a:rPr>
              <a:t>ps</a:t>
            </a:r>
            <a:r>
              <a:rPr lang="en-US" dirty="0">
                <a:latin typeface="Avenir Next" panose="020B0503020202020204" pitchFamily="34" charset="0"/>
              </a:rPr>
              <a:t>*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A8D9706-27BE-EC40-BD82-1C9AF7499745}"/>
              </a:ext>
            </a:extLst>
          </p:cNvPr>
          <p:cNvGrpSpPr/>
          <p:nvPr/>
        </p:nvGrpSpPr>
        <p:grpSpPr>
          <a:xfrm>
            <a:off x="3289523" y="4720239"/>
            <a:ext cx="5612955" cy="1492280"/>
            <a:chOff x="188897" y="4653636"/>
            <a:chExt cx="3711150" cy="1029847"/>
          </a:xfrm>
        </p:grpSpPr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C7BFA63E-FECD-1746-BECC-57FAEC331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83" t="14398" r="35139" b="53205"/>
            <a:stretch/>
          </p:blipFill>
          <p:spPr>
            <a:xfrm>
              <a:off x="188897" y="4653636"/>
              <a:ext cx="3711150" cy="10298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0DE2FF2D-2295-E145-BC4B-3E591152FA3B}"/>
                </a:ext>
              </a:extLst>
            </p:cNvPr>
            <p:cNvSpPr txBox="1"/>
            <p:nvPr/>
          </p:nvSpPr>
          <p:spPr>
            <a:xfrm>
              <a:off x="211716" y="5459960"/>
              <a:ext cx="295534" cy="212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venir Next" panose="020B0503020202020204" pitchFamily="34" charset="0"/>
                </a:rPr>
                <a:t>ILC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95527497-C9BC-D447-9C46-FDAAF94D1189}"/>
              </a:ext>
            </a:extLst>
          </p:cNvPr>
          <p:cNvSpPr txBox="1"/>
          <p:nvPr/>
        </p:nvSpPr>
        <p:spPr>
          <a:xfrm>
            <a:off x="-12793" y="6533816"/>
            <a:ext cx="11840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i="1" dirty="0">
                <a:latin typeface="Avenir Next" panose="020B0503020202020204" pitchFamily="34" charset="0"/>
              </a:rPr>
              <a:t>* ≃ 10 </a:t>
            </a:r>
            <a:r>
              <a:rPr lang="en-US" sz="1600" i="1" dirty="0" err="1">
                <a:latin typeface="Avenir Next" panose="020B0503020202020204" pitchFamily="34" charset="0"/>
              </a:rPr>
              <a:t>ps</a:t>
            </a:r>
            <a:r>
              <a:rPr lang="en-US" sz="1600" i="1" dirty="0">
                <a:latin typeface="Avenir Next" panose="020B0503020202020204" pitchFamily="34" charset="0"/>
              </a:rPr>
              <a:t> @ 2m provides ≥ 3𝜎</a:t>
            </a:r>
            <a:r>
              <a:rPr lang="en-US" sz="1600" i="1" baseline="-25000" dirty="0">
                <a:latin typeface="Avenir Next" panose="020B0503020202020204" pitchFamily="34" charset="0"/>
              </a:rPr>
              <a:t> π/K </a:t>
            </a:r>
            <a:r>
              <a:rPr lang="en-US" sz="1600" i="1" dirty="0">
                <a:latin typeface="Avenir Next" panose="020B0503020202020204" pitchFamily="34" charset="0"/>
              </a:rPr>
              <a:t>separation for </a:t>
            </a:r>
            <a:r>
              <a:rPr lang="en-US" sz="1600" i="1" dirty="0" err="1">
                <a:latin typeface="Avenir Next" panose="020B0503020202020204" pitchFamily="34" charset="0"/>
              </a:rPr>
              <a:t>p</a:t>
            </a:r>
            <a:r>
              <a:rPr lang="en-US" sz="1600" i="1" baseline="-25000" dirty="0" err="1">
                <a:latin typeface="Avenir Next" panose="020B0503020202020204" pitchFamily="34" charset="0"/>
              </a:rPr>
              <a:t>T</a:t>
            </a:r>
            <a:r>
              <a:rPr lang="en-US" sz="1600" i="1" dirty="0">
                <a:latin typeface="Avenir Next" panose="020B0503020202020204" pitchFamily="34" charset="0"/>
              </a:rPr>
              <a:t> ≤ 5 GeV - effect of Multiple Scattering on </a:t>
            </a:r>
            <a:r>
              <a:rPr lang="en-US" sz="1600" i="1" dirty="0" err="1">
                <a:latin typeface="Avenir Next" panose="020B0503020202020204" pitchFamily="34" charset="0"/>
              </a:rPr>
              <a:t>p</a:t>
            </a:r>
            <a:r>
              <a:rPr lang="en-US" sz="1600" i="1" baseline="-25000" dirty="0" err="1">
                <a:latin typeface="Avenir Next" panose="020B0503020202020204" pitchFamily="34" charset="0"/>
              </a:rPr>
              <a:t>T</a:t>
            </a:r>
            <a:r>
              <a:rPr lang="en-US" sz="1600" i="1" dirty="0">
                <a:latin typeface="Avenir Next" panose="020B0503020202020204" pitchFamily="34" charset="0"/>
              </a:rPr>
              <a:t> resolution to be considered</a:t>
            </a:r>
          </a:p>
        </p:txBody>
      </p:sp>
    </p:spTree>
    <p:extLst>
      <p:ext uri="{BB962C8B-B14F-4D97-AF65-F5344CB8AC3E}">
        <p14:creationId xmlns:p14="http://schemas.microsoft.com/office/powerpoint/2010/main" val="58220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69422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674A12B-F3D1-6A4B-9398-3A1E9B240545}"/>
              </a:ext>
            </a:extLst>
          </p:cNvPr>
          <p:cNvGrpSpPr/>
          <p:nvPr/>
        </p:nvGrpSpPr>
        <p:grpSpPr>
          <a:xfrm>
            <a:off x="540000" y="163429"/>
            <a:ext cx="11110800" cy="660407"/>
            <a:chOff x="540000" y="163429"/>
            <a:chExt cx="11110800" cy="6604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B6BDA7-0A2D-D340-A0FB-CEF9F4D80B55}"/>
                </a:ext>
              </a:extLst>
            </p:cNvPr>
            <p:cNvSpPr/>
            <p:nvPr/>
          </p:nvSpPr>
          <p:spPr>
            <a:xfrm>
              <a:off x="540000" y="163429"/>
              <a:ext cx="109517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  <a:sym typeface="Wingdings"/>
                </a:rPr>
                <a:t>CLIC timing precision - current assessment 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09D223-D54B-664C-B806-9E179BF5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13314E0-128A-9B43-B044-8330E59A02D1}"/>
              </a:ext>
            </a:extLst>
          </p:cNvPr>
          <p:cNvSpPr txBox="1"/>
          <p:nvPr/>
        </p:nvSpPr>
        <p:spPr>
          <a:xfrm>
            <a:off x="521396" y="1094108"/>
            <a:ext cx="11129404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Beam Induced Background at 3TeV </a:t>
            </a:r>
            <a:r>
              <a:rPr lang="fr-FR" dirty="0">
                <a:latin typeface="Avenir Next" panose="020B0503020202020204" pitchFamily="34" charset="0"/>
                <a:hlinkClick r:id="rId3"/>
              </a:rPr>
              <a:t>https://arxiv.org/abs/1202.5940</a:t>
            </a:r>
            <a:r>
              <a:rPr lang="fr-FR" dirty="0">
                <a:latin typeface="Avenir Next" panose="020B0503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>
                <a:latin typeface="Avenir Next" panose="020B0503020202020204" pitchFamily="34" charset="0"/>
              </a:rPr>
              <a:t>e-e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incoherent</a:t>
            </a:r>
            <a:r>
              <a:rPr lang="fr-FR" dirty="0">
                <a:latin typeface="Avenir Next" panose="020B0503020202020204" pitchFamily="34" charset="0"/>
              </a:rPr>
              <a:t> pair </a:t>
            </a:r>
            <a:r>
              <a:rPr lang="fr-FR" dirty="0" err="1">
                <a:latin typeface="Avenir Next" panose="020B0503020202020204" pitchFamily="34" charset="0"/>
              </a:rPr>
              <a:t>creation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dominates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with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low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p</a:t>
            </a:r>
            <a:r>
              <a:rPr lang="fr-FR" baseline="-25000" dirty="0" err="1">
                <a:latin typeface="Avenir Next" panose="020B0503020202020204" pitchFamily="34" charset="0"/>
              </a:rPr>
              <a:t>T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dominates</a:t>
            </a:r>
            <a:r>
              <a:rPr lang="fr-FR" dirty="0">
                <a:latin typeface="Avenir Next" panose="020B0503020202020204" pitchFamily="34" charset="0"/>
              </a:rPr>
              <a:t> in Vertex Detector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𝛾𝛾 hadrons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lang="fr-FR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≤ 5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GeV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in Central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Tracker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at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low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rates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20 BC background with x 5 SF at 3 </a:t>
            </a:r>
            <a:r>
              <a:rPr lang="en-US" dirty="0" err="1">
                <a:latin typeface="Avenir Next" panose="020B0503020202020204" pitchFamily="34" charset="0"/>
              </a:rPr>
              <a:t>TeV</a:t>
            </a:r>
            <a:r>
              <a:rPr lang="en-US" dirty="0">
                <a:latin typeface="Avenir Next" panose="020B0503020202020204" pitchFamily="34" charset="0"/>
              </a:rPr>
              <a:t> maintain reconstruction performance</a:t>
            </a:r>
          </a:p>
          <a:p>
            <a:pPr marL="1257300" lvl="2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10 ns integration window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≃ 5 GHz/cm</a:t>
            </a:r>
            <a:r>
              <a:rPr lang="en-US" baseline="30000" dirty="0">
                <a:latin typeface="Avenir Next" panose="020B0503020202020204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</a:rPr>
              <a:t> hit rate within BTs (inner VD layer r=3 cm), x5 SF) &amp; ≃ 44 kHz/cm</a:t>
            </a:r>
            <a:r>
              <a:rPr lang="en-US" baseline="30000" dirty="0">
                <a:latin typeface="Avenir Next" panose="020B0503020202020204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</a:rPr>
              <a:t> average</a:t>
            </a:r>
            <a:endParaRPr lang="en-US" baseline="30000" dirty="0">
              <a:latin typeface="Avenir Next" panose="020B0503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Triggerless readout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Case for sub-ns timing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Further BIB rejection in VD to approach Beam Line?</a:t>
            </a:r>
            <a:endParaRPr lang="en-US" baseline="-2500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PID at low </a:t>
            </a:r>
            <a:r>
              <a:rPr lang="en-US" dirty="0" err="1">
                <a:latin typeface="Avenir Next" panose="020B0503020202020204" pitchFamily="34" charset="0"/>
              </a:rPr>
              <a:t>p</a:t>
            </a:r>
            <a:r>
              <a:rPr lang="en-US" baseline="-25000" dirty="0" err="1">
                <a:latin typeface="Avenir Next" panose="020B0503020202020204" pitchFamily="34" charset="0"/>
              </a:rPr>
              <a:t>T</a:t>
            </a:r>
            <a:r>
              <a:rPr lang="en-US" dirty="0">
                <a:latin typeface="Avenir Next" panose="020B0503020202020204" pitchFamily="34" charset="0"/>
              </a:rPr>
              <a:t> with </a:t>
            </a:r>
            <a:r>
              <a:rPr lang="en-US" dirty="0" err="1">
                <a:latin typeface="Avenir Next" panose="020B0503020202020204" pitchFamily="34" charset="0"/>
              </a:rPr>
              <a:t>ToF</a:t>
            </a:r>
            <a:r>
              <a:rPr lang="en-US" dirty="0">
                <a:latin typeface="Avenir Next" panose="020B0503020202020204" pitchFamily="34" charset="0"/>
              </a:rPr>
              <a:t> in VD/CT? – scale ≤ 100 </a:t>
            </a:r>
            <a:r>
              <a:rPr lang="en-US" dirty="0" err="1">
                <a:latin typeface="Avenir Next" panose="020B0503020202020204" pitchFamily="34" charset="0"/>
              </a:rPr>
              <a:t>ps</a:t>
            </a:r>
            <a:r>
              <a:rPr lang="en-US" dirty="0">
                <a:latin typeface="Avenir Next" panose="020B0503020202020204" pitchFamily="34" charset="0"/>
              </a:rPr>
              <a:t>*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2932E8-6687-3C49-9278-C7BD9E49406A}"/>
              </a:ext>
            </a:extLst>
          </p:cNvPr>
          <p:cNvSpPr txBox="1"/>
          <p:nvPr/>
        </p:nvSpPr>
        <p:spPr>
          <a:xfrm>
            <a:off x="-12793" y="6533816"/>
            <a:ext cx="11840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i="1" dirty="0">
                <a:latin typeface="Avenir Next" panose="020B0503020202020204" pitchFamily="34" charset="0"/>
              </a:rPr>
              <a:t>* ≃ 10 </a:t>
            </a:r>
            <a:r>
              <a:rPr lang="en-US" sz="1600" i="1" dirty="0" err="1">
                <a:latin typeface="Avenir Next" panose="020B0503020202020204" pitchFamily="34" charset="0"/>
              </a:rPr>
              <a:t>ps</a:t>
            </a:r>
            <a:r>
              <a:rPr lang="en-US" sz="1600" i="1" dirty="0">
                <a:latin typeface="Avenir Next" panose="020B0503020202020204" pitchFamily="34" charset="0"/>
              </a:rPr>
              <a:t> in outer layer for 3𝜎 π/K separation at 2m up to 5 GeV - effect of Multiple Scattering on </a:t>
            </a:r>
            <a:r>
              <a:rPr lang="en-US" sz="1600" i="1" dirty="0" err="1">
                <a:latin typeface="Avenir Next" panose="020B0503020202020204" pitchFamily="34" charset="0"/>
              </a:rPr>
              <a:t>p</a:t>
            </a:r>
            <a:r>
              <a:rPr lang="en-US" sz="1600" i="1" baseline="-25000" dirty="0" err="1">
                <a:latin typeface="Avenir Next" panose="020B0503020202020204" pitchFamily="34" charset="0"/>
              </a:rPr>
              <a:t>T</a:t>
            </a:r>
            <a:r>
              <a:rPr lang="en-US" sz="1600" i="1" dirty="0">
                <a:latin typeface="Avenir Next" panose="020B0503020202020204" pitchFamily="34" charset="0"/>
              </a:rPr>
              <a:t> resolution to be considered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FBE13E7-03AB-5147-B0B4-2640DED0F8D1}"/>
              </a:ext>
            </a:extLst>
          </p:cNvPr>
          <p:cNvGrpSpPr/>
          <p:nvPr/>
        </p:nvGrpSpPr>
        <p:grpSpPr>
          <a:xfrm>
            <a:off x="3289523" y="4721325"/>
            <a:ext cx="5612955" cy="1487492"/>
            <a:chOff x="3289523" y="4721325"/>
            <a:chExt cx="5612955" cy="1487492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A10B552-B97C-EF47-B542-DD605EC91FBC}"/>
                </a:ext>
              </a:extLst>
            </p:cNvPr>
            <p:cNvGrpSpPr/>
            <p:nvPr/>
          </p:nvGrpSpPr>
          <p:grpSpPr>
            <a:xfrm>
              <a:off x="3289523" y="4721325"/>
              <a:ext cx="5612955" cy="1487492"/>
              <a:chOff x="188897" y="5809863"/>
              <a:chExt cx="3711152" cy="985794"/>
            </a:xfrm>
          </p:grpSpPr>
          <p:pic>
            <p:nvPicPr>
              <p:cNvPr id="16" name="Picture 13">
                <a:extLst>
                  <a:ext uri="{FF2B5EF4-FFF2-40B4-BE49-F238E27FC236}">
                    <a16:creationId xmlns:a16="http://schemas.microsoft.com/office/drawing/2014/main" id="{6C1EB6C5-D30C-434E-832F-95B2C1BF8C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332" t="67724" r="3473" b="6758"/>
              <a:stretch/>
            </p:blipFill>
            <p:spPr>
              <a:xfrm>
                <a:off x="188897" y="5809863"/>
                <a:ext cx="3711152" cy="9857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E20ACE44-D000-4A4D-9DEC-5B0E13A5E2B2}"/>
                  </a:ext>
                </a:extLst>
              </p:cNvPr>
              <p:cNvSpPr txBox="1"/>
              <p:nvPr/>
            </p:nvSpPr>
            <p:spPr>
              <a:xfrm>
                <a:off x="196013" y="6498381"/>
                <a:ext cx="384944" cy="2039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venir Next" panose="020B0503020202020204" pitchFamily="34" charset="0"/>
                  </a:rPr>
                  <a:t>CLIC</a:t>
                </a: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05881D6-FB0E-BD49-8363-357CF8E5D549}"/>
                </a:ext>
              </a:extLst>
            </p:cNvPr>
            <p:cNvGrpSpPr/>
            <p:nvPr/>
          </p:nvGrpSpPr>
          <p:grpSpPr>
            <a:xfrm>
              <a:off x="7535697" y="5428281"/>
              <a:ext cx="1211614" cy="307777"/>
              <a:chOff x="7061564" y="5477540"/>
              <a:chExt cx="1211614" cy="307777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67AC7CF-75CA-5547-AE85-93FED0BBA4D9}"/>
                  </a:ext>
                </a:extLst>
              </p:cNvPr>
              <p:cNvSpPr txBox="1"/>
              <p:nvPr/>
            </p:nvSpPr>
            <p:spPr>
              <a:xfrm>
                <a:off x="7061564" y="5477540"/>
                <a:ext cx="1211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1D27CF"/>
                    </a:solidFill>
                    <a:latin typeface="Avenir Next" panose="020B0503020202020204" pitchFamily="34" charset="0"/>
                  </a:rPr>
                  <a:t>BX       0.5 ns</a:t>
                </a:r>
              </a:p>
            </p:txBody>
          </p:sp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9F151CCD-908E-7940-880F-85D3A49F16CE}"/>
                  </a:ext>
                </a:extLst>
              </p:cNvPr>
              <p:cNvCxnSpPr/>
              <p:nvPr/>
            </p:nvCxnSpPr>
            <p:spPr>
              <a:xfrm>
                <a:off x="7448854" y="5629906"/>
                <a:ext cx="277585" cy="0"/>
              </a:xfrm>
              <a:prstGeom prst="straightConnector1">
                <a:avLst/>
              </a:prstGeom>
              <a:ln>
                <a:solidFill>
                  <a:srgbClr val="1D27CF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DCB8A350-E24C-DB4E-8A29-B16B7D09B65C}"/>
                </a:ext>
              </a:extLst>
            </p:cNvPr>
            <p:cNvSpPr txBox="1"/>
            <p:nvPr/>
          </p:nvSpPr>
          <p:spPr>
            <a:xfrm>
              <a:off x="3840280" y="4889008"/>
              <a:ext cx="11106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venir Next" panose="020B0503020202020204" pitchFamily="34" charset="0"/>
                </a:rPr>
                <a:t>Bunch train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95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69422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674A12B-F3D1-6A4B-9398-3A1E9B240545}"/>
              </a:ext>
            </a:extLst>
          </p:cNvPr>
          <p:cNvGrpSpPr/>
          <p:nvPr/>
        </p:nvGrpSpPr>
        <p:grpSpPr>
          <a:xfrm>
            <a:off x="540000" y="163429"/>
            <a:ext cx="11110800" cy="660407"/>
            <a:chOff x="540000" y="163429"/>
            <a:chExt cx="11110800" cy="6604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B6BDA7-0A2D-D340-A0FB-CEF9F4D80B55}"/>
                </a:ext>
              </a:extLst>
            </p:cNvPr>
            <p:cNvSpPr/>
            <p:nvPr/>
          </p:nvSpPr>
          <p:spPr>
            <a:xfrm>
              <a:off x="540000" y="163429"/>
              <a:ext cx="109517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  <a:sym typeface="Wingdings"/>
                </a:rPr>
                <a:t>FCC-</a:t>
              </a:r>
              <a:r>
                <a:rPr lang="en-US" sz="3200" dirty="0" err="1">
                  <a:latin typeface="Avenir Next" panose="020B0503020202020204" pitchFamily="34" charset="0"/>
                  <a:sym typeface="Wingdings"/>
                </a:rPr>
                <a:t>ee</a:t>
              </a:r>
              <a:r>
                <a:rPr lang="en-US" sz="3200" dirty="0">
                  <a:latin typeface="Avenir Next" panose="020B0503020202020204" pitchFamily="34" charset="0"/>
                  <a:sym typeface="Wingdings"/>
                </a:rPr>
                <a:t> timing precision - current assessment 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09D223-D54B-664C-B806-9E179BF5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13314E0-128A-9B43-B044-8330E59A02D1}"/>
              </a:ext>
            </a:extLst>
          </p:cNvPr>
          <p:cNvSpPr txBox="1"/>
          <p:nvPr/>
        </p:nvSpPr>
        <p:spPr>
          <a:xfrm>
            <a:off x="521396" y="1126768"/>
            <a:ext cx="1112940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Beam Induced Background </a:t>
            </a:r>
            <a:r>
              <a:rPr lang="en-US" dirty="0">
                <a:latin typeface="Avenir Next" panose="020B0503020202020204" pitchFamily="34" charset="0"/>
                <a:hlinkClick r:id="rId3"/>
              </a:rPr>
              <a:t>https://arxiv.org/pdf/1911.12230.pdf</a:t>
            </a:r>
            <a:endParaRPr lang="fr-FR" dirty="0">
              <a:latin typeface="Avenir Next" panose="020B05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>
                <a:latin typeface="Avenir Next" panose="020B0503020202020204" pitchFamily="34" charset="0"/>
              </a:rPr>
              <a:t>e-e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incoherent</a:t>
            </a:r>
            <a:r>
              <a:rPr lang="fr-FR" dirty="0">
                <a:latin typeface="Avenir Next" panose="020B0503020202020204" pitchFamily="34" charset="0"/>
              </a:rPr>
              <a:t> pair </a:t>
            </a:r>
            <a:r>
              <a:rPr lang="fr-FR" dirty="0" err="1">
                <a:latin typeface="Avenir Next" panose="020B0503020202020204" pitchFamily="34" charset="0"/>
              </a:rPr>
              <a:t>creation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dominates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with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low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p</a:t>
            </a:r>
            <a:r>
              <a:rPr lang="fr-FR" baseline="-25000" dirty="0" err="1">
                <a:latin typeface="Avenir Next" panose="020B0503020202020204" pitchFamily="34" charset="0"/>
              </a:rPr>
              <a:t>T</a:t>
            </a:r>
            <a:r>
              <a:rPr lang="fr-FR" dirty="0">
                <a:latin typeface="Avenir Next" panose="020B0503020202020204" pitchFamily="34" charset="0"/>
              </a:rPr>
              <a:t> </a:t>
            </a:r>
            <a:r>
              <a:rPr lang="fr-FR" dirty="0" err="1">
                <a:latin typeface="Avenir Next" panose="020B0503020202020204" pitchFamily="34" charset="0"/>
              </a:rPr>
              <a:t>dominates</a:t>
            </a:r>
            <a:r>
              <a:rPr lang="fr-FR" dirty="0">
                <a:latin typeface="Avenir Next" panose="020B0503020202020204" pitchFamily="34" charset="0"/>
              </a:rPr>
              <a:t> in Vertex Detector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𝛾𝛾-hadrons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lang="fr-FR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≤ 2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GeV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in Central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Tracker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at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low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rates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50 BC background with x5 SF at Z–peak maintain </a:t>
            </a:r>
            <a:r>
              <a:rPr lang="en-US" dirty="0" err="1">
                <a:latin typeface="Avenir Next" panose="020B0503020202020204" pitchFamily="34" charset="0"/>
              </a:rPr>
              <a:t>reco</a:t>
            </a:r>
            <a:r>
              <a:rPr lang="en-US" dirty="0">
                <a:latin typeface="Avenir Next" panose="020B0503020202020204" pitchFamily="34" charset="0"/>
              </a:rPr>
              <a:t>. performance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1 µs integration integration window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≃ 20 MHz/cm</a:t>
            </a:r>
            <a:r>
              <a:rPr lang="en-US" baseline="30000" dirty="0">
                <a:latin typeface="Avenir Next" panose="020B0503020202020204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</a:rPr>
              <a:t> (inner VD layer r = 1.7 cm, x5 SF)*</a:t>
            </a:r>
            <a:endParaRPr lang="en-US" baseline="30000" dirty="0">
              <a:latin typeface="Avenir Next" panose="020B0503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Triggerless readout, possible  but may affect X/X</a:t>
            </a:r>
            <a:r>
              <a:rPr lang="en-US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0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(trade-off with high precision acceptance)</a:t>
            </a:r>
            <a:endParaRPr lang="en-US" sz="1600" baseline="-25000" dirty="0">
              <a:solidFill>
                <a:srgbClr val="C00000"/>
              </a:solidFill>
              <a:latin typeface="Avenir Next" panose="020B0503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Case for sub-µs timing (BC spacing 20 ns)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Further BIB rejection in VD to approach BL, to improve multiple vertices ID in flavor physics?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Sub-BC (collision time spread is ≃ 40 </a:t>
            </a:r>
            <a:r>
              <a:rPr lang="en-US" dirty="0" err="1">
                <a:latin typeface="Avenir Next" panose="020B0503020202020204" pitchFamily="34" charset="0"/>
              </a:rPr>
              <a:t>ps</a:t>
            </a:r>
            <a:r>
              <a:rPr lang="en-US" dirty="0">
                <a:latin typeface="Avenir Next" panose="020B0503020202020204" pitchFamily="34" charset="0"/>
              </a:rPr>
              <a:t> –set a precision scale ≃ 10 </a:t>
            </a:r>
            <a:r>
              <a:rPr lang="en-US" dirty="0" err="1">
                <a:latin typeface="Avenir Next" panose="020B0503020202020204" pitchFamily="34" charset="0"/>
              </a:rPr>
              <a:t>ps</a:t>
            </a:r>
            <a:r>
              <a:rPr lang="en-US" dirty="0">
                <a:latin typeface="Avenir Next" panose="020B0503020202020204" pitchFamily="34" charset="0"/>
              </a:rPr>
              <a:t>**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@ Z-peak, 100 kHz of Z is 0.1 Pile-Up within 1 µs, total energy and vertex precision (≃ 300 µs) should allow to identify PU events and separate vertices – interest to study potential effect of track overlaps in benchmark final states</a:t>
            </a:r>
          </a:p>
          <a:p>
            <a:pPr marL="12001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Could allow check of CM energy spread in head-head, middle-middle , tail-tail collisions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PID at low </a:t>
            </a:r>
            <a:r>
              <a:rPr lang="en-US" dirty="0" err="1">
                <a:latin typeface="Avenir Next" panose="020B0503020202020204" pitchFamily="34" charset="0"/>
              </a:rPr>
              <a:t>p</a:t>
            </a:r>
            <a:r>
              <a:rPr lang="en-US" baseline="-25000" dirty="0" err="1">
                <a:latin typeface="Avenir Next" panose="020B0503020202020204" pitchFamily="34" charset="0"/>
              </a:rPr>
              <a:t>T</a:t>
            </a:r>
            <a:r>
              <a:rPr lang="en-US" dirty="0">
                <a:latin typeface="Avenir Next" panose="020B0503020202020204" pitchFamily="34" charset="0"/>
              </a:rPr>
              <a:t> with </a:t>
            </a:r>
            <a:r>
              <a:rPr lang="en-US" dirty="0" err="1">
                <a:latin typeface="Avenir Next" panose="020B0503020202020204" pitchFamily="34" charset="0"/>
              </a:rPr>
              <a:t>ToF</a:t>
            </a:r>
            <a:r>
              <a:rPr lang="en-US" dirty="0">
                <a:latin typeface="Avenir Next" panose="020B0503020202020204" pitchFamily="34" charset="0"/>
              </a:rPr>
              <a:t> in VD/CT? – scale ≤ 100 </a:t>
            </a:r>
            <a:r>
              <a:rPr lang="en-US" dirty="0" err="1">
                <a:latin typeface="Avenir Next" panose="020B0503020202020204" pitchFamily="34" charset="0"/>
              </a:rPr>
              <a:t>ps</a:t>
            </a:r>
            <a:r>
              <a:rPr lang="en-US" dirty="0">
                <a:latin typeface="Avenir Next" panose="020B0503020202020204" pitchFamily="34" charset="0"/>
              </a:rPr>
              <a:t>***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B83DC7-528A-2743-BB69-1FA9FD475646}"/>
              </a:ext>
            </a:extLst>
          </p:cNvPr>
          <p:cNvSpPr txBox="1"/>
          <p:nvPr/>
        </p:nvSpPr>
        <p:spPr>
          <a:xfrm>
            <a:off x="-11843" y="6064531"/>
            <a:ext cx="12041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venir Next" panose="020B0503020202020204" pitchFamily="34" charset="0"/>
              </a:rPr>
              <a:t>* May become critical closer to the BL </a:t>
            </a:r>
            <a:r>
              <a:rPr lang="en-US" sz="1600" i="1" dirty="0">
                <a:latin typeface="Avenir Next" panose="020B0503020202020204" pitchFamily="34" charset="0"/>
                <a:sym typeface="Wingdings" pitchFamily="2" charset="2"/>
              </a:rPr>
              <a:t> already foreseen to be reduced to ≃ 1.2 cm = x 2-3 rate increase</a:t>
            </a:r>
            <a:endParaRPr lang="en-US" sz="1600" i="1" dirty="0">
              <a:latin typeface="Avenir Next" panose="020B0503020202020204" pitchFamily="34" charset="0"/>
            </a:endParaRPr>
          </a:p>
          <a:p>
            <a:r>
              <a:rPr lang="en-US" sz="1600" i="1" dirty="0">
                <a:latin typeface="Avenir Next" panose="020B0503020202020204" pitchFamily="34" charset="0"/>
              </a:rPr>
              <a:t>** Doesn’t necessarily requires timing within VD/CT </a:t>
            </a:r>
          </a:p>
          <a:p>
            <a:pPr>
              <a:spcAft>
                <a:spcPts val="300"/>
              </a:spcAft>
            </a:pPr>
            <a:r>
              <a:rPr lang="en-US" sz="1600" i="1" dirty="0">
                <a:latin typeface="Avenir Next" panose="020B0503020202020204" pitchFamily="34" charset="0"/>
              </a:rPr>
              <a:t>*** ≃ 10 </a:t>
            </a:r>
            <a:r>
              <a:rPr lang="en-US" sz="1600" i="1" dirty="0" err="1">
                <a:latin typeface="Avenir Next" panose="020B0503020202020204" pitchFamily="34" charset="0"/>
              </a:rPr>
              <a:t>ps</a:t>
            </a:r>
            <a:r>
              <a:rPr lang="en-US" sz="1600" i="1" dirty="0">
                <a:latin typeface="Avenir Next" panose="020B0503020202020204" pitchFamily="34" charset="0"/>
              </a:rPr>
              <a:t> in outer layer for 3𝜎 π/K separation at 2m up to 5 GeV - effect of Multiple Scattering on </a:t>
            </a:r>
            <a:r>
              <a:rPr lang="en-US" sz="1600" i="1" dirty="0" err="1">
                <a:latin typeface="Avenir Next" panose="020B0503020202020204" pitchFamily="34" charset="0"/>
              </a:rPr>
              <a:t>p</a:t>
            </a:r>
            <a:r>
              <a:rPr lang="en-US" sz="1600" i="1" baseline="-25000" dirty="0" err="1">
                <a:latin typeface="Avenir Next" panose="020B0503020202020204" pitchFamily="34" charset="0"/>
              </a:rPr>
              <a:t>T</a:t>
            </a:r>
            <a:r>
              <a:rPr lang="en-US" sz="1600" i="1" dirty="0">
                <a:latin typeface="Avenir Next" panose="020B0503020202020204" pitchFamily="34" charset="0"/>
              </a:rPr>
              <a:t> resolution to be considered</a:t>
            </a:r>
          </a:p>
        </p:txBody>
      </p:sp>
    </p:spTree>
    <p:extLst>
      <p:ext uri="{BB962C8B-B14F-4D97-AF65-F5344CB8AC3E}">
        <p14:creationId xmlns:p14="http://schemas.microsoft.com/office/powerpoint/2010/main" val="333538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69422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674A12B-F3D1-6A4B-9398-3A1E9B240545}"/>
              </a:ext>
            </a:extLst>
          </p:cNvPr>
          <p:cNvGrpSpPr/>
          <p:nvPr/>
        </p:nvGrpSpPr>
        <p:grpSpPr>
          <a:xfrm>
            <a:off x="540000" y="163429"/>
            <a:ext cx="11129404" cy="660407"/>
            <a:chOff x="540000" y="163429"/>
            <a:chExt cx="11129404" cy="6604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B6BDA7-0A2D-D340-A0FB-CEF9F4D80B55}"/>
                </a:ext>
              </a:extLst>
            </p:cNvPr>
            <p:cNvSpPr/>
            <p:nvPr/>
          </p:nvSpPr>
          <p:spPr>
            <a:xfrm>
              <a:off x="540000" y="163429"/>
              <a:ext cx="111294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</a:rPr>
                <a:t>Chip examples O (µs) and O(ns) precision scale   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09D223-D54B-664C-B806-9E179BF5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13314E0-128A-9B43-B044-8330E59A02D1}"/>
              </a:ext>
            </a:extLst>
          </p:cNvPr>
          <p:cNvSpPr txBox="1"/>
          <p:nvPr/>
        </p:nvSpPr>
        <p:spPr>
          <a:xfrm>
            <a:off x="539999" y="1281624"/>
            <a:ext cx="1123290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MIMOSIS (CBM) MAPS 180 nm </a:t>
            </a:r>
            <a:r>
              <a:rPr lang="en-US" sz="2000" dirty="0" err="1">
                <a:latin typeface="Avenir Next" panose="020B0503020202020204" pitchFamily="34" charset="0"/>
              </a:rPr>
              <a:t>TowerJazz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latin typeface="Avenir Next" panose="020B0503020202020204" pitchFamily="34" charset="0"/>
              </a:rPr>
              <a:t>(A. Besson LCWS 2021 </a:t>
            </a:r>
            <a:r>
              <a:rPr lang="en-US" sz="1600" dirty="0">
                <a:latin typeface="Avenir Next" panose="020B0503020202020204" pitchFamily="34" charset="0"/>
                <a:hlinkClick r:id="rId3"/>
              </a:rPr>
              <a:t>https://indico.cern.ch/event/995633/</a:t>
            </a:r>
            <a:r>
              <a:rPr lang="en-US" sz="1600" dirty="0">
                <a:latin typeface="Avenir Next" panose="020B0503020202020204" pitchFamily="34" charset="0"/>
              </a:rPr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Similar as ALPIDE (ITS), synchronous data driven architecture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Zero suppression with priority encoder in pixel matrix 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Data concentration (buffering) in digital part at periphery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5 µs integration, peak rate 70 MHz/cm</a:t>
            </a:r>
            <a:r>
              <a:rPr lang="en-US" baseline="30000" dirty="0">
                <a:latin typeface="Avenir Next" panose="020B0503020202020204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</a:rPr>
              <a:t> (≥ 2 Gbps per chip of 4.2 cm</a:t>
            </a:r>
            <a:r>
              <a:rPr lang="en-US" baseline="30000" dirty="0">
                <a:latin typeface="Avenir Next" panose="020B0503020202020204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</a:rPr>
              <a:t>)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Power consumption 40-70 </a:t>
            </a:r>
            <a:r>
              <a:rPr lang="en-US" dirty="0" err="1">
                <a:latin typeface="Avenir Next" panose="020B0503020202020204" pitchFamily="34" charset="0"/>
              </a:rPr>
              <a:t>mW</a:t>
            </a:r>
            <a:r>
              <a:rPr lang="en-US" dirty="0">
                <a:latin typeface="Avenir Next" panose="020B0503020202020204" pitchFamily="34" charset="0"/>
              </a:rPr>
              <a:t>/cm</a:t>
            </a:r>
            <a:r>
              <a:rPr lang="en-US" baseline="30000" dirty="0">
                <a:latin typeface="Avenir Next" panose="020B0503020202020204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</a:rPr>
              <a:t>*</a:t>
            </a:r>
            <a:endParaRPr lang="en-US" baseline="30000" dirty="0">
              <a:latin typeface="Avenir Next" panose="020B0503020202020204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Close to baseline ILC and FCC specs,</a:t>
            </a:r>
          </a:p>
          <a:p>
            <a:pPr marL="1200150" lvl="2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Transposition to 65 nm TJ started (CERN WP1.2), target 25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mW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/cm</a:t>
            </a:r>
            <a:r>
              <a:rPr lang="en-US" baseline="30000" dirty="0">
                <a:solidFill>
                  <a:srgbClr val="C00000"/>
                </a:solidFill>
                <a:latin typeface="Avenir Next" panose="020B0503020202020204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endParaRPr lang="en-US" dirty="0">
              <a:latin typeface="Avenir Next" panose="020B0503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CLICTD MAPS 180 nm TJ </a:t>
            </a:r>
            <a:r>
              <a:rPr lang="fr-FR" sz="1600" dirty="0">
                <a:hlinkClick r:id="rId4"/>
              </a:rPr>
              <a:t>https://cds.cern.ch/record/2751113</a:t>
            </a:r>
            <a:endParaRPr lang="en-US" sz="1600" dirty="0">
              <a:latin typeface="Avenir Next" panose="020B0503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30 x 35.7 µm</a:t>
            </a:r>
            <a:r>
              <a:rPr lang="en-US" baseline="30000" dirty="0">
                <a:latin typeface="Avenir Next" panose="020B0503020202020204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</a:rPr>
              <a:t> pitch - 30 µm epitaxial layer thinned to 40 µm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10 ns timing with </a:t>
            </a:r>
            <a:r>
              <a:rPr lang="en-US" dirty="0" err="1">
                <a:latin typeface="Avenir Next" panose="020B0503020202020204" pitchFamily="34" charset="0"/>
              </a:rPr>
              <a:t>ToA</a:t>
            </a:r>
            <a:r>
              <a:rPr lang="en-US" dirty="0">
                <a:latin typeface="Avenir Next" panose="020B0503020202020204" pitchFamily="34" charset="0"/>
              </a:rPr>
              <a:t> (8 bit) and </a:t>
            </a:r>
            <a:r>
              <a:rPr lang="en-US" dirty="0" err="1">
                <a:latin typeface="Avenir Next" panose="020B0503020202020204" pitchFamily="34" charset="0"/>
              </a:rPr>
              <a:t>ToT</a:t>
            </a:r>
            <a:r>
              <a:rPr lang="en-US" dirty="0">
                <a:latin typeface="Avenir Next" panose="020B0503020202020204" pitchFamily="34" charset="0"/>
              </a:rPr>
              <a:t> features (or of 8 channels)</a:t>
            </a:r>
          </a:p>
          <a:p>
            <a:pPr marL="12001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𝜎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≃ 6 ns - 𝜎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hit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≃ 5 µm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allows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CoG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estimate)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TimePIX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evolution foreseen in 65 nm TJ, target ≤ 50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mW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/cm</a:t>
            </a:r>
            <a:r>
              <a:rPr lang="en-US" baseline="30000" dirty="0">
                <a:solidFill>
                  <a:srgbClr val="C00000"/>
                </a:solidFill>
                <a:latin typeface="Avenir Next" panose="020B0503020202020204" pitchFamily="34" charset="0"/>
              </a:rPr>
              <a:t>2 </a:t>
            </a:r>
          </a:p>
          <a:p>
            <a:pPr lvl="1"/>
            <a:r>
              <a:rPr lang="en-US" baseline="30000" dirty="0">
                <a:solidFill>
                  <a:srgbClr val="C00000"/>
                </a:solidFill>
                <a:latin typeface="Avenir Next" panose="020B0503020202020204" pitchFamily="34" charset="0"/>
              </a:rPr>
              <a:t>       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average with power pulsing**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763E9FE-08CC-AA41-8317-84F816EF4F48}"/>
              </a:ext>
            </a:extLst>
          </p:cNvPr>
          <p:cNvSpPr txBox="1"/>
          <p:nvPr/>
        </p:nvSpPr>
        <p:spPr>
          <a:xfrm>
            <a:off x="-12793" y="6256228"/>
            <a:ext cx="11646968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i="1" dirty="0">
                <a:latin typeface="Avenir Next" panose="020B0503020202020204" pitchFamily="34" charset="0"/>
              </a:rPr>
              <a:t>* 20-50 </a:t>
            </a:r>
            <a:r>
              <a:rPr lang="en-US" sz="1600" i="1" dirty="0" err="1">
                <a:latin typeface="Avenir Next" panose="020B0503020202020204" pitchFamily="34" charset="0"/>
              </a:rPr>
              <a:t>mW</a:t>
            </a:r>
            <a:r>
              <a:rPr lang="en-US" sz="1600" i="1" dirty="0">
                <a:latin typeface="Avenir Next" panose="020B0503020202020204" pitchFamily="34" charset="0"/>
              </a:rPr>
              <a:t>/cm</a:t>
            </a:r>
            <a:r>
              <a:rPr lang="en-US" sz="1600" i="1" baseline="30000" dirty="0">
                <a:latin typeface="Avenir Next" panose="020B0503020202020204" pitchFamily="34" charset="0"/>
              </a:rPr>
              <a:t>2</a:t>
            </a:r>
            <a:r>
              <a:rPr lang="en-US" sz="1600" i="1" dirty="0">
                <a:latin typeface="Avenir Next" panose="020B0503020202020204" pitchFamily="34" charset="0"/>
              </a:rPr>
              <a:t> ballpark for gas-flow cooling</a:t>
            </a:r>
          </a:p>
          <a:p>
            <a:pPr>
              <a:spcAft>
                <a:spcPts val="300"/>
              </a:spcAft>
            </a:pPr>
            <a:r>
              <a:rPr lang="en-US" sz="1600" i="1" dirty="0">
                <a:latin typeface="Avenir Next" panose="020B0503020202020204" pitchFamily="34" charset="0"/>
              </a:rPr>
              <a:t>** Power pulsing reduction also applies to ILC see back-up slide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AD149D6-AA69-204A-96A5-F4EB43841EE8}"/>
              </a:ext>
            </a:extLst>
          </p:cNvPr>
          <p:cNvGrpSpPr/>
          <p:nvPr/>
        </p:nvGrpSpPr>
        <p:grpSpPr>
          <a:xfrm>
            <a:off x="8869391" y="1815760"/>
            <a:ext cx="2930825" cy="4618174"/>
            <a:chOff x="8951036" y="1815760"/>
            <a:chExt cx="2930825" cy="4618174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A65F2FC-E6E0-9945-B0D4-241034F9D683}"/>
                </a:ext>
              </a:extLst>
            </p:cNvPr>
            <p:cNvGrpSpPr/>
            <p:nvPr/>
          </p:nvGrpSpPr>
          <p:grpSpPr>
            <a:xfrm>
              <a:off x="8951036" y="1815760"/>
              <a:ext cx="2930825" cy="4618174"/>
              <a:chOff x="9079627" y="2158667"/>
              <a:chExt cx="2930825" cy="4618174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3280D37C-836B-214E-927A-1D588083A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32469" y="2158667"/>
                <a:ext cx="2877983" cy="2922951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5F047C2B-4DAC-A249-BEB3-C77882266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2469" y="5153660"/>
                <a:ext cx="2877983" cy="1623181"/>
              </a:xfrm>
              <a:prstGeom prst="rect">
                <a:avLst/>
              </a:prstGeom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EEDFA9D-D85A-254E-BF0C-AD2CCFF4CAC9}"/>
                  </a:ext>
                </a:extLst>
              </p:cNvPr>
              <p:cNvSpPr txBox="1"/>
              <p:nvPr/>
            </p:nvSpPr>
            <p:spPr>
              <a:xfrm>
                <a:off x="9079627" y="5247444"/>
                <a:ext cx="29308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effectLst/>
                    <a:latin typeface="Avenir Next" panose="020B0503020202020204" pitchFamily="34" charset="0"/>
                  </a:rPr>
                  <a:t>504 x 1024 pixels = 16 super regions </a:t>
                </a:r>
              </a:p>
              <a:p>
                <a:r>
                  <a:rPr lang="en-US" sz="1200" dirty="0">
                    <a:effectLst/>
                    <a:latin typeface="Avenir Next" panose="020B0503020202020204" pitchFamily="34" charset="0"/>
                  </a:rPr>
                  <a:t>1 super-region = 4 read-out regions of 16 double columns 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B5C1B1A-2E96-3141-A88A-11B5AF291FAD}"/>
                </a:ext>
              </a:extLst>
            </p:cNvPr>
            <p:cNvSpPr txBox="1"/>
            <p:nvPr/>
          </p:nvSpPr>
          <p:spPr>
            <a:xfrm>
              <a:off x="9019236" y="2082051"/>
              <a:ext cx="9448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venir Next" panose="020B0503020202020204" pitchFamily="34" charset="0"/>
                </a:rPr>
                <a:t>MIMOSIS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45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3C82FBA-95CD-F84D-82F5-DED994863086}"/>
              </a:ext>
            </a:extLst>
          </p:cNvPr>
          <p:cNvGrpSpPr/>
          <p:nvPr/>
        </p:nvGrpSpPr>
        <p:grpSpPr>
          <a:xfrm>
            <a:off x="9390538" y="1505787"/>
            <a:ext cx="2801462" cy="4396020"/>
            <a:chOff x="8598401" y="868888"/>
            <a:chExt cx="3392878" cy="46701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2301EF5-21AE-AD47-9576-16ADCF6AB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67"/>
            <a:stretch/>
          </p:blipFill>
          <p:spPr>
            <a:xfrm>
              <a:off x="8598401" y="3547651"/>
              <a:ext cx="3153652" cy="1991369"/>
            </a:xfrm>
            <a:prstGeom prst="rect">
              <a:avLst/>
            </a:prstGeom>
          </p:spPr>
        </p:pic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B3F6E6FE-0518-F04C-9D1D-DCB4A1372B74}"/>
                </a:ext>
              </a:extLst>
            </p:cNvPr>
            <p:cNvGrpSpPr/>
            <p:nvPr/>
          </p:nvGrpSpPr>
          <p:grpSpPr>
            <a:xfrm>
              <a:off x="9048854" y="868888"/>
              <a:ext cx="2942425" cy="2565789"/>
              <a:chOff x="7854557" y="1540027"/>
              <a:chExt cx="3909946" cy="3378624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6673177F-F2A2-014B-804A-1C3648B261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7715" b="12662"/>
              <a:stretch/>
            </p:blipFill>
            <p:spPr>
              <a:xfrm>
                <a:off x="7854557" y="1540027"/>
                <a:ext cx="3669499" cy="33786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</p:pic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0C2C884-F38E-8740-A6C1-2F99D369CF67}"/>
                  </a:ext>
                </a:extLst>
              </p:cNvPr>
              <p:cNvSpPr txBox="1"/>
              <p:nvPr/>
            </p:nvSpPr>
            <p:spPr>
              <a:xfrm>
                <a:off x="8129588" y="4478808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t</a:t>
                </a:r>
                <a:r>
                  <a:rPr lang="fr-FR" baseline="-25000" dirty="0"/>
                  <a:t>0</a:t>
                </a:r>
                <a:endParaRPr lang="fr-FR" dirty="0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C27A69B-5B30-4847-B307-D84EC411B262}"/>
                  </a:ext>
                </a:extLst>
              </p:cNvPr>
              <p:cNvSpPr txBox="1"/>
              <p:nvPr/>
            </p:nvSpPr>
            <p:spPr>
              <a:xfrm>
                <a:off x="9789524" y="3630742"/>
                <a:ext cx="1974979" cy="387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Time over </a:t>
                </a:r>
                <a:r>
                  <a:rPr lang="fr-FR" sz="1200" dirty="0" err="1"/>
                  <a:t>Thres</a:t>
                </a:r>
                <a:r>
                  <a:rPr lang="fr-FR" sz="1200" dirty="0"/>
                  <a:t>.</a:t>
                </a:r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1E1176FD-C18B-E241-9B36-7A2D1B5A30EF}"/>
                  </a:ext>
                </a:extLst>
              </p:cNvPr>
              <p:cNvCxnSpPr/>
              <p:nvPr/>
            </p:nvCxnSpPr>
            <p:spPr>
              <a:xfrm>
                <a:off x="8972550" y="3957638"/>
                <a:ext cx="16859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7232C32D-B136-5C44-B858-25DFD4E44546}"/>
                </a:ext>
              </a:extLst>
            </p:cNvPr>
            <p:cNvCxnSpPr/>
            <p:nvPr/>
          </p:nvCxnSpPr>
          <p:spPr>
            <a:xfrm>
              <a:off x="10081792" y="2335931"/>
              <a:ext cx="0" cy="20173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69422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674A12B-F3D1-6A4B-9398-3A1E9B240545}"/>
              </a:ext>
            </a:extLst>
          </p:cNvPr>
          <p:cNvGrpSpPr/>
          <p:nvPr/>
        </p:nvGrpSpPr>
        <p:grpSpPr>
          <a:xfrm>
            <a:off x="540000" y="163429"/>
            <a:ext cx="11129404" cy="660407"/>
            <a:chOff x="540000" y="163429"/>
            <a:chExt cx="11129404" cy="6604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B6BDA7-0A2D-D340-A0FB-CEF9F4D80B55}"/>
                </a:ext>
              </a:extLst>
            </p:cNvPr>
            <p:cNvSpPr/>
            <p:nvPr/>
          </p:nvSpPr>
          <p:spPr>
            <a:xfrm>
              <a:off x="540000" y="163429"/>
              <a:ext cx="111294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</a:rPr>
                <a:t>Technology considerations O(100ps) precision scale 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09D223-D54B-664C-B806-9E179BF5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A09F441E-0E7B-244D-9CC2-C97440B33DEF}"/>
              </a:ext>
            </a:extLst>
          </p:cNvPr>
          <p:cNvSpPr txBox="1"/>
          <p:nvPr/>
        </p:nvSpPr>
        <p:spPr>
          <a:xfrm>
            <a:off x="-10123" y="6506427"/>
            <a:ext cx="8680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i="1" dirty="0">
                <a:latin typeface="Avenir Next" panose="020B0503020202020204" pitchFamily="34" charset="0"/>
              </a:rPr>
              <a:t>CERN EP seminar W. </a:t>
            </a:r>
            <a:r>
              <a:rPr lang="en-US" sz="1600" i="1" dirty="0" err="1">
                <a:latin typeface="Avenir Next" panose="020B0503020202020204" pitchFamily="34" charset="0"/>
              </a:rPr>
              <a:t>Riegler</a:t>
            </a:r>
            <a:r>
              <a:rPr lang="en-US" sz="1600" i="1" dirty="0">
                <a:latin typeface="Avenir Next" panose="020B0503020202020204" pitchFamily="34" charset="0"/>
              </a:rPr>
              <a:t>: </a:t>
            </a:r>
            <a:r>
              <a:rPr lang="fr-FR" sz="1600" i="1" u="sng" dirty="0">
                <a:latin typeface="Avenir Next" panose="020B0503020202020204" pitchFamily="34" charset="0"/>
                <a:hlinkClick r:id="rId5"/>
              </a:rPr>
              <a:t>https://indico.cern.ch/event/1083146/</a:t>
            </a:r>
            <a:r>
              <a:rPr lang="en-US" sz="1600" i="1" dirty="0"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70443E-3939-D74B-BE93-C3B3A8BB1071}"/>
              </a:ext>
            </a:extLst>
          </p:cNvPr>
          <p:cNvSpPr txBox="1"/>
          <p:nvPr/>
        </p:nvSpPr>
        <p:spPr>
          <a:xfrm>
            <a:off x="547025" y="2215184"/>
            <a:ext cx="9355705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Sensors w/o amplification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Planar large electrodes limited by Landau fluctuation (</a:t>
            </a:r>
            <a:r>
              <a:rPr lang="en-US" dirty="0" err="1">
                <a:latin typeface="Avenir Next" panose="020B0503020202020204" pitchFamily="34" charset="0"/>
              </a:rPr>
              <a:t>σ</a:t>
            </a:r>
            <a:r>
              <a:rPr lang="en-US" baseline="-25000" dirty="0" err="1">
                <a:latin typeface="Avenir Next" panose="020B0503020202020204" pitchFamily="34" charset="0"/>
              </a:rPr>
              <a:t>sign</a:t>
            </a:r>
            <a:r>
              <a:rPr lang="en-US" dirty="0">
                <a:latin typeface="Avenir Next" panose="020B0503020202020204" pitchFamily="34" charset="0"/>
              </a:rPr>
              <a:t>) &amp; S/N (</a:t>
            </a:r>
            <a:r>
              <a:rPr lang="en-US" dirty="0" err="1">
                <a:latin typeface="Avenir Next" panose="020B0503020202020204" pitchFamily="34" charset="0"/>
              </a:rPr>
              <a:t>σ</a:t>
            </a:r>
            <a:r>
              <a:rPr lang="en-US" baseline="-25000" dirty="0" err="1">
                <a:latin typeface="Avenir Next" panose="020B0503020202020204" pitchFamily="34" charset="0"/>
              </a:rPr>
              <a:t>jitter</a:t>
            </a:r>
            <a:r>
              <a:rPr lang="en-US" dirty="0">
                <a:latin typeface="Avenir Next" panose="020B0503020202020204" pitchFamily="34" charset="0"/>
              </a:rPr>
              <a:t>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Planar small electrodes limited by Landau fluctuation &amp; pulse shape variation with hit distance to electrode (</a:t>
            </a:r>
            <a:r>
              <a:rPr lang="en-US" dirty="0" err="1">
                <a:latin typeface="Avenir Next" panose="020B0503020202020204" pitchFamily="34" charset="0"/>
              </a:rPr>
              <a:t>σ</a:t>
            </a:r>
            <a:r>
              <a:rPr lang="en-US" baseline="-25000" dirty="0" err="1">
                <a:latin typeface="Avenir Next" panose="020B0503020202020204" pitchFamily="34" charset="0"/>
              </a:rPr>
              <a:t>sign</a:t>
            </a:r>
            <a:r>
              <a:rPr lang="en-US" dirty="0">
                <a:latin typeface="Avenir Next" panose="020B0503020202020204" pitchFamily="34" charset="0"/>
              </a:rPr>
              <a:t>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3D large electrodes limited by S/N (</a:t>
            </a:r>
            <a:r>
              <a:rPr lang="en-US" dirty="0" err="1">
                <a:latin typeface="Avenir Next" panose="020B0503020202020204" pitchFamily="34" charset="0"/>
              </a:rPr>
              <a:t>σ</a:t>
            </a:r>
            <a:r>
              <a:rPr lang="en-US" baseline="-25000" dirty="0" err="1">
                <a:latin typeface="Avenir Next" panose="020B0503020202020204" pitchFamily="34" charset="0"/>
              </a:rPr>
              <a:t>jitter</a:t>
            </a:r>
            <a:r>
              <a:rPr lang="en-US" dirty="0">
                <a:latin typeface="Avenir Next" panose="020B0503020202020204" pitchFamily="34" charset="0"/>
              </a:rPr>
              <a:t>) (no Landau </a:t>
            </a:r>
            <a:r>
              <a:rPr lang="en-US" dirty="0" err="1">
                <a:latin typeface="Avenir Next" panose="020B0503020202020204" pitchFamily="34" charset="0"/>
              </a:rPr>
              <a:t>fluct</a:t>
            </a:r>
            <a:r>
              <a:rPr lang="en-US" dirty="0">
                <a:latin typeface="Avenir Next" panose="020B0503020202020204" pitchFamily="34" charset="0"/>
              </a:rPr>
              <a:t>. crossing // to elect.)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Sensors w/ low amplification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LGADs limited by Landau </a:t>
            </a:r>
            <a:r>
              <a:rPr lang="en-US" dirty="0" err="1">
                <a:latin typeface="Avenir Next" panose="020B0503020202020204" pitchFamily="34" charset="0"/>
              </a:rPr>
              <a:t>fluct</a:t>
            </a:r>
            <a:r>
              <a:rPr lang="en-US" dirty="0">
                <a:latin typeface="Avenir Next" panose="020B0503020202020204" pitchFamily="34" charset="0"/>
              </a:rPr>
              <a:t>. worse than w/o </a:t>
            </a:r>
            <a:r>
              <a:rPr lang="en-US" dirty="0" err="1">
                <a:latin typeface="Avenir Next" panose="020B0503020202020204" pitchFamily="34" charset="0"/>
              </a:rPr>
              <a:t>ampl</a:t>
            </a:r>
            <a:r>
              <a:rPr lang="en-US" dirty="0">
                <a:latin typeface="Avenir Next" panose="020B0503020202020204" pitchFamily="34" charset="0"/>
              </a:rPr>
              <a:t>. but S/N (</a:t>
            </a:r>
            <a:r>
              <a:rPr lang="en-US" dirty="0" err="1">
                <a:latin typeface="Avenir Next" panose="020B0503020202020204" pitchFamily="34" charset="0"/>
              </a:rPr>
              <a:t>σ</a:t>
            </a:r>
            <a:r>
              <a:rPr lang="en-US" baseline="-25000" dirty="0" err="1">
                <a:latin typeface="Avenir Next" panose="020B0503020202020204" pitchFamily="34" charset="0"/>
              </a:rPr>
              <a:t>jitter</a:t>
            </a:r>
            <a:r>
              <a:rPr lang="en-US" dirty="0">
                <a:latin typeface="Avenir Next" panose="020B0503020202020204" pitchFamily="34" charset="0"/>
              </a:rPr>
              <a:t>) reduced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Sensors w/ avalanche amplification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SPADs-like to minimize Landau fluctuation at high S/N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for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σ</a:t>
            </a:r>
            <a:r>
              <a:rPr lang="en-US" baseline="-25000" dirty="0" err="1">
                <a:solidFill>
                  <a:srgbClr val="C00000"/>
                </a:solidFill>
                <a:latin typeface="Avenir Next" panose="020B0503020202020204" pitchFamily="34" charset="0"/>
              </a:rPr>
              <a:t>t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 ≤ 10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ps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?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3E7E252-8C69-9F4C-85C5-EB96AB099806}"/>
              </a:ext>
            </a:extLst>
          </p:cNvPr>
          <p:cNvSpPr txBox="1"/>
          <p:nvPr/>
        </p:nvSpPr>
        <p:spPr>
          <a:xfrm>
            <a:off x="547025" y="1710463"/>
            <a:ext cx="9215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 err="1">
                <a:latin typeface="Avenir Next" panose="020B0503020202020204" pitchFamily="34" charset="0"/>
              </a:rPr>
              <a:t>σ</a:t>
            </a:r>
            <a:r>
              <a:rPr lang="en-US" sz="2000" baseline="-25000" dirty="0" err="1"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latin typeface="Avenir Next" panose="020B0503020202020204" pitchFamily="34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</a:rPr>
              <a:t>= </a:t>
            </a:r>
            <a:r>
              <a:rPr lang="en-US" sz="2000" dirty="0" err="1">
                <a:latin typeface="Avenir Next" panose="020B0503020202020204" pitchFamily="34" charset="0"/>
              </a:rPr>
              <a:t>σ</a:t>
            </a:r>
            <a:r>
              <a:rPr lang="en-US" sz="2000" baseline="-25000" dirty="0" err="1">
                <a:latin typeface="Avenir Next" panose="020B0503020202020204" pitchFamily="34" charset="0"/>
              </a:rPr>
              <a:t>sign</a:t>
            </a:r>
            <a:r>
              <a:rPr lang="en-US" sz="2000" baseline="-25000" dirty="0">
                <a:latin typeface="Avenir Next" panose="020B0503020202020204" pitchFamily="34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</a:rPr>
              <a:t>⊕ </a:t>
            </a:r>
            <a:r>
              <a:rPr lang="en-US" sz="2000" dirty="0" err="1">
                <a:latin typeface="Avenir Next" panose="020B0503020202020204" pitchFamily="34" charset="0"/>
              </a:rPr>
              <a:t>σ</a:t>
            </a:r>
            <a:r>
              <a:rPr lang="en-US" sz="2000" baseline="-25000" dirty="0" err="1">
                <a:latin typeface="Avenir Next" panose="020B0503020202020204" pitchFamily="34" charset="0"/>
              </a:rPr>
              <a:t>elec</a:t>
            </a:r>
            <a:r>
              <a:rPr lang="en-US" sz="2000" baseline="-25000" dirty="0">
                <a:latin typeface="Avenir Next" panose="020B0503020202020204" pitchFamily="34" charset="0"/>
              </a:rPr>
              <a:t>  </a:t>
            </a:r>
            <a:r>
              <a:rPr lang="en-US" sz="2000" dirty="0">
                <a:latin typeface="Avenir Next" panose="020B0503020202020204" pitchFamily="34" charset="0"/>
              </a:rPr>
              <a:t>=</a:t>
            </a:r>
            <a:r>
              <a:rPr lang="en-US" sz="2000" baseline="-25000" dirty="0">
                <a:latin typeface="Avenir Next" panose="020B0503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enir Next" panose="020B0503020202020204" pitchFamily="34" charset="0"/>
              </a:rPr>
              <a:t>σ</a:t>
            </a:r>
            <a:r>
              <a:rPr lang="en-US" sz="2000" baseline="-25000" dirty="0" err="1">
                <a:solidFill>
                  <a:srgbClr val="C00000"/>
                </a:solidFill>
                <a:latin typeface="Avenir Next" panose="020B0503020202020204" pitchFamily="34" charset="0"/>
              </a:rPr>
              <a:t>sign</a:t>
            </a:r>
            <a:r>
              <a:rPr lang="en-US" sz="2000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venir Next" panose="020B0503020202020204" pitchFamily="34" charset="0"/>
              </a:rPr>
              <a:t>⊕ </a:t>
            </a:r>
            <a:r>
              <a:rPr lang="en-US" sz="2000" dirty="0" err="1">
                <a:solidFill>
                  <a:srgbClr val="C00000"/>
                </a:solidFill>
                <a:latin typeface="Avenir Next" panose="020B0503020202020204" pitchFamily="34" charset="0"/>
              </a:rPr>
              <a:t>σ</a:t>
            </a:r>
            <a:r>
              <a:rPr lang="en-US" sz="2000" baseline="-25000" dirty="0" err="1">
                <a:solidFill>
                  <a:srgbClr val="C00000"/>
                </a:solidFill>
                <a:latin typeface="Avenir Next" panose="020B0503020202020204" pitchFamily="34" charset="0"/>
              </a:rPr>
              <a:t>jitter</a:t>
            </a:r>
            <a:r>
              <a:rPr lang="en-US" sz="2000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</a:rPr>
              <a:t>⊕ </a:t>
            </a:r>
            <a:r>
              <a:rPr lang="en-US" sz="2000" dirty="0" err="1">
                <a:latin typeface="Avenir Next" panose="020B0503020202020204" pitchFamily="34" charset="0"/>
              </a:rPr>
              <a:t>σ</a:t>
            </a:r>
            <a:r>
              <a:rPr lang="en-US" sz="2000" baseline="-25000" dirty="0" err="1">
                <a:latin typeface="Avenir Next" panose="020B0503020202020204" pitchFamily="34" charset="0"/>
              </a:rPr>
              <a:t>time</a:t>
            </a:r>
            <a:r>
              <a:rPr lang="en-US" sz="2000" baseline="-25000" dirty="0">
                <a:latin typeface="Avenir Next" panose="020B0503020202020204" pitchFamily="34" charset="0"/>
              </a:rPr>
              <a:t>-walk </a:t>
            </a:r>
            <a:r>
              <a:rPr lang="en-US" sz="2000" dirty="0">
                <a:latin typeface="Avenir Next" panose="020B0503020202020204" pitchFamily="34" charset="0"/>
              </a:rPr>
              <a:t>⊕ </a:t>
            </a:r>
            <a:r>
              <a:rPr lang="en-US" sz="2000" dirty="0" err="1">
                <a:latin typeface="Avenir Next" panose="020B0503020202020204" pitchFamily="34" charset="0"/>
              </a:rPr>
              <a:t>σ</a:t>
            </a:r>
            <a:r>
              <a:rPr lang="en-US" sz="2000" baseline="-25000" dirty="0" err="1">
                <a:latin typeface="Avenir Next" panose="020B0503020202020204" pitchFamily="34" charset="0"/>
              </a:rPr>
              <a:t>TDC</a:t>
            </a:r>
            <a:r>
              <a:rPr lang="en-US" sz="2000" baseline="-25000" dirty="0">
                <a:latin typeface="Avenir Next" panose="020B0503020202020204" pitchFamily="34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</a:rPr>
              <a:t>⊕ </a:t>
            </a:r>
            <a:r>
              <a:rPr lang="en-US" sz="2000" dirty="0" err="1">
                <a:latin typeface="Avenir Next" panose="020B0503020202020204" pitchFamily="34" charset="0"/>
              </a:rPr>
              <a:t>σ</a:t>
            </a:r>
            <a:r>
              <a:rPr lang="en-US" sz="2000" baseline="-25000" dirty="0" err="1">
                <a:latin typeface="Avenir Next" panose="020B0503020202020204" pitchFamily="34" charset="0"/>
              </a:rPr>
              <a:t>clock</a:t>
            </a: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69422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674A12B-F3D1-6A4B-9398-3A1E9B240545}"/>
              </a:ext>
            </a:extLst>
          </p:cNvPr>
          <p:cNvGrpSpPr/>
          <p:nvPr/>
        </p:nvGrpSpPr>
        <p:grpSpPr>
          <a:xfrm>
            <a:off x="540000" y="163429"/>
            <a:ext cx="11129404" cy="660407"/>
            <a:chOff x="540000" y="163429"/>
            <a:chExt cx="11129404" cy="6604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B6BDA7-0A2D-D340-A0FB-CEF9F4D80B55}"/>
                </a:ext>
              </a:extLst>
            </p:cNvPr>
            <p:cNvSpPr/>
            <p:nvPr/>
          </p:nvSpPr>
          <p:spPr>
            <a:xfrm>
              <a:off x="540000" y="163429"/>
              <a:ext cx="111294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</a:rPr>
                <a:t>Chip examples for O(100ps) scale 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09D223-D54B-664C-B806-9E179BF5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170443E-3939-D74B-BE93-C3B3A8BB1071}"/>
              </a:ext>
            </a:extLst>
          </p:cNvPr>
          <p:cNvSpPr txBox="1"/>
          <p:nvPr/>
        </p:nvSpPr>
        <p:spPr>
          <a:xfrm>
            <a:off x="540000" y="1542302"/>
            <a:ext cx="1003275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Hybrid planar sensor (large electrode)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dirty="0" err="1">
                <a:solidFill>
                  <a:srgbClr val="C00000"/>
                </a:solidFill>
                <a:latin typeface="Avenir Next" panose="020B0503020202020204" pitchFamily="34" charset="0"/>
              </a:rPr>
              <a:t>σ</a:t>
            </a:r>
            <a:r>
              <a:rPr lang="fr-FR" baseline="-25000" dirty="0" err="1">
                <a:solidFill>
                  <a:srgbClr val="C00000"/>
                </a:solidFill>
                <a:latin typeface="Avenir Next" panose="020B0503020202020204" pitchFamily="34" charset="0"/>
              </a:rPr>
              <a:t>t</a:t>
            </a:r>
            <a:r>
              <a:rPr lang="fr-FR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≤ 70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ps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for S/N ≥ 10 (ultimate ≃ 10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ps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) CMS diode test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NA62 hybrid design VD achieved ≃ 115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ps</a:t>
            </a:r>
            <a:endParaRPr lang="en-US" dirty="0">
              <a:solidFill>
                <a:srgbClr val="C00000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Hybrid 3D sensors (large </a:t>
            </a:r>
            <a:r>
              <a:rPr lang="en-US" sz="2000" dirty="0" err="1">
                <a:latin typeface="Avenir Next" panose="020B0503020202020204" pitchFamily="34" charset="0"/>
              </a:rPr>
              <a:t>elctrodes</a:t>
            </a:r>
            <a:r>
              <a:rPr lang="en-US" sz="2000" dirty="0">
                <a:latin typeface="Avenir Next" panose="020B0503020202020204" pitchFamily="34" charset="0"/>
              </a:rPr>
              <a:t>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TimeSpot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achieved 𝜎</a:t>
            </a:r>
            <a:r>
              <a:rPr lang="en-US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t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≃ 20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ps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@ 150 µm thickness 50 µm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MAPS large electrodes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Cactus 150 nm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LFoundry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1mm</a:t>
            </a:r>
            <a:r>
              <a:rPr lang="en-US" baseline="30000" dirty="0">
                <a:solidFill>
                  <a:srgbClr val="C00000"/>
                </a:solidFill>
                <a:latin typeface="Avenir Next" panose="020B0503020202020204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pads, target ≃ 60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ps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@ 100 µm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MAPS small electrodes 180 m TJ*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FASTPIX small elec. (D ≃ 2 µm) most advanced doping profile and hexagonal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    geometry achieved 𝜎</a:t>
            </a:r>
            <a:r>
              <a:rPr lang="en-US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t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≃ 120(140)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ps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- 20(10) µm pitch epi layer ≤ 30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LGADS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ATLAS/CMS achieved 𝜎</a:t>
            </a:r>
            <a:r>
              <a:rPr lang="en-US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t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≃ 30 </a:t>
            </a:r>
            <a:r>
              <a:rPr lang="en-US" dirty="0" err="1">
                <a:solidFill>
                  <a:srgbClr val="C00000"/>
                </a:solidFill>
                <a:latin typeface="Avenir Next" panose="020B0503020202020204" pitchFamily="34" charset="0"/>
              </a:rPr>
              <a:t>ps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@ 50 µm thickness 1.3 mm</a:t>
            </a:r>
            <a:r>
              <a:rPr lang="en-US" baseline="30000" dirty="0">
                <a:solidFill>
                  <a:srgbClr val="C00000"/>
                </a:solidFill>
                <a:latin typeface="Avenir Next" panose="020B0503020202020204" pitchFamily="34" charset="0"/>
              </a:rPr>
              <a:t>2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pads</a:t>
            </a:r>
            <a:endParaRPr lang="en-US" dirty="0">
              <a:latin typeface="Avenir Next" panose="020B0503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9198FCE-5CB7-F44C-B8F6-D5D046D47611}"/>
              </a:ext>
            </a:extLst>
          </p:cNvPr>
          <p:cNvGrpSpPr/>
          <p:nvPr/>
        </p:nvGrpSpPr>
        <p:grpSpPr>
          <a:xfrm>
            <a:off x="9499205" y="1570955"/>
            <a:ext cx="2069714" cy="4356720"/>
            <a:chOff x="9627797" y="1570955"/>
            <a:chExt cx="2069714" cy="435672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75FF90E-CF43-1F4D-910E-2601295DBE22}"/>
                </a:ext>
              </a:extLst>
            </p:cNvPr>
            <p:cNvGrpSpPr/>
            <p:nvPr/>
          </p:nvGrpSpPr>
          <p:grpSpPr>
            <a:xfrm>
              <a:off x="9627797" y="1570955"/>
              <a:ext cx="2069714" cy="4356720"/>
              <a:chOff x="10013562" y="-1124788"/>
              <a:chExt cx="2069714" cy="4356720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B17A9000-63F1-5B4B-A79D-0070D7863B6B}"/>
                  </a:ext>
                </a:extLst>
              </p:cNvPr>
              <p:cNvGrpSpPr/>
              <p:nvPr/>
            </p:nvGrpSpPr>
            <p:grpSpPr>
              <a:xfrm>
                <a:off x="10013562" y="-1124788"/>
                <a:ext cx="2069714" cy="2300272"/>
                <a:chOff x="11339670" y="-1632699"/>
                <a:chExt cx="3004744" cy="3110173"/>
              </a:xfrm>
            </p:grpSpPr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C89AF895-F51D-2947-AFEC-36CF4EA06D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39670" y="-1632699"/>
                  <a:ext cx="3004744" cy="3110173"/>
                </a:xfrm>
                <a:prstGeom prst="rect">
                  <a:avLst/>
                </a:prstGeom>
              </p:spPr>
            </p:pic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4E03B848-FD19-AA4D-B32F-A9479AEB8A0C}"/>
                    </a:ext>
                  </a:extLst>
                </p:cNvPr>
                <p:cNvSpPr txBox="1"/>
                <p:nvPr/>
              </p:nvSpPr>
              <p:spPr>
                <a:xfrm>
                  <a:off x="11906488" y="-1148478"/>
                  <a:ext cx="1111860" cy="374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Avenir Next" panose="020B0503020202020204" pitchFamily="34" charset="0"/>
                    </a:rPr>
                    <a:t>FASTPIX</a:t>
                  </a:r>
                  <a:endParaRPr lang="fr-FR" sz="1200" dirty="0"/>
                </a:p>
              </p:txBody>
            </p:sp>
          </p:grpSp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0310C195-001F-114D-A476-F4DEA46A2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6337" y="1189772"/>
                <a:ext cx="1826827" cy="2042160"/>
              </a:xfrm>
              <a:prstGeom prst="rect">
                <a:avLst/>
              </a:prstGeom>
            </p:spPr>
          </p:pic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36CB9C6-B77C-644C-BF8B-54821B6A73A0}"/>
                </a:ext>
              </a:extLst>
            </p:cNvPr>
            <p:cNvSpPr txBox="1"/>
            <p:nvPr/>
          </p:nvSpPr>
          <p:spPr>
            <a:xfrm>
              <a:off x="10018230" y="4090855"/>
              <a:ext cx="76586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venir Next" panose="020B0503020202020204" pitchFamily="34" charset="0"/>
                </a:rPr>
                <a:t>FASTPIX</a:t>
              </a:r>
              <a:endParaRPr lang="fr-FR" sz="1200" dirty="0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B246FA4-9C14-3B45-82DB-69D9C37C6F1D}"/>
              </a:ext>
            </a:extLst>
          </p:cNvPr>
          <p:cNvSpPr txBox="1"/>
          <p:nvPr/>
        </p:nvSpPr>
        <p:spPr>
          <a:xfrm>
            <a:off x="-10124" y="6328299"/>
            <a:ext cx="11232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venir Next" panose="020B0503020202020204" pitchFamily="34" charset="0"/>
              </a:rPr>
              <a:t>* MAPS best candidate for high position precision @ lowest X/X</a:t>
            </a:r>
            <a:r>
              <a:rPr lang="en-US" sz="1600" i="1" baseline="-25000" dirty="0">
                <a:latin typeface="Avenir Next" panose="020B0503020202020204" pitchFamily="34" charset="0"/>
              </a:rPr>
              <a:t>0</a:t>
            </a:r>
            <a:r>
              <a:rPr lang="en-US" sz="1600" i="1" dirty="0">
                <a:latin typeface="Avenir Next" panose="020B0503020202020204" pitchFamily="34" charset="0"/>
              </a:rPr>
              <a:t> – possible room for improvement of 𝜎</a:t>
            </a:r>
            <a:r>
              <a:rPr lang="en-US" sz="1600" i="1" baseline="-25000" dirty="0">
                <a:latin typeface="Avenir Next" panose="020B0503020202020204" pitchFamily="34" charset="0"/>
              </a:rPr>
              <a:t>t</a:t>
            </a:r>
            <a:r>
              <a:rPr lang="en-US" sz="1600" i="1" dirty="0">
                <a:latin typeface="Avenir Next" panose="020B0503020202020204" pitchFamily="34" charset="0"/>
              </a:rPr>
              <a:t> in sensor design</a:t>
            </a:r>
          </a:p>
          <a:p>
            <a:pPr>
              <a:spcAft>
                <a:spcPts val="1200"/>
              </a:spcAft>
            </a:pPr>
            <a:r>
              <a:rPr lang="en-US" sz="1600" i="1" dirty="0">
                <a:latin typeface="Avenir Next" panose="020B0503020202020204" pitchFamily="34" charset="0"/>
              </a:rPr>
              <a:t>  In CT, sensor thickness is not the dominant factor of X/X</a:t>
            </a:r>
            <a:r>
              <a:rPr lang="en-US" sz="1600" i="1" baseline="-25000" dirty="0">
                <a:latin typeface="Avenir Next" panose="020B0503020202020204" pitchFamily="34" charset="0"/>
              </a:rPr>
              <a:t>0 </a:t>
            </a:r>
            <a:r>
              <a:rPr lang="en-US" sz="1600" i="1" dirty="0">
                <a:latin typeface="Avenir Next" panose="020B0503020202020204" pitchFamily="34" charset="0"/>
              </a:rPr>
              <a:t>(cooling, printed boards, mechanics…)</a:t>
            </a:r>
          </a:p>
        </p:txBody>
      </p:sp>
    </p:spTree>
    <p:extLst>
      <p:ext uri="{BB962C8B-B14F-4D97-AF65-F5344CB8AC3E}">
        <p14:creationId xmlns:p14="http://schemas.microsoft.com/office/powerpoint/2010/main" val="28142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69422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674A12B-F3D1-6A4B-9398-3A1E9B240545}"/>
              </a:ext>
            </a:extLst>
          </p:cNvPr>
          <p:cNvGrpSpPr/>
          <p:nvPr/>
        </p:nvGrpSpPr>
        <p:grpSpPr>
          <a:xfrm>
            <a:off x="540000" y="163429"/>
            <a:ext cx="11110800" cy="660407"/>
            <a:chOff x="540000" y="163429"/>
            <a:chExt cx="11110800" cy="6604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B6BDA7-0A2D-D340-A0FB-CEF9F4D80B55}"/>
                </a:ext>
              </a:extLst>
            </p:cNvPr>
            <p:cNvSpPr/>
            <p:nvPr/>
          </p:nvSpPr>
          <p:spPr>
            <a:xfrm>
              <a:off x="540000" y="163429"/>
              <a:ext cx="109517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venir Next" panose="020B0503020202020204" pitchFamily="34" charset="0"/>
                  <a:sym typeface="Wingdings"/>
                </a:rPr>
                <a:t>Outlook on timing optimization studies 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09D223-D54B-664C-B806-9E179BF5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200" y="809760"/>
              <a:ext cx="11109600" cy="140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13314E0-128A-9B43-B044-8330E59A02D1}"/>
              </a:ext>
            </a:extLst>
          </p:cNvPr>
          <p:cNvSpPr txBox="1"/>
          <p:nvPr/>
        </p:nvSpPr>
        <p:spPr>
          <a:xfrm>
            <a:off x="479550" y="1111717"/>
            <a:ext cx="112329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Reconstruction with x5 SF works well with 1 µs @ ILC - FCC-</a:t>
            </a:r>
            <a:r>
              <a:rPr lang="en-US" sz="2000" dirty="0" err="1">
                <a:latin typeface="Avenir Next" panose="020B0503020202020204" pitchFamily="34" charset="0"/>
              </a:rPr>
              <a:t>ee</a:t>
            </a:r>
            <a:r>
              <a:rPr lang="en-US" sz="2000" dirty="0">
                <a:latin typeface="Avenir Next" panose="020B0503020202020204" pitchFamily="34" charset="0"/>
              </a:rPr>
              <a:t> and 5 ns offline @ CLIC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latin typeface="Avenir Next" panose="020B0503020202020204" pitchFamily="34" charset="0"/>
              </a:rPr>
              <a:t>trade-off for higher precision is to maintain (improve) IP and/or </a:t>
            </a:r>
            <a:r>
              <a:rPr lang="en-US" sz="2000" dirty="0" err="1">
                <a:latin typeface="Avenir Next" panose="020B0503020202020204" pitchFamily="34" charset="0"/>
              </a:rPr>
              <a:t>p</a:t>
            </a:r>
            <a:r>
              <a:rPr lang="en-US" sz="2000" baseline="-25000" dirty="0" err="1">
                <a:latin typeface="Avenir Next" panose="020B0503020202020204" pitchFamily="34" charset="0"/>
              </a:rPr>
              <a:t>T</a:t>
            </a:r>
            <a:r>
              <a:rPr lang="en-US" sz="2000" dirty="0">
                <a:latin typeface="Avenir Next" panose="020B0503020202020204" pitchFamily="34" charset="0"/>
              </a:rPr>
              <a:t> precision (master X/X</a:t>
            </a:r>
            <a:r>
              <a:rPr lang="en-US" sz="2000" baseline="-25000" dirty="0">
                <a:latin typeface="Avenir Next" panose="020B0503020202020204" pitchFamily="34" charset="0"/>
              </a:rPr>
              <a:t>0</a:t>
            </a:r>
            <a:r>
              <a:rPr lang="en-US" sz="2000" dirty="0">
                <a:latin typeface="Avenir Next" panose="020B0503020202020204" pitchFamily="34" charset="0"/>
              </a:rPr>
              <a:t>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Case for higher precision</a:t>
            </a:r>
            <a:endParaRPr lang="en-US" dirty="0">
              <a:latin typeface="Avenir Next" panose="020B0503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latin typeface="Avenir Next" panose="020B0503020202020204" pitchFamily="34" charset="0"/>
              </a:rPr>
              <a:t>Improved IP precision with smaller inner layer radius - understand if higher occupancy closer to BL can be tolerated and/or if improved 𝜎</a:t>
            </a:r>
            <a:r>
              <a:rPr lang="en-US" baseline="-25000" dirty="0">
                <a:latin typeface="Avenir Next" panose="020B0503020202020204" pitchFamily="34" charset="0"/>
              </a:rPr>
              <a:t>t</a:t>
            </a:r>
            <a:r>
              <a:rPr lang="en-US" dirty="0">
                <a:latin typeface="Avenir Next" panose="020B0503020202020204" pitchFamily="34" charset="0"/>
              </a:rPr>
              <a:t> would be needed/beneficial, at which scale?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latin typeface="Avenir Next" panose="020B0503020202020204" pitchFamily="34" charset="0"/>
              </a:rPr>
              <a:t>Physics case that could benefit from lower background in reconstruction (VD), at which time scale?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latin typeface="Avenir Next" panose="020B0503020202020204" pitchFamily="34" charset="0"/>
              </a:rPr>
              <a:t>Physics case for low </a:t>
            </a:r>
            <a:r>
              <a:rPr lang="en-US" dirty="0" err="1">
                <a:latin typeface="Avenir Next" panose="020B0503020202020204" pitchFamily="34" charset="0"/>
              </a:rPr>
              <a:t>p</a:t>
            </a:r>
            <a:r>
              <a:rPr lang="en-US" baseline="-25000" dirty="0" err="1">
                <a:latin typeface="Avenir Next" panose="020B0503020202020204" pitchFamily="34" charset="0"/>
              </a:rPr>
              <a:t>T</a:t>
            </a:r>
            <a:r>
              <a:rPr lang="en-US" baseline="-25000" dirty="0">
                <a:latin typeface="Avenir Next" panose="020B0503020202020204" pitchFamily="34" charset="0"/>
              </a:rPr>
              <a:t> </a:t>
            </a:r>
            <a:r>
              <a:rPr lang="en-US" dirty="0">
                <a:latin typeface="Avenir Next" panose="020B0503020202020204" pitchFamily="34" charset="0"/>
              </a:rPr>
              <a:t>PID within CD O(≤100) </a:t>
            </a:r>
            <a:r>
              <a:rPr lang="en-US" dirty="0" err="1">
                <a:latin typeface="Avenir Next" panose="020B0503020202020204" pitchFamily="34" charset="0"/>
              </a:rPr>
              <a:t>ps</a:t>
            </a:r>
            <a:r>
              <a:rPr lang="en-US" dirty="0">
                <a:latin typeface="Avenir Next" panose="020B0503020202020204" pitchFamily="34" charset="0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latin typeface="Avenir Next" panose="020B0503020202020204" pitchFamily="34" charset="0"/>
              </a:rPr>
              <a:t>Pile-Up mitigation at FCC-</a:t>
            </a:r>
            <a:r>
              <a:rPr lang="en-US" dirty="0" err="1">
                <a:latin typeface="Avenir Next" panose="020B0503020202020204" pitchFamily="34" charset="0"/>
              </a:rPr>
              <a:t>ee</a:t>
            </a:r>
            <a:r>
              <a:rPr lang="en-US" dirty="0">
                <a:latin typeface="Avenir Next" panose="020B0503020202020204" pitchFamily="34" charset="0"/>
              </a:rPr>
              <a:t> that could benefit from sub-bunch crossing resolution O(10) </a:t>
            </a:r>
            <a:r>
              <a:rPr lang="en-US" dirty="0" err="1">
                <a:latin typeface="Avenir Next" panose="020B0503020202020204" pitchFamily="34" charset="0"/>
              </a:rPr>
              <a:t>ps</a:t>
            </a:r>
            <a:r>
              <a:rPr lang="en-US" dirty="0">
                <a:latin typeface="Avenir Next" panose="020B0503020202020204" pitchFamily="34" charset="0"/>
              </a:rPr>
              <a:t> for low </a:t>
            </a:r>
            <a:r>
              <a:rPr lang="en-US" dirty="0" err="1">
                <a:latin typeface="Avenir Next" panose="020B0503020202020204" pitchFamily="34" charset="0"/>
              </a:rPr>
              <a:t>p</a:t>
            </a:r>
            <a:r>
              <a:rPr lang="en-US" baseline="-25000" dirty="0" err="1">
                <a:latin typeface="Avenir Next" panose="020B0503020202020204" pitchFamily="34" charset="0"/>
              </a:rPr>
              <a:t>T</a:t>
            </a:r>
            <a:r>
              <a:rPr lang="en-US" dirty="0">
                <a:latin typeface="Avenir Next" panose="020B0503020202020204" pitchFamily="34" charset="0"/>
              </a:rPr>
              <a:t> tracks (</a:t>
            </a:r>
            <a:r>
              <a:rPr lang="en-US" dirty="0" err="1">
                <a:latin typeface="Avenir Next" panose="020B0503020202020204" pitchFamily="34" charset="0"/>
              </a:rPr>
              <a:t>eg</a:t>
            </a:r>
            <a:r>
              <a:rPr lang="en-US" dirty="0">
                <a:latin typeface="Avenir Next" panose="020B0503020202020204" pitchFamily="34" charset="0"/>
              </a:rPr>
              <a:t> within CT rather than at periphery)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Experimental performance - best effort approach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latin typeface="Avenir Next" panose="020B0503020202020204" pitchFamily="34" charset="0"/>
              </a:rPr>
              <a:t>Model (map) power consumption with granularity and timing precision (as a function of rates)</a:t>
            </a:r>
          </a:p>
          <a:p>
            <a:pPr marL="12001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</a:rPr>
              <a:t>Check effect of rates in triggerless readout at FCC-</a:t>
            </a:r>
            <a:r>
              <a:rPr lang="en-US" sz="1600" dirty="0" err="1">
                <a:latin typeface="Avenir Next" panose="020B0503020202020204" pitchFamily="34" charset="0"/>
              </a:rPr>
              <a:t>ee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latin typeface="Avenir Next" panose="020B0503020202020204" pitchFamily="34" charset="0"/>
              </a:rPr>
              <a:t>Model impact of power consumption on cooling (X/X</a:t>
            </a:r>
            <a:r>
              <a:rPr lang="en-US" baseline="-25000" dirty="0">
                <a:latin typeface="Avenir Next" panose="020B0503020202020204" pitchFamily="34" charset="0"/>
              </a:rPr>
              <a:t>0</a:t>
            </a:r>
            <a:r>
              <a:rPr lang="en-US" dirty="0">
                <a:latin typeface="Avenir Next" panose="020B0503020202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Airflow cooling at FCC-</a:t>
            </a:r>
            <a:r>
              <a:rPr lang="en-US" dirty="0" err="1">
                <a:latin typeface="Avenir Next" panose="020B0503020202020204" pitchFamily="34" charset="0"/>
              </a:rPr>
              <a:t>ee</a:t>
            </a:r>
            <a:r>
              <a:rPr lang="en-US" dirty="0">
                <a:latin typeface="Avenir Next" panose="020B0503020202020204" pitchFamily="34" charset="0"/>
              </a:rPr>
              <a:t> challenging, power pulsing could allow release power constraint in inner layers at ILC - CLIC</a:t>
            </a:r>
            <a:endParaRPr lang="en-US" baseline="-25000" dirty="0">
              <a:latin typeface="Avenir Next" panose="020B0503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latin typeface="Avenir Next" panose="020B0503020202020204" pitchFamily="34" charset="0"/>
              </a:rPr>
              <a:t>Model system scenarios including sensor technology &amp; design (electrode size &amp; pitch/thickness…) considering position/timing precision trade-off </a:t>
            </a:r>
          </a:p>
        </p:txBody>
      </p:sp>
    </p:spTree>
    <p:extLst>
      <p:ext uri="{BB962C8B-B14F-4D97-AF65-F5344CB8AC3E}">
        <p14:creationId xmlns:p14="http://schemas.microsoft.com/office/powerpoint/2010/main" val="404527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331312</TotalTime>
  <Words>1523</Words>
  <Application>Microsoft Macintosh PowerPoint</Application>
  <PresentationFormat>Grand écran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Avenir Next</vt:lpstr>
      <vt:lpstr>Calibri</vt:lpstr>
      <vt:lpstr>Courier New</vt:lpstr>
      <vt:lpstr>Lucida Grande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Microsoft Office User</cp:lastModifiedBy>
  <cp:revision>14190</cp:revision>
  <cp:lastPrinted>2020-01-16T15:11:18Z</cp:lastPrinted>
  <dcterms:created xsi:type="dcterms:W3CDTF">2015-10-09T13:44:56Z</dcterms:created>
  <dcterms:modified xsi:type="dcterms:W3CDTF">2021-12-02T06:29:22Z</dcterms:modified>
</cp:coreProperties>
</file>