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E1DEC-2832-4FE4-BDD7-31DD86C9F962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8E07D-78E5-4A02-BF5F-E97860E4F11A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050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86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88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5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49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32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242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5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0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82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72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44F2-76A0-4792-9E2D-027CFD1A8BB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12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24874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/>
              <a:t>Contrôleur de sécurité intégré </a:t>
            </a:r>
            <a:br>
              <a:rPr lang="fr-FR" sz="3200" b="1" dirty="0" smtClean="0"/>
            </a:br>
            <a:r>
              <a:rPr lang="fr-FR" sz="3200" b="1" dirty="0" smtClean="0"/>
              <a:t>aux caméras LSTCAM et NectarCAM</a:t>
            </a:r>
            <a:endParaRPr lang="fr-FR" sz="32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690688"/>
            <a:ext cx="6190673" cy="4580803"/>
          </a:xfrm>
        </p:spPr>
        <p:txBody>
          <a:bodyPr>
            <a:normAutofit fontScale="62500" lnSpcReduction="20000"/>
          </a:bodyPr>
          <a:lstStyle/>
          <a:p>
            <a:r>
              <a:rPr lang="fr-FR" b="1" dirty="0" smtClean="0"/>
              <a:t>Retour expérience de LST1 et des tests de NectarCAM sur structure MST à Berlin. </a:t>
            </a:r>
          </a:p>
          <a:p>
            <a:pPr lvl="1"/>
            <a:r>
              <a:rPr lang="fr-FR" dirty="0" smtClean="0"/>
              <a:t>Optimisation du choix des capteurs &amp; actionneurs</a:t>
            </a:r>
          </a:p>
          <a:p>
            <a:pPr lvl="1"/>
            <a:r>
              <a:rPr lang="fr-FR" dirty="0" smtClean="0"/>
              <a:t>Découplage de la partie motorisation (cible réfléchissante)</a:t>
            </a:r>
          </a:p>
          <a:p>
            <a:pPr lvl="1"/>
            <a:r>
              <a:rPr lang="fr-FR" dirty="0" smtClean="0"/>
              <a:t>Optimisation fonctionnalités logicielles pour paramétrage plus fin &amp; faciliter la maintenance</a:t>
            </a:r>
          </a:p>
          <a:p>
            <a:r>
              <a:rPr lang="fr-FR" b="1" dirty="0" smtClean="0"/>
              <a:t>Préparation des versions de production</a:t>
            </a:r>
          </a:p>
          <a:p>
            <a:pPr lvl="1"/>
            <a:r>
              <a:rPr lang="fr-FR" dirty="0" smtClean="0"/>
              <a:t>Développent du software de production </a:t>
            </a:r>
          </a:p>
          <a:p>
            <a:pPr lvl="2"/>
            <a:r>
              <a:rPr lang="fr-FR" sz="2200" dirty="0" smtClean="0"/>
              <a:t>Déployé sur le modèle de qualification NectarCAM.</a:t>
            </a:r>
          </a:p>
          <a:p>
            <a:pPr lvl="2"/>
            <a:r>
              <a:rPr lang="fr-FR" sz="2200" dirty="0" smtClean="0"/>
              <a:t>A  compléter et à déployer sur LSTCAM</a:t>
            </a:r>
          </a:p>
          <a:p>
            <a:pPr lvl="1"/>
            <a:r>
              <a:rPr lang="fr-FR" dirty="0" smtClean="0"/>
              <a:t>Développement, production et validation d’une carte électronique d’interface pour faciliter le câblage entre le patch panel et les modules d’entrées sorties du compact RIO.</a:t>
            </a:r>
          </a:p>
          <a:p>
            <a:pPr lvl="1"/>
            <a:r>
              <a:rPr lang="fr-FR" dirty="0" smtClean="0"/>
              <a:t>Production de 20 cartes contrôleurs </a:t>
            </a:r>
            <a:r>
              <a:rPr lang="fr-FR" dirty="0" err="1" smtClean="0"/>
              <a:t>LEDs</a:t>
            </a:r>
            <a:r>
              <a:rPr lang="fr-FR" dirty="0" smtClean="0"/>
              <a:t> </a:t>
            </a:r>
          </a:p>
          <a:p>
            <a:r>
              <a:rPr lang="fr-FR" b="1" dirty="0" smtClean="0"/>
              <a:t>Démarrage de la production en cours</a:t>
            </a:r>
          </a:p>
          <a:p>
            <a:pPr lvl="1"/>
            <a:r>
              <a:rPr lang="fr-FR" dirty="0" smtClean="0"/>
              <a:t>Contrôleur pour NectarCAM 1. Livraison mi février 2021</a:t>
            </a:r>
          </a:p>
          <a:p>
            <a:pPr lvl="1"/>
            <a:r>
              <a:rPr lang="fr-FR" dirty="0" smtClean="0"/>
              <a:t>Contrôleurs pour LST 2-4. Livraison fin janvier, fin février et fin mars 2021</a:t>
            </a:r>
          </a:p>
          <a:p>
            <a:pPr lvl="1"/>
            <a:r>
              <a:rPr lang="fr-FR" dirty="0" smtClean="0"/>
              <a:t>Ensuite LST et NectarCAM </a:t>
            </a:r>
            <a:r>
              <a:rPr lang="fr-FR" dirty="0" err="1" smtClean="0"/>
              <a:t>spares</a:t>
            </a:r>
            <a:r>
              <a:rPr lang="fr-FR" dirty="0" smtClean="0"/>
              <a:t>. Calendrier à préciser.</a:t>
            </a:r>
          </a:p>
          <a:p>
            <a:pPr lvl="1"/>
            <a:r>
              <a:rPr lang="fr-FR" dirty="0" smtClean="0"/>
              <a:t>ECC pour LSTCAM test </a:t>
            </a:r>
            <a:r>
              <a:rPr lang="fr-FR" dirty="0" err="1" smtClean="0"/>
              <a:t>bench</a:t>
            </a:r>
            <a:r>
              <a:rPr lang="fr-FR" dirty="0" smtClean="0"/>
              <a:t> ?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7989" y="2566756"/>
            <a:ext cx="4137889" cy="232756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8001" y="4472654"/>
            <a:ext cx="2393711" cy="132682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5170" y="1729943"/>
            <a:ext cx="2356542" cy="1767407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785170" y="3429000"/>
            <a:ext cx="2356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NectarCAM sur structure MST à Berlin (</a:t>
            </a:r>
            <a:r>
              <a:rPr lang="en-GB" sz="1200" dirty="0" err="1" smtClean="0"/>
              <a:t>juin</a:t>
            </a:r>
            <a:r>
              <a:rPr lang="en-GB" sz="1200" dirty="0" smtClean="0"/>
              <a:t> 2019)</a:t>
            </a:r>
            <a:endParaRPr lang="en-GB" sz="1200" dirty="0"/>
          </a:p>
        </p:txBody>
      </p:sp>
      <p:sp>
        <p:nvSpPr>
          <p:cNvPr id="10" name="ZoneTexte 9"/>
          <p:cNvSpPr txBox="1"/>
          <p:nvPr/>
        </p:nvSpPr>
        <p:spPr>
          <a:xfrm>
            <a:off x="9748001" y="5799482"/>
            <a:ext cx="2393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 smtClean="0"/>
              <a:t>Vue</a:t>
            </a:r>
            <a:r>
              <a:rPr lang="en-GB" sz="1200" dirty="0" smtClean="0"/>
              <a:t> 3D de la carte Interface</a:t>
            </a:r>
            <a:endParaRPr lang="en-GB" sz="1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7353151" y="5777364"/>
            <a:ext cx="2327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Contrôleur 1ere génération</a:t>
            </a:r>
            <a:endParaRPr lang="fr-FR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10415849" y="54615"/>
            <a:ext cx="172586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>
                <a:solidFill>
                  <a:srgbClr val="00B0F0"/>
                </a:solidFill>
              </a:rPr>
              <a:t>Et </a:t>
            </a:r>
            <a:r>
              <a:rPr lang="en-GB" sz="1100" u="sng" dirty="0" err="1" smtClean="0">
                <a:solidFill>
                  <a:srgbClr val="00B0F0"/>
                </a:solidFill>
              </a:rPr>
              <a:t>l’aide</a:t>
            </a:r>
            <a:r>
              <a:rPr lang="en-GB" sz="1100" u="sng" dirty="0" smtClean="0">
                <a:solidFill>
                  <a:srgbClr val="00B0F0"/>
                </a:solidFill>
              </a:rPr>
              <a:t> </a:t>
            </a:r>
            <a:r>
              <a:rPr lang="en-GB" sz="1100" u="sng" dirty="0" err="1" smtClean="0">
                <a:solidFill>
                  <a:srgbClr val="00B0F0"/>
                </a:solidFill>
              </a:rPr>
              <a:t>précieuse</a:t>
            </a:r>
            <a:r>
              <a:rPr lang="en-GB" sz="1100" u="sng" dirty="0" smtClean="0">
                <a:solidFill>
                  <a:srgbClr val="00B0F0"/>
                </a:solidFill>
              </a:rPr>
              <a:t> de : 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Benoit </a:t>
            </a:r>
            <a:r>
              <a:rPr lang="en-GB" sz="1100" dirty="0" err="1" smtClean="0">
                <a:solidFill>
                  <a:srgbClr val="00B0F0"/>
                </a:solidFill>
              </a:rPr>
              <a:t>Chapuis</a:t>
            </a:r>
            <a:r>
              <a:rPr lang="en-GB" sz="1100" dirty="0" smtClean="0">
                <a:solidFill>
                  <a:srgbClr val="00B0F0"/>
                </a:solidFill>
              </a:rPr>
              <a:t> (stage)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PY David (CAO)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JM </a:t>
            </a:r>
            <a:r>
              <a:rPr lang="en-GB" sz="1100" dirty="0" err="1" smtClean="0">
                <a:solidFill>
                  <a:srgbClr val="00B0F0"/>
                </a:solidFill>
              </a:rPr>
              <a:t>Nappa</a:t>
            </a:r>
            <a:r>
              <a:rPr lang="en-GB" sz="1100" dirty="0" smtClean="0">
                <a:solidFill>
                  <a:srgbClr val="00B0F0"/>
                </a:solidFill>
              </a:rPr>
              <a:t> (CAO)</a:t>
            </a:r>
            <a:endParaRPr lang="en-GB" sz="1100" dirty="0">
              <a:solidFill>
                <a:srgbClr val="00B0F0"/>
              </a:solidFill>
            </a:endParaRPr>
          </a:p>
          <a:p>
            <a:r>
              <a:rPr lang="en-GB" sz="1100" dirty="0" smtClean="0">
                <a:solidFill>
                  <a:srgbClr val="00B0F0"/>
                </a:solidFill>
              </a:rPr>
              <a:t>Sylvain Petit (CAO)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313019" y="44327"/>
            <a:ext cx="162398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u="sng" dirty="0" smtClean="0">
                <a:solidFill>
                  <a:srgbClr val="00B0F0"/>
                </a:solidFill>
              </a:rPr>
              <a:t>Team : 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Armand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Nadia Fouque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Isabelle Mievre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Jean Luc Panazol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Julie Prast</a:t>
            </a:r>
          </a:p>
          <a:p>
            <a:r>
              <a:rPr lang="en-GB" sz="1100" dirty="0" smtClean="0">
                <a:solidFill>
                  <a:srgbClr val="00B0F0"/>
                </a:solidFill>
              </a:rPr>
              <a:t>+ Sami &gt; </a:t>
            </a:r>
            <a:r>
              <a:rPr lang="en-GB" sz="1100" dirty="0" err="1" smtClean="0">
                <a:solidFill>
                  <a:srgbClr val="00B0F0"/>
                </a:solidFill>
              </a:rPr>
              <a:t>janvier</a:t>
            </a:r>
            <a:r>
              <a:rPr lang="en-GB" sz="1100" dirty="0" smtClean="0">
                <a:solidFill>
                  <a:srgbClr val="00B0F0"/>
                </a:solidFill>
              </a:rPr>
              <a:t> 21</a:t>
            </a:r>
          </a:p>
        </p:txBody>
      </p:sp>
      <p:sp>
        <p:nvSpPr>
          <p:cNvPr id="3" name="Rectangle 2"/>
          <p:cNvSpPr/>
          <p:nvPr/>
        </p:nvSpPr>
        <p:spPr>
          <a:xfrm>
            <a:off x="9110749" y="54615"/>
            <a:ext cx="2942706" cy="1213663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Espace réservé de la date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Des revues, et encore des revues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Septembre </a:t>
            </a:r>
            <a:r>
              <a:rPr lang="fr-FR" dirty="0"/>
              <a:t>2019 : NectarCAM Design </a:t>
            </a:r>
            <a:r>
              <a:rPr lang="fr-FR" dirty="0" err="1"/>
              <a:t>Review</a:t>
            </a:r>
            <a:endParaRPr lang="fr-FR" dirty="0"/>
          </a:p>
          <a:p>
            <a:r>
              <a:rPr lang="fr-FR" dirty="0"/>
              <a:t>Octobre 2019 :  LST CDR </a:t>
            </a:r>
          </a:p>
          <a:p>
            <a:r>
              <a:rPr lang="fr-FR" dirty="0"/>
              <a:t>Janvier 2020 : LST IN2P3 MRR</a:t>
            </a:r>
          </a:p>
          <a:p>
            <a:r>
              <a:rPr lang="fr-FR" dirty="0"/>
              <a:t>Janvier 2021 : NectarCAM CDMR (Critical Design &amp; </a:t>
            </a:r>
            <a:r>
              <a:rPr lang="fr-FR" dirty="0" err="1"/>
              <a:t>Manufacturing</a:t>
            </a:r>
            <a:r>
              <a:rPr lang="fr-FR" dirty="0"/>
              <a:t> </a:t>
            </a:r>
            <a:r>
              <a:rPr lang="fr-FR" dirty="0" err="1"/>
              <a:t>Readiness</a:t>
            </a:r>
            <a:r>
              <a:rPr lang="fr-FR" dirty="0"/>
              <a:t> </a:t>
            </a:r>
            <a:r>
              <a:rPr lang="fr-FR" dirty="0" err="1"/>
              <a:t>Review</a:t>
            </a:r>
            <a:r>
              <a:rPr lang="fr-FR" dirty="0"/>
              <a:t>). </a:t>
            </a:r>
            <a:endParaRPr lang="fr-FR" dirty="0" smtClean="0"/>
          </a:p>
          <a:p>
            <a:pPr lvl="1"/>
            <a:r>
              <a:rPr lang="fr-FR" dirty="0" smtClean="0"/>
              <a:t>Remise </a:t>
            </a:r>
            <a:r>
              <a:rPr lang="fr-FR" dirty="0"/>
              <a:t>des documents &lt; </a:t>
            </a:r>
            <a:r>
              <a:rPr lang="fr-FR" dirty="0" smtClean="0"/>
              <a:t>5/11/20</a:t>
            </a:r>
          </a:p>
          <a:p>
            <a:pPr lvl="1"/>
            <a:r>
              <a:rPr lang="fr-FR" dirty="0" err="1" smtClean="0"/>
              <a:t>RIXes</a:t>
            </a:r>
            <a:r>
              <a:rPr lang="fr-FR" dirty="0" smtClean="0"/>
              <a:t> </a:t>
            </a:r>
            <a:r>
              <a:rPr lang="fr-FR" dirty="0" smtClean="0"/>
              <a:t>(333 RIX, dont 39 </a:t>
            </a:r>
            <a:r>
              <a:rPr lang="fr-FR" dirty="0" smtClean="0"/>
              <a:t>sur le WP, principalement détails de doc)</a:t>
            </a:r>
          </a:p>
          <a:p>
            <a:pPr lvl="1"/>
            <a:r>
              <a:rPr lang="fr-FR" dirty="0" smtClean="0"/>
              <a:t>CDMR : 14 et 15 janvier 2021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>
              <a:buFont typeface="Symbol" panose="05050102010706020507" pitchFamily="18" charset="2"/>
              <a:buChar char="Þ"/>
            </a:pPr>
            <a:r>
              <a:rPr lang="fr-FR" b="1" dirty="0"/>
              <a:t>Gros effort de documentation : </a:t>
            </a:r>
            <a:r>
              <a:rPr lang="fr-FR" dirty="0"/>
              <a:t>description du design HW &amp; SW, des interfaces, des procédures de test et validation, gestion des non conformités, préparation des dossiers de fabrication, …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b="1" dirty="0"/>
              <a:t>Aide précieuse de la cellule qualité du LAPP !</a:t>
            </a:r>
          </a:p>
          <a:p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04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8112"/>
            <a:ext cx="10515600" cy="992615"/>
          </a:xfrm>
        </p:spPr>
        <p:txBody>
          <a:bodyPr>
            <a:normAutofit/>
          </a:bodyPr>
          <a:lstStyle/>
          <a:p>
            <a:r>
              <a:rPr lang="it-IT" b="1" dirty="0"/>
              <a:t>AI ECC CTA LST IN2P3 PPRR Feedback</a:t>
            </a:r>
            <a:endParaRPr lang="en-GB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419466"/>
              </p:ext>
            </p:extLst>
          </p:nvPr>
        </p:nvGraphicFramePr>
        <p:xfrm>
          <a:off x="230910" y="1164224"/>
          <a:ext cx="11554690" cy="528516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636990">
                  <a:extLst>
                    <a:ext uri="{9D8B030D-6E8A-4147-A177-3AD203B41FA5}">
                      <a16:colId xmlns:a16="http://schemas.microsoft.com/office/drawing/2014/main" val="2769794816"/>
                    </a:ext>
                  </a:extLst>
                </a:gridCol>
                <a:gridCol w="3080616">
                  <a:extLst>
                    <a:ext uri="{9D8B030D-6E8A-4147-A177-3AD203B41FA5}">
                      <a16:colId xmlns:a16="http://schemas.microsoft.com/office/drawing/2014/main" val="968116290"/>
                    </a:ext>
                  </a:extLst>
                </a:gridCol>
                <a:gridCol w="891339">
                  <a:extLst>
                    <a:ext uri="{9D8B030D-6E8A-4147-A177-3AD203B41FA5}">
                      <a16:colId xmlns:a16="http://schemas.microsoft.com/office/drawing/2014/main" val="1321042655"/>
                    </a:ext>
                  </a:extLst>
                </a:gridCol>
                <a:gridCol w="6945745">
                  <a:extLst>
                    <a:ext uri="{9D8B030D-6E8A-4147-A177-3AD203B41FA5}">
                      <a16:colId xmlns:a16="http://schemas.microsoft.com/office/drawing/2014/main" val="812058848"/>
                    </a:ext>
                  </a:extLst>
                </a:gridCol>
              </a:tblGrid>
              <a:tr h="19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AI</a:t>
                      </a:r>
                      <a:endParaRPr lang="en-GB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>
                          <a:effectLst/>
                        </a:rPr>
                        <a:t>Description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>
                          <a:effectLst/>
                        </a:rPr>
                        <a:t>Completude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u="none" strike="noStrike" dirty="0">
                          <a:effectLst/>
                        </a:rPr>
                        <a:t>Reponses</a:t>
                      </a:r>
                      <a:endParaRPr lang="en-GB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b"/>
                </a:tc>
                <a:extLst>
                  <a:ext uri="{0D108BD9-81ED-4DB2-BD59-A6C34878D82A}">
                    <a16:rowId xmlns:a16="http://schemas.microsoft.com/office/drawing/2014/main" val="2768617129"/>
                  </a:ext>
                </a:extLst>
              </a:tr>
              <a:tr h="395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AI_PRR 001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Finaliser la mise en place des documents et leur mise à jour sur le système de gestion choisi. Clôturer les AI de la précédente revue.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100%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Tous les docs sont sur NCAM </a:t>
                      </a:r>
                      <a:r>
                        <a:rPr lang="fr-FR" sz="1000" u="none" strike="noStrike" dirty="0" err="1">
                          <a:effectLst/>
                        </a:rPr>
                        <a:t>Sharepoint</a:t>
                      </a:r>
                      <a:r>
                        <a:rPr lang="fr-FR" sz="1000" u="none" strike="noStrike" dirty="0">
                          <a:effectLst/>
                        </a:rPr>
                        <a:t>. Le transfert vers le système EDMS de la collaboration LST est en cours. </a:t>
                      </a:r>
                      <a:br>
                        <a:rPr lang="fr-FR" sz="1000" u="none" strike="noStrike" dirty="0">
                          <a:effectLst/>
                        </a:rPr>
                      </a:br>
                      <a:r>
                        <a:rPr lang="fr-FR" sz="1000" u="none" strike="noStrike" dirty="0">
                          <a:effectLst/>
                        </a:rPr>
                        <a:t>Pour la </a:t>
                      </a:r>
                      <a:r>
                        <a:rPr lang="fr-FR" sz="1000" u="none" strike="noStrike" dirty="0" err="1">
                          <a:effectLst/>
                        </a:rPr>
                        <a:t>cloture</a:t>
                      </a:r>
                      <a:r>
                        <a:rPr lang="fr-FR" sz="1000" u="none" strike="noStrike" dirty="0">
                          <a:effectLst/>
                        </a:rPr>
                        <a:t> des AI, </a:t>
                      </a:r>
                      <a:r>
                        <a:rPr lang="fr-FR" sz="1000" u="none" strike="noStrike" dirty="0" err="1">
                          <a:effectLst/>
                        </a:rPr>
                        <a:t>cf</a:t>
                      </a:r>
                      <a:r>
                        <a:rPr lang="fr-FR" sz="1000" u="none" strike="noStrike" dirty="0">
                          <a:effectLst/>
                        </a:rPr>
                        <a:t> ci-dessous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328478379"/>
                  </a:ext>
                </a:extLst>
              </a:tr>
              <a:tr h="791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AI_PRR 009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Explorer plus avant la piste de la sous-traitance pour la phase de production. Identifier les conséquences sur le développement et les éventuels points critiques. Conséquences sur le développement et les éventuels points critiques.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Un gros effort a été fait pour </a:t>
                      </a:r>
                      <a:r>
                        <a:rPr lang="fr-FR" sz="1000" u="none" strike="noStrike" dirty="0" err="1">
                          <a:effectLst/>
                        </a:rPr>
                        <a:t>ameliorer</a:t>
                      </a:r>
                      <a:r>
                        <a:rPr lang="fr-FR" sz="1000" u="none" strike="noStrike" dirty="0">
                          <a:effectLst/>
                        </a:rPr>
                        <a:t>  la documentation  :  fourniture des plans, </a:t>
                      </a:r>
                      <a:r>
                        <a:rPr lang="fr-FR" sz="1000" u="none" strike="noStrike" dirty="0" err="1">
                          <a:effectLst/>
                        </a:rPr>
                        <a:t>procedure</a:t>
                      </a:r>
                      <a:r>
                        <a:rPr lang="fr-FR" sz="1000" u="none" strike="noStrike" dirty="0">
                          <a:effectLst/>
                        </a:rPr>
                        <a:t> d'assemblage, plans de tests, ...  La </a:t>
                      </a:r>
                      <a:r>
                        <a:rPr lang="fr-FR" sz="1000" u="none" strike="noStrike" dirty="0" err="1">
                          <a:effectLst/>
                        </a:rPr>
                        <a:t>decision</a:t>
                      </a:r>
                      <a:r>
                        <a:rPr lang="fr-FR" sz="1000" u="none" strike="noStrike" dirty="0">
                          <a:effectLst/>
                        </a:rPr>
                        <a:t> de remplacer les blocs d'interface par une carte </a:t>
                      </a:r>
                      <a:r>
                        <a:rPr lang="fr-FR" sz="1000" u="none" strike="noStrike" dirty="0" err="1">
                          <a:effectLst/>
                        </a:rPr>
                        <a:t>electronique</a:t>
                      </a:r>
                      <a:r>
                        <a:rPr lang="fr-FR" sz="1000" u="none" strike="noStrike" dirty="0">
                          <a:effectLst/>
                        </a:rPr>
                        <a:t> simplifie beaucoup l'assemblage du coffret. Les coffrets NCAM1, et LST2-4 sont montés au LAPP.  En fonction du nombre réduit de cameras à produire (LST et MST)  et du calendrier du CTA, la sous-traitance ne se justifie pas forcement.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1562404310"/>
                  </a:ext>
                </a:extLst>
              </a:tr>
              <a:tr h="5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AI_PRR 010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Produire un diagramme de Gantt détaillé incluant les points critiques ayant un impact sur le calendrier (exemple évoqué, date pour figer le design)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Ces diagrammes ont été produits en </a:t>
                      </a:r>
                      <a:r>
                        <a:rPr lang="fr-FR" sz="1000" u="none" strike="noStrike" dirty="0" err="1">
                          <a:effectLst/>
                        </a:rPr>
                        <a:t>fevrier</a:t>
                      </a:r>
                      <a:r>
                        <a:rPr lang="fr-FR" sz="1000" u="none" strike="noStrike" dirty="0">
                          <a:effectLst/>
                        </a:rPr>
                        <a:t> dernier : 20200213_ECC schedule.pdf et 20200217_ECC </a:t>
                      </a:r>
                      <a:r>
                        <a:rPr lang="fr-FR" sz="1000" u="none" strike="noStrike" dirty="0" err="1">
                          <a:effectLst/>
                        </a:rPr>
                        <a:t>schedule</a:t>
                      </a:r>
                      <a:r>
                        <a:rPr lang="fr-FR" sz="1000" u="none" strike="noStrike" dirty="0">
                          <a:effectLst/>
                        </a:rPr>
                        <a:t> détaillé V-00.pdf. Le contexte sanitaire  et les retards accumulés sur les </a:t>
                      </a:r>
                      <a:r>
                        <a:rPr lang="fr-FR" sz="1000" u="none" strike="noStrike" dirty="0" err="1">
                          <a:effectLst/>
                        </a:rPr>
                        <a:t>experiences</a:t>
                      </a:r>
                      <a:r>
                        <a:rPr lang="fr-FR" sz="1000" u="none" strike="noStrike" dirty="0">
                          <a:effectLst/>
                        </a:rPr>
                        <a:t> ont </a:t>
                      </a:r>
                      <a:r>
                        <a:rPr lang="fr-FR" sz="1000" u="none" strike="noStrike" dirty="0" err="1">
                          <a:effectLst/>
                        </a:rPr>
                        <a:t>probalement</a:t>
                      </a:r>
                      <a:r>
                        <a:rPr lang="fr-FR" sz="1000" u="none" strike="noStrike" dirty="0">
                          <a:effectLst/>
                        </a:rPr>
                        <a:t> fait </a:t>
                      </a:r>
                      <a:r>
                        <a:rPr lang="fr-FR" sz="1000" u="none" strike="noStrike" dirty="0" err="1">
                          <a:effectLst/>
                        </a:rPr>
                        <a:t>evoluer</a:t>
                      </a:r>
                      <a:r>
                        <a:rPr lang="fr-FR" sz="1000" u="none" strike="noStrike" dirty="0">
                          <a:effectLst/>
                        </a:rPr>
                        <a:t> les échéances.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2060411483"/>
                  </a:ext>
                </a:extLst>
              </a:tr>
              <a:tr h="5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001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 provide a data‐package up to date, with a summary listing all the available documents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100%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Tous les documents ont été mis à jour et rendus disponibles dans le cadre de la CDMR NectarCAM. Les docs sont pleinement compatibles avec LSTCAM.  Un fichier de configuration a été produit : LMST-CAM-DF-0301-LAPP_ECC_Configuration-V2.0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1786946166"/>
                  </a:ext>
                </a:extLst>
              </a:tr>
              <a:tr h="395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003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ICDs available. Modification implementation is monitored.  Give mechanical &amp; electrical schemes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dirty="0">
                          <a:effectLst/>
                        </a:rPr>
                        <a:t>100%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Mechanics under CIEMAT </a:t>
                      </a:r>
                      <a:r>
                        <a:rPr lang="en-GB" sz="1000" u="none" strike="noStrike" dirty="0" err="1">
                          <a:effectLst/>
                        </a:rPr>
                        <a:t>responsability</a:t>
                      </a:r>
                      <a:r>
                        <a:rPr lang="en-GB" sz="1000" u="none" strike="noStrike" dirty="0">
                          <a:effectLst/>
                        </a:rPr>
                        <a:t>. ECC_Electrical_schemesV2.pdf available.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813063918"/>
                  </a:ext>
                </a:extLst>
              </a:tr>
              <a:tr h="286775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005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Verification Matrix to be completed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LMST-CAM-SP-274-LAPP_WP_Mon&amp;Serv_Verification_matrix was completed. See V1.4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99578168"/>
                  </a:ext>
                </a:extLst>
              </a:tr>
              <a:tr h="395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008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 provide an official version of the project schedule. AIV and maintenance plan to be finalized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 err="1">
                          <a:effectLst/>
                        </a:rPr>
                        <a:t>cf</a:t>
                      </a:r>
                      <a:r>
                        <a:rPr lang="en-GB" sz="1000" u="none" strike="noStrike" dirty="0">
                          <a:effectLst/>
                        </a:rPr>
                        <a:t> AI_PRR 010. AIV &amp; maintenance policy described in LMST-CAM-MG-0299_ECC_DevelopmentPlanV1.1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1770764794"/>
                  </a:ext>
                </a:extLst>
              </a:tr>
              <a:tr h="395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009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 update test results document regarding the need or not of further tests and measurements.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ECC Test plans were provided. </a:t>
                      </a:r>
                      <a:r>
                        <a:rPr lang="en-GB" sz="1000" u="none" strike="noStrike" dirty="0" err="1">
                          <a:effectLst/>
                        </a:rPr>
                        <a:t>Cf</a:t>
                      </a:r>
                      <a:r>
                        <a:rPr lang="en-GB" sz="1000" u="none" strike="noStrike" dirty="0">
                          <a:effectLst/>
                        </a:rPr>
                        <a:t> LMST-CAM-TP-0421-LAPP: ECC test plans, LMST-CAM-TR-0422-LAPP: ECC OPCUA Method Test Results, LMST-CAM-TR-0423-LAPP: ECC Test Results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134069743"/>
                  </a:ext>
                </a:extLst>
              </a:tr>
              <a:tr h="395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010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request increase of FTE level for CTA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Request of a IN2P3 temporary contract (CDD) performed. No additional resources inside LAPP identified. No answer from institute yet. Low (no) probability that the team will be reinforced.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2216149919"/>
                  </a:ext>
                </a:extLst>
              </a:tr>
              <a:tr h="39555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012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 organize for the production phase all the configuration management process to apply on the design baseline that will be agreed at CDR.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100%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 </a:t>
                      </a:r>
                      <a:r>
                        <a:rPr lang="en-GB" sz="1000" u="none" strike="noStrike" dirty="0" err="1">
                          <a:effectLst/>
                        </a:rPr>
                        <a:t>cf</a:t>
                      </a:r>
                      <a:r>
                        <a:rPr lang="en-GB" sz="1000" u="none" strike="noStrike" dirty="0">
                          <a:effectLst/>
                        </a:rPr>
                        <a:t> LMST-CAM-DF-0301-LAPP_ECC_Configuration-V2.0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2613628177"/>
                  </a:ext>
                </a:extLst>
              </a:tr>
              <a:tr h="19777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AI_CDR 014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</a:rPr>
                        <a:t>To improve the FMEA content and methodology description for the CDR.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>
                          <a:effectLst/>
                        </a:rPr>
                        <a:t>0%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</a:rPr>
                        <a:t>Performed at camera level. 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0" marR="7150" marT="7150" marB="0" anchor="ctr"/>
                </a:tc>
                <a:extLst>
                  <a:ext uri="{0D108BD9-81ED-4DB2-BD59-A6C34878D82A}">
                    <a16:rowId xmlns:a16="http://schemas.microsoft.com/office/drawing/2014/main" val="3505026097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30/11/2020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NectarCAM &amp; LSTCAM Embedded Camera Controller 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44F2-76A0-4792-9E2D-027CFD1A8BB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5881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877</Words>
  <Application>Microsoft Office PowerPoint</Application>
  <PresentationFormat>Grand écran</PresentationFormat>
  <Paragraphs>101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Thème Office</vt:lpstr>
      <vt:lpstr>Contrôleur de sécurité intégré  aux caméras LSTCAM et NectarCAM</vt:lpstr>
      <vt:lpstr>Des revues, et encore des revues</vt:lpstr>
      <vt:lpstr>AI ECC CTA LST IN2P3 PPRR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Controlleur de camera intégré pour LST et NectarCAM</dc:title>
  <dc:creator>Julie Prast</dc:creator>
  <cp:lastModifiedBy>Julie Prast</cp:lastModifiedBy>
  <cp:revision>46</cp:revision>
  <dcterms:created xsi:type="dcterms:W3CDTF">2020-10-21T06:46:47Z</dcterms:created>
  <dcterms:modified xsi:type="dcterms:W3CDTF">2020-11-30T07:21:09Z</dcterms:modified>
</cp:coreProperties>
</file>