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  <p:sldMasterId id="2147483777" r:id="rId4"/>
    <p:sldMasterId id="2147483790" r:id="rId5"/>
    <p:sldMasterId id="2147483802" r:id="rId6"/>
  </p:sldMasterIdLst>
  <p:notesMasterIdLst>
    <p:notesMasterId r:id="rId40"/>
  </p:notesMasterIdLst>
  <p:sldIdLst>
    <p:sldId id="256" r:id="rId7"/>
    <p:sldId id="340" r:id="rId8"/>
    <p:sldId id="386" r:id="rId9"/>
    <p:sldId id="361" r:id="rId10"/>
    <p:sldId id="330" r:id="rId11"/>
    <p:sldId id="366" r:id="rId12"/>
    <p:sldId id="378" r:id="rId13"/>
    <p:sldId id="362" r:id="rId14"/>
    <p:sldId id="367" r:id="rId15"/>
    <p:sldId id="376" r:id="rId16"/>
    <p:sldId id="363" r:id="rId17"/>
    <p:sldId id="370" r:id="rId18"/>
    <p:sldId id="374" r:id="rId19"/>
    <p:sldId id="373" r:id="rId20"/>
    <p:sldId id="368" r:id="rId21"/>
    <p:sldId id="385" r:id="rId22"/>
    <p:sldId id="397" r:id="rId23"/>
    <p:sldId id="396" r:id="rId24"/>
    <p:sldId id="383" r:id="rId25"/>
    <p:sldId id="402" r:id="rId26"/>
    <p:sldId id="389" r:id="rId27"/>
    <p:sldId id="395" r:id="rId28"/>
    <p:sldId id="400" r:id="rId29"/>
    <p:sldId id="401" r:id="rId30"/>
    <p:sldId id="403" r:id="rId31"/>
    <p:sldId id="392" r:id="rId32"/>
    <p:sldId id="393" r:id="rId33"/>
    <p:sldId id="394" r:id="rId34"/>
    <p:sldId id="335" r:id="rId35"/>
    <p:sldId id="306" r:id="rId36"/>
    <p:sldId id="307" r:id="rId37"/>
    <p:sldId id="308" r:id="rId38"/>
    <p:sldId id="353" r:id="rId39"/>
  </p:sldIdLst>
  <p:sldSz cx="12192000" cy="685800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91"/>
    <a:srgbClr val="CC3300"/>
    <a:srgbClr val="953735"/>
    <a:srgbClr val="00CCFF"/>
    <a:srgbClr val="ED7D31"/>
    <a:srgbClr val="00FFFF"/>
    <a:srgbClr val="660066"/>
    <a:srgbClr val="4F81BD"/>
    <a:srgbClr val="4F70C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5" autoAdjust="0"/>
    <p:restoredTop sz="93095"/>
  </p:normalViewPr>
  <p:slideViewPr>
    <p:cSldViewPr snapToGrid="0" snapToObjects="1">
      <p:cViewPr varScale="1">
        <p:scale>
          <a:sx n="70" d="100"/>
          <a:sy n="70" d="100"/>
        </p:scale>
        <p:origin x="48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C64D7-2F48-4049-B6FE-97E359925FB3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B0A0B-7906-4600-80B0-DC977DC82A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12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0A0B-7906-4600-80B0-DC977DC82A2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159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804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55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54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018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558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863462-29D9-1849-9070-2DE2AE725B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614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863462-29D9-1849-9070-2DE2AE725B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309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863462-29D9-1849-9070-2DE2AE725B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844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146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664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308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p4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45" name="Google Shape;445;p4:notes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271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33921-15B8-9846-9687-F8BD6C725A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044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33921-15B8-9846-9687-F8BD6C725A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405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254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863462-29D9-1849-9070-2DE2AE725B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287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333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223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782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101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540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043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2685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5983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687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66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053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775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325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991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0A0B-7906-4600-80B0-DC977DC82A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970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7891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2873880" y="6023160"/>
            <a:ext cx="7891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91776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2873880" y="602316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917760" y="602316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542200" y="545508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8210520" y="545508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2873880" y="602316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5542200" y="602316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8210520" y="602316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2873880" y="5455080"/>
            <a:ext cx="7891920" cy="1086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7891920" cy="108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3850920" cy="108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917760" y="5455080"/>
            <a:ext cx="3850920" cy="108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2873880" y="4905720"/>
            <a:ext cx="7891920" cy="170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917760" y="5455080"/>
            <a:ext cx="3850920" cy="108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2873880" y="602316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873880" y="5455080"/>
            <a:ext cx="7891920" cy="1086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3850920" cy="108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91776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917760" y="602316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91776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2873880" y="6023160"/>
            <a:ext cx="7891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7891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2873880" y="6023160"/>
            <a:ext cx="7891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91776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2873880" y="602316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6917760" y="602316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542200" y="545508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8210520" y="545508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2873880" y="602316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5542200" y="602316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8210520" y="602316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2873880" y="5455080"/>
            <a:ext cx="7891920" cy="1086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7891920" cy="108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3850920" cy="108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6917760" y="5455080"/>
            <a:ext cx="3850920" cy="108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7891920" cy="108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2873880" y="4905720"/>
            <a:ext cx="7891920" cy="170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917760" y="5455080"/>
            <a:ext cx="3850920" cy="108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2873880" y="602316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3850920" cy="108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91776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917760" y="602316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91776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2873880" y="6023160"/>
            <a:ext cx="7891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7891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2873880" y="6023160"/>
            <a:ext cx="7891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91776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2873880" y="602316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6917760" y="602316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5542200" y="545508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8210520" y="545508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2873880" y="602316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body"/>
          </p:nvPr>
        </p:nvSpPr>
        <p:spPr>
          <a:xfrm>
            <a:off x="5542200" y="602316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 type="body"/>
          </p:nvPr>
        </p:nvSpPr>
        <p:spPr>
          <a:xfrm>
            <a:off x="8210520" y="6023160"/>
            <a:ext cx="254088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1115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3"/>
          <p:cNvSpPr txBox="1"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3"/>
          <p:cNvSpPr txBox="1">
            <a:spLocks noGrp="1"/>
          </p:cNvSpPr>
          <p:nvPr>
            <p:ph type="subTitle" idx="1"/>
          </p:nvPr>
        </p:nvSpPr>
        <p:spPr>
          <a:xfrm>
            <a:off x="2873880" y="5455080"/>
            <a:ext cx="7891920" cy="108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454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4"/>
          <p:cNvSpPr txBox="1"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4"/>
          <p:cNvSpPr txBox="1">
            <a:spLocks noGrp="1"/>
          </p:cNvSpPr>
          <p:nvPr>
            <p:ph type="body" idx="1"/>
          </p:nvPr>
        </p:nvSpPr>
        <p:spPr>
          <a:xfrm>
            <a:off x="2873880" y="5455080"/>
            <a:ext cx="7891920" cy="108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007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3850920" cy="108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917760" y="5455080"/>
            <a:ext cx="3850920" cy="108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5"/>
          <p:cNvSpPr txBox="1"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body" idx="1"/>
          </p:nvPr>
        </p:nvSpPr>
        <p:spPr>
          <a:xfrm>
            <a:off x="2873880" y="5455080"/>
            <a:ext cx="3850920" cy="108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75"/>
          <p:cNvSpPr txBox="1">
            <a:spLocks noGrp="1"/>
          </p:cNvSpPr>
          <p:nvPr>
            <p:ph type="body" idx="2"/>
          </p:nvPr>
        </p:nvSpPr>
        <p:spPr>
          <a:xfrm>
            <a:off x="6917760" y="5455080"/>
            <a:ext cx="3850920" cy="108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0737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6"/>
          <p:cNvSpPr txBox="1"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8198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7"/>
          <p:cNvSpPr txBox="1">
            <a:spLocks noGrp="1"/>
          </p:cNvSpPr>
          <p:nvPr>
            <p:ph type="subTitle" idx="1"/>
          </p:nvPr>
        </p:nvSpPr>
        <p:spPr>
          <a:xfrm>
            <a:off x="2873880" y="4905720"/>
            <a:ext cx="7891920" cy="170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8830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8"/>
          <p:cNvSpPr txBox="1"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8"/>
          <p:cNvSpPr txBox="1">
            <a:spLocks noGrp="1"/>
          </p:cNvSpPr>
          <p:nvPr>
            <p:ph type="body" idx="1"/>
          </p:nvPr>
        </p:nvSpPr>
        <p:spPr>
          <a:xfrm>
            <a:off x="2873880" y="5455080"/>
            <a:ext cx="385092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78"/>
          <p:cNvSpPr txBox="1">
            <a:spLocks noGrp="1"/>
          </p:cNvSpPr>
          <p:nvPr>
            <p:ph type="body" idx="2"/>
          </p:nvPr>
        </p:nvSpPr>
        <p:spPr>
          <a:xfrm>
            <a:off x="6917760" y="5455080"/>
            <a:ext cx="3850920" cy="108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78"/>
          <p:cNvSpPr txBox="1">
            <a:spLocks noGrp="1"/>
          </p:cNvSpPr>
          <p:nvPr>
            <p:ph type="body" idx="3"/>
          </p:nvPr>
        </p:nvSpPr>
        <p:spPr>
          <a:xfrm>
            <a:off x="2873880" y="6023160"/>
            <a:ext cx="385092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6180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9"/>
          <p:cNvSpPr txBox="1"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9"/>
          <p:cNvSpPr txBox="1">
            <a:spLocks noGrp="1"/>
          </p:cNvSpPr>
          <p:nvPr>
            <p:ph type="body" idx="1"/>
          </p:nvPr>
        </p:nvSpPr>
        <p:spPr>
          <a:xfrm>
            <a:off x="2873880" y="5455080"/>
            <a:ext cx="3850920" cy="108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79"/>
          <p:cNvSpPr txBox="1">
            <a:spLocks noGrp="1"/>
          </p:cNvSpPr>
          <p:nvPr>
            <p:ph type="body" idx="2"/>
          </p:nvPr>
        </p:nvSpPr>
        <p:spPr>
          <a:xfrm>
            <a:off x="6917760" y="5455080"/>
            <a:ext cx="385092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79"/>
          <p:cNvSpPr txBox="1">
            <a:spLocks noGrp="1"/>
          </p:cNvSpPr>
          <p:nvPr>
            <p:ph type="body" idx="3"/>
          </p:nvPr>
        </p:nvSpPr>
        <p:spPr>
          <a:xfrm>
            <a:off x="6917760" y="6023160"/>
            <a:ext cx="385092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004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0"/>
          <p:cNvSpPr txBox="1"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80"/>
          <p:cNvSpPr txBox="1">
            <a:spLocks noGrp="1"/>
          </p:cNvSpPr>
          <p:nvPr>
            <p:ph type="body" idx="1"/>
          </p:nvPr>
        </p:nvSpPr>
        <p:spPr>
          <a:xfrm>
            <a:off x="2873880" y="5455080"/>
            <a:ext cx="385092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80"/>
          <p:cNvSpPr txBox="1">
            <a:spLocks noGrp="1"/>
          </p:cNvSpPr>
          <p:nvPr>
            <p:ph type="body" idx="2"/>
          </p:nvPr>
        </p:nvSpPr>
        <p:spPr>
          <a:xfrm>
            <a:off x="6917760" y="5455080"/>
            <a:ext cx="385092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80"/>
          <p:cNvSpPr txBox="1">
            <a:spLocks noGrp="1"/>
          </p:cNvSpPr>
          <p:nvPr>
            <p:ph type="body" idx="3"/>
          </p:nvPr>
        </p:nvSpPr>
        <p:spPr>
          <a:xfrm>
            <a:off x="2873880" y="6023160"/>
            <a:ext cx="789192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1281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1"/>
          <p:cNvSpPr txBox="1"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81"/>
          <p:cNvSpPr txBox="1">
            <a:spLocks noGrp="1"/>
          </p:cNvSpPr>
          <p:nvPr>
            <p:ph type="body" idx="1"/>
          </p:nvPr>
        </p:nvSpPr>
        <p:spPr>
          <a:xfrm>
            <a:off x="2873880" y="5455080"/>
            <a:ext cx="789192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81"/>
          <p:cNvSpPr txBox="1">
            <a:spLocks noGrp="1"/>
          </p:cNvSpPr>
          <p:nvPr>
            <p:ph type="body" idx="2"/>
          </p:nvPr>
        </p:nvSpPr>
        <p:spPr>
          <a:xfrm>
            <a:off x="2873880" y="6023160"/>
            <a:ext cx="789192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352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2"/>
          <p:cNvSpPr txBox="1"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82"/>
          <p:cNvSpPr txBox="1">
            <a:spLocks noGrp="1"/>
          </p:cNvSpPr>
          <p:nvPr>
            <p:ph type="body" idx="1"/>
          </p:nvPr>
        </p:nvSpPr>
        <p:spPr>
          <a:xfrm>
            <a:off x="2873880" y="5455080"/>
            <a:ext cx="385092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82"/>
          <p:cNvSpPr txBox="1">
            <a:spLocks noGrp="1"/>
          </p:cNvSpPr>
          <p:nvPr>
            <p:ph type="body" idx="2"/>
          </p:nvPr>
        </p:nvSpPr>
        <p:spPr>
          <a:xfrm>
            <a:off x="6917760" y="5455080"/>
            <a:ext cx="385092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82"/>
          <p:cNvSpPr txBox="1">
            <a:spLocks noGrp="1"/>
          </p:cNvSpPr>
          <p:nvPr>
            <p:ph type="body" idx="3"/>
          </p:nvPr>
        </p:nvSpPr>
        <p:spPr>
          <a:xfrm>
            <a:off x="2873880" y="6023160"/>
            <a:ext cx="385092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82"/>
          <p:cNvSpPr txBox="1">
            <a:spLocks noGrp="1"/>
          </p:cNvSpPr>
          <p:nvPr>
            <p:ph type="body" idx="4"/>
          </p:nvPr>
        </p:nvSpPr>
        <p:spPr>
          <a:xfrm>
            <a:off x="6917760" y="6023160"/>
            <a:ext cx="385092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6654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3"/>
          <p:cNvSpPr txBox="1"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83"/>
          <p:cNvSpPr txBox="1">
            <a:spLocks noGrp="1"/>
          </p:cNvSpPr>
          <p:nvPr>
            <p:ph type="body" idx="1"/>
          </p:nvPr>
        </p:nvSpPr>
        <p:spPr>
          <a:xfrm>
            <a:off x="2873880" y="5455080"/>
            <a:ext cx="254088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83"/>
          <p:cNvSpPr txBox="1">
            <a:spLocks noGrp="1"/>
          </p:cNvSpPr>
          <p:nvPr>
            <p:ph type="body" idx="2"/>
          </p:nvPr>
        </p:nvSpPr>
        <p:spPr>
          <a:xfrm>
            <a:off x="5542200" y="5455080"/>
            <a:ext cx="254088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83"/>
          <p:cNvSpPr txBox="1">
            <a:spLocks noGrp="1"/>
          </p:cNvSpPr>
          <p:nvPr>
            <p:ph type="body" idx="3"/>
          </p:nvPr>
        </p:nvSpPr>
        <p:spPr>
          <a:xfrm>
            <a:off x="8210520" y="5455080"/>
            <a:ext cx="254088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83"/>
          <p:cNvSpPr txBox="1">
            <a:spLocks noGrp="1"/>
          </p:cNvSpPr>
          <p:nvPr>
            <p:ph type="body" idx="4"/>
          </p:nvPr>
        </p:nvSpPr>
        <p:spPr>
          <a:xfrm>
            <a:off x="2873880" y="6023160"/>
            <a:ext cx="254088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83"/>
          <p:cNvSpPr txBox="1">
            <a:spLocks noGrp="1"/>
          </p:cNvSpPr>
          <p:nvPr>
            <p:ph type="body" idx="5"/>
          </p:nvPr>
        </p:nvSpPr>
        <p:spPr>
          <a:xfrm>
            <a:off x="5542200" y="6023160"/>
            <a:ext cx="254088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83"/>
          <p:cNvSpPr txBox="1">
            <a:spLocks noGrp="1"/>
          </p:cNvSpPr>
          <p:nvPr>
            <p:ph type="body" idx="6"/>
          </p:nvPr>
        </p:nvSpPr>
        <p:spPr>
          <a:xfrm>
            <a:off x="8210520" y="6023160"/>
            <a:ext cx="254088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0863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689B-3AB6-9842-A81F-B0A5E2886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8C1A6-7787-0B42-8EEA-AF9BEBF7D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18A8D-A2F1-3C4B-BEC2-303463BB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F5639-8D7C-8F49-9C8D-9A2EACC58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Council Open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33260-F1CC-5A49-B162-94C66BE9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54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69A42-B4A6-1E49-9770-99DCFC53C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98AB2-5905-264A-85CB-539E5D7F5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CB5ED-2593-4643-8895-13B264DB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0F534-E41D-2A4A-8EBC-1E2507365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Council Open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31E57-FCEA-8D40-9C82-BF839238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54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68B3-13B0-D94E-B73C-92F4DAC7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11FD0-F415-A246-A895-186BDC15B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B722D-3101-E64A-AB1B-F23B7EDF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30E9C-99E5-804B-B61E-8F7746840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Council Open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CE481-60A7-1745-87DF-0E0C301A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39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E7AF-B2F5-6542-8E17-4E9570E0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509FA-11D4-E945-92A9-6C8215865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D3DB7-027D-0547-8CCB-20CF1E1A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74636-05F0-D348-B996-AC00831BE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19/06/2020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C9C9E-4A54-DF42-9700-A9BCFF7AD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Council Open Session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74095-3193-E940-94A4-CF4BC829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77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BF99F-B967-6347-BC31-466CE79B9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34E04-C201-3149-AA31-A618CA341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E1E69-87D5-3D4F-9C24-E9983F6F0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C184C3-DCE3-5840-A982-79DBFBF7B5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F74DC-2282-6B49-9034-6D22B422B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928382-FBFC-4F4A-8FDC-23EE36307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19/06/2020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8B6598-AF97-074C-A3B3-FD963A26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Council Open Session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8CDC7F-BEB5-0847-A9AE-99640D469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67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52ED5-6788-734A-9AD5-9BF11D3C9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238884-8822-ED4B-BF75-07DE76FBB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19/06/2020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912DC-5C5C-5C4D-B4E4-EA5208305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Council Open Session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C526-0EAA-1D4F-A45C-30F921757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24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552FE4-C6DA-2D42-BF6A-99AAF7247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19/06/2020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FA4A4-7041-DB47-920B-76E0ACF4D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Council Open Session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E6036-ACF2-1346-9995-BCE567367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50A9C-C453-404C-A4EA-C462588EB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BFF3B-EDBE-4B4C-BB15-3862576C6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DA482-A227-C84B-8792-3B6AB434C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E55C6-7F06-BB45-940D-0ECBBEF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19/06/2020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B3138-737B-704A-A11C-1AD79808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Council Open Session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8CAE6-509C-DC48-B586-39B5D20B9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18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5F70-F592-044A-93AA-1698B981B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B2A180-59DD-A44C-BFDF-94CB5FA46E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1FDD0-02CA-824B-9AA4-C9C77FD02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DC3A0-67C2-5440-A01A-007C84091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19/06/2020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4F73F-8C8D-5448-A70B-8DBF5FEFB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Council Open Session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4C184-C978-1640-AD01-975DB747A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753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70DFA-87C8-F14E-BB89-063B9D060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14296C-C0A3-CD48-B0D5-B73906870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6A3FC-0F07-4043-9A23-4B2950EB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36BA8-6F28-604F-9064-AE3270FD8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Council Open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90B14-7AE5-6549-86CB-1E2B882C9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694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010967-799D-7A44-B287-5D0220AD5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8FD8B-FA21-8446-A0CD-E1EB740FF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38F1B-3427-7645-A8BB-8BF8A650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BF2DD-5D58-3A4F-A3C4-301F519B9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Council Open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CD9B4-1137-754B-9B6B-2AE56F6BF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47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2873880" y="4905720"/>
            <a:ext cx="7891920" cy="170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063E44-346C-B14E-A3FD-9BC37EB2A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2A55D05-3E75-C74C-A8B3-262F65512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92436F-995A-A942-8D84-3716DD178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0ADB-DE23-E94B-AF73-2AB5C04D2E07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434744-B2C6-AD48-93FF-237E098C5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F4AA29-9005-BE40-9111-515725D2E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81C7-B891-4540-9BAD-7061CFED7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0218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447462-41B3-5345-8DEE-B07BA3455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605FD8-E3FD-564A-ADBD-4AB7AA279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8AAF6E-B0E6-8741-8E2A-F2F2848D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0ADB-DE23-E94B-AF73-2AB5C04D2E07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59B6B3-C63F-504E-AF52-2050EF065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5A242C-CC95-A44F-9D57-A3A87C8D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81C7-B891-4540-9BAD-7061CFED7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6134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C5A5CB-A245-CB45-BF24-B715B872B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2ACF8D-7F45-0D4E-B306-DB690AE97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EF0A3F-D2A2-524D-BC27-8D893EAD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0ADB-DE23-E94B-AF73-2AB5C04D2E07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46D249-275B-7E47-BE97-0CC90FEE3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139A8C-B9E2-8C4D-AB83-810F154FF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81C7-B891-4540-9BAD-7061CFED7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972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AD8D4A-437C-2A46-9934-DA6285DE7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F5E4A2-BB6C-1C4E-811C-E21FFE77A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7C096F4-E55D-8E4A-B66B-546C1F7BC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4815F2-B5B3-7646-8DE9-AFFC3A179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0ADB-DE23-E94B-AF73-2AB5C04D2E07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FF5480-BEEC-4B44-8F05-808E5492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D3974D-7921-2245-AC13-2D0B67F85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81C7-B891-4540-9BAD-7061CFED7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2845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6C92CA-2637-904C-8860-EF7545EA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4C052D-9AA4-BA49-933E-6D9C8D612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1FB5C4-5426-634E-8DEB-999D913D6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FCD0C26-BA45-F14A-B9AE-615187B0E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593FEF-731E-C24E-8690-54C00787AE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7E55EAC-5785-FA48-95FC-AF1124E2E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0ADB-DE23-E94B-AF73-2AB5C04D2E07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A8EE1F8-5562-0047-802B-3C57DD13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AFFDA7-8CD3-C740-95B6-4F2C0957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81C7-B891-4540-9BAD-7061CFED7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0815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F876B0-4BF7-734D-B2F1-E0E0FC7DC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9DCD16-0826-794C-A580-605E60076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0ADB-DE23-E94B-AF73-2AB5C04D2E07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1C7E0D-0D47-F943-BBAA-585D02A4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FC6F3D-57A9-3B4E-BF05-7E86D09E4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81C7-B891-4540-9BAD-7061CFED7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6965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61DE6C3-2160-AD4A-B2F0-35545190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0ADB-DE23-E94B-AF73-2AB5C04D2E07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32C8E9E-151F-954D-A7A8-39B34AFB3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DB8055-22EF-1E4F-ABDC-1D18B57C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81C7-B891-4540-9BAD-7061CFED7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1592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E01E55-6392-E540-9261-9494F0102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AA3445-C3E3-5044-951D-4BD478D8F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C54CA9D-7863-7541-8D01-7423DA75D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063C043-766C-1D4C-94F9-D8A84E853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0ADB-DE23-E94B-AF73-2AB5C04D2E07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07F4B1-F513-0B4F-97A2-BD254528A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681A0A-E01A-DF4B-853F-8ECE4EB8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81C7-B891-4540-9BAD-7061CFED7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437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9F05B5-B4C5-7D49-B808-2C9109387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EA13D0B-358D-AC4C-AA62-2C9BCADF62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9B7626-B1D0-A04F-A960-FCFB50727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66A09A-6DEE-284F-B204-0F41078D5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0ADB-DE23-E94B-AF73-2AB5C04D2E07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75C6A-5B50-7D49-9D3C-07BAF83AD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99D13FD-60FA-7445-88BA-6F21CAF7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81C7-B891-4540-9BAD-7061CFED7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5308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754778-626E-3B4E-810C-CC54534B5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7962FB-2A2E-3248-B23D-D4FCC2361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C2CDC4-1B86-F44B-B3D4-130E01F17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0ADB-DE23-E94B-AF73-2AB5C04D2E07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3A2363-FF5F-424E-B74E-7347AF75A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D8F728-E2BC-784E-AEDE-D6B0BB2B3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81C7-B891-4540-9BAD-7061CFED7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22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917760" y="5455080"/>
            <a:ext cx="3850920" cy="108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2873880" y="602316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8596D21-D0A3-BF4D-AA7D-A9564366A4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C9B560-591B-3E46-BCC3-1C9A06E1D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27FA65-E672-7A46-9D3B-EEFD6CEC2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0ADB-DE23-E94B-AF73-2AB5C04D2E07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A02D77-FD31-014F-B73E-EB81B3B1C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1FE104-380F-704F-8486-41164C4F3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81C7-B891-4540-9BAD-7061CFED7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352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3850920" cy="108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91776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917760" y="602316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873880" y="4905720"/>
            <a:ext cx="7891920" cy="367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287388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917760" y="5455080"/>
            <a:ext cx="3850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2873880" y="6023160"/>
            <a:ext cx="789192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28560" y="3402360"/>
            <a:ext cx="9219960" cy="9007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en-US" sz="7200" b="1" strike="noStrike" spc="-1">
                <a:solidFill>
                  <a:srgbClr val="FFFFFF"/>
                </a:solidFill>
                <a:latin typeface="Economica"/>
              </a:rPr>
              <a:t>HEADLINE</a:t>
            </a:r>
            <a:endParaRPr lang="en-US" sz="7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2343240" y="4448160"/>
            <a:ext cx="448596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Line 3"/>
          <p:cNvSpPr/>
          <p:nvPr/>
        </p:nvSpPr>
        <p:spPr>
          <a:xfrm>
            <a:off x="761760" y="4838400"/>
            <a:ext cx="3571920" cy="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628560" y="4895640"/>
            <a:ext cx="6829200" cy="4568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0" strike="noStrike" spc="-1">
                <a:solidFill>
                  <a:srgbClr val="FFFFFF"/>
                </a:solidFill>
                <a:latin typeface="Economica"/>
              </a:rPr>
              <a:t>Cupcake ipsum dolor sit amet oat cake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"/>
          <p:cNvPicPr/>
          <p:nvPr/>
        </p:nvPicPr>
        <p:blipFill>
          <a:blip r:embed="rId14"/>
          <a:stretch/>
        </p:blipFill>
        <p:spPr>
          <a:xfrm>
            <a:off x="0" y="0"/>
            <a:ext cx="12191760" cy="1143000"/>
          </a:xfrm>
          <a:prstGeom prst="rect">
            <a:avLst/>
          </a:prstGeom>
          <a:ln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2394720" y="708480"/>
            <a:ext cx="8247600" cy="291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0" strike="noStrike" spc="-1">
                <a:solidFill>
                  <a:srgbClr val="FFFFFF"/>
                </a:solidFill>
                <a:latin typeface="Economica"/>
              </a:rPr>
              <a:t>Titre de la diapositive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2394720" y="236160"/>
            <a:ext cx="6749640" cy="4568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800" b="1" strike="noStrike" spc="-1">
                <a:solidFill>
                  <a:srgbClr val="FFFFFF"/>
                </a:solidFill>
                <a:latin typeface="Economica"/>
              </a:rPr>
              <a:t>Titre de la diapositive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 1"/>
          <p:cNvPicPr/>
          <p:nvPr/>
        </p:nvPicPr>
        <p:blipFill>
          <a:blip r:embed="rId14"/>
          <a:stretch/>
        </p:blipFill>
        <p:spPr>
          <a:xfrm>
            <a:off x="0" y="5714640"/>
            <a:ext cx="12191760" cy="1143000"/>
          </a:xfrm>
          <a:prstGeom prst="rect">
            <a:avLst/>
          </a:prstGeom>
          <a:ln>
            <a:noFill/>
          </a:ln>
        </p:spPr>
      </p:pic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2394720" y="6423120"/>
            <a:ext cx="8848800" cy="291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0" strike="noStrike" spc="-1">
                <a:solidFill>
                  <a:srgbClr val="FFFFFF"/>
                </a:solidFill>
                <a:latin typeface="Economica"/>
              </a:rPr>
              <a:t>Titre de la diapositive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2394720" y="5950080"/>
            <a:ext cx="6749640" cy="4568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800" b="1" strike="noStrike" spc="-1">
                <a:solidFill>
                  <a:srgbClr val="FFFFFF"/>
                </a:solidFill>
                <a:latin typeface="Economica"/>
              </a:rPr>
              <a:t>Titre de la diapositive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5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1219176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50"/>
          <p:cNvSpPr txBox="1">
            <a:spLocks noGrp="1"/>
          </p:cNvSpPr>
          <p:nvPr>
            <p:ph type="title"/>
          </p:nvPr>
        </p:nvSpPr>
        <p:spPr>
          <a:xfrm>
            <a:off x="2394720" y="708480"/>
            <a:ext cx="82476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50"/>
          <p:cNvSpPr txBox="1">
            <a:spLocks noGrp="1"/>
          </p:cNvSpPr>
          <p:nvPr>
            <p:ph type="body" idx="1"/>
          </p:nvPr>
        </p:nvSpPr>
        <p:spPr>
          <a:xfrm>
            <a:off x="2394720" y="236160"/>
            <a:ext cx="67496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9223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485693-CA52-CE41-BA7D-FE8B4C35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31186-B21C-AD48-A4AF-529DD2E56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C0E31-06EF-994E-A6BF-9276799CC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19/06/2020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63B9E-92CE-8C45-9D64-E23A37E2A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CERN Council Open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4A63E-7FFB-964A-8240-99F5EFE0A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CF28C-F735-C843-9143-DAF799FFF2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5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CCFDB90-DFC5-FF4F-B7BC-A7FE7DF44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640609-CEF0-5144-9D1D-834592F2C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D7D7EF-E3D2-5E4A-B5FE-CC2809873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50ADB-DE23-E94B-AF73-2AB5C04D2E07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AF2996-169A-044B-B34C-6714CF371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F08978-2CE2-FC46-B2D6-972869132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F81C7-B891-4540-9BAD-7061CFED7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82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7.wmf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jpg"/><Relationship Id="rId12" Type="http://schemas.openxmlformats.org/officeDocument/2006/relationships/image" Target="../media/image55.png"/><Relationship Id="rId17" Type="http://schemas.openxmlformats.org/officeDocument/2006/relationships/image" Target="../media/image60.jpg"/><Relationship Id="rId25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9.png"/><Relationship Id="rId20" Type="http://schemas.openxmlformats.org/officeDocument/2006/relationships/image" Target="../media/image63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24" Type="http://schemas.openxmlformats.org/officeDocument/2006/relationships/image" Target="../media/image67.png"/><Relationship Id="rId5" Type="http://schemas.openxmlformats.org/officeDocument/2006/relationships/image" Target="../media/image48.jpg"/><Relationship Id="rId15" Type="http://schemas.openxmlformats.org/officeDocument/2006/relationships/image" Target="../media/image58.jp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10" Type="http://schemas.openxmlformats.org/officeDocument/2006/relationships/image" Target="../media/image53.jpg"/><Relationship Id="rId19" Type="http://schemas.openxmlformats.org/officeDocument/2006/relationships/image" Target="../media/image62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7.w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microsoft.com/office/2007/relationships/hdphoto" Target="../media/hdphoto2.wdp"/><Relationship Id="rId4" Type="http://schemas.openxmlformats.org/officeDocument/2006/relationships/image" Target="../media/image14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7.w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1242171" y="439109"/>
            <a:ext cx="7068960" cy="79658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80000"/>
              </a:lnSpc>
            </a:pPr>
            <a:r>
              <a:rPr lang="en-US" sz="4800" b="1" spc="-1" dirty="0" err="1" smtClean="0">
                <a:solidFill>
                  <a:srgbClr val="FFFFFF"/>
                </a:solidFill>
                <a:latin typeface="Economica"/>
              </a:rPr>
              <a:t>Equipe</a:t>
            </a:r>
            <a:r>
              <a:rPr lang="en-US" sz="4800" b="1" spc="-1" dirty="0" smtClean="0">
                <a:solidFill>
                  <a:srgbClr val="FFFFFF"/>
                </a:solidFill>
                <a:latin typeface="Economica"/>
              </a:rPr>
              <a:t> CMS</a:t>
            </a:r>
            <a:endParaRPr lang="en-US" sz="4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45076" y="3243943"/>
            <a:ext cx="5353958" cy="146381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2800" dirty="0">
                <a:solidFill>
                  <a:schemeClr val="bg1"/>
                </a:solidFill>
              </a:rPr>
              <a:t>Prospective globale en physique des particules </a:t>
            </a:r>
            <a:r>
              <a:rPr lang="fr-FR" sz="2800" dirty="0" smtClean="0">
                <a:solidFill>
                  <a:schemeClr val="bg1"/>
                </a:solidFill>
              </a:rPr>
              <a:t>à </a:t>
            </a:r>
            <a:r>
              <a:rPr lang="fr-FR" sz="2800" dirty="0">
                <a:solidFill>
                  <a:schemeClr val="bg1"/>
                </a:solidFill>
              </a:rPr>
              <a:t>l’IP2I: L’avenir du LHC + implications dans les projets futurs</a:t>
            </a:r>
            <a:endParaRPr lang="fr-FR" sz="72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98" name="CustomShape 4"/>
          <p:cNvSpPr/>
          <p:nvPr/>
        </p:nvSpPr>
        <p:spPr>
          <a:xfrm>
            <a:off x="0" y="5644800"/>
            <a:ext cx="12191760" cy="121284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9" name="Picture 19"/>
          <p:cNvPicPr/>
          <p:nvPr/>
        </p:nvPicPr>
        <p:blipFill>
          <a:blip r:embed="rId4"/>
          <a:stretch/>
        </p:blipFill>
        <p:spPr>
          <a:xfrm>
            <a:off x="378000" y="5944320"/>
            <a:ext cx="1152000" cy="641160"/>
          </a:xfrm>
          <a:prstGeom prst="rect">
            <a:avLst/>
          </a:prstGeom>
          <a:ln>
            <a:noFill/>
          </a:ln>
        </p:spPr>
      </p:pic>
      <p:sp>
        <p:nvSpPr>
          <p:cNvPr id="200" name="CustomShape 5"/>
          <p:cNvSpPr/>
          <p:nvPr/>
        </p:nvSpPr>
        <p:spPr>
          <a:xfrm>
            <a:off x="3213255" y="6032160"/>
            <a:ext cx="6315756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spc="-1" dirty="0" smtClean="0">
                <a:solidFill>
                  <a:srgbClr val="273A43"/>
                </a:solidFill>
                <a:latin typeface="Verdana"/>
              </a:rPr>
              <a:t>Suzanne GASCON pour le </a:t>
            </a:r>
            <a:r>
              <a:rPr lang="en-US" sz="2000" spc="-1" dirty="0" err="1" smtClean="0">
                <a:solidFill>
                  <a:srgbClr val="273A43"/>
                </a:solidFill>
                <a:latin typeface="Verdana"/>
              </a:rPr>
              <a:t>groupe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201" name="CustomShape 6"/>
          <p:cNvSpPr/>
          <p:nvPr/>
        </p:nvSpPr>
        <p:spPr>
          <a:xfrm>
            <a:off x="9674280" y="1542960"/>
            <a:ext cx="1501200" cy="186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/>
          <a:lstStyle/>
          <a:p>
            <a:pPr>
              <a:lnSpc>
                <a:spcPct val="80000"/>
              </a:lnSpc>
            </a:pPr>
            <a:r>
              <a:rPr lang="fr-FR" sz="7200" b="0" strike="noStrike" spc="-1">
                <a:solidFill>
                  <a:srgbClr val="FFFFFF"/>
                </a:solidFill>
                <a:latin typeface="Economica"/>
              </a:rPr>
              <a:t>20</a:t>
            </a:r>
            <a:endParaRPr lang="fr-FR" sz="7200" b="0" strike="noStrike" spc="-1">
              <a:latin typeface="Arial"/>
            </a:endParaRPr>
          </a:p>
          <a:p>
            <a:pPr>
              <a:lnSpc>
                <a:spcPct val="80000"/>
              </a:lnSpc>
            </a:pPr>
            <a:r>
              <a:rPr lang="fr-FR" sz="7200" b="0" strike="noStrike" spc="-1">
                <a:solidFill>
                  <a:srgbClr val="FFFFFF"/>
                </a:solidFill>
                <a:latin typeface="Economica"/>
              </a:rPr>
              <a:t>   20</a:t>
            </a:r>
            <a:endParaRPr lang="fr-FR" sz="7200" b="0" strike="noStrike" spc="-1">
              <a:latin typeface="Arial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444" y="6188287"/>
            <a:ext cx="891428" cy="57142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93" y="5691549"/>
            <a:ext cx="857143" cy="571428"/>
          </a:xfrm>
          <a:prstGeom prst="rect">
            <a:avLst/>
          </a:prstGeom>
        </p:spPr>
      </p:pic>
      <p:pic>
        <p:nvPicPr>
          <p:cNvPr id="11" name="Picture 7"/>
          <p:cNvPicPr preferRelativeResize="0">
            <a:picLocks noChangeAspect="1"/>
          </p:cNvPicPr>
          <p:nvPr/>
        </p:nvPicPr>
        <p:blipFill>
          <a:blip r:embed="rId7"/>
          <a:srcRect l="72884" t="63462" r="7999" b="14281"/>
          <a:stretch/>
        </p:blipFill>
        <p:spPr>
          <a:xfrm>
            <a:off x="1914575" y="1623054"/>
            <a:ext cx="1614960" cy="1529280"/>
          </a:xfrm>
          <a:prstGeom prst="rect">
            <a:avLst/>
          </a:prstGeom>
          <a:ln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4300" y="5854741"/>
            <a:ext cx="1547813" cy="738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2253258" y="234000"/>
            <a:ext cx="10084831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HL-LHC: Recherche de Violation de Lorentz</a:t>
            </a:r>
            <a:endParaRPr kumimoji="0" lang="fr-FR" sz="3600" b="0" i="0" u="none" strike="noStrike" kern="1200" cap="none" spc="-1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2" t="8345" b="7122"/>
          <a:stretch/>
        </p:blipFill>
        <p:spPr>
          <a:xfrm>
            <a:off x="0" y="1152380"/>
            <a:ext cx="3313533" cy="53180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998912" y="1794942"/>
            <a:ext cx="28600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Période 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2027-2040: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4" name="Accolade fermante 23"/>
          <p:cNvSpPr>
            <a:spLocks noChangeAspect="1"/>
          </p:cNvSpPr>
          <p:nvPr/>
        </p:nvSpPr>
        <p:spPr>
          <a:xfrm rot="16200000">
            <a:off x="1411155" y="711872"/>
            <a:ext cx="97969" cy="2920279"/>
          </a:xfrm>
          <a:prstGeom prst="rightBrac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1168" y="6054994"/>
            <a:ext cx="7986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noProof="0" dirty="0" err="1" smtClean="0">
                <a:solidFill>
                  <a:srgbClr val="FF0000"/>
                </a:solidFill>
                <a:latin typeface="Arial"/>
                <a:ea typeface="MS PGothic" panose="020B0600070205080204" pitchFamily="34" charset="-128"/>
                <a:cs typeface="DejaVu Sans"/>
              </a:rPr>
              <a:t>Aout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DejaVu Sans"/>
              </a:rPr>
              <a:t> 2020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C9D46C-8ECA-0444-B4FC-B6BF7137ACE6}"/>
              </a:ext>
            </a:extLst>
          </p:cNvPr>
          <p:cNvSpPr/>
          <p:nvPr/>
        </p:nvSpPr>
        <p:spPr>
          <a:xfrm>
            <a:off x="2253258" y="1293489"/>
            <a:ext cx="42952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7030A0"/>
                </a:solidFill>
                <a:latin typeface="Tahoma"/>
                <a:cs typeface="Tahoma"/>
              </a:rPr>
              <a:t> </a:t>
            </a:r>
            <a:r>
              <a:rPr lang="fr-FR" sz="1200" b="1" dirty="0" smtClean="0">
                <a:solidFill>
                  <a:srgbClr val="7030A0"/>
                </a:solidFill>
                <a:latin typeface="Tahoma"/>
                <a:cs typeface="Tahoma"/>
              </a:rPr>
              <a:t>A. Carle (Thèse), </a:t>
            </a:r>
            <a:r>
              <a:rPr lang="fr-FR" sz="1200" b="1" dirty="0" smtClean="0">
                <a:solidFill>
                  <a:srgbClr val="7030A0"/>
                </a:solidFill>
                <a:latin typeface="Tahoma"/>
                <a:cs typeface="Tahoma"/>
              </a:rPr>
              <a:t>N. </a:t>
            </a:r>
            <a:r>
              <a:rPr lang="fr-FR" sz="1200" b="1" dirty="0" err="1" smtClean="0">
                <a:solidFill>
                  <a:srgbClr val="7030A0"/>
                </a:solidFill>
                <a:latin typeface="Tahoma"/>
                <a:cs typeface="Tahoma"/>
              </a:rPr>
              <a:t>Chanon</a:t>
            </a:r>
            <a:r>
              <a:rPr lang="fr-FR" sz="1200" b="1" dirty="0" smtClean="0">
                <a:solidFill>
                  <a:srgbClr val="7030A0"/>
                </a:solidFill>
                <a:latin typeface="Tahoma"/>
                <a:cs typeface="Tahoma"/>
              </a:rPr>
              <a:t>, S. </a:t>
            </a:r>
            <a:r>
              <a:rPr lang="fr-FR" sz="1200" b="1" dirty="0" err="1" smtClean="0">
                <a:solidFill>
                  <a:srgbClr val="7030A0"/>
                </a:solidFill>
                <a:latin typeface="Tahoma"/>
                <a:cs typeface="Tahoma"/>
              </a:rPr>
              <a:t>Perries</a:t>
            </a:r>
            <a:endParaRPr lang="en-GB" sz="1200" dirty="0">
              <a:solidFill>
                <a:srgbClr val="FF93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lum bright="-24000" contrast="34000"/>
          </a:blip>
          <a:stretch>
            <a:fillRect/>
          </a:stretch>
        </p:blipFill>
        <p:spPr>
          <a:xfrm>
            <a:off x="3630673" y="4356662"/>
            <a:ext cx="8069902" cy="21597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9703" y="1280963"/>
            <a:ext cx="3142445" cy="2749639"/>
          </a:xfrm>
          <a:prstGeom prst="rect">
            <a:avLst/>
          </a:prstGeom>
        </p:spPr>
      </p:pic>
      <p:sp>
        <p:nvSpPr>
          <p:cNvPr id="14" name="Google Shape;207;g769ced61e6_0_24"/>
          <p:cNvSpPr/>
          <p:nvPr/>
        </p:nvSpPr>
        <p:spPr>
          <a:xfrm>
            <a:off x="5896521" y="4064615"/>
            <a:ext cx="2213335" cy="23456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defRPr/>
            </a:pPr>
            <a:r>
              <a:rPr lang="fr-FR" sz="1200" ker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Eur.Phys.J. C80 (2020) no.2, 128</a:t>
            </a:r>
            <a:endParaRPr lang="fr-FR" sz="1200" kern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 CS-IP2I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30672" y="2534014"/>
            <a:ext cx="44791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ts val="1000"/>
              </a:spcBef>
            </a:pPr>
            <a:r>
              <a:rPr lang="fr-FR" sz="20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Précision sur mesures de paramètres du modèle décrivant la modulation de </a:t>
            </a:r>
            <a:r>
              <a:rPr lang="fr-FR" sz="2000" b="1" dirty="0" smtClean="0">
                <a:solidFill>
                  <a:prstClr val="black"/>
                </a:solidFill>
                <a:latin typeface="Symbol" panose="05050102010706020507" pitchFamily="18" charset="2"/>
                <a:cs typeface="Calibri Light" panose="020F0302020204030204" pitchFamily="34" charset="0"/>
              </a:rPr>
              <a:t>s</a:t>
            </a:r>
            <a:r>
              <a:rPr lang="fr-FR" sz="20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fr-FR" sz="2000" b="1" dirty="0" err="1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ttbar</a:t>
            </a:r>
            <a:r>
              <a:rPr lang="fr-FR" sz="20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améliorée de facteurs 3</a:t>
            </a:r>
            <a:r>
              <a:rPr lang="fr-FR" sz="20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6 pour HL-LHC (par rapport au LHC)</a:t>
            </a:r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7553196" y="4130077"/>
            <a:ext cx="2555308" cy="259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6600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2307688" y="234000"/>
            <a:ext cx="10084831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spc="-1" noProof="0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Le paysage de l’après-LHC: les projets futurs et la </a:t>
            </a:r>
            <a:r>
              <a:rPr lang="fr-FR" sz="36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S</a:t>
            </a:r>
            <a:r>
              <a:rPr lang="fr-FR" sz="3600" spc="-1" noProof="0" dirty="0" err="1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tratégie</a:t>
            </a:r>
            <a:r>
              <a:rPr lang="fr-FR" sz="3600" spc="-1" noProof="0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 Européenne</a:t>
            </a:r>
            <a:endParaRPr kumimoji="0" lang="fr-FR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2" y="1155660"/>
            <a:ext cx="9840747" cy="5528901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9F7DDFDD-0B9E-F544-9E2F-DD829A93ED59}"/>
              </a:ext>
            </a:extLst>
          </p:cNvPr>
          <p:cNvSpPr txBox="1"/>
          <p:nvPr/>
        </p:nvSpPr>
        <p:spPr>
          <a:xfrm>
            <a:off x="6672740" y="2346300"/>
            <a:ext cx="5508371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2 statements on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High-priority future initiatives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Higgs factory as the highest-priority next collider and investigation of the technical and financial feasibility of a future hadron collider at CERN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Vigorous R&amp;D on innovative accelerator technologies</a:t>
            </a:r>
          </a:p>
        </p:txBody>
      </p:sp>
      <p:pic>
        <p:nvPicPr>
          <p:cNvPr id="15" name="Picture 11" descr="EuropeanStrategyLogo.jpg">
            <a:extLst>
              <a:ext uri="{FF2B5EF4-FFF2-40B4-BE49-F238E27FC236}">
                <a16:creationId xmlns:a16="http://schemas.microsoft.com/office/drawing/2014/main" id="{037963C6-C1D6-994A-87AA-5A09F3E9E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82" y="1577788"/>
            <a:ext cx="1395707" cy="75394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300823" y="1580982"/>
            <a:ext cx="3575437" cy="7507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2020 Strategy Statements</a:t>
            </a:r>
          </a:p>
        </p:txBody>
      </p:sp>
      <p:sp>
        <p:nvSpPr>
          <p:cNvPr id="19" name="Google Shape;450;p4"/>
          <p:cNvSpPr/>
          <p:nvPr/>
        </p:nvSpPr>
        <p:spPr>
          <a:xfrm>
            <a:off x="9426925" y="6149868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 CS-IP2I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453;p4"/>
          <p:cNvSpPr/>
          <p:nvPr/>
        </p:nvSpPr>
        <p:spPr>
          <a:xfrm>
            <a:off x="8141174" y="1358625"/>
            <a:ext cx="3894733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H. </a:t>
            </a:r>
            <a:r>
              <a:rPr lang="fr-FR" sz="1100" b="1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Abramowicz</a:t>
            </a: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Open Session CERN Council, mai 2020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453;p4"/>
          <p:cNvSpPr/>
          <p:nvPr/>
        </p:nvSpPr>
        <p:spPr>
          <a:xfrm>
            <a:off x="5402736" y="6115017"/>
            <a:ext cx="3894733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U. </a:t>
            </a:r>
            <a:r>
              <a:rPr lang="fr-FR" sz="1100" b="1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Bassler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0154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2307688" y="234000"/>
            <a:ext cx="10084831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Le paysage de l’après-LHC: les usines à </a:t>
            </a:r>
            <a:r>
              <a:rPr lang="fr-FR" sz="3600" spc="-1" dirty="0" err="1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Higgs:ILC</a:t>
            </a:r>
            <a:endParaRPr kumimoji="0" lang="fr-FR" sz="3600" b="0" i="0" u="none" strike="noStrike" kern="1200" cap="none" spc="-1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Line 6"/>
          <p:cNvSpPr/>
          <p:nvPr/>
        </p:nvSpPr>
        <p:spPr>
          <a:xfrm>
            <a:off x="0" y="6630867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sp>
        <p:nvSpPr>
          <p:cNvPr id="12" name="Google Shape;450;p4"/>
          <p:cNvSpPr/>
          <p:nvPr/>
        </p:nvSpPr>
        <p:spPr>
          <a:xfrm>
            <a:off x="4557600" y="6630867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 CS-IP2I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rouper 6"/>
          <p:cNvGrpSpPr/>
          <p:nvPr/>
        </p:nvGrpSpPr>
        <p:grpSpPr>
          <a:xfrm>
            <a:off x="284107" y="1280036"/>
            <a:ext cx="8329300" cy="3585607"/>
            <a:chOff x="515906" y="1433172"/>
            <a:chExt cx="8329300" cy="3585607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3D98CD5E-4F7F-49F0-9018-A1160026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906" y="1433172"/>
              <a:ext cx="8310624" cy="3569187"/>
            </a:xfrm>
            <a:prstGeom prst="rect">
              <a:avLst/>
            </a:prstGeom>
          </p:spPr>
        </p:pic>
        <p:sp>
          <p:nvSpPr>
            <p:cNvPr id="15" name="Oval 1"/>
            <p:cNvSpPr/>
            <p:nvPr/>
          </p:nvSpPr>
          <p:spPr>
            <a:xfrm>
              <a:off x="2368033" y="2631149"/>
              <a:ext cx="5473700" cy="965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4582" y="4631186"/>
              <a:ext cx="8310624" cy="3875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Image 16" descr="Capture d’écran 2019-09-03 à 12.44.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9870"/>
            <a:ext cx="4966228" cy="1409700"/>
          </a:xfrm>
          <a:prstGeom prst="rect">
            <a:avLst/>
          </a:prstGeom>
        </p:spPr>
      </p:pic>
      <p:pic>
        <p:nvPicPr>
          <p:cNvPr id="20" name="Image 19" descr="Capture d’écran 2019-09-03 à 12.43.2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36" y="5830701"/>
            <a:ext cx="5067300" cy="711200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610" y="1446776"/>
            <a:ext cx="2587337" cy="210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727" y="4071472"/>
            <a:ext cx="2394066" cy="224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654727" y="1517499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ILD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94731" y="4049916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SiD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Image 25" descr="Capture d’écran 2019-09-03 à 12.44.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9974"/>
            <a:ext cx="4966228" cy="1409700"/>
          </a:xfrm>
          <a:prstGeom prst="rect">
            <a:avLst/>
          </a:prstGeom>
        </p:spPr>
      </p:pic>
      <p:pic>
        <p:nvPicPr>
          <p:cNvPr id="27" name="Image 26" descr="Capture d’écran 2019-09-03 à 12.43.2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36" y="5880805"/>
            <a:ext cx="5067300" cy="711200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>
          <a:xfrm>
            <a:off x="1978598" y="4331334"/>
            <a:ext cx="740780" cy="2063851"/>
          </a:xfrm>
          <a:prstGeom prst="ellips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000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2307688" y="234000"/>
            <a:ext cx="10084831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" noProof="0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Le </a:t>
            </a:r>
            <a:r>
              <a:rPr lang="en-US" sz="3600" spc="-1" dirty="0" err="1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p</a:t>
            </a:r>
            <a:r>
              <a:rPr lang="en-US" sz="3600" spc="-1" noProof="0" dirty="0" err="1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aysage</a:t>
            </a:r>
            <a:r>
              <a:rPr lang="en-US" sz="3600" spc="-1" noProof="0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 de </a:t>
            </a:r>
            <a:r>
              <a:rPr lang="en-US" sz="3600" spc="-1" noProof="0" dirty="0" err="1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l’après</a:t>
            </a:r>
            <a:r>
              <a:rPr lang="en-US" sz="3600" spc="-1" noProof="0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-LHC: les </a:t>
            </a:r>
            <a:r>
              <a:rPr lang="en-US" sz="3600" spc="-1" noProof="0" dirty="0" err="1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usines</a:t>
            </a:r>
            <a:r>
              <a:rPr lang="en-US" sz="3600" spc="-1" noProof="0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 à Higgs: Le </a:t>
            </a:r>
            <a:r>
              <a:rPr lang="en-US" sz="3600" spc="-1" noProof="0" dirty="0" err="1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CepC</a:t>
            </a:r>
            <a:r>
              <a:rPr lang="en-US" sz="3600" spc="-1" noProof="0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 (</a:t>
            </a:r>
            <a:r>
              <a:rPr lang="en-US" sz="3600" spc="-1" noProof="0" dirty="0" err="1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SppC</a:t>
            </a:r>
            <a:r>
              <a:rPr lang="en-US" sz="3600" spc="-1" noProof="0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)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45" y="1531247"/>
            <a:ext cx="5293217" cy="34772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140" y="5664632"/>
            <a:ext cx="5512158" cy="51515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880" y="1335518"/>
            <a:ext cx="5679584" cy="4192073"/>
          </a:xfrm>
          <a:prstGeom prst="rect">
            <a:avLst/>
          </a:prstGeom>
        </p:spPr>
      </p:pic>
      <p:sp>
        <p:nvSpPr>
          <p:cNvPr id="11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 CS-IP2I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453;p4"/>
          <p:cNvSpPr/>
          <p:nvPr/>
        </p:nvSpPr>
        <p:spPr>
          <a:xfrm>
            <a:off x="3651114" y="5034486"/>
            <a:ext cx="216095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-US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.Wang</a:t>
            </a: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FCC </a:t>
            </a:r>
            <a:r>
              <a:rPr lang="fr-FR" sz="1100" b="1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Week</a:t>
            </a: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fr-FR" sz="1100" b="1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</a:t>
            </a: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2020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8466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2307688" y="234000"/>
            <a:ext cx="10084831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" noProof="0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Le </a:t>
            </a:r>
            <a:r>
              <a:rPr lang="en-US" sz="3600" spc="-1" dirty="0" err="1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p</a:t>
            </a:r>
            <a:r>
              <a:rPr lang="en-US" sz="3600" spc="-1" noProof="0" dirty="0" err="1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aysage</a:t>
            </a:r>
            <a:r>
              <a:rPr lang="en-US" sz="3600" spc="-1" noProof="0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 de </a:t>
            </a:r>
            <a:r>
              <a:rPr lang="en-US" sz="3600" spc="-1" noProof="0" dirty="0" err="1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l’après</a:t>
            </a:r>
            <a:r>
              <a:rPr lang="en-US" sz="3600" spc="-1" noProof="0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-LHC: les </a:t>
            </a:r>
            <a:r>
              <a:rPr lang="en-US" sz="3600" spc="-1" noProof="0" dirty="0" err="1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usines</a:t>
            </a:r>
            <a:r>
              <a:rPr lang="en-US" sz="3600" spc="-1" noProof="0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 à Higgs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85" y="1024202"/>
            <a:ext cx="10205219" cy="5652538"/>
          </a:xfrm>
          <a:prstGeom prst="rect">
            <a:avLst/>
          </a:prstGeom>
        </p:spPr>
      </p:pic>
      <p:sp>
        <p:nvSpPr>
          <p:cNvPr id="8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 CS-IP2I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53;p4"/>
          <p:cNvSpPr/>
          <p:nvPr/>
        </p:nvSpPr>
        <p:spPr>
          <a:xfrm>
            <a:off x="8808988" y="1866744"/>
            <a:ext cx="253392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M. Benedikt, FCC </a:t>
            </a:r>
            <a:r>
              <a:rPr lang="fr-FR" sz="1100" b="1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Week</a:t>
            </a: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fr-FR" sz="1100" b="1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</a:t>
            </a: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2020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83315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3" descr="DHCALview_globa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4684" y="-86312"/>
            <a:ext cx="3352800" cy="255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37" name="Text Box 21"/>
          <p:cNvSpPr txBox="1">
            <a:spLocks noChangeArrowheads="1"/>
          </p:cNvSpPr>
          <p:nvPr/>
        </p:nvSpPr>
        <p:spPr bwMode="auto">
          <a:xfrm>
            <a:off x="555534" y="70172"/>
            <a:ext cx="58977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1691"/>
                </a:solidFill>
                <a:latin typeface="Arial" charset="0"/>
              </a:rPr>
              <a:t>CALICE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Un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programme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mur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de R&amp;D (2006-…)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69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2838" name="Text Box 22"/>
          <p:cNvSpPr txBox="1">
            <a:spLocks noChangeArrowheads="1"/>
          </p:cNvSpPr>
          <p:nvPr/>
        </p:nvSpPr>
        <p:spPr bwMode="auto">
          <a:xfrm>
            <a:off x="152399" y="406275"/>
            <a:ext cx="878477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b="1" dirty="0" smtClean="0">
                <a:solidFill>
                  <a:prstClr val="black"/>
                </a:solidFill>
                <a:latin typeface="Verdana"/>
                <a:cs typeface="Verdana"/>
              </a:rPr>
              <a:t>SDHCAL: </a:t>
            </a:r>
            <a:r>
              <a:rPr lang="fr-FR" sz="1600" dirty="0" smtClean="0">
                <a:solidFill>
                  <a:prstClr val="black"/>
                </a:solidFill>
                <a:latin typeface="Verdana"/>
                <a:cs typeface="Verdana"/>
              </a:rPr>
              <a:t>Un calorimètre hadronique (HCAL) à haute granularité basé sur le principe de flux de particules (PFA).   Medium actif: chambres à </a:t>
            </a:r>
            <a:r>
              <a:rPr lang="fr-FR" sz="1600" dirty="0" smtClean="0">
                <a:solidFill>
                  <a:srgbClr val="FF0000"/>
                </a:solidFill>
                <a:latin typeface="Verdana"/>
                <a:cs typeface="Verdana"/>
              </a:rPr>
              <a:t>plaques résistives en verre (GRPC), </a:t>
            </a:r>
            <a:r>
              <a:rPr lang="fr-FR" sz="1600" dirty="0" smtClean="0">
                <a:solidFill>
                  <a:prstClr val="black"/>
                </a:solidFill>
                <a:latin typeface="Verdana"/>
                <a:cs typeface="Verdana"/>
              </a:rPr>
              <a:t>Absorbeur/structure </a:t>
            </a:r>
            <a:r>
              <a:rPr lang="fr-FR" sz="1600" dirty="0" smtClean="0">
                <a:solidFill>
                  <a:srgbClr val="FF0000"/>
                </a:solidFill>
                <a:latin typeface="Verdana"/>
                <a:cs typeface="Verdana"/>
              </a:rPr>
              <a:t>autoportante, Electronique semi-numérique, ‘</a:t>
            </a:r>
            <a:r>
              <a:rPr lang="fr-FR" sz="1600" dirty="0" err="1" smtClean="0">
                <a:solidFill>
                  <a:srgbClr val="FF0000"/>
                </a:solidFill>
                <a:latin typeface="Verdana"/>
                <a:cs typeface="Verdana"/>
              </a:rPr>
              <a:t>power-pulsed</a:t>
            </a:r>
            <a:r>
              <a:rPr lang="fr-FR" sz="1600" dirty="0" smtClean="0">
                <a:solidFill>
                  <a:srgbClr val="FF0000"/>
                </a:solidFill>
                <a:latin typeface="Verdana"/>
                <a:cs typeface="Verdana"/>
              </a:rPr>
              <a:t>’</a:t>
            </a:r>
            <a:r>
              <a:rPr lang="fr-FR" sz="1600" dirty="0" smtClean="0">
                <a:solidFill>
                  <a:srgbClr val="FF0000"/>
                </a:solidFill>
                <a:latin typeface="Verdana"/>
                <a:cs typeface="Verdana"/>
                <a:sym typeface="Wingdings" panose="05000000000000000000" pitchFamily="2" charset="2"/>
              </a:rPr>
              <a:t></a:t>
            </a:r>
            <a:r>
              <a:rPr lang="fr-FR" sz="1600" b="1" dirty="0" smtClean="0">
                <a:solidFill>
                  <a:srgbClr val="7030A0"/>
                </a:solidFill>
                <a:latin typeface="Verdana"/>
                <a:cs typeface="Verdana"/>
                <a:sym typeface="Wingdings" panose="05000000000000000000" pitchFamily="2" charset="2"/>
              </a:rPr>
              <a:t>expertise propagée au programme </a:t>
            </a:r>
            <a:r>
              <a:rPr lang="fr-FR" sz="1600" b="1" dirty="0" err="1" smtClean="0">
                <a:solidFill>
                  <a:srgbClr val="7030A0"/>
                </a:solidFill>
                <a:latin typeface="Verdana"/>
                <a:cs typeface="Verdana"/>
                <a:sym typeface="Wingdings" panose="05000000000000000000" pitchFamily="2" charset="2"/>
              </a:rPr>
              <a:t>iRPC</a:t>
            </a:r>
            <a:r>
              <a:rPr lang="fr-FR" sz="1600" b="1" dirty="0" smtClean="0">
                <a:solidFill>
                  <a:srgbClr val="7030A0"/>
                </a:solidFill>
                <a:latin typeface="Verdana"/>
                <a:cs typeface="Verdana"/>
                <a:sym typeface="Wingdings" panose="05000000000000000000" pitchFamily="2" charset="2"/>
              </a:rPr>
              <a:t> de CMS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b="1" dirty="0" smtClean="0">
                <a:solidFill>
                  <a:srgbClr val="7030A0"/>
                </a:solidFill>
                <a:latin typeface="Verdana"/>
                <a:cs typeface="Verdana"/>
                <a:sym typeface="Wingdings" panose="05000000000000000000" pitchFamily="2" charset="2"/>
              </a:rPr>
              <a:t>Expertise en systèmes d’acquisition reçue de CMS </a:t>
            </a:r>
            <a:r>
              <a:rPr lang="fr-FR" sz="1600" dirty="0" smtClean="0">
                <a:solidFill>
                  <a:srgbClr val="7030A0"/>
                </a:solidFill>
                <a:latin typeface="Verdana"/>
                <a:cs typeface="Verdana"/>
                <a:sym typeface="Wingdings" panose="05000000000000000000" pitchFamily="2" charset="2"/>
              </a:rPr>
              <a:t> </a:t>
            </a:r>
            <a:r>
              <a:rPr lang="fr-FR" sz="1600" b="1" dirty="0" smtClean="0">
                <a:solidFill>
                  <a:srgbClr val="7030A0"/>
                </a:solidFill>
                <a:latin typeface="Verdana"/>
                <a:cs typeface="Verdana"/>
                <a:sym typeface="Wingdings" panose="05000000000000000000" pitchFamily="2" charset="2"/>
              </a:rPr>
              <a:t>système </a:t>
            </a:r>
            <a:r>
              <a:rPr lang="fr-FR" sz="1600" b="1" dirty="0" err="1" smtClean="0">
                <a:solidFill>
                  <a:srgbClr val="7030A0"/>
                </a:solidFill>
                <a:latin typeface="Verdana"/>
                <a:cs typeface="Verdana"/>
                <a:sym typeface="Wingdings" panose="05000000000000000000" pitchFamily="2" charset="2"/>
              </a:rPr>
              <a:t>Zdaq</a:t>
            </a:r>
            <a:endParaRPr lang="fr-FR" sz="1600" b="1" dirty="0" smtClean="0">
              <a:solidFill>
                <a:srgbClr val="FF0000"/>
              </a:solidFill>
              <a:latin typeface="Verdana"/>
              <a:cs typeface="Verdan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600" dirty="0" smtClean="0">
              <a:solidFill>
                <a:prstClr val="black"/>
              </a:solidFill>
              <a:latin typeface="Verdana"/>
              <a:cs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dirty="0" smtClean="0">
                <a:solidFill>
                  <a:prstClr val="black"/>
                </a:solidFill>
                <a:latin typeface="Verdana"/>
                <a:cs typeface="Verdana"/>
              </a:rPr>
              <a:t>Parmi les </a:t>
            </a:r>
            <a:r>
              <a:rPr lang="fr-FR" sz="1600" dirty="0" err="1" smtClean="0">
                <a:solidFill>
                  <a:prstClr val="black"/>
                </a:solidFill>
                <a:latin typeface="Verdana"/>
                <a:cs typeface="Verdana"/>
              </a:rPr>
              <a:t>baselines</a:t>
            </a:r>
            <a:r>
              <a:rPr lang="fr-FR" sz="1600" dirty="0" smtClean="0">
                <a:solidFill>
                  <a:prstClr val="black"/>
                </a:solidFill>
                <a:latin typeface="Verdana"/>
                <a:cs typeface="Verdana"/>
              </a:rPr>
              <a:t> pour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cs typeface="Verdana"/>
              </a:rPr>
              <a:t>ILC (</a:t>
            </a:r>
            <a:r>
              <a:rPr kumimoji="0" lang="fr-F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cs typeface="Verdana"/>
              </a:rPr>
              <a:t>detecteur</a:t>
            </a:r>
            <a:r>
              <a:rPr kumimoji="0" lang="fr-FR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cs typeface="Verdana"/>
              </a:rPr>
              <a:t> ILD)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cs typeface="Verdana"/>
              </a:rPr>
              <a:t> et CEPC</a:t>
            </a:r>
            <a:r>
              <a:rPr kumimoji="0" lang="fr-FR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lang="fr-FR" sz="1600" b="1" dirty="0" smtClean="0">
                <a:solidFill>
                  <a:srgbClr val="ED7D31"/>
                </a:solidFill>
                <a:latin typeface="Verdana"/>
                <a:cs typeface="Verdana"/>
                <a:sym typeface="Wingdings" panose="05000000000000000000" pitchFamily="2" charset="2"/>
              </a:rPr>
              <a:t> ‘T-SDHCAL’ à l’</a:t>
            </a:r>
            <a:r>
              <a:rPr lang="fr-FR" sz="1600" b="1" dirty="0" err="1" smtClean="0">
                <a:solidFill>
                  <a:srgbClr val="ED7D31"/>
                </a:solidFill>
                <a:latin typeface="Verdana"/>
                <a:cs typeface="Verdana"/>
                <a:sym typeface="Wingdings" panose="05000000000000000000" pitchFamily="2" charset="2"/>
              </a:rPr>
              <a:t>etude</a:t>
            </a:r>
            <a:r>
              <a:rPr lang="fr-FR" sz="1600" b="1" dirty="0" smtClean="0">
                <a:solidFill>
                  <a:srgbClr val="ED7D31"/>
                </a:solidFill>
                <a:latin typeface="Verdana"/>
                <a:cs typeface="Verdana"/>
                <a:sym typeface="Wingdings" panose="05000000000000000000" pitchFamily="2" charset="2"/>
              </a:rPr>
              <a:t>, proposition possible pour FCC</a:t>
            </a:r>
            <a:endParaRPr lang="fr-FR" sz="1600" b="1" dirty="0" smtClean="0">
              <a:solidFill>
                <a:srgbClr val="ED7D31"/>
              </a:solidFill>
              <a:latin typeface="Verdana"/>
              <a:cs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600" dirty="0" smtClean="0">
              <a:latin typeface="Verdan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pic>
        <p:nvPicPr>
          <p:cNvPr id="7" name="Image 6" descr="Capture d’écran 2016-05-15 à 12.24.14.png">
            <a:extLst>
              <a:ext uri="{FF2B5EF4-FFF2-40B4-BE49-F238E27FC236}">
                <a16:creationId xmlns:a16="http://schemas.microsoft.com/office/drawing/2014/main" id="{AB018E3A-C914-BA43-9ABD-A9ECE7BD913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/>
          <a:srcRect l="48685" t="28530"/>
          <a:stretch/>
        </p:blipFill>
        <p:spPr>
          <a:xfrm>
            <a:off x="6861597" y="2517730"/>
            <a:ext cx="3807019" cy="2232304"/>
          </a:xfrm>
          <a:prstGeom prst="rect">
            <a:avLst/>
          </a:prstGeom>
        </p:spPr>
      </p:pic>
      <p:pic>
        <p:nvPicPr>
          <p:cNvPr id="11" name="Image 10" descr="Capture d’écran 2019-04-23 à 23.49.51.png">
            <a:extLst>
              <a:ext uri="{FF2B5EF4-FFF2-40B4-BE49-F238E27FC236}">
                <a16:creationId xmlns:a16="http://schemas.microsoft.com/office/drawing/2014/main" id="{7C216E80-3036-7A41-8BE5-43C1951086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78"/>
          <a:stretch/>
        </p:blipFill>
        <p:spPr>
          <a:xfrm>
            <a:off x="7532913" y="5142093"/>
            <a:ext cx="2106763" cy="185628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A36C516-0B1C-4042-A027-F3C006EACE3C}"/>
              </a:ext>
            </a:extLst>
          </p:cNvPr>
          <p:cNvSpPr txBox="1"/>
          <p:nvPr/>
        </p:nvSpPr>
        <p:spPr>
          <a:xfrm>
            <a:off x="18114" y="5327863"/>
            <a:ext cx="7228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Technique</a:t>
            </a:r>
            <a:r>
              <a:rPr kumimoji="0" lang="fr-FR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novatrice de lecture ‘Tricot’: </a:t>
            </a:r>
            <a:r>
              <a:rPr kumimoji="0" lang="fr-FR" sz="1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pour détecteurs</a:t>
            </a:r>
            <a:r>
              <a:rPr lang="fr-F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gazeux de  m</a:t>
            </a:r>
            <a:r>
              <a:rPr kumimoji="0" lang="fr-FR" sz="16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uon</a:t>
            </a:r>
            <a:r>
              <a:rPr lang="fr-F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s: ‘tissage’ des pistes de lecture, granularité ~pixels avec un nombre limite de canaux,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sera proposé pour</a:t>
            </a:r>
            <a:r>
              <a:rPr kumimoji="0" lang="fr-FR" sz="1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tous les collisionneurs futurs de leptons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age 11" descr="Capture d’écran 2017-05-20 à 13.41.01.png">
            <a:extLst>
              <a:ext uri="{FF2B5EF4-FFF2-40B4-BE49-F238E27FC236}">
                <a16:creationId xmlns:a16="http://schemas.microsoft.com/office/drawing/2014/main" id="{0008CAF4-77CC-8145-B2CE-07C92E495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833" y="2661982"/>
            <a:ext cx="2599289" cy="169572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8B8C9F-8DAD-7046-AFED-BC093D2F6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441" y="2664241"/>
            <a:ext cx="2767055" cy="1839325"/>
          </a:xfrm>
          <a:prstGeom prst="rect">
            <a:avLst/>
          </a:prstGeom>
        </p:spPr>
      </p:pic>
      <p:grpSp>
        <p:nvGrpSpPr>
          <p:cNvPr id="14" name="Grouper 199">
            <a:extLst>
              <a:ext uri="{FF2B5EF4-FFF2-40B4-BE49-F238E27FC236}">
                <a16:creationId xmlns:a16="http://schemas.microsoft.com/office/drawing/2014/main" id="{0E9D25CA-0CC3-5145-9B98-84C04733533B}"/>
              </a:ext>
            </a:extLst>
          </p:cNvPr>
          <p:cNvGrpSpPr/>
          <p:nvPr/>
        </p:nvGrpSpPr>
        <p:grpSpPr>
          <a:xfrm>
            <a:off x="9795662" y="4766745"/>
            <a:ext cx="2252176" cy="2133958"/>
            <a:chOff x="1701800" y="1106908"/>
            <a:chExt cx="4813300" cy="4609461"/>
          </a:xfrm>
        </p:grpSpPr>
        <p:grpSp>
          <p:nvGrpSpPr>
            <p:cNvPr id="15" name="Grouper 133">
              <a:extLst>
                <a:ext uri="{FF2B5EF4-FFF2-40B4-BE49-F238E27FC236}">
                  <a16:creationId xmlns:a16="http://schemas.microsoft.com/office/drawing/2014/main" id="{6C29AFE0-9F8A-0743-BB62-C767C0DCA358}"/>
                </a:ext>
              </a:extLst>
            </p:cNvPr>
            <p:cNvGrpSpPr/>
            <p:nvPr/>
          </p:nvGrpSpPr>
          <p:grpSpPr>
            <a:xfrm>
              <a:off x="1701800" y="1106908"/>
              <a:ext cx="4813300" cy="4609461"/>
              <a:chOff x="3352800" y="851396"/>
              <a:chExt cx="4813300" cy="4609461"/>
            </a:xfrm>
          </p:grpSpPr>
          <p:pic>
            <p:nvPicPr>
              <p:cNvPr id="44" name="Image 43" descr="Capture d’écran 2018-07-03 à 11.13.30.png">
                <a:extLst>
                  <a:ext uri="{FF2B5EF4-FFF2-40B4-BE49-F238E27FC236}">
                    <a16:creationId xmlns:a16="http://schemas.microsoft.com/office/drawing/2014/main" id="{1F4A60B8-E84E-314E-9BBE-715753D84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52800" y="851396"/>
                <a:ext cx="4813300" cy="4609461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C25B2F4-4329-9940-8A07-0909B2F361FA}"/>
                  </a:ext>
                </a:extLst>
              </p:cNvPr>
              <p:cNvSpPr/>
              <p:nvPr/>
            </p:nvSpPr>
            <p:spPr>
              <a:xfrm rot="6783444">
                <a:off x="5989563" y="4621696"/>
                <a:ext cx="164217" cy="770661"/>
              </a:xfrm>
              <a:prstGeom prst="rect">
                <a:avLst/>
              </a:prstGeom>
              <a:solidFill>
                <a:srgbClr val="660066"/>
              </a:solidFill>
              <a:ln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er 145">
              <a:extLst>
                <a:ext uri="{FF2B5EF4-FFF2-40B4-BE49-F238E27FC236}">
                  <a16:creationId xmlns:a16="http://schemas.microsoft.com/office/drawing/2014/main" id="{B898511E-7DAE-FA43-9469-92C738B7A8EF}"/>
                </a:ext>
              </a:extLst>
            </p:cNvPr>
            <p:cNvGrpSpPr/>
            <p:nvPr/>
          </p:nvGrpSpPr>
          <p:grpSpPr>
            <a:xfrm rot="5400000">
              <a:off x="2650546" y="3231681"/>
              <a:ext cx="3425928" cy="594777"/>
              <a:chOff x="1391050" y="3385618"/>
              <a:chExt cx="4921490" cy="660862"/>
            </a:xfrm>
          </p:grpSpPr>
          <p:grpSp>
            <p:nvGrpSpPr>
              <p:cNvPr id="34" name="Grouper 139">
                <a:extLst>
                  <a:ext uri="{FF2B5EF4-FFF2-40B4-BE49-F238E27FC236}">
                    <a16:creationId xmlns:a16="http://schemas.microsoft.com/office/drawing/2014/main" id="{F265F034-C7A5-7B47-8887-DAF4A3F35801}"/>
                  </a:ext>
                </a:extLst>
              </p:cNvPr>
              <p:cNvGrpSpPr/>
              <p:nvPr/>
            </p:nvGrpSpPr>
            <p:grpSpPr>
              <a:xfrm>
                <a:off x="1391050" y="3385618"/>
                <a:ext cx="4921490" cy="266699"/>
                <a:chOff x="1391050" y="3385618"/>
                <a:chExt cx="4921490" cy="266699"/>
              </a:xfrm>
            </p:grpSpPr>
            <p:grpSp>
              <p:nvGrpSpPr>
                <p:cNvPr id="40" name="Grouper 137">
                  <a:extLst>
                    <a:ext uri="{FF2B5EF4-FFF2-40B4-BE49-F238E27FC236}">
                      <a16:creationId xmlns:a16="http://schemas.microsoft.com/office/drawing/2014/main" id="{241F9621-0178-6941-A02E-51C609FFCE25}"/>
                    </a:ext>
                  </a:extLst>
                </p:cNvPr>
                <p:cNvGrpSpPr/>
                <p:nvPr/>
              </p:nvGrpSpPr>
              <p:grpSpPr>
                <a:xfrm>
                  <a:off x="1391051" y="3385618"/>
                  <a:ext cx="4921489" cy="139700"/>
                  <a:chOff x="1391051" y="3385618"/>
                  <a:chExt cx="4921489" cy="139700"/>
                </a:xfrm>
              </p:grpSpPr>
              <p:cxnSp>
                <p:nvCxnSpPr>
                  <p:cNvPr id="42" name="Connecteur droit 41">
                    <a:extLst>
                      <a:ext uri="{FF2B5EF4-FFF2-40B4-BE49-F238E27FC236}">
                        <a16:creationId xmlns:a16="http://schemas.microsoft.com/office/drawing/2014/main" id="{52F79A28-43F6-CF40-BC34-C29B4F897C27}"/>
                      </a:ext>
                    </a:extLst>
                  </p:cNvPr>
                  <p:cNvCxnSpPr/>
                  <p:nvPr/>
                </p:nvCxnSpPr>
                <p:spPr>
                  <a:xfrm rot="16200000" flipV="1">
                    <a:off x="3830780" y="1098288"/>
                    <a:ext cx="1" cy="485405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Connecteur droit 42">
                    <a:extLst>
                      <a:ext uri="{FF2B5EF4-FFF2-40B4-BE49-F238E27FC236}">
                        <a16:creationId xmlns:a16="http://schemas.microsoft.com/office/drawing/2014/main" id="{21E550B4-BDD9-884B-80A2-59359BBCAC88}"/>
                      </a:ext>
                    </a:extLst>
                  </p:cNvPr>
                  <p:cNvCxnSpPr/>
                  <p:nvPr/>
                </p:nvCxnSpPr>
                <p:spPr>
                  <a:xfrm rot="16200000" flipV="1">
                    <a:off x="3851795" y="924874"/>
                    <a:ext cx="1" cy="492148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FC0D6F3F-2E5E-4445-9F0B-AD5CC5A3C1FF}"/>
                    </a:ext>
                  </a:extLst>
                </p:cNvPr>
                <p:cNvCxnSpPr/>
                <p:nvPr/>
              </p:nvCxnSpPr>
              <p:spPr>
                <a:xfrm flipH="1">
                  <a:off x="1391050" y="3652317"/>
                  <a:ext cx="478115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er 140">
                <a:extLst>
                  <a:ext uri="{FF2B5EF4-FFF2-40B4-BE49-F238E27FC236}">
                    <a16:creationId xmlns:a16="http://schemas.microsoft.com/office/drawing/2014/main" id="{E9CCA3DC-8813-EA49-9A2C-78138683B9CB}"/>
                  </a:ext>
                </a:extLst>
              </p:cNvPr>
              <p:cNvGrpSpPr/>
              <p:nvPr/>
            </p:nvGrpSpPr>
            <p:grpSpPr>
              <a:xfrm>
                <a:off x="1409066" y="3765929"/>
                <a:ext cx="4716136" cy="280551"/>
                <a:chOff x="1383666" y="3397629"/>
                <a:chExt cx="4716136" cy="280551"/>
              </a:xfrm>
            </p:grpSpPr>
            <p:grpSp>
              <p:nvGrpSpPr>
                <p:cNvPr id="36" name="Grouper 141">
                  <a:extLst>
                    <a:ext uri="{FF2B5EF4-FFF2-40B4-BE49-F238E27FC236}">
                      <a16:creationId xmlns:a16="http://schemas.microsoft.com/office/drawing/2014/main" id="{348F9891-9707-7C4A-8073-D9F9117A0E71}"/>
                    </a:ext>
                  </a:extLst>
                </p:cNvPr>
                <p:cNvGrpSpPr/>
                <p:nvPr/>
              </p:nvGrpSpPr>
              <p:grpSpPr>
                <a:xfrm>
                  <a:off x="1383666" y="3397629"/>
                  <a:ext cx="4716135" cy="127689"/>
                  <a:chOff x="1383666" y="3397629"/>
                  <a:chExt cx="4716135" cy="127689"/>
                </a:xfrm>
              </p:grpSpPr>
              <p:cxnSp>
                <p:nvCxnSpPr>
                  <p:cNvPr id="38" name="Connecteur droit 37">
                    <a:extLst>
                      <a:ext uri="{FF2B5EF4-FFF2-40B4-BE49-F238E27FC236}">
                        <a16:creationId xmlns:a16="http://schemas.microsoft.com/office/drawing/2014/main" id="{02945BD0-F30C-5140-B758-77E28B677699}"/>
                      </a:ext>
                    </a:extLst>
                  </p:cNvPr>
                  <p:cNvCxnSpPr/>
                  <p:nvPr/>
                </p:nvCxnSpPr>
                <p:spPr>
                  <a:xfrm rot="16200000" flipH="1" flipV="1">
                    <a:off x="3740479" y="1040816"/>
                    <a:ext cx="2509" cy="4716135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Connecteur droit 38">
                    <a:extLst>
                      <a:ext uri="{FF2B5EF4-FFF2-40B4-BE49-F238E27FC236}">
                        <a16:creationId xmlns:a16="http://schemas.microsoft.com/office/drawing/2014/main" id="{888A962C-EEDD-2743-BBD3-125DC57C747F}"/>
                      </a:ext>
                    </a:extLst>
                  </p:cNvPr>
                  <p:cNvCxnSpPr/>
                  <p:nvPr/>
                </p:nvCxnSpPr>
                <p:spPr>
                  <a:xfrm rot="16200000" flipV="1">
                    <a:off x="3697510" y="1231557"/>
                    <a:ext cx="1" cy="4587521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31D8C4E1-8475-8A48-8F09-8EED4869EB04}"/>
                    </a:ext>
                  </a:extLst>
                </p:cNvPr>
                <p:cNvCxnSpPr>
                  <a:stCxn id="46" idx="2"/>
                </p:cNvCxnSpPr>
                <p:nvPr/>
              </p:nvCxnSpPr>
              <p:spPr>
                <a:xfrm rot="16200000" flipV="1">
                  <a:off x="3732496" y="1310874"/>
                  <a:ext cx="25862" cy="47087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" name="Grouper 168">
              <a:extLst>
                <a:ext uri="{FF2B5EF4-FFF2-40B4-BE49-F238E27FC236}">
                  <a16:creationId xmlns:a16="http://schemas.microsoft.com/office/drawing/2014/main" id="{9942BF2B-EE0B-BC4B-A82C-4BF0DF2641D4}"/>
                </a:ext>
              </a:extLst>
            </p:cNvPr>
            <p:cNvGrpSpPr/>
            <p:nvPr/>
          </p:nvGrpSpPr>
          <p:grpSpPr>
            <a:xfrm>
              <a:off x="2463800" y="2908300"/>
              <a:ext cx="3431816" cy="1766966"/>
              <a:chOff x="2641600" y="2984500"/>
              <a:chExt cx="3035300" cy="1549400"/>
            </a:xfrm>
          </p:grpSpPr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2F462CBB-A55F-D848-B906-31276182A727}"/>
                  </a:ext>
                </a:extLst>
              </p:cNvPr>
              <p:cNvCxnSpPr/>
              <p:nvPr/>
            </p:nvCxnSpPr>
            <p:spPr>
              <a:xfrm flipH="1">
                <a:off x="2641600" y="2984500"/>
                <a:ext cx="2959100" cy="1397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C136A1AF-4652-424A-A066-D88C6CECEE6B}"/>
                  </a:ext>
                </a:extLst>
              </p:cNvPr>
              <p:cNvCxnSpPr/>
              <p:nvPr/>
            </p:nvCxnSpPr>
            <p:spPr>
              <a:xfrm flipH="1">
                <a:off x="2667000" y="3060700"/>
                <a:ext cx="2959100" cy="1397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E15F410C-8893-7B45-9C35-ABC18C96624F}"/>
                  </a:ext>
                </a:extLst>
              </p:cNvPr>
              <p:cNvCxnSpPr/>
              <p:nvPr/>
            </p:nvCxnSpPr>
            <p:spPr>
              <a:xfrm flipH="1">
                <a:off x="2717800" y="3136900"/>
                <a:ext cx="2959100" cy="1397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er 170">
              <a:extLst>
                <a:ext uri="{FF2B5EF4-FFF2-40B4-BE49-F238E27FC236}">
                  <a16:creationId xmlns:a16="http://schemas.microsoft.com/office/drawing/2014/main" id="{FC848070-453A-BD4A-BD90-CE0EA3B8B329}"/>
                </a:ext>
              </a:extLst>
            </p:cNvPr>
            <p:cNvGrpSpPr/>
            <p:nvPr/>
          </p:nvGrpSpPr>
          <p:grpSpPr>
            <a:xfrm>
              <a:off x="2565400" y="3060700"/>
              <a:ext cx="3429000" cy="1790700"/>
              <a:chOff x="2641600" y="2984500"/>
              <a:chExt cx="3035300" cy="1549400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48E39C04-82CC-2A48-AB6F-DD7355D5CBA4}"/>
                  </a:ext>
                </a:extLst>
              </p:cNvPr>
              <p:cNvCxnSpPr/>
              <p:nvPr/>
            </p:nvCxnSpPr>
            <p:spPr>
              <a:xfrm flipH="1">
                <a:off x="2641600" y="2984500"/>
                <a:ext cx="2959100" cy="1397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1C7E8553-87F5-2341-8463-DD1C27B711A9}"/>
                  </a:ext>
                </a:extLst>
              </p:cNvPr>
              <p:cNvCxnSpPr/>
              <p:nvPr/>
            </p:nvCxnSpPr>
            <p:spPr>
              <a:xfrm flipH="1">
                <a:off x="2667000" y="3060700"/>
                <a:ext cx="2959100" cy="1397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EB5FFC21-ACFA-FF45-AE9F-0521BFEC7A47}"/>
                  </a:ext>
                </a:extLst>
              </p:cNvPr>
              <p:cNvCxnSpPr/>
              <p:nvPr/>
            </p:nvCxnSpPr>
            <p:spPr>
              <a:xfrm flipH="1">
                <a:off x="2717800" y="3136900"/>
                <a:ext cx="2959100" cy="1397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2333F72-B489-1E42-911D-170790217237}"/>
                </a:ext>
              </a:extLst>
            </p:cNvPr>
            <p:cNvSpPr/>
            <p:nvPr/>
          </p:nvSpPr>
          <p:spPr>
            <a:xfrm rot="10800000">
              <a:off x="2492516" y="4307092"/>
              <a:ext cx="158968" cy="770661"/>
            </a:xfrm>
            <a:prstGeom prst="rect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DFA51034-6D68-E14D-A29C-117C3AA8F6DC}"/>
                </a:ext>
              </a:extLst>
            </p:cNvPr>
            <p:cNvCxnSpPr/>
            <p:nvPr/>
          </p:nvCxnSpPr>
          <p:spPr>
            <a:xfrm>
              <a:off x="2463800" y="2921000"/>
              <a:ext cx="3035300" cy="147499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067C6159-E2B5-524D-B5B0-A4A156241B22}"/>
                </a:ext>
              </a:extLst>
            </p:cNvPr>
            <p:cNvCxnSpPr/>
            <p:nvPr/>
          </p:nvCxnSpPr>
          <p:spPr>
            <a:xfrm>
              <a:off x="2336800" y="2971800"/>
              <a:ext cx="3124200" cy="150426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0C437294-8B3B-9D4D-A029-39B6B263593C}"/>
                </a:ext>
              </a:extLst>
            </p:cNvPr>
            <p:cNvCxnSpPr/>
            <p:nvPr/>
          </p:nvCxnSpPr>
          <p:spPr>
            <a:xfrm>
              <a:off x="2235200" y="3022600"/>
              <a:ext cx="3225800" cy="154036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CC59C29E-BC5D-0943-9ED2-66F7FBCF72A7}"/>
                </a:ext>
              </a:extLst>
            </p:cNvPr>
            <p:cNvCxnSpPr/>
            <p:nvPr/>
          </p:nvCxnSpPr>
          <p:spPr>
            <a:xfrm>
              <a:off x="2197100" y="3073400"/>
              <a:ext cx="3225800" cy="154036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F079CBE3-8044-724F-B994-4A114AC79544}"/>
                </a:ext>
              </a:extLst>
            </p:cNvPr>
            <p:cNvCxnSpPr/>
            <p:nvPr/>
          </p:nvCxnSpPr>
          <p:spPr>
            <a:xfrm>
              <a:off x="2108200" y="3120200"/>
              <a:ext cx="3365500" cy="161856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84B03040-FF32-A749-B661-C3074CE040DD}"/>
                </a:ext>
              </a:extLst>
            </p:cNvPr>
            <p:cNvCxnSpPr/>
            <p:nvPr/>
          </p:nvCxnSpPr>
          <p:spPr>
            <a:xfrm>
              <a:off x="2070100" y="3209100"/>
              <a:ext cx="3365500" cy="161856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6C4DCA7-C915-C944-A4EA-CC690F30BED6}"/>
                </a:ext>
              </a:extLst>
            </p:cNvPr>
            <p:cNvSpPr/>
            <p:nvPr/>
          </p:nvSpPr>
          <p:spPr>
            <a:xfrm rot="10800000">
              <a:off x="5372100" y="4307090"/>
              <a:ext cx="215900" cy="770661"/>
            </a:xfrm>
            <a:prstGeom prst="rect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B4C9D46C-8ECA-0444-B4FC-B6BF7137ACE6}"/>
              </a:ext>
            </a:extLst>
          </p:cNvPr>
          <p:cNvSpPr/>
          <p:nvPr/>
        </p:nvSpPr>
        <p:spPr>
          <a:xfrm>
            <a:off x="5989113" y="51622"/>
            <a:ext cx="42952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 </a:t>
            </a:r>
            <a:r>
              <a:rPr lang="fr-FR" sz="1200" b="1" dirty="0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G. Grenier, </a:t>
            </a:r>
            <a:r>
              <a:rPr lang="fr-FR" sz="1200" b="1" dirty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I</a:t>
            </a:r>
            <a:r>
              <a:rPr lang="fr-FR" sz="1200" b="1" dirty="0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. </a:t>
            </a:r>
            <a:r>
              <a:rPr lang="fr-FR" sz="1200" b="1" dirty="0" err="1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Laktineh</a:t>
            </a:r>
            <a:r>
              <a:rPr lang="fr-FR" sz="1200" b="1" dirty="0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, L. Mirabito</a:t>
            </a:r>
            <a:endParaRPr lang="en-GB" sz="1200" dirty="0">
              <a:solidFill>
                <a:srgbClr val="FF9300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114" y="6393693"/>
            <a:ext cx="5490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Responsabilités I. </a:t>
            </a:r>
            <a:r>
              <a:rPr lang="fr-FR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Laktineh</a:t>
            </a:r>
            <a:r>
              <a:rPr lang="fr-FR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ILD-ILC: </a:t>
            </a:r>
            <a:r>
              <a:rPr lang="fr-FR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Co-</a:t>
            </a:r>
            <a:r>
              <a:rPr lang="fr-FR" sz="12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conveneur</a:t>
            </a:r>
            <a:r>
              <a:rPr lang="fr-FR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calorimétrie </a:t>
            </a:r>
            <a:r>
              <a:rPr lang="fr-FR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CEPC:</a:t>
            </a:r>
            <a:r>
              <a:rPr lang="fr-FR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Rédacteur de chapitre calorimétrie, DBD + CDR</a:t>
            </a:r>
            <a:endParaRPr lang="fr-FR" sz="1200" dirty="0"/>
          </a:p>
        </p:txBody>
      </p:sp>
      <p:sp>
        <p:nvSpPr>
          <p:cNvPr id="48" name="Google Shape;450;p4"/>
          <p:cNvSpPr/>
          <p:nvPr/>
        </p:nvSpPr>
        <p:spPr>
          <a:xfrm>
            <a:off x="4829522" y="6630032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 CS-IP2I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689" y="4395571"/>
            <a:ext cx="9903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dirty="0">
                <a:latin typeface="Verdana"/>
                <a:cs typeface="Verdana"/>
              </a:rPr>
              <a:t>1er prototype technologique de CALICE pour l’étude de gerbes hadroniques</a:t>
            </a:r>
          </a:p>
        </p:txBody>
      </p:sp>
    </p:spTree>
    <p:extLst>
      <p:ext uri="{BB962C8B-B14F-4D97-AF65-F5344CB8AC3E}">
        <p14:creationId xmlns:p14="http://schemas.microsoft.com/office/powerpoint/2010/main" val="10367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Espace réservé du contenu 2"/>
          <p:cNvSpPr txBox="1">
            <a:spLocks/>
          </p:cNvSpPr>
          <p:nvPr/>
        </p:nvSpPr>
        <p:spPr bwMode="auto">
          <a:xfrm>
            <a:off x="240" y="254161"/>
            <a:ext cx="12191760" cy="534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130000"/>
              <a:buNone/>
              <a:defRPr sz="1600" b="0">
                <a:solidFill>
                  <a:srgbClr val="0000CC"/>
                </a:solidFill>
                <a:latin typeface="Helvetica" pitchFamily="34" charset="0"/>
                <a:ea typeface="Arial Unicode MS" pitchFamily="34" charset="-128"/>
                <a:cs typeface="Helvetica" pitchFamily="34" charset="0"/>
              </a:defRPr>
            </a:lvl1pPr>
            <a:lvl2pPr marL="457200" indent="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1600" b="0">
                <a:solidFill>
                  <a:srgbClr val="009900"/>
                </a:solidFill>
                <a:latin typeface="Helvetica" pitchFamily="34" charset="0"/>
                <a:ea typeface="Arial Unicode MS" pitchFamily="34" charset="-128"/>
                <a:cs typeface="Helvetica" pitchFamily="34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0">
                <a:solidFill>
                  <a:srgbClr val="FF0000"/>
                </a:solidFill>
                <a:latin typeface="Helvetica" pitchFamily="34" charset="0"/>
                <a:ea typeface="Arial Unicode MS" pitchFamily="34" charset="-128"/>
                <a:cs typeface="Helvetica" pitchFamily="34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0">
                <a:solidFill>
                  <a:srgbClr val="FF3300"/>
                </a:solidFill>
                <a:latin typeface="Helvetica" pitchFamily="34" charset="0"/>
                <a:ea typeface="Arial Unicode MS" pitchFamily="34" charset="-128"/>
                <a:cs typeface="Helvetica" pitchFamily="34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0">
                <a:solidFill>
                  <a:srgbClr val="FF3300"/>
                </a:solidFill>
                <a:latin typeface="Helvetica" pitchFamily="34" charset="0"/>
                <a:ea typeface="Arial Unicode MS" pitchFamily="34" charset="-128"/>
                <a:cs typeface="Helvetica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FF33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FF33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FF33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FF3300"/>
                </a:solidFill>
                <a:latin typeface="+mn-lt"/>
              </a:defRPr>
            </a:lvl9pPr>
          </a:lstStyle>
          <a:p>
            <a:r>
              <a:rPr lang="fr-FR" sz="2000" b="1" kern="0" dirty="0" smtClean="0">
                <a:solidFill>
                  <a:srgbClr val="001691"/>
                </a:solidFill>
                <a:latin typeface="Arial"/>
                <a:ea typeface="Verdana" panose="020B0604030504040204" pitchFamily="34" charset="0"/>
              </a:rPr>
              <a:t>Senseurs monolithiques actifs à pixels (MAPS):</a:t>
            </a:r>
            <a:r>
              <a:rPr lang="fr-FR" sz="2000" kern="0" dirty="0" smtClean="0">
                <a:solidFill>
                  <a:srgbClr val="001691"/>
                </a:solidFill>
                <a:latin typeface="Arial"/>
                <a:ea typeface="Verdana" panose="020B0604030504040204" pitchFamily="34" charset="0"/>
              </a:rPr>
              <a:t> </a:t>
            </a:r>
            <a:r>
              <a:rPr lang="fr-FR" sz="2000" kern="0" dirty="0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(2020-…): </a:t>
            </a:r>
            <a:r>
              <a:rPr lang="fr-FR" kern="0" dirty="0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Proposition de nouveau développement conjoint en discussion avec IPHC-C4PI, CPPM pour </a:t>
            </a:r>
            <a:r>
              <a:rPr lang="fr-FR" kern="0" dirty="0" err="1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trajectographes</a:t>
            </a:r>
            <a:r>
              <a:rPr lang="fr-FR" kern="0" dirty="0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voire calorimètres à haute granularité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kern="0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EOI: Développent d’une </a:t>
            </a:r>
            <a:r>
              <a:rPr lang="fr-FR" kern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prochaine génération en technologie  8’’ 65nm</a:t>
            </a:r>
            <a:r>
              <a:rPr lang="fr-FR" kern="0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soumise à la direction de l’IN2P3 dans le cadre des prospectives nationales, discussion avec la direction de l’IP2I</a:t>
            </a:r>
            <a:r>
              <a:rPr lang="fr-FR" kern="0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formulation d’un projet R&amp;T en cours</a:t>
            </a:r>
            <a:endParaRPr lang="fr-FR" kern="0" dirty="0" smtClean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kern="0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Programme R&amp;D stratégique de la division EP du CERN: liaison avec fonderie, accès au kit de                            développement, définition et partage de taches en cours avec labos partenaires</a:t>
            </a:r>
          </a:p>
          <a:p>
            <a:endParaRPr lang="fr-FR" kern="0" dirty="0" smtClean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r>
              <a:rPr lang="fr-FR" sz="20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But:  Un programme</a:t>
            </a:r>
            <a:r>
              <a:rPr lang="fr-FR" sz="20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R&amp;D applicable à plusieurs options de collisionneurs</a:t>
            </a:r>
          </a:p>
          <a:p>
            <a:r>
              <a:rPr lang="fr-FR" sz="20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Cohérence avec stratégie R&amp;D de l’IN2P3: </a:t>
            </a:r>
          </a:p>
          <a:p>
            <a:endParaRPr lang="fr-FR" kern="0" dirty="0" smtClean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fr-FR" kern="0" dirty="0" smtClean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kern="0" dirty="0" smtClean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D62AF6B6-EE92-0341-9122-09A6B9FFF5D9}"/>
              </a:ext>
            </a:extLst>
          </p:cNvPr>
          <p:cNvGrpSpPr/>
          <p:nvPr/>
        </p:nvGrpSpPr>
        <p:grpSpPr>
          <a:xfrm>
            <a:off x="9038041" y="1977448"/>
            <a:ext cx="3082281" cy="2728912"/>
            <a:chOff x="9577520" y="1445278"/>
            <a:chExt cx="2302312" cy="1924734"/>
          </a:xfrm>
        </p:grpSpPr>
        <p:pic>
          <p:nvPicPr>
            <p:cNvPr id="48" name="Picture 1" descr="age24image5952672">
              <a:extLst>
                <a:ext uri="{FF2B5EF4-FFF2-40B4-BE49-F238E27FC236}">
                  <a16:creationId xmlns:a16="http://schemas.microsoft.com/office/drawing/2014/main" id="{A594D161-4ADA-2B48-B8B2-B53CEAA71F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6" r="7230"/>
            <a:stretch/>
          </p:blipFill>
          <p:spPr bwMode="auto">
            <a:xfrm>
              <a:off x="9640560" y="1445278"/>
              <a:ext cx="2199326" cy="190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2F4CFDF-0119-1441-9620-D9424FA6A1D0}"/>
                </a:ext>
              </a:extLst>
            </p:cNvPr>
            <p:cNvSpPr/>
            <p:nvPr/>
          </p:nvSpPr>
          <p:spPr>
            <a:xfrm>
              <a:off x="9577520" y="3163568"/>
              <a:ext cx="822436" cy="20644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00"/>
              <a:endParaRPr lang="en-US" kern="0" smtClean="0">
                <a:solidFill>
                  <a:prstClr val="white"/>
                </a:solidFill>
                <a:ea typeface="DejaVu Sans"/>
                <a:cs typeface="DejaVu San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94BC92A-004A-D54B-9F5F-59895109C805}"/>
                </a:ext>
              </a:extLst>
            </p:cNvPr>
            <p:cNvSpPr/>
            <p:nvPr/>
          </p:nvSpPr>
          <p:spPr>
            <a:xfrm>
              <a:off x="11470295" y="3000133"/>
              <a:ext cx="409537" cy="20644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00"/>
              <a:endParaRPr lang="en-US" kern="0" smtClean="0">
                <a:solidFill>
                  <a:prstClr val="white"/>
                </a:solidFill>
                <a:ea typeface="DejaVu Sans"/>
                <a:cs typeface="DejaVu Sans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4C9D46C-8ECA-0444-B4FC-B6BF7137ACE6}"/>
              </a:ext>
            </a:extLst>
          </p:cNvPr>
          <p:cNvSpPr/>
          <p:nvPr/>
        </p:nvSpPr>
        <p:spPr>
          <a:xfrm>
            <a:off x="6299361" y="1940249"/>
            <a:ext cx="42952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kern="0" dirty="0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 G. </a:t>
            </a:r>
            <a:r>
              <a:rPr lang="fr-FR" sz="1200" b="1" kern="0" dirty="0" err="1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Boudoul</a:t>
            </a:r>
            <a:r>
              <a:rPr lang="fr-FR" sz="1200" b="1" kern="0" dirty="0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, D. </a:t>
            </a:r>
            <a:r>
              <a:rPr lang="fr-FR" sz="1200" b="1" kern="0" dirty="0" err="1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Contardo</a:t>
            </a:r>
            <a:r>
              <a:rPr lang="fr-FR" sz="1200" b="1" kern="0" dirty="0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, S. Gascon</a:t>
            </a:r>
            <a:endParaRPr lang="en-GB" sz="1200" kern="0" dirty="0" smtClean="0">
              <a:solidFill>
                <a:srgbClr val="FF9300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0084821" y="1411822"/>
            <a:ext cx="20714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 err="1" smtClean="0">
                <a:solidFill>
                  <a:srgbClr val="4F81BD"/>
                </a:solidFill>
                <a:ea typeface="DejaVu Sans"/>
                <a:cs typeface="DejaVu Sans"/>
                <a:sym typeface="Wingdings"/>
              </a:rPr>
              <a:t>Exemple</a:t>
            </a:r>
            <a:r>
              <a:rPr lang="en-US" kern="0" dirty="0" smtClean="0">
                <a:solidFill>
                  <a:srgbClr val="4F81BD"/>
                </a:solidFill>
                <a:ea typeface="DejaVu Sans"/>
                <a:cs typeface="DejaVu Sans"/>
                <a:sym typeface="Wingdings"/>
              </a:rPr>
              <a:t>: ALICE ITS2</a:t>
            </a:r>
          </a:p>
          <a:p>
            <a:r>
              <a:rPr lang="en-US" kern="0" dirty="0" smtClean="0">
                <a:solidFill>
                  <a:srgbClr val="4F81BD"/>
                </a:solidFill>
                <a:ea typeface="DejaVu Sans"/>
                <a:cs typeface="DejaVu Sans"/>
                <a:sym typeface="Wingdings"/>
              </a:rPr>
              <a:t>(180nm)</a:t>
            </a:r>
            <a:endParaRPr lang="fr-FR" sz="1600" kern="0" dirty="0" smtClean="0">
              <a:solidFill>
                <a:sysClr val="windowText" lastClr="000000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4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 CS-IP2I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4"/>
          <a:srcRect t="10329" r="44759" b="64739"/>
          <a:stretch/>
        </p:blipFill>
        <p:spPr>
          <a:xfrm>
            <a:off x="1179824" y="2969099"/>
            <a:ext cx="6531035" cy="2173178"/>
          </a:xfrm>
          <a:prstGeom prst="rect">
            <a:avLst/>
          </a:prstGeom>
        </p:spPr>
      </p:pic>
      <p:sp>
        <p:nvSpPr>
          <p:cNvPr id="56" name="Google Shape;453;p4"/>
          <p:cNvSpPr/>
          <p:nvPr/>
        </p:nvSpPr>
        <p:spPr>
          <a:xfrm>
            <a:off x="5630359" y="5094511"/>
            <a:ext cx="3260083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sz="11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fr-FR" sz="1100" b="1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Vacavant</a:t>
            </a: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Workshop FCC France, mai 2020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540" y="5364701"/>
            <a:ext cx="118475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Exploration (2019-2021): </a:t>
            </a:r>
            <a:r>
              <a:rPr lang="fr-FR" sz="2000" kern="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définition des performances requises, partir des expertises existantes mais R&amp;D ‘générique’ encore possible </a:t>
            </a:r>
          </a:p>
          <a:p>
            <a:r>
              <a:rPr lang="fr-FR" sz="20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Ciblage (2022-2023):</a:t>
            </a:r>
            <a:r>
              <a:rPr lang="fr-FR" sz="2000" kern="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Elagage des options </a:t>
            </a:r>
          </a:p>
          <a:p>
            <a:r>
              <a:rPr lang="fr-FR" sz="20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Consolidation (2022-2026): </a:t>
            </a:r>
            <a:r>
              <a:rPr lang="fr-FR" sz="2000" kern="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Assurer financement des options choisies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093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Espace réservé du contenu 2"/>
          <p:cNvSpPr txBox="1">
            <a:spLocks/>
          </p:cNvSpPr>
          <p:nvPr/>
        </p:nvSpPr>
        <p:spPr bwMode="auto">
          <a:xfrm>
            <a:off x="240" y="73539"/>
            <a:ext cx="12191760" cy="534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130000"/>
              <a:buNone/>
              <a:defRPr sz="1600" b="0">
                <a:solidFill>
                  <a:srgbClr val="0000CC"/>
                </a:solidFill>
                <a:latin typeface="Helvetica" pitchFamily="34" charset="0"/>
                <a:ea typeface="Arial Unicode MS" pitchFamily="34" charset="-128"/>
                <a:cs typeface="Helvetica" pitchFamily="34" charset="0"/>
              </a:defRPr>
            </a:lvl1pPr>
            <a:lvl2pPr marL="457200" indent="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1600" b="0">
                <a:solidFill>
                  <a:srgbClr val="009900"/>
                </a:solidFill>
                <a:latin typeface="Helvetica" pitchFamily="34" charset="0"/>
                <a:ea typeface="Arial Unicode MS" pitchFamily="34" charset="-128"/>
                <a:cs typeface="Helvetica" pitchFamily="34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0">
                <a:solidFill>
                  <a:srgbClr val="FF0000"/>
                </a:solidFill>
                <a:latin typeface="Helvetica" pitchFamily="34" charset="0"/>
                <a:ea typeface="Arial Unicode MS" pitchFamily="34" charset="-128"/>
                <a:cs typeface="Helvetica" pitchFamily="34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0">
                <a:solidFill>
                  <a:srgbClr val="FF3300"/>
                </a:solidFill>
                <a:latin typeface="Helvetica" pitchFamily="34" charset="0"/>
                <a:ea typeface="Arial Unicode MS" pitchFamily="34" charset="-128"/>
                <a:cs typeface="Helvetica" pitchFamily="34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0">
                <a:solidFill>
                  <a:srgbClr val="FF3300"/>
                </a:solidFill>
                <a:latin typeface="Helvetica" pitchFamily="34" charset="0"/>
                <a:ea typeface="Arial Unicode MS" pitchFamily="34" charset="-128"/>
                <a:cs typeface="Helvetica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FF33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FF33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FF33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FF3300"/>
                </a:solidFill>
                <a:latin typeface="+mn-lt"/>
              </a:defRPr>
            </a:lvl9pPr>
          </a:lstStyle>
          <a:p>
            <a:endParaRPr lang="fr-FR" kern="0" dirty="0" smtClean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fr-FR" sz="2000" b="1" kern="0" dirty="0" smtClean="0">
                <a:solidFill>
                  <a:srgbClr val="CC33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Structuration de l’effort FCC en France: ‘</a:t>
            </a:r>
            <a:r>
              <a:rPr lang="fr-FR" sz="2000" b="1" kern="0" dirty="0" err="1" smtClean="0">
                <a:solidFill>
                  <a:srgbClr val="CC33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MasterProjet</a:t>
            </a:r>
            <a:r>
              <a:rPr lang="fr-FR" sz="2000" b="1" kern="0" dirty="0" smtClean="0">
                <a:solidFill>
                  <a:srgbClr val="CC33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’ l’IN2P3: ‘FCC-</a:t>
            </a:r>
            <a:r>
              <a:rPr lang="fr-FR" sz="2000" b="1" kern="0" dirty="0" err="1" smtClean="0">
                <a:solidFill>
                  <a:srgbClr val="CC33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Phys</a:t>
            </a:r>
            <a:r>
              <a:rPr lang="fr-FR" sz="2000" kern="0" dirty="0" smtClean="0">
                <a:solidFill>
                  <a:srgbClr val="CC33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’, </a:t>
            </a:r>
          </a:p>
          <a:p>
            <a:r>
              <a:rPr lang="fr-FR" sz="2000" kern="0" dirty="0" smtClean="0">
                <a:solidFill>
                  <a:srgbClr val="CC33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(2019-…) </a:t>
            </a:r>
            <a:r>
              <a:rPr lang="fr-FR" kern="0" dirty="0" smtClean="0">
                <a:solidFill>
                  <a:srgbClr val="CC3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(G. </a:t>
            </a:r>
            <a:r>
              <a:rPr lang="fr-FR" kern="0" dirty="0" err="1" smtClean="0">
                <a:solidFill>
                  <a:srgbClr val="CC3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Bernardi</a:t>
            </a:r>
            <a:r>
              <a:rPr lang="fr-FR" kern="0" dirty="0" smtClean="0">
                <a:solidFill>
                  <a:srgbClr val="CC3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fr-FR" kern="0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personne contact par laboratoire </a:t>
            </a:r>
            <a:r>
              <a:rPr lang="fr-FR" sz="1200" kern="0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(S. Gascon pour l’IP2I)</a:t>
            </a:r>
            <a:endParaRPr lang="fr-FR" kern="0" dirty="0" smtClean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kern="0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Centralise études de physique (potentiel de recherches/mesures), établissement </a:t>
            </a:r>
          </a:p>
          <a:p>
            <a:r>
              <a:rPr lang="fr-FR" sz="1800" kern="0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 contraintes sur les détecteurs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kern="0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Interface avec groupes de travail FCC au CERN, coordonne participation aux </a:t>
            </a:r>
          </a:p>
          <a:p>
            <a:r>
              <a:rPr lang="fr-FR" sz="1800" kern="0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‘Case </a:t>
            </a:r>
            <a:r>
              <a:rPr lang="fr-FR" sz="1800" kern="0" dirty="0" err="1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Studies</a:t>
            </a:r>
            <a:r>
              <a:rPr lang="fr-FR" sz="1800" kern="0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 (</a:t>
            </a:r>
            <a:r>
              <a:rPr lang="fr-FR" sz="1800" kern="0" dirty="0" err="1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e.g</a:t>
            </a:r>
            <a:r>
              <a:rPr lang="fr-FR" sz="1800" kern="0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Snowmass21)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kern="0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Organisation de workshops ‘FCC-France’ ~2 par an (mai 2020, janvier 2021..)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kern="0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Guichet de financement: 2021 missions + stages,  R&amp;D plus tard (&gt;2022)(voir planche précédente)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kern="0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Stage M2 propose 2021 (G. </a:t>
            </a:r>
            <a:r>
              <a:rPr lang="fr-FR" sz="1800" kern="0" dirty="0" err="1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Boudoul</a:t>
            </a:r>
            <a:r>
              <a:rPr lang="fr-FR" sz="1800" kern="0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relié à la proposition MAPS): “Simulations visant les contraintes sur et les performances des possibles détecteurs pour FCC, en particulier l'évaluation des taux de données et des occupations, et la définition des besoins de l'électronique.”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kern="0" dirty="0" smtClean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4C9D46C-8ECA-0444-B4FC-B6BF7137ACE6}"/>
              </a:ext>
            </a:extLst>
          </p:cNvPr>
          <p:cNvSpPr/>
          <p:nvPr/>
        </p:nvSpPr>
        <p:spPr>
          <a:xfrm>
            <a:off x="8318031" y="4035333"/>
            <a:ext cx="3873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kern="0" dirty="0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 G. </a:t>
            </a:r>
            <a:r>
              <a:rPr lang="fr-FR" sz="1200" b="1" kern="0" dirty="0" err="1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Boudoul</a:t>
            </a:r>
            <a:r>
              <a:rPr lang="fr-FR" sz="1200" b="1" kern="0" dirty="0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, D. </a:t>
            </a:r>
            <a:r>
              <a:rPr lang="fr-FR" sz="1200" b="1" kern="0" dirty="0" err="1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Contardo</a:t>
            </a:r>
            <a:r>
              <a:rPr lang="fr-FR" sz="1200" b="1" kern="0" dirty="0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, S. Gascon </a:t>
            </a:r>
            <a:r>
              <a:rPr lang="fr-FR" sz="1200" b="1" kern="0" dirty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+ participation </a:t>
            </a:r>
            <a:r>
              <a:rPr lang="fr-FR" sz="1200" b="1" kern="0" dirty="0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 G</a:t>
            </a:r>
            <a:r>
              <a:rPr lang="fr-FR" sz="1200" b="1" kern="0" dirty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. Grenier, I. </a:t>
            </a:r>
            <a:r>
              <a:rPr lang="fr-FR" sz="1200" b="1" kern="0" dirty="0" err="1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Laktineh</a:t>
            </a:r>
            <a:r>
              <a:rPr lang="fr-FR" sz="1200" b="1" kern="0" dirty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, L. </a:t>
            </a:r>
            <a:r>
              <a:rPr lang="fr-FR" sz="1200" b="1" kern="0" dirty="0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Mirabito  </a:t>
            </a:r>
            <a:r>
              <a:rPr lang="fr-FR" sz="1200" b="1" dirty="0" smtClean="0">
                <a:solidFill>
                  <a:srgbClr val="FF9300"/>
                </a:solidFill>
                <a:latin typeface="Tahoma"/>
                <a:ea typeface="DejaVu Sans"/>
                <a:cs typeface="Tahoma"/>
              </a:rPr>
              <a:t>Collaboration:  </a:t>
            </a:r>
            <a:r>
              <a:rPr lang="fr-FR" sz="1200" b="1" dirty="0">
                <a:solidFill>
                  <a:srgbClr val="FF9300"/>
                </a:solidFill>
                <a:latin typeface="Tahoma"/>
                <a:ea typeface="DejaVu Sans"/>
                <a:cs typeface="Tahoma"/>
              </a:rPr>
              <a:t>G</a:t>
            </a:r>
            <a:r>
              <a:rPr lang="fr-FR" sz="1200" b="1" dirty="0" smtClean="0">
                <a:solidFill>
                  <a:srgbClr val="FF9300"/>
                </a:solidFill>
                <a:latin typeface="Tahoma"/>
                <a:ea typeface="DejaVu Sans"/>
                <a:cs typeface="Tahoma"/>
              </a:rPr>
              <a:t>roupe </a:t>
            </a:r>
            <a:r>
              <a:rPr lang="fr-FR" sz="1200" b="1" dirty="0">
                <a:solidFill>
                  <a:srgbClr val="FF9300"/>
                </a:solidFill>
                <a:latin typeface="Tahoma"/>
                <a:ea typeface="DejaVu Sans"/>
                <a:cs typeface="Tahoma"/>
              </a:rPr>
              <a:t>Théorie IP2I</a:t>
            </a:r>
            <a:endParaRPr lang="fr-FR" sz="1200" b="1" kern="0" dirty="0">
              <a:solidFill>
                <a:srgbClr val="7030A0"/>
              </a:solidFill>
              <a:latin typeface="Tahoma"/>
              <a:ea typeface="DejaVu Sans"/>
              <a:cs typeface="Tahoma"/>
            </a:endParaRPr>
          </a:p>
          <a:p>
            <a:pPr algn="ctr"/>
            <a:r>
              <a:rPr lang="fr-FR" sz="1200" b="1" kern="0" dirty="0" smtClean="0">
                <a:solidFill>
                  <a:srgbClr val="7030A0"/>
                </a:solidFill>
                <a:latin typeface="Tahoma"/>
                <a:ea typeface="DejaVu Sans"/>
                <a:cs typeface="Tahoma"/>
              </a:rPr>
              <a:t>  </a:t>
            </a:r>
            <a:endParaRPr lang="en-GB" sz="1200" kern="0" dirty="0" smtClean="0">
              <a:solidFill>
                <a:srgbClr val="FF9300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4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 CS-IP2I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97"/>
          <a:stretch/>
        </p:blipFill>
        <p:spPr>
          <a:xfrm>
            <a:off x="9459697" y="0"/>
            <a:ext cx="2722772" cy="117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2607120" y="234000"/>
            <a:ext cx="9584640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10" name="TextShape 1"/>
          <p:cNvSpPr txBox="1"/>
          <p:nvPr/>
        </p:nvSpPr>
        <p:spPr>
          <a:xfrm>
            <a:off x="2607119" y="234000"/>
            <a:ext cx="9029709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Composition de </a:t>
            </a:r>
            <a:r>
              <a:rPr kumimoji="0" lang="en-US" sz="36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l’équipe</a:t>
            </a: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: Evolution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-32652" y="1138472"/>
            <a:ext cx="13030198" cy="59481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28611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7AA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7A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DejaVu Sans"/>
                <a:cs typeface="DejaVu Sans"/>
              </a:rPr>
              <a:t>Permanents : </a:t>
            </a:r>
          </a:p>
          <a:p>
            <a:pPr marL="36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7AA1"/>
              </a:buClr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7AA1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2015: </a:t>
            </a:r>
            <a:r>
              <a:rPr kumimoji="0" lang="fr-FR" sz="18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7AA1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18</a:t>
            </a:r>
            <a:r>
              <a:rPr kumimoji="0" lang="fr-FR" sz="18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7AA1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 [ETP 13.85= </a:t>
            </a:r>
            <a:r>
              <a:rPr kumimoji="0" lang="fr-FR" sz="18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DejaVu Sans"/>
                <a:cs typeface="DejaVu Sans"/>
              </a:rPr>
              <a:t>11.35 CNRS</a:t>
            </a:r>
            <a:r>
              <a:rPr kumimoji="0" lang="fr-FR" sz="18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7A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DejaVu Sans"/>
                <a:cs typeface="DejaVu Sans"/>
              </a:rPr>
              <a:t> </a:t>
            </a:r>
            <a:r>
              <a:rPr kumimoji="0" lang="fr-FR" sz="18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7AA1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+ 2.5 UCBL]</a:t>
            </a:r>
            <a:r>
              <a:rPr kumimoji="0" lang="fr-FR" sz="18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7AA1"/>
                </a:solidFill>
                <a:effectLst/>
                <a:uLnTx/>
                <a:uFillTx/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                                                                                2020: </a:t>
            </a:r>
            <a:r>
              <a:rPr kumimoji="0" lang="fr-FR" sz="18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7AA1"/>
                </a:solidFill>
                <a:effectLst/>
                <a:uLnTx/>
                <a:uFillTx/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17</a:t>
            </a:r>
            <a:r>
              <a:rPr kumimoji="0" lang="fr-FR" sz="18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7AA1"/>
                </a:solidFill>
                <a:effectLst/>
                <a:uLnTx/>
                <a:uFillTx/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 [ETP 10.37= </a:t>
            </a:r>
            <a:r>
              <a:rPr kumimoji="0" lang="fr-FR" sz="18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7.85 CNRS </a:t>
            </a:r>
            <a:r>
              <a:rPr kumimoji="0" lang="fr-FR" sz="18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7AA1"/>
                </a:solidFill>
                <a:effectLst/>
                <a:uLnTx/>
                <a:uFillTx/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+ 2.52 UCBL ] ~</a:t>
            </a:r>
            <a:r>
              <a:rPr kumimoji="0" lang="fr-FR" sz="18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75%</a:t>
            </a:r>
            <a:r>
              <a:rPr kumimoji="0" lang="fr-FR" sz="18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7AA1"/>
                </a:solidFill>
                <a:effectLst/>
                <a:uLnTx/>
                <a:uFillTx/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 2015</a:t>
            </a:r>
          </a:p>
          <a:p>
            <a:pPr marL="228600" marR="0" lvl="0" indent="-22824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7AA1"/>
              </a:buClr>
              <a:buSzTx/>
              <a:buFont typeface="Arial"/>
              <a:buChar char="•"/>
              <a:tabLst/>
              <a:defRPr/>
            </a:pPr>
            <a:endParaRPr kumimoji="0" lang="fr-FR" sz="1800" b="0" i="0" u="none" strike="noStrike" kern="120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743310" marR="0" lvl="1" indent="-28575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743310" marR="0" lvl="1" indent="-28575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743310" marR="0" lvl="1" indent="-28575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743310" marR="0" lvl="1" indent="-28575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743310" marR="0" lvl="1" indent="-28575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457200" marR="0" lvl="0" indent="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457200" marR="0" lvl="0" indent="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DejaVu Sans"/>
                <a:cs typeface="DejaVu Sans"/>
              </a:rPr>
              <a:t>+</a:t>
            </a: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 jusqu’à 4 départs en retraite possibles d’ici </a:t>
            </a: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2025 (1 CNRS + 3 UCBL)</a:t>
            </a:r>
          </a:p>
          <a:p>
            <a:pPr marL="457200" marR="0" lvl="0" indent="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7429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Niveau </a:t>
            </a:r>
            <a:r>
              <a:rPr kumimoji="0" lang="fr-FR" sz="1600" b="0" i="0" u="none" strike="noStrike" kern="1200" cap="none" spc="-1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d’attrition</a:t>
            </a: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fr-FR" sz="1600" b="0" i="0" u="none" strike="noStrike" kern="1200" cap="none" spc="-1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compréhensible</a:t>
            </a: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: ancienneté CMS moyenne des partants (hors retraites) </a:t>
            </a:r>
            <a:r>
              <a:rPr kumimoji="0" lang="fr-FR" sz="1600" b="1" i="0" u="none" strike="noStrike" kern="120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~17ans </a:t>
            </a:r>
          </a:p>
          <a:p>
            <a:pPr marL="457200" marR="0" lvl="0" indent="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</a:t>
            </a: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Besoin de </a:t>
            </a:r>
            <a:r>
              <a:rPr kumimoji="0" lang="fr-FR" sz="16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1-2 recrutements </a:t>
            </a:r>
            <a:r>
              <a:rPr kumimoji="0" lang="fr-FR" sz="16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CNRS </a:t>
            </a:r>
            <a:r>
              <a:rPr kumimoji="0" lang="fr-FR" sz="16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sur les 5 prochaines années: </a:t>
            </a: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pour compenser perte d’expertises en                        direction d’analyses, </a:t>
            </a:r>
            <a:r>
              <a:rPr kumimoji="0" lang="fr-FR" sz="16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tracking</a:t>
            </a: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, calorimétrie…pour assurer d’importantes contributions au HL-LHC jusqu’en ~2040,        de pair avec nos investissements.</a:t>
            </a:r>
          </a:p>
          <a:p>
            <a:pPr marL="457200" marR="0" lvl="0" indent="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</a:t>
            </a: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Besoin </a:t>
            </a:r>
            <a:r>
              <a:rPr kumimoji="0" lang="fr-FR" sz="16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d’</a:t>
            </a:r>
            <a:r>
              <a:rPr kumimoji="0" lang="fr-FR" sz="16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un </a:t>
            </a:r>
            <a:r>
              <a:rPr kumimoji="0" lang="fr-FR" sz="16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postdoctorant</a:t>
            </a:r>
            <a:r>
              <a:rPr kumimoji="0" lang="fr-FR" sz="16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 pour chacun des 2 grands axes</a:t>
            </a: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 </a:t>
            </a: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de physique (participation mises</a:t>
            </a:r>
            <a:r>
              <a:rPr kumimoji="0" lang="fr-FR" sz="1600" b="0" i="0" u="none" strike="noStrike" kern="1200" cap="none" spc="-1" normalizeH="0" noProof="0" dirty="0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 à niveau</a:t>
            </a: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),       dotation 2021=1 seulement, dotation 2020 =0</a:t>
            </a:r>
          </a:p>
          <a:p>
            <a:pPr marL="457200" marR="0" lvl="0" indent="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Besoin </a:t>
            </a:r>
            <a:r>
              <a:rPr kumimoji="0" lang="fr-FR" sz="16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d’entre 1-3 doctorants entrants par année</a:t>
            </a: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, </a:t>
            </a: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2020=0, 2021=1 (</a:t>
            </a:r>
            <a:r>
              <a:rPr kumimoji="0" lang="fr-FR" sz="16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Labex</a:t>
            </a: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  <a:sym typeface="Wingdings" panose="05000000000000000000" pitchFamily="2" charset="2"/>
              </a:rPr>
              <a:t> LIO) +? (concours ED-PHAST)</a:t>
            </a:r>
          </a:p>
          <a:p>
            <a:pPr marL="457200" marR="0" lvl="0" indent="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DejaVu Sans"/>
              <a:sym typeface="Wingdings" panose="05000000000000000000" pitchFamily="2" charset="2"/>
            </a:endParaRPr>
          </a:p>
          <a:p>
            <a:pPr marL="457200" marR="0" lvl="0" indent="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-1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DejaVu Sans"/>
              <a:sym typeface="Wingdings" panose="05000000000000000000" pitchFamily="2" charset="2"/>
            </a:endParaRPr>
          </a:p>
          <a:p>
            <a:pPr marL="457200" marR="0" lvl="0" indent="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-1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DejaVu Sans"/>
            </a:endParaRPr>
          </a:p>
          <a:p>
            <a:pPr marL="457560" marR="0" lvl="1" indent="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273A43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685800" marR="0" lvl="1" indent="-22824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 typeface="Arial"/>
              <a:buChar char="•"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273A43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685800" marR="0" lvl="1" indent="-22824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 typeface="Arial"/>
              <a:buChar char="•"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273A43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457560" marR="0" lvl="1" indent="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273A43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        </a:t>
            </a:r>
            <a:endParaRPr kumimoji="0" lang="fr-FR" sz="1600" b="0" i="0" u="none" strike="noStrike" kern="1200" cap="none" spc="-1" normalizeH="0" baseline="0" noProof="0" dirty="0">
              <a:ln>
                <a:noFill/>
              </a:ln>
              <a:solidFill>
                <a:srgbClr val="273A43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</p:txBody>
      </p:sp>
      <p:sp>
        <p:nvSpPr>
          <p:cNvPr id="227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A3AE9-FFBC-4D68-80F5-A80339FE76BF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30" name="Line 6"/>
          <p:cNvSpPr/>
          <p:nvPr/>
        </p:nvSpPr>
        <p:spPr>
          <a:xfrm>
            <a:off x="-32652" y="6619820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/>
          </p:nvPr>
        </p:nvGraphicFramePr>
        <p:xfrm>
          <a:off x="2032000" y="2200117"/>
          <a:ext cx="8128002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4547129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35318308"/>
                    </a:ext>
                  </a:extLst>
                </a:gridCol>
                <a:gridCol w="1561495">
                  <a:extLst>
                    <a:ext uri="{9D8B030D-6E8A-4147-A177-3AD203B41FA5}">
                      <a16:colId xmlns:a16="http://schemas.microsoft.com/office/drawing/2014/main" val="1309140530"/>
                    </a:ext>
                  </a:extLst>
                </a:gridCol>
                <a:gridCol w="1147839">
                  <a:extLst>
                    <a:ext uri="{9D8B030D-6E8A-4147-A177-3AD203B41FA5}">
                      <a16:colId xmlns:a16="http://schemas.microsoft.com/office/drawing/2014/main" val="63591508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20511544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880745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Annee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ETP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Chercheurs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E-C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%2015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Remarque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340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13.85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11.35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758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effectLst/>
                        </a:rPr>
                        <a:t>2020</a:t>
                      </a:r>
                      <a:endParaRPr lang="fr-FR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effectLst/>
                        </a:rPr>
                        <a:t>10.37</a:t>
                      </a:r>
                      <a:endParaRPr lang="fr-FR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effectLst/>
                        </a:rPr>
                        <a:t>7.85</a:t>
                      </a:r>
                      <a:endParaRPr lang="fr-FR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effectLst/>
                        </a:rPr>
                        <a:t>2.52</a:t>
                      </a:r>
                      <a:endParaRPr lang="fr-FR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effectLst/>
                        </a:rPr>
                        <a:t>75%</a:t>
                      </a:r>
                      <a:endParaRPr lang="fr-FR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arrive</a:t>
                      </a:r>
                      <a:r>
                        <a:rPr lang="fr-FR" sz="1200" baseline="0" noProof="0" dirty="0" smtClean="0"/>
                        <a:t>e 2017, 4.5 </a:t>
                      </a:r>
                      <a:r>
                        <a:rPr lang="fr-FR" sz="1200" baseline="0" noProof="0" dirty="0" smtClean="0"/>
                        <a:t>départs </a:t>
                      </a:r>
                      <a:r>
                        <a:rPr lang="fr-FR" sz="1200" baseline="0" noProof="0" dirty="0" smtClean="0"/>
                        <a:t>HDR </a:t>
                      </a:r>
                      <a:r>
                        <a:rPr lang="en-US" sz="1200" baseline="0" dirty="0" smtClean="0"/>
                        <a:t> 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917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2022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2.25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 departs HDR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5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2024</a:t>
                      </a:r>
                      <a:endParaRPr lang="fr-FR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7.25</a:t>
                      </a:r>
                      <a:endParaRPr lang="fr-FR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fr-FR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2.25</a:t>
                      </a:r>
                      <a:endParaRPr lang="fr-FR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52%</a:t>
                      </a:r>
                      <a:endParaRPr lang="fr-FR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 departs</a:t>
                      </a:r>
                      <a:endParaRPr lang="fr-FR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281330"/>
                  </a:ext>
                </a:extLst>
              </a:tr>
            </a:tbl>
          </a:graphicData>
        </a:graphic>
      </p:graphicFrame>
      <p:sp>
        <p:nvSpPr>
          <p:cNvPr id="12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S. GASCON  CS-IP2I 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5554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2607120" y="234000"/>
            <a:ext cx="9584640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10" name="TextShape 1"/>
          <p:cNvSpPr txBox="1"/>
          <p:nvPr/>
        </p:nvSpPr>
        <p:spPr>
          <a:xfrm>
            <a:off x="2607119" y="234000"/>
            <a:ext cx="9029709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Conclusion </a:t>
            </a: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 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-66906" y="1258217"/>
            <a:ext cx="12310945" cy="471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286110" lvl="0" indent="-285750">
              <a:lnSpc>
                <a:spcPct val="90000"/>
              </a:lnSpc>
              <a:spcBef>
                <a:spcPts val="1001"/>
              </a:spcBef>
              <a:buClr>
                <a:srgbClr val="007AA1"/>
              </a:buClr>
              <a:buFont typeface="Wingdings" panose="05000000000000000000" pitchFamily="2" charset="2"/>
              <a:buChar char="Ø"/>
              <a:defRPr/>
            </a:pPr>
            <a:r>
              <a:rPr lang="fr-FR" spc="-1" noProof="0" dirty="0" smtClean="0">
                <a:solidFill>
                  <a:srgbClr val="007A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DejaVu Sans"/>
                <a:cs typeface="DejaVu Sans"/>
              </a:rPr>
              <a:t>L’avenir du LHC (2021-2027): </a:t>
            </a:r>
            <a:r>
              <a:rPr lang="fr-FR" spc="-1" noProof="0" dirty="0" smtClean="0">
                <a:solidFill>
                  <a:srgbClr val="007AA1"/>
                </a:solidFill>
                <a:latin typeface="Verdana"/>
                <a:ea typeface="DejaVu Sans"/>
                <a:cs typeface="DejaVu Sans"/>
              </a:rPr>
              <a:t>Pendant cette période</a:t>
            </a:r>
            <a:r>
              <a:rPr lang="fr-FR" spc="-1" dirty="0" smtClean="0">
                <a:solidFill>
                  <a:srgbClr val="007AA1"/>
                </a:solidFill>
                <a:latin typeface="Verdana"/>
              </a:rPr>
              <a:t>, </a:t>
            </a:r>
            <a:r>
              <a:rPr lang="fr-FR" spc="-1" dirty="0" smtClean="0">
                <a:solidFill>
                  <a:srgbClr val="FF0000"/>
                </a:solidFill>
                <a:latin typeface="Verdana"/>
              </a:rPr>
              <a:t>notre groupe fera face à un triple défi</a:t>
            </a:r>
            <a:r>
              <a:rPr lang="fr-FR" spc="-1" dirty="0" smtClean="0">
                <a:solidFill>
                  <a:srgbClr val="007AA1"/>
                </a:solidFill>
                <a:latin typeface="Verdana"/>
              </a:rPr>
              <a:t>:</a:t>
            </a:r>
            <a:endParaRPr lang="fr-FR" spc="-1" noProof="0" dirty="0" smtClean="0">
              <a:solidFill>
                <a:srgbClr val="007A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DejaVu Sans"/>
              <a:cs typeface="DejaVu Sans"/>
            </a:endParaRPr>
          </a:p>
          <a:p>
            <a:pPr marL="743310" lvl="1" indent="-285750">
              <a:lnSpc>
                <a:spcPct val="90000"/>
              </a:lnSpc>
              <a:spcBef>
                <a:spcPts val="1001"/>
              </a:spcBef>
              <a:buClr>
                <a:srgbClr val="007AA1"/>
              </a:buClr>
              <a:buFont typeface="Wingdings" panose="05000000000000000000" pitchFamily="2" charset="2"/>
              <a:buChar char="Ø"/>
              <a:defRPr/>
            </a:pPr>
            <a:r>
              <a:rPr lang="fr-FR" spc="-1" dirty="0" smtClean="0">
                <a:solidFill>
                  <a:srgbClr val="007AA1"/>
                </a:solidFill>
                <a:latin typeface="Verdana"/>
              </a:rPr>
              <a:t>Finaliser/publier la 'queue' des analyses traitant les données du Run 2</a:t>
            </a:r>
          </a:p>
          <a:p>
            <a:pPr marL="743310" lvl="1" indent="-285750">
              <a:lnSpc>
                <a:spcPct val="90000"/>
              </a:lnSpc>
              <a:spcBef>
                <a:spcPts val="1001"/>
              </a:spcBef>
              <a:buClr>
                <a:srgbClr val="007AA1"/>
              </a:buClr>
              <a:buFont typeface="Wingdings" panose="05000000000000000000" pitchFamily="2" charset="2"/>
              <a:buChar char="Ø"/>
              <a:defRPr/>
            </a:pPr>
            <a:r>
              <a:rPr lang="fr-FR" spc="-1" dirty="0" smtClean="0">
                <a:solidFill>
                  <a:srgbClr val="007AA1"/>
                </a:solidFill>
                <a:latin typeface="Verdana"/>
              </a:rPr>
              <a:t>Préparer et exploiter les données du Run 3 (2021-2024), avec recentrage sur 2 axes de recherche: H et photons et physique du quark top, tout en continuant d'assurer un soutien aux opérations</a:t>
            </a:r>
          </a:p>
          <a:p>
            <a:pPr marL="743310" lvl="1" indent="-285750">
              <a:lnSpc>
                <a:spcPct val="90000"/>
              </a:lnSpc>
              <a:spcBef>
                <a:spcPts val="1001"/>
              </a:spcBef>
              <a:buClr>
                <a:srgbClr val="007AA1"/>
              </a:buClr>
              <a:buFont typeface="Wingdings" panose="05000000000000000000" pitchFamily="2" charset="2"/>
              <a:buChar char="Ø"/>
              <a:defRPr/>
            </a:pPr>
            <a:r>
              <a:rPr lang="fr-FR" spc="-1" dirty="0" smtClean="0">
                <a:solidFill>
                  <a:srgbClr val="007AA1"/>
                </a:solidFill>
                <a:latin typeface="Verdana"/>
              </a:rPr>
              <a:t>La construction et installation/mise en service des upgrades (Trajectographe </a:t>
            </a:r>
            <a:r>
              <a:rPr lang="fr-FR" spc="-1" dirty="0" err="1" smtClean="0">
                <a:solidFill>
                  <a:srgbClr val="007AA1"/>
                </a:solidFill>
                <a:latin typeface="Verdana"/>
              </a:rPr>
              <a:t>CiC</a:t>
            </a:r>
            <a:r>
              <a:rPr lang="fr-FR" spc="-1" dirty="0" smtClean="0">
                <a:solidFill>
                  <a:srgbClr val="007AA1"/>
                </a:solidFill>
                <a:latin typeface="Verdana"/>
              </a:rPr>
              <a:t> et TEDD, Muon </a:t>
            </a:r>
            <a:r>
              <a:rPr lang="fr-FR" spc="-1" dirty="0" err="1" smtClean="0">
                <a:solidFill>
                  <a:srgbClr val="007AA1"/>
                </a:solidFill>
                <a:latin typeface="Verdana"/>
              </a:rPr>
              <a:t>iRPCs</a:t>
            </a:r>
            <a:r>
              <a:rPr lang="fr-FR" spc="-1" dirty="0" smtClean="0">
                <a:solidFill>
                  <a:srgbClr val="007AA1"/>
                </a:solidFill>
                <a:latin typeface="Verdana"/>
              </a:rPr>
              <a:t>)</a:t>
            </a:r>
          </a:p>
          <a:p>
            <a:pPr marL="457560" lvl="1">
              <a:lnSpc>
                <a:spcPct val="90000"/>
              </a:lnSpc>
              <a:spcBef>
                <a:spcPts val="1001"/>
              </a:spcBef>
              <a:buClr>
                <a:srgbClr val="007AA1"/>
              </a:buClr>
              <a:defRPr/>
            </a:pPr>
            <a:r>
              <a:rPr lang="fr-FR" spc="-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Wingdings" panose="05000000000000000000" pitchFamily="2" charset="2"/>
              </a:rPr>
              <a:t></a:t>
            </a:r>
            <a:r>
              <a:rPr lang="fr-FR" spc="-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Besoins soutenus en RH (planche précédente): recrutements, </a:t>
            </a:r>
            <a:r>
              <a:rPr lang="fr-FR" spc="-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postdocs</a:t>
            </a:r>
            <a:r>
              <a:rPr lang="fr-FR" spc="-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, thèses</a:t>
            </a:r>
          </a:p>
          <a:p>
            <a:pPr marL="286110" indent="-285750">
              <a:lnSpc>
                <a:spcPct val="90000"/>
              </a:lnSpc>
              <a:spcBef>
                <a:spcPts val="1001"/>
              </a:spcBef>
              <a:buClr>
                <a:srgbClr val="007AA1"/>
              </a:buClr>
              <a:buFont typeface="Wingdings" panose="05000000000000000000" pitchFamily="2" charset="2"/>
              <a:buChar char="Ø"/>
              <a:defRPr/>
            </a:pPr>
            <a:r>
              <a:rPr lang="fr-FR" spc="-1" dirty="0" smtClean="0">
                <a:solidFill>
                  <a:srgbClr val="007A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L‘ère HL-LHC (2027-2040): </a:t>
            </a:r>
            <a:r>
              <a:rPr lang="fr-FR" spc="-1" dirty="0" smtClean="0">
                <a:solidFill>
                  <a:srgbClr val="007AA1"/>
                </a:solidFill>
                <a:latin typeface="Verdana"/>
              </a:rPr>
              <a:t>Le HL-LHC est la première priorité affichée de l'ESPP </a:t>
            </a:r>
            <a:r>
              <a:rPr kumimoji="0" lang="fr-FR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7AA1"/>
                </a:solidFill>
                <a:uLnTx/>
                <a:uFillTx/>
                <a:latin typeface="Verdana"/>
                <a:ea typeface="DejaVu Sans"/>
                <a:cs typeface="DejaVu Sans"/>
              </a:rPr>
              <a:t>:</a:t>
            </a:r>
          </a:p>
          <a:p>
            <a:pPr marL="743310" lvl="1" indent="-285750">
              <a:lnSpc>
                <a:spcPct val="90000"/>
              </a:lnSpc>
              <a:spcBef>
                <a:spcPts val="1001"/>
              </a:spcBef>
              <a:buClr>
                <a:srgbClr val="007AA1"/>
              </a:buClr>
              <a:buFont typeface="Wingdings" panose="05000000000000000000" pitchFamily="2" charset="2"/>
              <a:buChar char="Ø"/>
              <a:defRPr/>
            </a:pPr>
            <a:r>
              <a:rPr lang="fr-FR" spc="-1" dirty="0" smtClean="0">
                <a:solidFill>
                  <a:srgbClr val="FF0000"/>
                </a:solidFill>
                <a:latin typeface="Verdana"/>
                <a:sym typeface="Wingdings" panose="05000000000000000000" pitchFamily="2" charset="2"/>
              </a:rPr>
              <a:t>1ers pas/projections par des membres du groupe </a:t>
            </a:r>
            <a:r>
              <a:rPr lang="fr-FR" spc="-1" dirty="0" smtClean="0">
                <a:solidFill>
                  <a:srgbClr val="007AA1"/>
                </a:solidFill>
                <a:latin typeface="Verdana"/>
                <a:sym typeface="Wingdings" panose="05000000000000000000" pitchFamily="2" charset="2"/>
              </a:rPr>
              <a:t>selon les axes des </a:t>
            </a:r>
            <a:r>
              <a:rPr lang="fr-FR" spc="-1" dirty="0" err="1" smtClean="0">
                <a:solidFill>
                  <a:srgbClr val="007AA1"/>
                </a:solidFill>
                <a:latin typeface="Verdana"/>
                <a:sym typeface="Wingdings" panose="05000000000000000000" pitchFamily="2" charset="2"/>
              </a:rPr>
              <a:t>Runs</a:t>
            </a:r>
            <a:r>
              <a:rPr lang="fr-FR" spc="-1" dirty="0" smtClean="0">
                <a:solidFill>
                  <a:srgbClr val="007AA1"/>
                </a:solidFill>
                <a:latin typeface="Verdana"/>
                <a:sym typeface="Wingdings" panose="05000000000000000000" pitchFamily="2" charset="2"/>
              </a:rPr>
              <a:t> 2-3, </a:t>
            </a:r>
            <a:r>
              <a:rPr lang="fr-FR" spc="-1" dirty="0" smtClean="0">
                <a:solidFill>
                  <a:srgbClr val="FF0000"/>
                </a:solidFill>
                <a:latin typeface="Verdana"/>
                <a:sym typeface="Wingdings" panose="05000000000000000000" pitchFamily="2" charset="2"/>
              </a:rPr>
              <a:t>implication</a:t>
            </a:r>
            <a:r>
              <a:rPr lang="fr-FR" spc="-1" dirty="0" smtClean="0">
                <a:solidFill>
                  <a:srgbClr val="007AA1"/>
                </a:solidFill>
                <a:latin typeface="Verdana"/>
                <a:sym typeface="Wingdings" panose="05000000000000000000" pitchFamily="2" charset="2"/>
              </a:rPr>
              <a:t> dans l'infrastructure de reconstruction et l'analyse</a:t>
            </a:r>
          </a:p>
          <a:p>
            <a:pPr marL="286110" indent="-285750">
              <a:lnSpc>
                <a:spcPct val="90000"/>
              </a:lnSpc>
              <a:spcBef>
                <a:spcPts val="1001"/>
              </a:spcBef>
              <a:buClr>
                <a:srgbClr val="007AA1"/>
              </a:buClr>
              <a:buFont typeface="Wingdings" panose="05000000000000000000" pitchFamily="2" charset="2"/>
              <a:buChar char="Ø"/>
              <a:defRPr/>
            </a:pPr>
            <a:r>
              <a:rPr lang="fr-FR" spc="-1" dirty="0" smtClean="0">
                <a:solidFill>
                  <a:srgbClr val="007A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sym typeface="Wingdings" panose="05000000000000000000" pitchFamily="2" charset="2"/>
              </a:rPr>
              <a:t>Au-delà du LHC/HL-LHC: </a:t>
            </a:r>
            <a:r>
              <a:rPr lang="fr-FR" spc="-1" dirty="0" smtClean="0">
                <a:solidFill>
                  <a:srgbClr val="007AA1"/>
                </a:solidFill>
                <a:latin typeface="Verdana"/>
                <a:sym typeface="Wingdings" panose="05000000000000000000" pitchFamily="2" charset="2"/>
              </a:rPr>
              <a:t>Le ESPP a choisi </a:t>
            </a:r>
            <a:r>
              <a:rPr lang="fr-FR" spc="-1" dirty="0" smtClean="0">
                <a:solidFill>
                  <a:srgbClr val="FF0000"/>
                </a:solidFill>
                <a:latin typeface="Verdana"/>
                <a:sym typeface="Wingdings" panose="05000000000000000000" pitchFamily="2" charset="2"/>
              </a:rPr>
              <a:t>"l'usine à </a:t>
            </a:r>
            <a:r>
              <a:rPr lang="fr-FR" spc="-1" dirty="0" err="1" smtClean="0">
                <a:solidFill>
                  <a:srgbClr val="FF0000"/>
                </a:solidFill>
                <a:latin typeface="Verdana"/>
                <a:sym typeface="Wingdings" panose="05000000000000000000" pitchFamily="2" charset="2"/>
              </a:rPr>
              <a:t>Higgs</a:t>
            </a:r>
            <a:r>
              <a:rPr lang="fr-FR" spc="-1" dirty="0" smtClean="0">
                <a:solidFill>
                  <a:srgbClr val="FF0000"/>
                </a:solidFill>
                <a:latin typeface="Verdana"/>
                <a:sym typeface="Wingdings" panose="05000000000000000000" pitchFamily="2" charset="2"/>
              </a:rPr>
              <a:t>" </a:t>
            </a:r>
            <a:r>
              <a:rPr lang="fr-FR" spc="-1" dirty="0" smtClean="0">
                <a:solidFill>
                  <a:srgbClr val="007AA1"/>
                </a:solidFill>
                <a:latin typeface="Verdana"/>
                <a:sym typeface="Wingdings" panose="05000000000000000000" pitchFamily="2" charset="2"/>
              </a:rPr>
              <a:t>comme prochaine priorité, accompagnée d'avancement sur la faisabilité d'un collisionneur </a:t>
            </a:r>
            <a:r>
              <a:rPr lang="fr-FR" spc="-1" dirty="0" err="1" smtClean="0">
                <a:solidFill>
                  <a:srgbClr val="007AA1"/>
                </a:solidFill>
                <a:latin typeface="Verdana"/>
                <a:sym typeface="Wingdings" panose="05000000000000000000" pitchFamily="2" charset="2"/>
              </a:rPr>
              <a:t>hh</a:t>
            </a:r>
            <a:r>
              <a:rPr lang="fr-FR" spc="-1" dirty="0" smtClean="0">
                <a:solidFill>
                  <a:srgbClr val="007AA1"/>
                </a:solidFill>
                <a:latin typeface="Verdana"/>
                <a:sym typeface="Wingdings" panose="05000000000000000000" pitchFamily="2" charset="2"/>
              </a:rPr>
              <a:t> au CERN</a:t>
            </a:r>
          </a:p>
          <a:p>
            <a:pPr marL="743310" lvl="1" indent="-285750">
              <a:lnSpc>
                <a:spcPct val="90000"/>
              </a:lnSpc>
              <a:spcBef>
                <a:spcPts val="1001"/>
              </a:spcBef>
              <a:buClr>
                <a:srgbClr val="007AA1"/>
              </a:buClr>
              <a:buFont typeface="Wingdings" panose="05000000000000000000" pitchFamily="2" charset="2"/>
              <a:buChar char="Ø"/>
              <a:defRPr/>
            </a:pPr>
            <a:r>
              <a:rPr lang="fr-FR" spc="-1" dirty="0" smtClean="0">
                <a:solidFill>
                  <a:srgbClr val="007AA1"/>
                </a:solidFill>
                <a:latin typeface="Verdana"/>
                <a:sym typeface="Wingdings" panose="05000000000000000000" pitchFamily="2" charset="2"/>
              </a:rPr>
              <a:t>Les </a:t>
            </a:r>
            <a:r>
              <a:rPr lang="fr-FR" spc="-1" dirty="0" smtClean="0">
                <a:solidFill>
                  <a:srgbClr val="FF0000"/>
                </a:solidFill>
                <a:latin typeface="Verdana"/>
                <a:sym typeface="Wingdings" panose="05000000000000000000" pitchFamily="2" charset="2"/>
              </a:rPr>
              <a:t>implications actuelles des membres du groupe en R&amp;D</a:t>
            </a:r>
            <a:r>
              <a:rPr lang="fr-FR" spc="-1" dirty="0" smtClean="0">
                <a:solidFill>
                  <a:srgbClr val="007AA1"/>
                </a:solidFill>
                <a:latin typeface="Verdana"/>
                <a:sym typeface="Wingdings" panose="05000000000000000000" pitchFamily="2" charset="2"/>
              </a:rPr>
              <a:t>: CALICE (programme mur de 15 ans) et consortium MAPS (effort nouveau), sont </a:t>
            </a:r>
            <a:r>
              <a:rPr lang="fr-FR" spc="-1" dirty="0" smtClean="0">
                <a:solidFill>
                  <a:srgbClr val="FF0000"/>
                </a:solidFill>
                <a:latin typeface="Verdana"/>
                <a:sym typeface="Wingdings" panose="05000000000000000000" pitchFamily="2" charset="2"/>
              </a:rPr>
              <a:t>cohérentes</a:t>
            </a:r>
            <a:r>
              <a:rPr lang="fr-FR" spc="-1" dirty="0" smtClean="0">
                <a:solidFill>
                  <a:srgbClr val="007AA1"/>
                </a:solidFill>
                <a:latin typeface="Verdana"/>
                <a:sym typeface="Wingdings" panose="05000000000000000000" pitchFamily="2" charset="2"/>
              </a:rPr>
              <a:t> avec cette stratégie ainsi qu’avec celle de l’IN2P3, et en plus sont </a:t>
            </a:r>
            <a:r>
              <a:rPr lang="fr-FR" spc="-1" dirty="0" smtClean="0">
                <a:solidFill>
                  <a:srgbClr val="FF0000"/>
                </a:solidFill>
                <a:latin typeface="Verdana"/>
                <a:sym typeface="Wingdings" panose="05000000000000000000" pitchFamily="2" charset="2"/>
              </a:rPr>
              <a:t>applicables à plusieurs options de collisionneurs futurs</a:t>
            </a:r>
            <a:endParaRPr lang="fr-FR" spc="-1" dirty="0" smtClean="0">
              <a:solidFill>
                <a:srgbClr val="007AA1"/>
              </a:solidFill>
              <a:latin typeface="Verdana"/>
              <a:sym typeface="Wingdings" panose="05000000000000000000" pitchFamily="2" charset="2"/>
            </a:endParaRPr>
          </a:p>
          <a:p>
            <a:pPr marL="286110" indent="-285750">
              <a:lnSpc>
                <a:spcPct val="90000"/>
              </a:lnSpc>
              <a:spcBef>
                <a:spcPts val="1001"/>
              </a:spcBef>
              <a:buClr>
                <a:srgbClr val="007AA1"/>
              </a:buClr>
              <a:buFont typeface="Wingdings" panose="05000000000000000000" pitchFamily="2" charset="2"/>
              <a:buChar char="Ø"/>
              <a:defRPr/>
            </a:pPr>
            <a:endParaRPr lang="fr-FR" spc="-1" dirty="0" smtClean="0">
              <a:solidFill>
                <a:srgbClr val="007AA1"/>
              </a:solidFill>
              <a:latin typeface="Verdana"/>
              <a:sym typeface="Wingdings" panose="05000000000000000000" pitchFamily="2" charset="2"/>
            </a:endParaRPr>
          </a:p>
          <a:p>
            <a:pPr marL="743310" lvl="1" indent="-285750">
              <a:lnSpc>
                <a:spcPct val="90000"/>
              </a:lnSpc>
              <a:spcBef>
                <a:spcPts val="1001"/>
              </a:spcBef>
              <a:buClr>
                <a:srgbClr val="007AA1"/>
              </a:buClr>
              <a:buFont typeface="Wingdings" panose="05000000000000000000" pitchFamily="2" charset="2"/>
              <a:buChar char="Ø"/>
              <a:defRPr/>
            </a:pPr>
            <a:endParaRPr lang="fr-FR" spc="-1" dirty="0" smtClean="0">
              <a:solidFill>
                <a:srgbClr val="007AA1"/>
              </a:solidFill>
              <a:latin typeface="Verdana"/>
              <a:sym typeface="Wingdings" panose="05000000000000000000" pitchFamily="2" charset="2"/>
            </a:endParaRPr>
          </a:p>
          <a:p>
            <a:pPr marL="743310" lvl="1" indent="-285750">
              <a:lnSpc>
                <a:spcPct val="90000"/>
              </a:lnSpc>
              <a:spcBef>
                <a:spcPts val="1001"/>
              </a:spcBef>
              <a:buClr>
                <a:srgbClr val="007AA1"/>
              </a:buClr>
              <a:buFont typeface="Wingdings" panose="05000000000000000000" pitchFamily="2" charset="2"/>
              <a:buChar char="Ø"/>
              <a:defRPr/>
            </a:pPr>
            <a:endParaRPr kumimoji="0" lang="fr-FR" b="0" i="0" u="none" strike="noStrike" kern="1200" cap="none" spc="-1" normalizeH="0" baseline="0" noProof="0" dirty="0" smtClean="0">
              <a:ln>
                <a:noFill/>
              </a:ln>
              <a:solidFill>
                <a:srgbClr val="007AA1"/>
              </a:solidFill>
              <a:effectLst/>
              <a:uLnTx/>
              <a:uFillTx/>
              <a:latin typeface="Verdana"/>
              <a:ea typeface="DejaVu Sans"/>
              <a:cs typeface="DejaVu Sans"/>
              <a:sym typeface="Wingdings" panose="05000000000000000000" pitchFamily="2" charset="2"/>
            </a:endParaRPr>
          </a:p>
          <a:p>
            <a:pPr marL="228600" marR="0" lvl="0" indent="-22824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7AA1"/>
              </a:buClr>
              <a:buSzTx/>
              <a:buFont typeface="Arial"/>
              <a:buChar char="•"/>
              <a:tabLst/>
              <a:defRPr/>
            </a:pPr>
            <a:endParaRPr kumimoji="0" lang="fr-FR" sz="1800" b="0" i="0" u="none" strike="noStrike" kern="120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743310" marR="0" lvl="1" indent="-28575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743310" marR="0" lvl="1" indent="-28575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743310" marR="0" lvl="1" indent="-28575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743310" marR="0" lvl="1" indent="-28575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743310" marR="0" lvl="1" indent="-28575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743310" marR="0" lvl="1" indent="-28575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457560" marR="0" lvl="1" indent="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457560" marR="0" lvl="1" indent="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457200" marR="0" lvl="0" indent="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-1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DejaVu Sans"/>
            </a:endParaRPr>
          </a:p>
          <a:p>
            <a:pPr marL="457560" marR="0" lvl="1" indent="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273A43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685800" marR="0" lvl="1" indent="-22824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 typeface="Arial"/>
              <a:buChar char="•"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273A43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685800" marR="0" lvl="1" indent="-22824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 typeface="Arial"/>
              <a:buChar char="•"/>
              <a:tabLst/>
              <a:defRPr/>
            </a:pPr>
            <a:endParaRPr kumimoji="0" lang="fr-FR" sz="1600" b="0" i="0" u="none" strike="noStrike" kern="1200" cap="none" spc="-1" normalizeH="0" baseline="0" noProof="0" dirty="0" smtClean="0">
              <a:ln>
                <a:noFill/>
              </a:ln>
              <a:solidFill>
                <a:srgbClr val="273A43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  <a:p>
            <a:pPr marL="457560" marR="0" lvl="1" indent="0" algn="l" defTabSz="914400" rtl="0" eaLnBrk="1" fontAlgn="auto" latinLnBrk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273A43"/>
              </a:buClr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-1" normalizeH="0" baseline="0" noProof="0" dirty="0">
              <a:ln>
                <a:noFill/>
              </a:ln>
              <a:solidFill>
                <a:srgbClr val="273A43"/>
              </a:solidFill>
              <a:effectLst/>
              <a:uLnTx/>
              <a:uFillTx/>
              <a:latin typeface="Verdana"/>
              <a:ea typeface="DejaVu Sans"/>
              <a:cs typeface="DejaVu Sans"/>
            </a:endParaRPr>
          </a:p>
        </p:txBody>
      </p:sp>
      <p:sp>
        <p:nvSpPr>
          <p:cNvPr id="227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A3AE9-FFBC-4D68-80F5-A80339FE76BF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30" name="Line 6"/>
          <p:cNvSpPr/>
          <p:nvPr/>
        </p:nvSpPr>
        <p:spPr>
          <a:xfrm>
            <a:off x="0" y="6375960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sp>
        <p:nvSpPr>
          <p:cNvPr id="12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>
              <a:buClr>
                <a:srgbClr val="000000"/>
              </a:buClr>
              <a:buSzPts val="1200"/>
              <a:buFont typeface="Arial"/>
              <a:buNone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 CS-IP2I 17/12/2020</a:t>
            </a:r>
            <a:endParaRPr sz="12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6432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2295657" y="234000"/>
            <a:ext cx="10144993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                   Plan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-370115" y="1320576"/>
            <a:ext cx="12440649" cy="904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L’avenir du LHC et du HL-LHC: </a:t>
            </a:r>
            <a:r>
              <a:rPr lang="fr-FR" altLang="fr-FR" sz="2000" dirty="0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le planning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Futur proche: </a:t>
            </a:r>
            <a:r>
              <a:rPr lang="fr-FR" altLang="fr-F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LHC 2021</a:t>
            </a:r>
            <a:r>
              <a:rPr lang="fr-FR" altLang="fr-F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fr-FR" altLang="fr-FR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2027: </a:t>
            </a:r>
            <a:r>
              <a:rPr lang="fr-FR" altLang="fr-FR" sz="2000" dirty="0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physique, mises à niveau et soutien au détecteur Run 3,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altLang="fr-FR" sz="2000" dirty="0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impact </a:t>
            </a:r>
            <a:r>
              <a:rPr lang="fr-FR" altLang="fr-FR" sz="2000" dirty="0" err="1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Covid</a:t>
            </a:r>
            <a:endParaRPr lang="fr-FR" altLang="fr-FR" sz="2000" dirty="0" smtClean="0">
              <a:solidFill>
                <a:srgbClr val="00169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HL-LHC (2027-2040): </a:t>
            </a:r>
            <a:r>
              <a:rPr lang="fr-FR" altLang="fr-FR" sz="2000" dirty="0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vue globale, possibilités pour l</a:t>
            </a:r>
            <a:r>
              <a:rPr lang="en-US" altLang="fr-FR" sz="2000" dirty="0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’</a:t>
            </a:r>
            <a:r>
              <a:rPr lang="fr-FR" altLang="fr-FR" sz="2000" dirty="0" err="1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autocouplage</a:t>
            </a:r>
            <a:r>
              <a:rPr lang="fr-FR" altLang="fr-FR" sz="2000" dirty="0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2000" dirty="0" err="1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Higgs</a:t>
            </a:r>
            <a:r>
              <a:rPr lang="fr-FR" altLang="fr-FR" sz="2000" dirty="0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mesure de polarisation longitudinale des W et Z, Violation de Lorenz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00169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Le paysage de l’après-LHC: </a:t>
            </a:r>
            <a:r>
              <a:rPr lang="fr-FR" altLang="fr-FR" sz="2000" dirty="0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les projets futurs et la Stratégie Européenne, les ‘usines à </a:t>
            </a:r>
            <a:r>
              <a:rPr lang="fr-FR" altLang="fr-FR" sz="2000" dirty="0" err="1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Higgs</a:t>
            </a:r>
            <a:r>
              <a:rPr lang="fr-FR" altLang="fr-FR" sz="2000" dirty="0" smtClean="0">
                <a:solidFill>
                  <a:srgbClr val="00169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’, implications du groupe CMS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</a:t>
            </a:r>
            <a:r>
              <a:rPr lang="fr-FR" altLang="fr-FR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volution RH et conclusion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CS-IP2I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63393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"/>
          <p:cNvSpPr txBox="1"/>
          <p:nvPr/>
        </p:nvSpPr>
        <p:spPr>
          <a:xfrm>
            <a:off x="2607119" y="234000"/>
            <a:ext cx="9029709" cy="76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lang="fr-FR" sz="3600" kern="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Merci de votre attention!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"/>
          <p:cNvSpPr/>
          <p:nvPr/>
        </p:nvSpPr>
        <p:spPr>
          <a:xfrm>
            <a:off x="349199" y="6437160"/>
            <a:ext cx="2448429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Team 1: Particle Physics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"/>
          <p:cNvSpPr/>
          <p:nvPr/>
        </p:nvSpPr>
        <p:spPr>
          <a:xfrm>
            <a:off x="4557600" y="651096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HCERES Vague A-03/04/2020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1" name="Google Shape;451;p4"/>
          <p:cNvCxnSpPr/>
          <p:nvPr/>
        </p:nvCxnSpPr>
        <p:spPr>
          <a:xfrm>
            <a:off x="0" y="6520344"/>
            <a:ext cx="12191760" cy="0"/>
          </a:xfrm>
          <a:prstGeom prst="straightConnector1">
            <a:avLst/>
          </a:prstGeom>
          <a:noFill/>
          <a:ln w="9525" cap="flat" cmpd="sng">
            <a:solidFill>
              <a:srgbClr val="E7511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52" name="Google Shape;452;p4"/>
          <p:cNvPicPr preferRelativeResize="0"/>
          <p:nvPr/>
        </p:nvPicPr>
        <p:blipFill rotWithShape="1">
          <a:blip r:embed="rId3">
            <a:alphaModFix/>
          </a:blip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"/>
          <p:cNvSpPr/>
          <p:nvPr/>
        </p:nvSpPr>
        <p:spPr>
          <a:xfrm>
            <a:off x="1317522" y="4277195"/>
            <a:ext cx="1485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Suzanne GASCON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1250" y="2844900"/>
            <a:ext cx="981710" cy="130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"/>
          <p:cNvSpPr/>
          <p:nvPr/>
        </p:nvSpPr>
        <p:spPr>
          <a:xfrm>
            <a:off x="9478295" y="2766508"/>
            <a:ext cx="1300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Pierre DEPASSE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6" name="Google Shape;456;p4"/>
          <p:cNvPicPr preferRelativeResize="0"/>
          <p:nvPr/>
        </p:nvPicPr>
        <p:blipFill rotWithShape="1">
          <a:blip r:embed="rId5">
            <a:alphaModFix/>
          </a:blip>
          <a:srcRect t="15907"/>
          <a:stretch/>
        </p:blipFill>
        <p:spPr>
          <a:xfrm>
            <a:off x="9707582" y="1276682"/>
            <a:ext cx="964276" cy="144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97485" y="1229149"/>
            <a:ext cx="13335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"/>
          <p:cNvSpPr/>
          <p:nvPr/>
        </p:nvSpPr>
        <p:spPr>
          <a:xfrm>
            <a:off x="3135086" y="2594515"/>
            <a:ext cx="1159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Colin BERNET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4"/>
          <p:cNvPicPr preferRelativeResize="0"/>
          <p:nvPr/>
        </p:nvPicPr>
        <p:blipFill rotWithShape="1">
          <a:blip r:embed="rId7">
            <a:alphaModFix/>
          </a:blip>
          <a:srcRect l="7688" t="9789" r="5574" b="37157"/>
          <a:stretch/>
        </p:blipFill>
        <p:spPr>
          <a:xfrm>
            <a:off x="1361376" y="1274451"/>
            <a:ext cx="1485600" cy="90865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"/>
          <p:cNvSpPr/>
          <p:nvPr/>
        </p:nvSpPr>
        <p:spPr>
          <a:xfrm>
            <a:off x="1357017" y="2368294"/>
            <a:ext cx="181171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Stephanie BEAUCERON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4"/>
          <p:cNvPicPr preferRelativeResize="0"/>
          <p:nvPr/>
        </p:nvPicPr>
        <p:blipFill rotWithShape="1">
          <a:blip r:embed="rId8">
            <a:alphaModFix/>
          </a:blip>
          <a:srcRect l="36342"/>
          <a:stretch/>
        </p:blipFill>
        <p:spPr>
          <a:xfrm>
            <a:off x="2662278" y="2833093"/>
            <a:ext cx="1159276" cy="136577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"/>
          <p:cNvSpPr/>
          <p:nvPr/>
        </p:nvSpPr>
        <p:spPr>
          <a:xfrm>
            <a:off x="8456857" y="2609633"/>
            <a:ext cx="1300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Didier C</a:t>
            </a: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ONTARDO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4"/>
          <p:cNvPicPr preferRelativeResize="0"/>
          <p:nvPr/>
        </p:nvPicPr>
        <p:blipFill rotWithShape="1">
          <a:blip r:embed="rId9">
            <a:alphaModFix/>
          </a:blip>
          <a:srcRect l="9824" r="23578"/>
          <a:stretch/>
        </p:blipFill>
        <p:spPr>
          <a:xfrm rot="-5400000">
            <a:off x="8350036" y="1382058"/>
            <a:ext cx="1375025" cy="116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"/>
          <p:cNvPicPr preferRelativeResize="0"/>
          <p:nvPr/>
        </p:nvPicPr>
        <p:blipFill rotWithShape="1">
          <a:blip r:embed="rId10">
            <a:alphaModFix/>
          </a:blip>
          <a:srcRect l="12494" t="9634" r="20314" b="13046"/>
          <a:stretch/>
        </p:blipFill>
        <p:spPr>
          <a:xfrm>
            <a:off x="4727510" y="1131689"/>
            <a:ext cx="1159276" cy="1245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"/>
          <p:cNvPicPr preferRelativeResize="0"/>
          <p:nvPr/>
        </p:nvPicPr>
        <p:blipFill rotWithShape="1">
          <a:blip r:embed="rId11">
            <a:alphaModFix/>
          </a:blip>
          <a:srcRect l="12572" r="16313"/>
          <a:stretch/>
        </p:blipFill>
        <p:spPr>
          <a:xfrm>
            <a:off x="7264336" y="1233605"/>
            <a:ext cx="1159275" cy="139833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"/>
          <p:cNvSpPr/>
          <p:nvPr/>
        </p:nvSpPr>
        <p:spPr>
          <a:xfrm>
            <a:off x="2833760" y="4162858"/>
            <a:ext cx="1813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Maxime </a:t>
            </a:r>
            <a:b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GOUZEVITCH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4"/>
          <p:cNvSpPr/>
          <p:nvPr/>
        </p:nvSpPr>
        <p:spPr>
          <a:xfrm>
            <a:off x="4727507" y="2619414"/>
            <a:ext cx="1300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Gaelle Boudoul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4"/>
          <p:cNvSpPr/>
          <p:nvPr/>
        </p:nvSpPr>
        <p:spPr>
          <a:xfrm>
            <a:off x="7266432" y="2596207"/>
            <a:ext cx="1300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Nicolas Chanon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6210" y="1261718"/>
            <a:ext cx="1129350" cy="12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"/>
          <p:cNvSpPr/>
          <p:nvPr/>
        </p:nvSpPr>
        <p:spPr>
          <a:xfrm>
            <a:off x="146206" y="2516718"/>
            <a:ext cx="1300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Ece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Asilar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157693" y="3062203"/>
            <a:ext cx="1300499" cy="1003368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"/>
          <p:cNvSpPr/>
          <p:nvPr/>
        </p:nvSpPr>
        <p:spPr>
          <a:xfrm>
            <a:off x="8266392" y="4196881"/>
            <a:ext cx="13005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Imad Laktineh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24734" y="2922622"/>
            <a:ext cx="964275" cy="1289997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"/>
          <p:cNvSpPr/>
          <p:nvPr/>
        </p:nvSpPr>
        <p:spPr>
          <a:xfrm>
            <a:off x="224742" y="4314123"/>
            <a:ext cx="1300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Jean Fay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29921" y="3037492"/>
            <a:ext cx="1333499" cy="133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001637" y="2875575"/>
            <a:ext cx="964275" cy="1443601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"/>
          <p:cNvSpPr/>
          <p:nvPr/>
        </p:nvSpPr>
        <p:spPr>
          <a:xfrm>
            <a:off x="4001645" y="4318275"/>
            <a:ext cx="1300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Gerald Grenier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4"/>
          <p:cNvSpPr txBox="1"/>
          <p:nvPr/>
        </p:nvSpPr>
        <p:spPr>
          <a:xfrm>
            <a:off x="9553871" y="4407092"/>
            <a:ext cx="1485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Antoine Lesauvage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074090" y="1408565"/>
            <a:ext cx="1129350" cy="104631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"/>
          <p:cNvSpPr txBox="1"/>
          <p:nvPr/>
        </p:nvSpPr>
        <p:spPr>
          <a:xfrm>
            <a:off x="6024040" y="2482432"/>
            <a:ext cx="1485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Camille CAMEN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838569" y="1341385"/>
            <a:ext cx="1159200" cy="127888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"/>
          <p:cNvSpPr txBox="1"/>
          <p:nvPr/>
        </p:nvSpPr>
        <p:spPr>
          <a:xfrm>
            <a:off x="10587619" y="2609165"/>
            <a:ext cx="1813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Houmani EL MAMOUNI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p4"/>
          <p:cNvPicPr preferRelativeResize="0"/>
          <p:nvPr/>
        </p:nvPicPr>
        <p:blipFill rotWithShape="1">
          <a:blip r:embed="rId19">
            <a:alphaModFix/>
          </a:blip>
          <a:srcRect b="16835"/>
          <a:stretch/>
        </p:blipFill>
        <p:spPr>
          <a:xfrm>
            <a:off x="6483488" y="3088826"/>
            <a:ext cx="1524000" cy="12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52030" y="4649658"/>
            <a:ext cx="1048746" cy="1406166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"/>
          <p:cNvSpPr/>
          <p:nvPr/>
        </p:nvSpPr>
        <p:spPr>
          <a:xfrm>
            <a:off x="226766" y="6044780"/>
            <a:ext cx="1300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Laurent Mirabito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p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152861" y="4782797"/>
            <a:ext cx="1300499" cy="1474558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"/>
          <p:cNvSpPr txBox="1"/>
          <p:nvPr/>
        </p:nvSpPr>
        <p:spPr>
          <a:xfrm>
            <a:off x="2883998" y="6119159"/>
            <a:ext cx="1686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Shchablo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Konstantin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88" name="Google Shape;488;p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045686" y="2903651"/>
            <a:ext cx="1300499" cy="1489688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"/>
          <p:cNvSpPr txBox="1"/>
          <p:nvPr/>
        </p:nvSpPr>
        <p:spPr>
          <a:xfrm>
            <a:off x="4917255" y="4387776"/>
            <a:ext cx="1813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Bernard ILLE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90" name="Google Shape;490;p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867399" y="4743001"/>
            <a:ext cx="1048750" cy="138991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"/>
          <p:cNvSpPr txBox="1"/>
          <p:nvPr/>
        </p:nvSpPr>
        <p:spPr>
          <a:xfrm>
            <a:off x="1321785" y="6132914"/>
            <a:ext cx="1686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Stephane PERRIES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2" name="Google Shape;492;p4"/>
          <p:cNvSpPr txBox="1"/>
          <p:nvPr/>
        </p:nvSpPr>
        <p:spPr>
          <a:xfrm>
            <a:off x="6700213" y="4399355"/>
            <a:ext cx="1813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Sandhya JAIN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4"/>
          <p:cNvPicPr preferRelativeResize="0"/>
          <p:nvPr/>
        </p:nvPicPr>
        <p:blipFill rotWithShape="1">
          <a:blip r:embed="rId24">
            <a:alphaModFix/>
          </a:blip>
          <a:srcRect l="21339" t="25495" r="40899"/>
          <a:stretch/>
        </p:blipFill>
        <p:spPr>
          <a:xfrm>
            <a:off x="9415626" y="4749077"/>
            <a:ext cx="981729" cy="1452703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"/>
          <p:cNvSpPr txBox="1"/>
          <p:nvPr/>
        </p:nvSpPr>
        <p:spPr>
          <a:xfrm>
            <a:off x="9276648" y="6189429"/>
            <a:ext cx="1300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Sijing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ZHANG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95" name="Google Shape;495;p4"/>
          <p:cNvPicPr preferRelativeResize="0"/>
          <p:nvPr/>
        </p:nvPicPr>
        <p:blipFill rotWithShape="1">
          <a:blip r:embed="rId25">
            <a:alphaModFix/>
          </a:blip>
          <a:srcRect l="15763" t="16736" r="18251"/>
          <a:stretch/>
        </p:blipFill>
        <p:spPr>
          <a:xfrm>
            <a:off x="4629749" y="4788892"/>
            <a:ext cx="1161375" cy="1468463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"/>
          <p:cNvSpPr txBox="1"/>
          <p:nvPr/>
        </p:nvSpPr>
        <p:spPr>
          <a:xfrm>
            <a:off x="4338025" y="6284704"/>
            <a:ext cx="1652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Luca TORTEROTOT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97" name="Google Shape;497;p4"/>
          <p:cNvPicPr preferRelativeResize="0"/>
          <p:nvPr/>
        </p:nvPicPr>
        <p:blipFill rotWithShape="1">
          <a:blip r:embed="rId26">
            <a:alphaModFix/>
          </a:blip>
          <a:srcRect l="15564" t="10070" r="15564" b="-10070"/>
          <a:stretch/>
        </p:blipFill>
        <p:spPr>
          <a:xfrm>
            <a:off x="8031764" y="4726475"/>
            <a:ext cx="1161375" cy="168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"/>
          <p:cNvSpPr txBox="1"/>
          <p:nvPr/>
        </p:nvSpPr>
        <p:spPr>
          <a:xfrm>
            <a:off x="7916716" y="6294536"/>
            <a:ext cx="1652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Patrice VERDIER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99" name="Google Shape;499;p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6252332" y="4941854"/>
            <a:ext cx="1161375" cy="116137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4"/>
          <p:cNvSpPr txBox="1"/>
          <p:nvPr/>
        </p:nvSpPr>
        <p:spPr>
          <a:xfrm>
            <a:off x="6045407" y="6201079"/>
            <a:ext cx="2133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Muriel 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VANDER DONCKT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01" name="Google Shape;501;p4"/>
          <p:cNvPicPr preferRelativeResize="0"/>
          <p:nvPr/>
        </p:nvPicPr>
        <p:blipFill rotWithShape="1">
          <a:blip r:embed="rId28">
            <a:alphaModFix/>
          </a:blip>
          <a:srcRect l="11867" t="7923" r="15277" b="11385"/>
          <a:stretch/>
        </p:blipFill>
        <p:spPr>
          <a:xfrm>
            <a:off x="11080625" y="3067734"/>
            <a:ext cx="964274" cy="1333118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"/>
          <p:cNvSpPr/>
          <p:nvPr/>
        </p:nvSpPr>
        <p:spPr>
          <a:xfrm>
            <a:off x="11138546" y="4449272"/>
            <a:ext cx="1300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Morgan LETHUILLIER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47386" y="5237633"/>
            <a:ext cx="167834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spc="-1" noProof="0" dirty="0" err="1" smtClean="0">
                <a:solidFill>
                  <a:srgbClr val="007AA1"/>
                </a:solidFill>
                <a:latin typeface="Verdana"/>
                <a:ea typeface="DejaVu Sans"/>
                <a:cs typeface="DejaVu Sans"/>
              </a:rPr>
              <a:t>Manquent</a:t>
            </a:r>
            <a:r>
              <a:rPr lang="en-US" sz="1400" kern="0" spc="-1" noProof="0" dirty="0" smtClean="0">
                <a:solidFill>
                  <a:srgbClr val="007AA1"/>
                </a:solidFill>
                <a:latin typeface="Verdana"/>
                <a:ea typeface="DejaVu Sans"/>
                <a:cs typeface="DejaVu Sans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1" normalizeH="0" baseline="0" dirty="0" err="1" smtClean="0">
                <a:ln>
                  <a:noFill/>
                </a:ln>
                <a:solidFill>
                  <a:srgbClr val="007AA1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Aurelien</a:t>
            </a:r>
            <a:r>
              <a:rPr kumimoji="0" lang="en-US" sz="1400" b="0" i="0" u="none" strike="noStrike" kern="0" cap="none" spc="-1" normalizeH="0" dirty="0" smtClean="0">
                <a:ln>
                  <a:noFill/>
                </a:ln>
                <a:solidFill>
                  <a:srgbClr val="007AA1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 CARLE,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spc="-1" baseline="0" noProof="0" dirty="0" smtClean="0">
                <a:solidFill>
                  <a:srgbClr val="007AA1"/>
                </a:solidFill>
                <a:latin typeface="Verdana"/>
                <a:ea typeface="DejaVu Sans"/>
                <a:cs typeface="DejaVu Sans"/>
              </a:rPr>
              <a:t>Sebastien</a:t>
            </a:r>
            <a:r>
              <a:rPr lang="en-US" sz="1400" kern="0" spc="-1" noProof="0" dirty="0" smtClean="0">
                <a:solidFill>
                  <a:srgbClr val="007AA1"/>
                </a:solidFill>
                <a:latin typeface="Verdana"/>
                <a:ea typeface="DejaVu Sans"/>
                <a:cs typeface="DejaVu Sans"/>
              </a:rPr>
              <a:t> VIRET</a:t>
            </a:r>
            <a:endParaRPr kumimoji="0" lang="fr-FR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4504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19/06/2020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CERN Council Open Session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2D044-6F0C-A44C-85FD-2657997C6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8102" y="2"/>
            <a:ext cx="10263899" cy="7507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2020 Strategy Statements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9600" y="754432"/>
            <a:ext cx="10980325" cy="5267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</a:rPr>
              <a:t>Guide through the statements</a:t>
            </a:r>
          </a:p>
        </p:txBody>
      </p:sp>
      <p:pic>
        <p:nvPicPr>
          <p:cNvPr id="12" name="Picture 11" descr="EuropeanStrategyLogo.jpg">
            <a:extLst>
              <a:ext uri="{FF2B5EF4-FFF2-40B4-BE49-F238E27FC236}">
                <a16:creationId xmlns:a16="http://schemas.microsoft.com/office/drawing/2014/main" id="{037963C6-C1D6-994A-87AA-5A09F3E9E9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6" y="0"/>
            <a:ext cx="1395707" cy="753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58933F-9DDD-F647-8F90-6C15D75BF46F}"/>
              </a:ext>
            </a:extLst>
          </p:cNvPr>
          <p:cNvSpPr txBox="1"/>
          <p:nvPr/>
        </p:nvSpPr>
        <p:spPr>
          <a:xfrm>
            <a:off x="31421" y="1284387"/>
            <a:ext cx="6549684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2 statements on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Major developments from the 2013 Strategy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Focus on successful completion of HL-LHC upgrade remains a priority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Continued support for long-baseline experiments in Japan and US and the Neutrino Platform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5A13B7-9E64-9949-9706-0C0C651362A0}"/>
              </a:ext>
            </a:extLst>
          </p:cNvPr>
          <p:cNvSpPr txBox="1"/>
          <p:nvPr/>
        </p:nvSpPr>
        <p:spPr>
          <a:xfrm>
            <a:off x="29273" y="2626717"/>
            <a:ext cx="6551830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3 statements on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General considerations for the 2020 update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Preserve the leading role of CERN for success of European PP community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Strengthen the European PP ecosystem of research centres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Acknowledge the global nature of PP research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DDFDD-0B9E-F544-9E2F-DD829A93ED59}"/>
              </a:ext>
            </a:extLst>
          </p:cNvPr>
          <p:cNvSpPr txBox="1"/>
          <p:nvPr/>
        </p:nvSpPr>
        <p:spPr>
          <a:xfrm>
            <a:off x="27127" y="3973722"/>
            <a:ext cx="6553976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2 statements on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High-priority future initiatives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Higgs factory as the highest-priority next collider and investigation of the technical and financial feasibility of a future hadron collider at CERN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Vigorous R&amp;D on innovative accelerator technologies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DE0A9-EE37-7F4A-8DFD-E161EACF1483}"/>
              </a:ext>
            </a:extLst>
          </p:cNvPr>
          <p:cNvSpPr txBox="1"/>
          <p:nvPr/>
        </p:nvSpPr>
        <p:spPr>
          <a:xfrm>
            <a:off x="6581104" y="1239317"/>
            <a:ext cx="5575782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4 statements on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Other essential scientific activities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Support for high-impact, financially implementable, experimental initiatives world-wide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Acknowledge the essential role of theory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Support for instrumentation R&amp;D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Support for computing and software infrastructure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F79DD8-3BE5-364E-971C-6056EA87B37A}"/>
              </a:ext>
            </a:extLst>
          </p:cNvPr>
          <p:cNvSpPr txBox="1"/>
          <p:nvPr/>
        </p:nvSpPr>
        <p:spPr>
          <a:xfrm>
            <a:off x="6581104" y="2834148"/>
            <a:ext cx="557578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2 statements on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Synergies with neighbouring fields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Nuclear physics – cooperation with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NuPECC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Astroparticle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 – cooperation with APPEC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E25B00-4F9D-9E49-8891-B0B4068B997B}"/>
              </a:ext>
            </a:extLst>
          </p:cNvPr>
          <p:cNvSpPr txBox="1"/>
          <p:nvPr/>
        </p:nvSpPr>
        <p:spPr>
          <a:xfrm>
            <a:off x="6581104" y="3694882"/>
            <a:ext cx="5576556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3 statements on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Organisational issues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Global collaboration on projects in and out of Europe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Relations with European Commission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Open science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C4201E-0E80-8C45-A710-F177B3C236D3}"/>
              </a:ext>
            </a:extLst>
          </p:cNvPr>
          <p:cNvSpPr txBox="1"/>
          <p:nvPr/>
        </p:nvSpPr>
        <p:spPr>
          <a:xfrm>
            <a:off x="6581104" y="4800324"/>
            <a:ext cx="5584068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4 statements on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Environmental and societal impact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Mitigate environmental impact of particle physics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Investment in next generation of researchers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Knowledge and technology transfer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Cultural heritage: public engagement, education and communication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9D1644-FDE7-D249-90A0-D06551CAE0F0}"/>
              </a:ext>
            </a:extLst>
          </p:cNvPr>
          <p:cNvSpPr txBox="1"/>
          <p:nvPr/>
        </p:nvSpPr>
        <p:spPr>
          <a:xfrm>
            <a:off x="631064" y="5666703"/>
            <a:ext cx="522882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Letters for itemizing the statements are introduced for identification, do not imply prioritization </a:t>
            </a:r>
          </a:p>
        </p:txBody>
      </p:sp>
      <p:sp>
        <p:nvSpPr>
          <p:cNvPr id="20" name="Google Shape;453;p4"/>
          <p:cNvSpPr/>
          <p:nvPr/>
        </p:nvSpPr>
        <p:spPr>
          <a:xfrm>
            <a:off x="8153400" y="547792"/>
            <a:ext cx="3894733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H. </a:t>
            </a:r>
            <a:r>
              <a:rPr lang="fr-FR" sz="1100" b="1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Abramowicz</a:t>
            </a: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Open Session CERN Council, mai 2020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928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19/06/2020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CERN Council Open Session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2D044-6F0C-A44C-85FD-2657997C6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8102" y="2"/>
            <a:ext cx="10263899" cy="7507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2020 Strategy Statements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9600" y="754432"/>
            <a:ext cx="10980325" cy="5267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</a:rPr>
              <a:t>3. High-priority future initiatives</a:t>
            </a:r>
          </a:p>
        </p:txBody>
      </p:sp>
      <p:pic>
        <p:nvPicPr>
          <p:cNvPr id="12" name="Picture 11" descr="EuropeanStrategyLogo.jpg">
            <a:extLst>
              <a:ext uri="{FF2B5EF4-FFF2-40B4-BE49-F238E27FC236}">
                <a16:creationId xmlns:a16="http://schemas.microsoft.com/office/drawing/2014/main" id="{037963C6-C1D6-994A-87AA-5A09F3E9E9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6" y="0"/>
            <a:ext cx="1395707" cy="753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F537E0-B644-964D-B99F-A2F6A1177E5F}"/>
              </a:ext>
            </a:extLst>
          </p:cNvPr>
          <p:cNvSpPr txBox="1"/>
          <p:nvPr/>
        </p:nvSpPr>
        <p:spPr>
          <a:xfrm>
            <a:off x="226034" y="1245384"/>
            <a:ext cx="11571016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It is essential for particle physics in Europe and for CERN to be able to propose a new facility after the LHC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There are two clear ways to address the remaining mysteries: Higgs factory and exploration of the energy frontier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Europe is in the privileged position to be able to propose both: CLIC 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FCCee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as Higgs factory, CLIC (3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TeV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) 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FCChh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(100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TeV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) for the energy frontier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The dramatic increase in energy possible with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FCChh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leads to this technology being considered as the most promising for a future facility at the energy frontier.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It is important therefore to launch a feasibility study for such a collider to be completed in time for the next Strategy update, so that a decision as to whether this project can be implemented can be taken on that timescale.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E51052-3953-0445-A089-9784F350486A}"/>
              </a:ext>
            </a:extLst>
          </p:cNvPr>
          <p:cNvSpPr txBox="1"/>
          <p:nvPr/>
        </p:nvSpPr>
        <p:spPr>
          <a:xfrm>
            <a:off x="177360" y="3344596"/>
            <a:ext cx="11688417" cy="3139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electron-positron Higgs factory is the highest-priority next collider. For the longer term, the European particle physics community has the ambition to operate a proton-proton collider at the highest achievable energy. Accomplishing these compelling goals will require innovation and cutting-edge technology: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particle physics community should ramp up its R&amp;D effort focused on advanced accelerator technologies, in particular that for high-field superconducting magnets, including high-temperature superconductors;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Europe, together with its international partners, should investigate the technical and financial feasibility of a future hadron collider at CERN with a centre-of-mass energy of at least 100 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TeV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with an electron-positron Higgs and electroweak factory as a possible first stage. Such a feasibility study of the colliders and related infrastructure should be established as a global endeavour and be completed on the timescale of the next Strategy update.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timely realisation of the electron-positron International Linear Collider (ILC) in Japan would be compatible with this strategy and, in that case,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European particle physics community would wish to collaborate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Google Shape;450;p4"/>
          <p:cNvSpPr/>
          <p:nvPr/>
        </p:nvSpPr>
        <p:spPr>
          <a:xfrm>
            <a:off x="7839085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S. GASCON  CS-IP2I 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53;p4"/>
          <p:cNvSpPr/>
          <p:nvPr/>
        </p:nvSpPr>
        <p:spPr>
          <a:xfrm>
            <a:off x="8297268" y="537429"/>
            <a:ext cx="3894733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H. </a:t>
            </a:r>
            <a:r>
              <a:rPr lang="fr-FR" sz="1100" b="1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Abramowicz</a:t>
            </a: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Open Session CERN Council, mai 2020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76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2307688" y="234000"/>
            <a:ext cx="10428598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Planning global </a:t>
            </a:r>
            <a:r>
              <a:rPr kumimoji="0" lang="en-US" sz="34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mises</a:t>
            </a:r>
            <a:r>
              <a:rPr kumimoji="0" lang="en-US" sz="3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 a </a:t>
            </a:r>
            <a:r>
              <a:rPr kumimoji="0" lang="en-US" sz="34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niveau</a:t>
            </a:r>
            <a:r>
              <a:rPr kumimoji="0" lang="en-US" sz="3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/impact </a:t>
            </a:r>
            <a:r>
              <a:rPr kumimoji="0" lang="en-US" sz="34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Covid</a:t>
            </a: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64" y="1485243"/>
            <a:ext cx="11585834" cy="10882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20" y="2522332"/>
            <a:ext cx="11652805" cy="84549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368" y="4749712"/>
            <a:ext cx="11652805" cy="1741224"/>
          </a:xfrm>
          <a:prstGeom prst="rect">
            <a:avLst/>
          </a:prstGeom>
        </p:spPr>
      </p:pic>
      <p:sp>
        <p:nvSpPr>
          <p:cNvPr id="19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S. GASCON  CS-IP2I 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453;p4"/>
          <p:cNvSpPr/>
          <p:nvPr/>
        </p:nvSpPr>
        <p:spPr>
          <a:xfrm>
            <a:off x="8789743" y="1223643"/>
            <a:ext cx="244431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M. </a:t>
            </a: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Kasemann</a:t>
            </a: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décembre 2020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23403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3" descr="DHCALview_globa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4684" y="1370"/>
            <a:ext cx="3352800" cy="255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37" name="Text Box 21"/>
          <p:cNvSpPr txBox="1">
            <a:spLocks noChangeArrowheads="1"/>
          </p:cNvSpPr>
          <p:nvPr/>
        </p:nvSpPr>
        <p:spPr bwMode="auto">
          <a:xfrm>
            <a:off x="555534" y="70172"/>
            <a:ext cx="58977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CALICE: Un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programme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mur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69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de R&amp;D (2006-…)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69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2838" name="Text Box 22"/>
          <p:cNvSpPr txBox="1">
            <a:spLocks noChangeArrowheads="1"/>
          </p:cNvSpPr>
          <p:nvPr/>
        </p:nvSpPr>
        <p:spPr bwMode="auto">
          <a:xfrm>
            <a:off x="152400" y="406275"/>
            <a:ext cx="866228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SDHCAL: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Un calorimètre hadronique (HCAL) à haute granularité base sur le principe de flux de particules (PFA)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Medium actif: chambres a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plaques résistives en verre (GRPC)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Absorbeur/structure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autoportante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Electronique semi-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numerique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, ‘power-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pulsed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’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1er prototype technologique de CALICE pour l’étude de gerbes hadroniques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Parmi les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baselines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pour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ILC (</a:t>
            </a:r>
            <a:r>
              <a:rPr kumimoji="0" lang="fr-F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detecteur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ILD) et CEPC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(utilisation de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simulation détaillée)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 ‘T-SDHCAL’ à l’</a:t>
            </a:r>
            <a:r>
              <a:rPr kumimoji="0" lang="fr-F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etude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, proposition possible pour FCC</a:t>
            </a:r>
            <a:endParaRPr kumimoji="0" lang="fr-FR" sz="1600" b="1" i="0" u="none" strike="noStrike" kern="1200" cap="none" spc="0" normalizeH="0" baseline="0" noProof="0" dirty="0" smtClean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7" name="Image 6" descr="Capture d’écran 2016-05-15 à 12.24.14.png">
            <a:extLst>
              <a:ext uri="{FF2B5EF4-FFF2-40B4-BE49-F238E27FC236}">
                <a16:creationId xmlns:a16="http://schemas.microsoft.com/office/drawing/2014/main" id="{AB018E3A-C914-BA43-9ABD-A9ECE7BD9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341" y="2403379"/>
            <a:ext cx="5325950" cy="2242255"/>
          </a:xfrm>
          <a:prstGeom prst="rect">
            <a:avLst/>
          </a:prstGeom>
        </p:spPr>
      </p:pic>
      <p:pic>
        <p:nvPicPr>
          <p:cNvPr id="11" name="Image 10" descr="Capture d’écran 2019-04-23 à 23.49.51.png">
            <a:extLst>
              <a:ext uri="{FF2B5EF4-FFF2-40B4-BE49-F238E27FC236}">
                <a16:creationId xmlns:a16="http://schemas.microsoft.com/office/drawing/2014/main" id="{7C216E80-3036-7A41-8BE5-43C1951086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055" y="5142093"/>
            <a:ext cx="4228622" cy="185628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A36C516-0B1C-4042-A027-F3C006EACE3C}"/>
              </a:ext>
            </a:extLst>
          </p:cNvPr>
          <p:cNvSpPr txBox="1"/>
          <p:nvPr/>
        </p:nvSpPr>
        <p:spPr>
          <a:xfrm>
            <a:off x="18114" y="5110147"/>
            <a:ext cx="5490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Technique novatrice de lecture ‘Tricot’: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pour détecteurs  gazeux de  m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uon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s: ‘tissage’ des pistes de lecture, granularité ~pixels avec un nombre limite de canaux,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sera proposé pour tous les collisionneurs futurs de leptons 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2" name="Image 11" descr="Capture d’écran 2017-05-20 à 13.41.01.png">
            <a:extLst>
              <a:ext uri="{FF2B5EF4-FFF2-40B4-BE49-F238E27FC236}">
                <a16:creationId xmlns:a16="http://schemas.microsoft.com/office/drawing/2014/main" id="{0008CAF4-77CC-8145-B2CE-07C92E495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59" y="2474092"/>
            <a:ext cx="2599289" cy="169572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8B8C9F-8DAD-7046-AFED-BC093D2F6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7967" y="2476351"/>
            <a:ext cx="2767055" cy="1839325"/>
          </a:xfrm>
          <a:prstGeom prst="rect">
            <a:avLst/>
          </a:prstGeom>
        </p:spPr>
      </p:pic>
      <p:grpSp>
        <p:nvGrpSpPr>
          <p:cNvPr id="14" name="Grouper 199">
            <a:extLst>
              <a:ext uri="{FF2B5EF4-FFF2-40B4-BE49-F238E27FC236}">
                <a16:creationId xmlns:a16="http://schemas.microsoft.com/office/drawing/2014/main" id="{0E9D25CA-0CC3-5145-9B98-84C04733533B}"/>
              </a:ext>
            </a:extLst>
          </p:cNvPr>
          <p:cNvGrpSpPr/>
          <p:nvPr/>
        </p:nvGrpSpPr>
        <p:grpSpPr>
          <a:xfrm>
            <a:off x="9795662" y="4766745"/>
            <a:ext cx="2252176" cy="2133958"/>
            <a:chOff x="1701800" y="1106908"/>
            <a:chExt cx="4813300" cy="4609461"/>
          </a:xfrm>
        </p:grpSpPr>
        <p:grpSp>
          <p:nvGrpSpPr>
            <p:cNvPr id="15" name="Grouper 133">
              <a:extLst>
                <a:ext uri="{FF2B5EF4-FFF2-40B4-BE49-F238E27FC236}">
                  <a16:creationId xmlns:a16="http://schemas.microsoft.com/office/drawing/2014/main" id="{6C29AFE0-9F8A-0743-BB62-C767C0DCA358}"/>
                </a:ext>
              </a:extLst>
            </p:cNvPr>
            <p:cNvGrpSpPr/>
            <p:nvPr/>
          </p:nvGrpSpPr>
          <p:grpSpPr>
            <a:xfrm>
              <a:off x="1701800" y="1106908"/>
              <a:ext cx="4813300" cy="4609461"/>
              <a:chOff x="3352800" y="851396"/>
              <a:chExt cx="4813300" cy="4609461"/>
            </a:xfrm>
          </p:grpSpPr>
          <p:pic>
            <p:nvPicPr>
              <p:cNvPr id="44" name="Image 43" descr="Capture d’écran 2018-07-03 à 11.13.30.png">
                <a:extLst>
                  <a:ext uri="{FF2B5EF4-FFF2-40B4-BE49-F238E27FC236}">
                    <a16:creationId xmlns:a16="http://schemas.microsoft.com/office/drawing/2014/main" id="{1F4A60B8-E84E-314E-9BBE-715753D84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52800" y="851396"/>
                <a:ext cx="4813300" cy="4609461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C25B2F4-4329-9940-8A07-0909B2F361FA}"/>
                  </a:ext>
                </a:extLst>
              </p:cNvPr>
              <p:cNvSpPr/>
              <p:nvPr/>
            </p:nvSpPr>
            <p:spPr>
              <a:xfrm rot="6783444">
                <a:off x="5989563" y="4621696"/>
                <a:ext cx="164217" cy="770661"/>
              </a:xfrm>
              <a:prstGeom prst="rect">
                <a:avLst/>
              </a:prstGeom>
              <a:solidFill>
                <a:srgbClr val="660066"/>
              </a:solidFill>
              <a:ln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er 145">
              <a:extLst>
                <a:ext uri="{FF2B5EF4-FFF2-40B4-BE49-F238E27FC236}">
                  <a16:creationId xmlns:a16="http://schemas.microsoft.com/office/drawing/2014/main" id="{B898511E-7DAE-FA43-9469-92C738B7A8EF}"/>
                </a:ext>
              </a:extLst>
            </p:cNvPr>
            <p:cNvGrpSpPr/>
            <p:nvPr/>
          </p:nvGrpSpPr>
          <p:grpSpPr>
            <a:xfrm rot="5400000">
              <a:off x="2650546" y="3231681"/>
              <a:ext cx="3425928" cy="594777"/>
              <a:chOff x="1391050" y="3385618"/>
              <a:chExt cx="4921490" cy="660862"/>
            </a:xfrm>
          </p:grpSpPr>
          <p:grpSp>
            <p:nvGrpSpPr>
              <p:cNvPr id="34" name="Grouper 139">
                <a:extLst>
                  <a:ext uri="{FF2B5EF4-FFF2-40B4-BE49-F238E27FC236}">
                    <a16:creationId xmlns:a16="http://schemas.microsoft.com/office/drawing/2014/main" id="{F265F034-C7A5-7B47-8887-DAF4A3F35801}"/>
                  </a:ext>
                </a:extLst>
              </p:cNvPr>
              <p:cNvGrpSpPr/>
              <p:nvPr/>
            </p:nvGrpSpPr>
            <p:grpSpPr>
              <a:xfrm>
                <a:off x="1391050" y="3385618"/>
                <a:ext cx="4921490" cy="266699"/>
                <a:chOff x="1391050" y="3385618"/>
                <a:chExt cx="4921490" cy="266699"/>
              </a:xfrm>
            </p:grpSpPr>
            <p:grpSp>
              <p:nvGrpSpPr>
                <p:cNvPr id="40" name="Grouper 137">
                  <a:extLst>
                    <a:ext uri="{FF2B5EF4-FFF2-40B4-BE49-F238E27FC236}">
                      <a16:creationId xmlns:a16="http://schemas.microsoft.com/office/drawing/2014/main" id="{241F9621-0178-6941-A02E-51C609FFCE25}"/>
                    </a:ext>
                  </a:extLst>
                </p:cNvPr>
                <p:cNvGrpSpPr/>
                <p:nvPr/>
              </p:nvGrpSpPr>
              <p:grpSpPr>
                <a:xfrm>
                  <a:off x="1391051" y="3385618"/>
                  <a:ext cx="4921489" cy="139700"/>
                  <a:chOff x="1391051" y="3385618"/>
                  <a:chExt cx="4921489" cy="139700"/>
                </a:xfrm>
              </p:grpSpPr>
              <p:cxnSp>
                <p:nvCxnSpPr>
                  <p:cNvPr id="42" name="Connecteur droit 41">
                    <a:extLst>
                      <a:ext uri="{FF2B5EF4-FFF2-40B4-BE49-F238E27FC236}">
                        <a16:creationId xmlns:a16="http://schemas.microsoft.com/office/drawing/2014/main" id="{52F79A28-43F6-CF40-BC34-C29B4F897C27}"/>
                      </a:ext>
                    </a:extLst>
                  </p:cNvPr>
                  <p:cNvCxnSpPr/>
                  <p:nvPr/>
                </p:nvCxnSpPr>
                <p:spPr>
                  <a:xfrm rot="16200000" flipV="1">
                    <a:off x="3830780" y="1098288"/>
                    <a:ext cx="1" cy="485405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Connecteur droit 42">
                    <a:extLst>
                      <a:ext uri="{FF2B5EF4-FFF2-40B4-BE49-F238E27FC236}">
                        <a16:creationId xmlns:a16="http://schemas.microsoft.com/office/drawing/2014/main" id="{21E550B4-BDD9-884B-80A2-59359BBCAC88}"/>
                      </a:ext>
                    </a:extLst>
                  </p:cNvPr>
                  <p:cNvCxnSpPr/>
                  <p:nvPr/>
                </p:nvCxnSpPr>
                <p:spPr>
                  <a:xfrm rot="16200000" flipV="1">
                    <a:off x="3851795" y="924874"/>
                    <a:ext cx="1" cy="4921489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FC0D6F3F-2E5E-4445-9F0B-AD5CC5A3C1FF}"/>
                    </a:ext>
                  </a:extLst>
                </p:cNvPr>
                <p:cNvCxnSpPr/>
                <p:nvPr/>
              </p:nvCxnSpPr>
              <p:spPr>
                <a:xfrm flipH="1">
                  <a:off x="1391050" y="3652317"/>
                  <a:ext cx="478115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er 140">
                <a:extLst>
                  <a:ext uri="{FF2B5EF4-FFF2-40B4-BE49-F238E27FC236}">
                    <a16:creationId xmlns:a16="http://schemas.microsoft.com/office/drawing/2014/main" id="{E9CCA3DC-8813-EA49-9A2C-78138683B9CB}"/>
                  </a:ext>
                </a:extLst>
              </p:cNvPr>
              <p:cNvGrpSpPr/>
              <p:nvPr/>
            </p:nvGrpSpPr>
            <p:grpSpPr>
              <a:xfrm>
                <a:off x="1409066" y="3765929"/>
                <a:ext cx="4716136" cy="280551"/>
                <a:chOff x="1383666" y="3397629"/>
                <a:chExt cx="4716136" cy="280551"/>
              </a:xfrm>
            </p:grpSpPr>
            <p:grpSp>
              <p:nvGrpSpPr>
                <p:cNvPr id="36" name="Grouper 141">
                  <a:extLst>
                    <a:ext uri="{FF2B5EF4-FFF2-40B4-BE49-F238E27FC236}">
                      <a16:creationId xmlns:a16="http://schemas.microsoft.com/office/drawing/2014/main" id="{348F9891-9707-7C4A-8073-D9F9117A0E71}"/>
                    </a:ext>
                  </a:extLst>
                </p:cNvPr>
                <p:cNvGrpSpPr/>
                <p:nvPr/>
              </p:nvGrpSpPr>
              <p:grpSpPr>
                <a:xfrm>
                  <a:off x="1383666" y="3397629"/>
                  <a:ext cx="4716135" cy="127689"/>
                  <a:chOff x="1383666" y="3397629"/>
                  <a:chExt cx="4716135" cy="127689"/>
                </a:xfrm>
              </p:grpSpPr>
              <p:cxnSp>
                <p:nvCxnSpPr>
                  <p:cNvPr id="38" name="Connecteur droit 37">
                    <a:extLst>
                      <a:ext uri="{FF2B5EF4-FFF2-40B4-BE49-F238E27FC236}">
                        <a16:creationId xmlns:a16="http://schemas.microsoft.com/office/drawing/2014/main" id="{02945BD0-F30C-5140-B758-77E28B677699}"/>
                      </a:ext>
                    </a:extLst>
                  </p:cNvPr>
                  <p:cNvCxnSpPr/>
                  <p:nvPr/>
                </p:nvCxnSpPr>
                <p:spPr>
                  <a:xfrm rot="16200000" flipH="1" flipV="1">
                    <a:off x="3740479" y="1040816"/>
                    <a:ext cx="2509" cy="4716135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Connecteur droit 38">
                    <a:extLst>
                      <a:ext uri="{FF2B5EF4-FFF2-40B4-BE49-F238E27FC236}">
                        <a16:creationId xmlns:a16="http://schemas.microsoft.com/office/drawing/2014/main" id="{888A962C-EEDD-2743-BBD3-125DC57C747F}"/>
                      </a:ext>
                    </a:extLst>
                  </p:cNvPr>
                  <p:cNvCxnSpPr/>
                  <p:nvPr/>
                </p:nvCxnSpPr>
                <p:spPr>
                  <a:xfrm rot="16200000" flipV="1">
                    <a:off x="3697510" y="1231557"/>
                    <a:ext cx="1" cy="4587521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31D8C4E1-8475-8A48-8F09-8EED4869EB04}"/>
                    </a:ext>
                  </a:extLst>
                </p:cNvPr>
                <p:cNvCxnSpPr>
                  <a:stCxn id="46" idx="2"/>
                </p:cNvCxnSpPr>
                <p:nvPr/>
              </p:nvCxnSpPr>
              <p:spPr>
                <a:xfrm rot="16200000" flipV="1">
                  <a:off x="3732496" y="1310874"/>
                  <a:ext cx="25862" cy="47087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" name="Grouper 168">
              <a:extLst>
                <a:ext uri="{FF2B5EF4-FFF2-40B4-BE49-F238E27FC236}">
                  <a16:creationId xmlns:a16="http://schemas.microsoft.com/office/drawing/2014/main" id="{9942BF2B-EE0B-BC4B-A82C-4BF0DF2641D4}"/>
                </a:ext>
              </a:extLst>
            </p:cNvPr>
            <p:cNvGrpSpPr/>
            <p:nvPr/>
          </p:nvGrpSpPr>
          <p:grpSpPr>
            <a:xfrm>
              <a:off x="2463800" y="2908300"/>
              <a:ext cx="3431816" cy="1766966"/>
              <a:chOff x="2641600" y="2984500"/>
              <a:chExt cx="3035300" cy="1549400"/>
            </a:xfrm>
          </p:grpSpPr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2F462CBB-A55F-D848-B906-31276182A727}"/>
                  </a:ext>
                </a:extLst>
              </p:cNvPr>
              <p:cNvCxnSpPr/>
              <p:nvPr/>
            </p:nvCxnSpPr>
            <p:spPr>
              <a:xfrm flipH="1">
                <a:off x="2641600" y="2984500"/>
                <a:ext cx="2959100" cy="1397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C136A1AF-4652-424A-A066-D88C6CECEE6B}"/>
                  </a:ext>
                </a:extLst>
              </p:cNvPr>
              <p:cNvCxnSpPr/>
              <p:nvPr/>
            </p:nvCxnSpPr>
            <p:spPr>
              <a:xfrm flipH="1">
                <a:off x="2667000" y="3060700"/>
                <a:ext cx="2959100" cy="1397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E15F410C-8893-7B45-9C35-ABC18C96624F}"/>
                  </a:ext>
                </a:extLst>
              </p:cNvPr>
              <p:cNvCxnSpPr/>
              <p:nvPr/>
            </p:nvCxnSpPr>
            <p:spPr>
              <a:xfrm flipH="1">
                <a:off x="2717800" y="3136900"/>
                <a:ext cx="2959100" cy="1397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er 170">
              <a:extLst>
                <a:ext uri="{FF2B5EF4-FFF2-40B4-BE49-F238E27FC236}">
                  <a16:creationId xmlns:a16="http://schemas.microsoft.com/office/drawing/2014/main" id="{FC848070-453A-BD4A-BD90-CE0EA3B8B329}"/>
                </a:ext>
              </a:extLst>
            </p:cNvPr>
            <p:cNvGrpSpPr/>
            <p:nvPr/>
          </p:nvGrpSpPr>
          <p:grpSpPr>
            <a:xfrm>
              <a:off x="2565400" y="3060700"/>
              <a:ext cx="3429000" cy="1790700"/>
              <a:chOff x="2641600" y="2984500"/>
              <a:chExt cx="3035300" cy="1549400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48E39C04-82CC-2A48-AB6F-DD7355D5CBA4}"/>
                  </a:ext>
                </a:extLst>
              </p:cNvPr>
              <p:cNvCxnSpPr/>
              <p:nvPr/>
            </p:nvCxnSpPr>
            <p:spPr>
              <a:xfrm flipH="1">
                <a:off x="2641600" y="2984500"/>
                <a:ext cx="2959100" cy="1397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1C7E8553-87F5-2341-8463-DD1C27B711A9}"/>
                  </a:ext>
                </a:extLst>
              </p:cNvPr>
              <p:cNvCxnSpPr/>
              <p:nvPr/>
            </p:nvCxnSpPr>
            <p:spPr>
              <a:xfrm flipH="1">
                <a:off x="2667000" y="3060700"/>
                <a:ext cx="2959100" cy="1397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EB5FFC21-ACFA-FF45-AE9F-0521BFEC7A47}"/>
                  </a:ext>
                </a:extLst>
              </p:cNvPr>
              <p:cNvCxnSpPr/>
              <p:nvPr/>
            </p:nvCxnSpPr>
            <p:spPr>
              <a:xfrm flipH="1">
                <a:off x="2717800" y="3136900"/>
                <a:ext cx="2959100" cy="1397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2333F72-B489-1E42-911D-170790217237}"/>
                </a:ext>
              </a:extLst>
            </p:cNvPr>
            <p:cNvSpPr/>
            <p:nvPr/>
          </p:nvSpPr>
          <p:spPr>
            <a:xfrm rot="10800000">
              <a:off x="2492516" y="4307092"/>
              <a:ext cx="158968" cy="770661"/>
            </a:xfrm>
            <a:prstGeom prst="rect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DFA51034-6D68-E14D-A29C-117C3AA8F6DC}"/>
                </a:ext>
              </a:extLst>
            </p:cNvPr>
            <p:cNvCxnSpPr/>
            <p:nvPr/>
          </p:nvCxnSpPr>
          <p:spPr>
            <a:xfrm>
              <a:off x="2463800" y="2921000"/>
              <a:ext cx="3035300" cy="147499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067C6159-E2B5-524D-B5B0-A4A156241B22}"/>
                </a:ext>
              </a:extLst>
            </p:cNvPr>
            <p:cNvCxnSpPr/>
            <p:nvPr/>
          </p:nvCxnSpPr>
          <p:spPr>
            <a:xfrm>
              <a:off x="2336800" y="2971800"/>
              <a:ext cx="3124200" cy="150426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0C437294-8B3B-9D4D-A029-39B6B263593C}"/>
                </a:ext>
              </a:extLst>
            </p:cNvPr>
            <p:cNvCxnSpPr/>
            <p:nvPr/>
          </p:nvCxnSpPr>
          <p:spPr>
            <a:xfrm>
              <a:off x="2235200" y="3022600"/>
              <a:ext cx="3225800" cy="154036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CC59C29E-BC5D-0943-9ED2-66F7FBCF72A7}"/>
                </a:ext>
              </a:extLst>
            </p:cNvPr>
            <p:cNvCxnSpPr/>
            <p:nvPr/>
          </p:nvCxnSpPr>
          <p:spPr>
            <a:xfrm>
              <a:off x="2197100" y="3073400"/>
              <a:ext cx="3225800" cy="154036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F079CBE3-8044-724F-B994-4A114AC79544}"/>
                </a:ext>
              </a:extLst>
            </p:cNvPr>
            <p:cNvCxnSpPr/>
            <p:nvPr/>
          </p:nvCxnSpPr>
          <p:spPr>
            <a:xfrm>
              <a:off x="2108200" y="3120200"/>
              <a:ext cx="3365500" cy="161856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84B03040-FF32-A749-B661-C3074CE040DD}"/>
                </a:ext>
              </a:extLst>
            </p:cNvPr>
            <p:cNvCxnSpPr/>
            <p:nvPr/>
          </p:nvCxnSpPr>
          <p:spPr>
            <a:xfrm>
              <a:off x="2070100" y="3209100"/>
              <a:ext cx="3365500" cy="161856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6C4DCA7-C915-C944-A4EA-CC690F30BED6}"/>
                </a:ext>
              </a:extLst>
            </p:cNvPr>
            <p:cNvSpPr/>
            <p:nvPr/>
          </p:nvSpPr>
          <p:spPr>
            <a:xfrm rot="10800000">
              <a:off x="5372100" y="4307090"/>
              <a:ext cx="215900" cy="770661"/>
            </a:xfrm>
            <a:prstGeom prst="rect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B4C9D46C-8ECA-0444-B4FC-B6BF7137ACE6}"/>
              </a:ext>
            </a:extLst>
          </p:cNvPr>
          <p:cNvSpPr/>
          <p:nvPr/>
        </p:nvSpPr>
        <p:spPr>
          <a:xfrm>
            <a:off x="5989113" y="51622"/>
            <a:ext cx="42952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/>
                <a:ea typeface="DejaVu Sans"/>
                <a:cs typeface="Tahoma"/>
              </a:rPr>
              <a:t> G. Grenier,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/>
                <a:ea typeface="DejaVu Sans"/>
                <a:cs typeface="Tahoma"/>
              </a:rPr>
              <a:t>I</a:t>
            </a:r>
            <a:r>
              <a:rPr kumimoji="0" lang="fr-F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/>
                <a:ea typeface="DejaVu Sans"/>
                <a:cs typeface="Tahoma"/>
              </a:rPr>
              <a:t>. </a:t>
            </a:r>
            <a:r>
              <a:rPr kumimoji="0" lang="fr-FR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/>
                <a:ea typeface="DejaVu Sans"/>
                <a:cs typeface="Tahoma"/>
              </a:rPr>
              <a:t>Laktineh</a:t>
            </a:r>
            <a:r>
              <a:rPr kumimoji="0" lang="fr-F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/>
                <a:ea typeface="DejaVu Sans"/>
                <a:cs typeface="Tahoma"/>
              </a:rPr>
              <a:t>, L. Mirabito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93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126072" y="4521117"/>
            <a:ext cx="117260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Réalisations connexes pour haute granularité : 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Systeme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d’acquisition </a:t>
            </a:r>
            <a:r>
              <a:rPr kumimoji="0" lang="fr-F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Zdaq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,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algorithme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PFA ‘ARBOR-APRIL’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Etudes de potentiel de mesure: 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fr-FR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fr-FR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Z H in ILC  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tout-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hadronique).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fr-FR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fr-FR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 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  <a:sym typeface="Wingdings" pitchFamily="2" charset="2"/>
              </a:rPr>
              <a:t>n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  <a:sym typeface="Wingdings" pitchFamily="2" charset="2"/>
              </a:rPr>
              <a:t>n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  <a:sym typeface="Wingdings" pitchFamily="2" charset="2"/>
              </a:rPr>
              <a:t> H  n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  <a:sym typeface="Wingdings" pitchFamily="2" charset="2"/>
              </a:rPr>
              <a:t>n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  <a:sym typeface="Wingdings" pitchFamily="2" charset="2"/>
              </a:rPr>
              <a:t> 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W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W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* (tout- hadronique)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114" y="6393693"/>
            <a:ext cx="5490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Responsabilités I. </a:t>
            </a:r>
            <a:r>
              <a:rPr kumimoji="0" lang="fr-F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Laktineh</a:t>
            </a:r>
            <a:r>
              <a:rPr kumimoji="0" lang="fr-F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ILD-ILC: </a:t>
            </a: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Co-</a:t>
            </a:r>
            <a:r>
              <a:rPr kumimoji="0" lang="fr-F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conveneur</a:t>
            </a: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calorimétrie </a:t>
            </a:r>
            <a:r>
              <a:rPr kumimoji="0" lang="fr-F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CEPC:</a:t>
            </a: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Rédacteur de chapitre calorimétrie, DBD + CDR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450;p4"/>
          <p:cNvSpPr/>
          <p:nvPr/>
        </p:nvSpPr>
        <p:spPr>
          <a:xfrm>
            <a:off x="9475316" y="671790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S. GASCON  CS-IP2I 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055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2307688" y="234000"/>
            <a:ext cx="10084831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Le </a:t>
            </a:r>
            <a:r>
              <a:rPr kumimoji="0" lang="en-US" sz="36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Paysage</a:t>
            </a: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 de </a:t>
            </a:r>
            <a:r>
              <a:rPr kumimoji="0" lang="en-US" sz="36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l’apres</a:t>
            </a: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-LHC: Structuration du R&amp;D </a:t>
            </a:r>
            <a:r>
              <a:rPr kumimoji="0" lang="en-US" sz="36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en</a:t>
            </a: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 France/implications du </a:t>
            </a:r>
            <a:r>
              <a:rPr kumimoji="0" lang="en-US" sz="36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groupe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798" y="1180670"/>
            <a:ext cx="7225048" cy="5326702"/>
          </a:xfrm>
          <a:prstGeom prst="rect">
            <a:avLst/>
          </a:prstGeom>
        </p:spPr>
      </p:pic>
      <p:sp>
        <p:nvSpPr>
          <p:cNvPr id="8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S. GASCON  CS-IP2I 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4551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oogle Shape;222;p54"/>
          <p:cNvGraphicFramePr/>
          <p:nvPr>
            <p:extLst/>
          </p:nvPr>
        </p:nvGraphicFramePr>
        <p:xfrm>
          <a:off x="116398" y="1546722"/>
          <a:ext cx="8192041" cy="5054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8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34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5392">
                  <a:extLst>
                    <a:ext uri="{9D8B030D-6E8A-4147-A177-3AD203B41FA5}">
                      <a16:colId xmlns:a16="http://schemas.microsoft.com/office/drawing/2014/main" val="2191889321"/>
                    </a:ext>
                  </a:extLst>
                </a:gridCol>
                <a:gridCol w="1718068">
                  <a:extLst>
                    <a:ext uri="{9D8B030D-6E8A-4147-A177-3AD203B41FA5}">
                      <a16:colId xmlns:a16="http://schemas.microsoft.com/office/drawing/2014/main" val="1970954850"/>
                    </a:ext>
                  </a:extLst>
                </a:gridCol>
              </a:tblGrid>
              <a:tr h="171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NOM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Prenom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Qualité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HDR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Fraction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 smtClean="0"/>
                        <a:t>MasterProjets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No. (co-) dir.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Theses CMS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BEAUCERON</a:t>
                      </a:r>
                      <a:endParaRPr b="0" dirty="0">
                        <a:effectLst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Stephanie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CRCN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OUI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100%P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BERNET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Colin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CRCN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OUI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50% (4)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0070C0"/>
                          </a:solidFill>
                        </a:rPr>
                        <a:t>33%UTT, </a:t>
                      </a:r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17%P</a:t>
                      </a:r>
                      <a:endParaRPr sz="1000" dirty="0">
                        <a:solidFill>
                          <a:srgbClr val="0070C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1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BOUDOUL 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Gaelle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CRCN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 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C00000"/>
                          </a:solidFill>
                        </a:rPr>
                        <a:t>100%F</a:t>
                      </a:r>
                      <a:endParaRPr sz="1000" dirty="0">
                        <a:solidFill>
                          <a:srgbClr val="C0000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CHANON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Nicolas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CRCN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50%P, </a:t>
                      </a:r>
                      <a:r>
                        <a:rPr lang="en-US" sz="1000" dirty="0" smtClean="0">
                          <a:solidFill>
                            <a:srgbClr val="0070C0"/>
                          </a:solidFill>
                        </a:rPr>
                        <a:t>50%UTT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1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CONTARDO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Didier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DRCE1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OUI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(5)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0070C0"/>
                          </a:solidFill>
                        </a:rPr>
                        <a:t>3%UTT,</a:t>
                      </a:r>
                      <a:r>
                        <a:rPr lang="en-US" sz="10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3%UTC</a:t>
                      </a:r>
                      <a:endParaRPr sz="1000" dirty="0">
                        <a:solidFill>
                          <a:srgbClr val="0070C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DEPASSE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Pierre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</a:t>
                      </a:r>
                      <a:r>
                        <a:rPr lang="en-US" sz="1000" b="0" strike="noStrike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  <a:sym typeface="Arial"/>
                        </a:rPr>
                        <a:t>R1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OUI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50 %</a:t>
                      </a:r>
                      <a:endParaRPr sz="100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C00000"/>
                          </a:solidFill>
                        </a:rPr>
                        <a:t>35%F</a:t>
                      </a:r>
                      <a:r>
                        <a:rPr lang="en-US" sz="1000" dirty="0" smtClean="0"/>
                        <a:t>, </a:t>
                      </a:r>
                      <a:r>
                        <a:rPr lang="en-US" sz="1000" dirty="0" smtClean="0">
                          <a:solidFill>
                            <a:srgbClr val="0070C0"/>
                          </a:solidFill>
                        </a:rPr>
                        <a:t>10%UTT</a:t>
                      </a:r>
                      <a:r>
                        <a:rPr lang="en-US" sz="1000" dirty="0" smtClean="0"/>
                        <a:t>, </a:t>
                      </a:r>
                      <a:r>
                        <a:rPr lang="en-US" sz="1000" dirty="0" smtClean="0">
                          <a:solidFill>
                            <a:srgbClr val="7030A0"/>
                          </a:solidFill>
                        </a:rPr>
                        <a:t>5%UM</a:t>
                      </a:r>
                      <a:endParaRPr sz="1000" dirty="0">
                        <a:solidFill>
                          <a:srgbClr val="7030A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FAY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Jean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Em</a:t>
                      </a:r>
                      <a:r>
                        <a:rPr lang="en-US" sz="1000" dirty="0" err="1" smtClean="0"/>
                        <a:t>é</a:t>
                      </a:r>
                      <a:r>
                        <a:rPr lang="en-US" sz="1000" b="0" strike="noStrik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rite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OUI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C00000"/>
                          </a:solidFill>
                        </a:rPr>
                        <a:t>100%F</a:t>
                      </a:r>
                      <a:endParaRPr sz="1000" dirty="0">
                        <a:solidFill>
                          <a:srgbClr val="C0000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GASCON-SHOTKIN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Susan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PRCE</a:t>
                      </a:r>
                      <a:r>
                        <a:rPr lang="en-US" sz="1000" dirty="0"/>
                        <a:t>2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OUI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50%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50%</a:t>
                      </a:r>
                      <a:r>
                        <a:rPr lang="en-US" sz="1000" baseline="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3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GOUZEVITCH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Maxime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CRCN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50%P,</a:t>
                      </a:r>
                      <a:r>
                        <a:rPr lang="en-US" sz="10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000" baseline="0" dirty="0" smtClean="0">
                          <a:solidFill>
                            <a:srgbClr val="7030A0"/>
                          </a:solidFill>
                        </a:rPr>
                        <a:t>50%UM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1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1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GRENIER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Gerald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MCHC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OUI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25% (1)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7030A0"/>
                          </a:solidFill>
                        </a:rPr>
                        <a:t>25%UM</a:t>
                      </a:r>
                      <a:endParaRPr sz="1000" dirty="0">
                        <a:solidFill>
                          <a:srgbClr val="7030A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866611"/>
                  </a:ext>
                </a:extLst>
              </a:tr>
              <a:tr h="171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 </a:t>
                      </a:r>
                      <a:r>
                        <a:rPr lang="en-US" sz="1000" b="0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MAMOUNI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Houmani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PU1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OUI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25 </a:t>
                      </a:r>
                      <a:r>
                        <a:rPr lang="en-US" sz="1000" b="0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 (2)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rgbClr val="C0000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1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LAKTINEH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Imad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PRCE</a:t>
                      </a:r>
                      <a:r>
                        <a:rPr lang="en-US" sz="1000"/>
                        <a:t>2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OUI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25</a:t>
                      </a: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r>
                        <a:rPr lang="en-US" sz="1000" b="0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 (1)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7030A0"/>
                          </a:solidFill>
                        </a:rPr>
                        <a:t>25%UM</a:t>
                      </a:r>
                      <a:endParaRPr sz="1000" dirty="0">
                        <a:solidFill>
                          <a:srgbClr val="7030A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1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ILLE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Bernard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baseline="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Visiteur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OUI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LETHUILLIER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Morgan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CRCN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100%P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2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1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MIRABITO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Laurent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CRCN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35% (1)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7030A0"/>
                          </a:solidFill>
                        </a:rPr>
                        <a:t>35%UM</a:t>
                      </a:r>
                      <a:endParaRPr sz="1000" dirty="0">
                        <a:solidFill>
                          <a:srgbClr val="7030A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PERRIES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Stephane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MCHC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OUI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27% (6)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27%P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1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VANDER DONCKT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Muriel</a:t>
                      </a:r>
                      <a:endParaRPr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MCN</a:t>
                      </a:r>
                      <a:endParaRPr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</a:t>
                      </a:r>
                      <a:endParaRPr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50%</a:t>
                      </a:r>
                      <a:endParaRPr sz="100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0070C0"/>
                          </a:solidFill>
                        </a:rPr>
                        <a:t>50%UTT</a:t>
                      </a:r>
                      <a:endParaRPr sz="1000" dirty="0">
                        <a:solidFill>
                          <a:srgbClr val="0070C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VERDIER</a:t>
                      </a:r>
                      <a:endParaRPr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Patrice</a:t>
                      </a:r>
                      <a:r>
                        <a:rPr lang="en-US" sz="10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</a:t>
                      </a:r>
                      <a:endParaRPr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DR2</a:t>
                      </a:r>
                      <a:endParaRPr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OUI</a:t>
                      </a:r>
                      <a:endParaRPr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0% (3)</a:t>
                      </a:r>
                      <a:endParaRPr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07219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VIRET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Sebastien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CRCN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NON</a:t>
                      </a:r>
                      <a:r>
                        <a:rPr lang="en-US" sz="1000" b="0" strike="noStrike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 (!)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100% UTC</a:t>
                      </a:r>
                      <a:endParaRPr sz="1000" dirty="0">
                        <a:solidFill>
                          <a:srgbClr val="00B05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207" name="Line 6"/>
          <p:cNvSpPr/>
          <p:nvPr/>
        </p:nvSpPr>
        <p:spPr>
          <a:xfrm>
            <a:off x="0" y="664066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" name="Google Shape;220;p54"/>
          <p:cNvSpPr/>
          <p:nvPr/>
        </p:nvSpPr>
        <p:spPr>
          <a:xfrm>
            <a:off x="-12" y="1207128"/>
            <a:ext cx="90003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CHERCHEURS ET ENSEIGNANT-CHERCHEURS  </a:t>
            </a:r>
            <a:r>
              <a:rPr kumimoji="0" lang="en-US" sz="12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PERMANENTS - </a:t>
            </a:r>
            <a:r>
              <a:rPr kumimoji="0" lang="en-US" sz="1200" b="1" i="0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17 </a:t>
            </a:r>
            <a:r>
              <a:rPr kumimoji="0" lang="en-US" sz="12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/>
            </a:r>
            <a:br>
              <a:rPr kumimoji="0" lang="en-US" sz="12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</a:b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  <a:p>
            <a:pPr marL="741240" marR="0" lvl="0" indent="-270719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  <a:p>
            <a:pPr marL="741240" marR="0" lvl="0" indent="-27071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</p:txBody>
      </p:sp>
      <p:sp>
        <p:nvSpPr>
          <p:cNvPr id="202" name="TextShape 1"/>
          <p:cNvSpPr txBox="1"/>
          <p:nvPr/>
        </p:nvSpPr>
        <p:spPr>
          <a:xfrm>
            <a:off x="2607119" y="234000"/>
            <a:ext cx="9029709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Composition de </a:t>
            </a:r>
            <a:r>
              <a:rPr kumimoji="0" lang="en-US" sz="36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l’équipe</a:t>
            </a: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 (01/09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/</a:t>
            </a: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2020) 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572457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97769" y="1503763"/>
            <a:ext cx="3603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17 permanents [10 ‘HDR’+ S. Viret programmée 18 mars]: 10 CNRS (2 DR), 7 E-C (4 PU).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+  1 émérite, 1 visiteur</a:t>
            </a:r>
          </a:p>
        </p:txBody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094151" y="1208149"/>
            <a:ext cx="7218643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Responsable scientifique </a:t>
            </a:r>
            <a:r>
              <a:rPr kumimoji="0" lang="fr-FR" sz="13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de l’équipe: </a:t>
            </a:r>
            <a:r>
              <a:rPr kumimoji="0" lang="fr-FR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134F5C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Suzanne GASCON </a:t>
            </a:r>
            <a:r>
              <a:rPr kumimoji="0" lang="fr-FR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Adjoint:</a:t>
            </a:r>
            <a:r>
              <a:rPr kumimoji="0" lang="fr-FR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134F5C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  </a:t>
            </a:r>
            <a:r>
              <a:rPr kumimoji="0" lang="fr-FR" sz="1300" b="1" i="0" u="none" strike="noStrike" kern="0" cap="none" spc="0" normalizeH="0" baseline="0" noProof="0" dirty="0">
                <a:ln>
                  <a:noFill/>
                </a:ln>
                <a:solidFill>
                  <a:srgbClr val="134F5C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Maxime </a:t>
            </a:r>
            <a:r>
              <a:rPr kumimoji="0" lang="fr-FR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134F5C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GOUZEVITCH</a:t>
            </a:r>
            <a:endParaRPr kumimoji="0" lang="fr-FR" sz="1300" b="1" i="0" u="none" strike="noStrike" kern="0" cap="none" spc="0" normalizeH="0" baseline="0" noProof="0" dirty="0">
              <a:ln>
                <a:noFill/>
              </a:ln>
              <a:solidFill>
                <a:srgbClr val="134F5C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0868" y="4114364"/>
            <a:ext cx="372005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ETP: 10.37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dont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UTT: Upgrade Tracker TEDD: 1,46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UTC: Upgrade Tracker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CiC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1,03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UM: Upgrade Muon-RPC: 1,4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Fonctionnement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2,35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P: Physique : 3,94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94539" y="2745865"/>
            <a:ext cx="2026260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(1) Aussi CALICE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(2) Aussi AEGIS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(3) Direction IN2P3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(4) Aussi activité privée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(5) RN CMS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(6) Aussi VIRGO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02769" y="5936440"/>
            <a:ext cx="3476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‘EPR’ requis: 4 mois/an/auteur (intégrés sur le groupe) </a:t>
            </a:r>
          </a:p>
        </p:txBody>
      </p:sp>
      <p:sp>
        <p:nvSpPr>
          <p:cNvPr id="14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S. GASCON pour CS-IP2I 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0910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oogle Shape;230;p55"/>
          <p:cNvGraphicFramePr/>
          <p:nvPr>
            <p:extLst/>
          </p:nvPr>
        </p:nvGraphicFramePr>
        <p:xfrm>
          <a:off x="556241" y="1948191"/>
          <a:ext cx="7454850" cy="8839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8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7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97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9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3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NOM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Prenom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MasterProjets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Financement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Date debut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Date fin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ASILAR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 smtClean="0"/>
                        <a:t>Ece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smtClean="0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25%UM,</a:t>
                      </a:r>
                      <a:r>
                        <a:rPr lang="en-US" sz="1000" b="0" strike="noStrike" baseline="0" dirty="0" smtClean="0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strike="noStrike" baseline="0" dirty="0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75%P</a:t>
                      </a:r>
                      <a:endParaRPr sz="1000" b="0" strike="noStrike" dirty="0">
                        <a:solidFill>
                          <a:srgbClr val="7030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CNRS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noProof="0" dirty="0" smtClean="0"/>
                        <a:t>01/09/2019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noProof="0" dirty="0" smtClean="0"/>
                        <a:t>30/11/2021</a:t>
                      </a:r>
                      <a:r>
                        <a:rPr lang="fr-FR" sz="1000" b="1" baseline="0" noProof="0" dirty="0" smtClean="0"/>
                        <a:t> </a:t>
                      </a:r>
                      <a:r>
                        <a:rPr lang="en-US" sz="1000" dirty="0" smtClean="0"/>
                        <a:t>(1)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346024"/>
                  </a:ext>
                </a:extLst>
              </a:tr>
              <a:tr h="233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JAIN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Sandhya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50%UTC,</a:t>
                      </a:r>
                      <a:r>
                        <a:rPr lang="en-US" sz="1000" b="0" strike="noStrike" dirty="0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30%P,</a:t>
                      </a:r>
                      <a:r>
                        <a:rPr lang="en-US" sz="1000" b="0" strike="noStrike" dirty="0" smtClean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20% UTT</a:t>
                      </a:r>
                      <a:r>
                        <a:rPr lang="en-US" sz="1000" b="0" strike="noStrike" dirty="0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000" b="0" strike="noStrike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CNRS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01/</a:t>
                      </a:r>
                      <a:r>
                        <a:rPr lang="en-US" sz="1000"/>
                        <a:t>12</a:t>
                      </a: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/201</a:t>
                      </a:r>
                      <a:r>
                        <a:rPr lang="en-US" sz="1000"/>
                        <a:t>8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 smtClean="0"/>
                        <a:t>30</a:t>
                      </a:r>
                      <a:r>
                        <a:rPr lang="en-US" sz="1000" b="1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r>
                        <a:rPr lang="en-US" sz="1000" b="1" strike="noStrike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  <a:sym typeface="Arial"/>
                        </a:rPr>
                        <a:t>05</a:t>
                      </a:r>
                      <a:r>
                        <a:rPr lang="en-US" sz="1000" b="1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/20</a:t>
                      </a:r>
                      <a:r>
                        <a:rPr lang="en-US" sz="1000" b="1" dirty="0" smtClean="0"/>
                        <a:t>21 (2)</a:t>
                      </a:r>
                      <a:endParaRPr b="1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2" name="TextShape 1"/>
          <p:cNvSpPr txBox="1"/>
          <p:nvPr/>
        </p:nvSpPr>
        <p:spPr>
          <a:xfrm>
            <a:off x="2607119" y="234000"/>
            <a:ext cx="9029709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Composition de </a:t>
            </a:r>
            <a:r>
              <a:rPr kumimoji="0" lang="en-US" sz="36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l’équipe</a:t>
            </a: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 (01/09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/</a:t>
            </a: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2020) 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Rectangle 1"/>
          <p:cNvSpPr/>
          <p:nvPr/>
        </p:nvSpPr>
        <p:spPr>
          <a:xfrm>
            <a:off x="8457043" y="1248249"/>
            <a:ext cx="3476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 postdocs, 6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doctorants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dont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1 co-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tutelle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)</a:t>
            </a:r>
          </a:p>
        </p:txBody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graphicFrame>
        <p:nvGraphicFramePr>
          <p:cNvPr id="11" name="Google Shape;231;p55"/>
          <p:cNvGraphicFramePr/>
          <p:nvPr>
            <p:extLst/>
          </p:nvPr>
        </p:nvGraphicFramePr>
        <p:xfrm>
          <a:off x="556231" y="3599177"/>
          <a:ext cx="8130569" cy="24832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5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7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2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25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29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85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3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NOM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Prenom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Sujet</a:t>
                      </a:r>
                      <a:r>
                        <a:rPr lang="en-US" sz="1000" b="0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These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Financement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Directeur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Date debut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Date fin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CAMEN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Camille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BSM H→ γγ</a:t>
                      </a:r>
                      <a:endParaRPr sz="1000" b="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ED PHAST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S. Gascon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M. Lethuillier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01/10/2017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31/01/2021 (3)</a:t>
                      </a:r>
                      <a:endParaRPr b="1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CARLE</a:t>
                      </a:r>
                      <a:endParaRPr sz="1000" b="0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/>
                        <a:t>Aurélien</a:t>
                      </a:r>
                      <a:endParaRPr sz="1000" b="0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BSM tt</a:t>
                      </a:r>
                      <a:endParaRPr sz="1000" b="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ED PHAST</a:t>
                      </a:r>
                      <a:endParaRPr sz="1000" b="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S. Perries</a:t>
                      </a:r>
                      <a:endParaRPr sz="1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N. Chanon</a:t>
                      </a:r>
                      <a:endParaRPr sz="100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01/10/2018</a:t>
                      </a:r>
                      <a:endParaRPr sz="1000" b="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30/09/2021</a:t>
                      </a:r>
                      <a:endParaRPr sz="1000" b="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LESAUVAGE</a:t>
                      </a:r>
                      <a:endParaRPr sz="1000" b="0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Antoine</a:t>
                      </a:r>
                      <a:endParaRPr sz="1000" b="0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BSM H→ γγ</a:t>
                      </a:r>
                      <a:endParaRPr sz="1000" b="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ED PHAST</a:t>
                      </a:r>
                      <a:endParaRPr sz="1000" b="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S. Gascon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M. Lethuillier</a:t>
                      </a:r>
                      <a:endParaRPr sz="100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01/10/2018</a:t>
                      </a:r>
                      <a:endParaRPr sz="1000" b="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30/09/2021</a:t>
                      </a:r>
                      <a:endParaRPr sz="1000" b="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4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SHCHABLO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Konstantin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CMS</a:t>
                      </a: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RPC Upgrade 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ED PHAST</a:t>
                      </a:r>
                      <a:b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Excellence etrangers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I. Laktineh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/>
                      </a:r>
                      <a:b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M. Gouzevitch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01/10/2017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31/12/2020 (4)</a:t>
                      </a:r>
                      <a:endParaRPr b="1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1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TORTEROTOT</a:t>
                      </a:r>
                      <a:endParaRPr sz="1000" b="0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Lucas</a:t>
                      </a:r>
                      <a:endParaRPr sz="1000" b="0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</a:rPr>
                        <a:t>BSM </a:t>
                      </a:r>
                      <a:r>
                        <a:rPr lang="en-US" sz="1000" dirty="0" err="1">
                          <a:solidFill>
                            <a:schemeClr val="dk1"/>
                          </a:solidFill>
                        </a:rPr>
                        <a:t>H</a:t>
                      </a:r>
                      <a:r>
                        <a:rPr lang="en-US" sz="1000" dirty="0" err="1" smtClean="0">
                          <a:solidFill>
                            <a:schemeClr val="dk1"/>
                          </a:solidFill>
                        </a:rPr>
                        <a:t>→</a:t>
                      </a:r>
                      <a:r>
                        <a:rPr lang="en-US" sz="1000" dirty="0" err="1" smtClean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sym typeface="Noto Sans Symbols"/>
                        </a:rPr>
                        <a:t>tt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CDSN (ENS)</a:t>
                      </a:r>
                      <a:endParaRPr sz="100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C. </a:t>
                      </a:r>
                      <a:r>
                        <a:rPr lang="en-US" sz="1000" dirty="0" err="1"/>
                        <a:t>Bernet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01/09/2018</a:t>
                      </a:r>
                      <a:endParaRPr sz="100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31/08/2021</a:t>
                      </a:r>
                      <a:endParaRPr sz="100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ZHANG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Sijing</a:t>
                      </a:r>
                      <a:endParaRPr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BSM H→ γγ</a:t>
                      </a:r>
                      <a:endParaRPr sz="1000" b="0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EIFFEL (co-</a:t>
                      </a:r>
                      <a:r>
                        <a:rPr lang="en-US" sz="1000" b="0" strike="noStrik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tutelle</a:t>
                      </a:r>
                      <a:r>
                        <a:rPr lang="en-US" sz="1000" b="0" strike="noStrik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IHEP-Beijing)</a:t>
                      </a:r>
                      <a:endParaRPr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S. Gascon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G.Chen</a:t>
                      </a:r>
                      <a:endParaRPr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01/10/2016</a:t>
                      </a:r>
                      <a:endParaRPr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en-US" sz="1000" b="0" strike="noStrike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  <a:sym typeface="Arial"/>
                        </a:rPr>
                        <a:t>1</a:t>
                      </a:r>
                      <a:r>
                        <a:rPr lang="en-US" sz="1000" b="0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r>
                        <a:rPr lang="en-US" sz="1000" dirty="0" smtClean="0"/>
                        <a:t>12</a:t>
                      </a:r>
                      <a:r>
                        <a:rPr lang="en-US" sz="1000" b="0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/2020</a:t>
                      </a:r>
                      <a:endParaRPr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5988" y="1238647"/>
            <a:ext cx="8071440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13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Responsable scientifique de l’équipe: </a:t>
            </a:r>
            <a:r>
              <a:rPr kumimoji="0" lang="fr-FR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Suzanne GASCON-SHOTKIN  </a:t>
            </a:r>
            <a:r>
              <a:rPr kumimoji="0" lang="fr-FR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Adjoint:  </a:t>
            </a:r>
            <a:r>
              <a:rPr kumimoji="0" lang="fr-FR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Maxime </a:t>
            </a:r>
            <a:r>
              <a:rPr kumimoji="0" lang="fr-FR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GOUZEVITCH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988" y="1587256"/>
            <a:ext cx="6380273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1200" b="1" i="0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CHERCHEURS POST-DOCTORANTS – </a:t>
            </a:r>
            <a:r>
              <a:rPr kumimoji="0" lang="en-US" sz="1200" b="1" i="0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2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 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Aucun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demarrage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en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 2020!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Wingdings" panose="05000000000000000000" pitchFamily="2" charset="2"/>
              </a:rPr>
              <a:t>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Wingdings" panose="05000000000000000000" pitchFamily="2" charset="2"/>
              </a:rPr>
              <a:t>Demande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Wingdings" panose="05000000000000000000" pitchFamily="2" charset="2"/>
              </a:rPr>
              <a:t> RH</a:t>
            </a:r>
            <a:endParaRPr kumimoji="0" lang="fr-FR" sz="1200" b="1" i="0" u="sng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305" y="3191148"/>
            <a:ext cx="8478603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1200" b="1" i="0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DOCTORANTS – 6 (dont 1 </a:t>
            </a:r>
            <a:r>
              <a:rPr kumimoji="0" lang="fr-FR" sz="12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co-tutelle</a:t>
            </a:r>
            <a:r>
              <a:rPr kumimoji="0" lang="fr-FR" sz="1200" b="1" i="0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)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  Aucun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demarrage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 en 2019 ni 2020! (normalement 1-3 par an)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Wingdings" panose="05000000000000000000" pitchFamily="2" charset="2"/>
              </a:rPr>
              <a:t>Demande RH</a:t>
            </a:r>
            <a:endParaRPr kumimoji="0" lang="fr-FR" sz="1200" b="1" i="0" u="sng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09159" y="1986964"/>
            <a:ext cx="36010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Prolongements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Covid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accordés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3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mois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6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mois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fin des 2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contrats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 courant 2021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806525" y="3515672"/>
            <a:ext cx="34762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Prolongements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Covid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accordés: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(3) 4 mois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(4) 3 mois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  <a:sym typeface="Wingdings" panose="05000000000000000000" pitchFamily="2" charset="2"/>
              </a:rPr>
              <a:t>Tous auront soutenu&lt;10/21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   </a:t>
            </a:r>
          </a:p>
        </p:txBody>
      </p:sp>
      <p:sp>
        <p:nvSpPr>
          <p:cNvPr id="16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S. GASCON pour CS-IP2I 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2616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6"/>
          <p:cNvSpPr/>
          <p:nvPr/>
        </p:nvSpPr>
        <p:spPr>
          <a:xfrm>
            <a:off x="0" y="6620703"/>
            <a:ext cx="12191760" cy="0"/>
          </a:xfrm>
          <a:prstGeom prst="line">
            <a:avLst/>
          </a:prstGeom>
          <a:noFill/>
          <a:ln w="9525" cap="flat" cmpd="sng" algn="ctr">
            <a:solidFill>
              <a:srgbClr val="E75112"/>
            </a:solidFill>
            <a:prstDash val="solid"/>
          </a:ln>
          <a:effectLst/>
        </p:spPr>
      </p:sp>
      <p:sp>
        <p:nvSpPr>
          <p:cNvPr id="12" name="Google Shape;240;p56"/>
          <p:cNvSpPr/>
          <p:nvPr/>
        </p:nvSpPr>
        <p:spPr>
          <a:xfrm>
            <a:off x="142920" y="1148576"/>
            <a:ext cx="8857200" cy="6139921"/>
          </a:xfrm>
          <a:prstGeom prst="rect">
            <a:avLst/>
          </a:prstGeom>
          <a:noFill/>
          <a:ln w="1907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12-PH-008: </a:t>
            </a:r>
            <a:r>
              <a:rPr kumimoji="0" lang="en-US" sz="16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Fonctionnement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       100%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  <a:sym typeface="Arial"/>
              </a:rPr>
              <a:t>12-PH-009: Physique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Arial"/>
              <a:sym typeface="Arial"/>
            </a:endParaRPr>
          </a:p>
        </p:txBody>
      </p:sp>
      <p:graphicFrame>
        <p:nvGraphicFramePr>
          <p:cNvPr id="16" name="Google Shape;222;p54"/>
          <p:cNvGraphicFramePr/>
          <p:nvPr>
            <p:extLst/>
          </p:nvPr>
        </p:nvGraphicFramePr>
        <p:xfrm>
          <a:off x="476505" y="1490806"/>
          <a:ext cx="7987270" cy="1003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93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9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42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08524">
                  <a:extLst>
                    <a:ext uri="{9D8B030D-6E8A-4147-A177-3AD203B41FA5}">
                      <a16:colId xmlns:a16="http://schemas.microsoft.com/office/drawing/2014/main" val="2191889321"/>
                    </a:ext>
                  </a:extLst>
                </a:gridCol>
              </a:tblGrid>
              <a:tr h="171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NOM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Prenom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Qualité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HDR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Fraction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Role/</a:t>
                      </a:r>
                      <a:r>
                        <a:rPr lang="en-US" sz="1000" dirty="0" err="1" smtClean="0"/>
                        <a:t>Activite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BOUDOUL 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Gaelle</a:t>
                      </a:r>
                      <a:endParaRPr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CRCN</a:t>
                      </a:r>
                      <a:endParaRPr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 </a:t>
                      </a:r>
                      <a:endParaRPr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100%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C00000"/>
                          </a:solidFill>
                        </a:rPr>
                        <a:t>L1 CMS Run Coordinator</a:t>
                      </a:r>
                      <a:endParaRPr sz="1000" dirty="0">
                        <a:solidFill>
                          <a:srgbClr val="C0000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DEPASSE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Pierre</a:t>
                      </a:r>
                      <a:endParaRPr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</a:t>
                      </a:r>
                      <a:r>
                        <a:rPr lang="en-US" sz="1000"/>
                        <a:t>U</a:t>
                      </a:r>
                      <a:endParaRPr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OUI</a:t>
                      </a:r>
                      <a:endParaRPr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</a:t>
                      </a: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%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00CCFF"/>
                          </a:solidFill>
                        </a:rPr>
                        <a:t>ECAL</a:t>
                      </a:r>
                      <a:r>
                        <a:rPr lang="en-US" sz="1000" baseline="0" dirty="0" smtClean="0">
                          <a:solidFill>
                            <a:srgbClr val="00CCFF"/>
                          </a:solidFill>
                        </a:rPr>
                        <a:t> </a:t>
                      </a:r>
                      <a:r>
                        <a:rPr lang="en-US" sz="1000" baseline="0" dirty="0" err="1" smtClean="0">
                          <a:solidFill>
                            <a:srgbClr val="00CCFF"/>
                          </a:solidFill>
                        </a:rPr>
                        <a:t>Coordiinateur</a:t>
                      </a:r>
                      <a:r>
                        <a:rPr lang="en-US" sz="1000" baseline="0" dirty="0" smtClean="0">
                          <a:solidFill>
                            <a:srgbClr val="00CCFF"/>
                          </a:solidFill>
                        </a:rPr>
                        <a:t> Bases  de </a:t>
                      </a:r>
                      <a:r>
                        <a:rPr lang="en-US" sz="1000" baseline="0" dirty="0" err="1" smtClean="0">
                          <a:solidFill>
                            <a:srgbClr val="00CCFF"/>
                          </a:solidFill>
                        </a:rPr>
                        <a:t>Donnees</a:t>
                      </a:r>
                      <a:endParaRPr sz="1000" dirty="0">
                        <a:solidFill>
                          <a:srgbClr val="00CCFF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FAY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Jean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Em</a:t>
                      </a:r>
                      <a:r>
                        <a:rPr lang="en-US" sz="1000" dirty="0" err="1" smtClean="0"/>
                        <a:t>é</a:t>
                      </a:r>
                      <a:r>
                        <a:rPr lang="en-US" sz="1000" b="0" strike="noStrik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rite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OUI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100%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ECAL Deputy Technical Coord.</a:t>
                      </a:r>
                      <a:r>
                        <a:rPr lang="en-US" sz="1000" baseline="0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endParaRPr sz="1000" dirty="0">
                        <a:solidFill>
                          <a:srgbClr val="00B0F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2" name="TextShape 1"/>
          <p:cNvSpPr txBox="1"/>
          <p:nvPr/>
        </p:nvSpPr>
        <p:spPr>
          <a:xfrm>
            <a:off x="2406316" y="234000"/>
            <a:ext cx="9962147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Activites</a:t>
            </a: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 </a:t>
            </a:r>
            <a:r>
              <a:rPr kumimoji="0" lang="en-US" sz="36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Scientifiques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 </a:t>
            </a: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par </a:t>
            </a:r>
            <a:r>
              <a:rPr kumimoji="0" lang="en-US" sz="36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MasterProjet:Fonctionnement</a:t>
            </a: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 et Physique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56298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8911765" y="3806899"/>
            <a:ext cx="30733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Axes de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physique: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--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HPHOT (2,0),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HTAU (0,67)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Physique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du boson de Higgs avec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photons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taus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SM+BSM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--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TOP (2,27):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Physique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du quark top et top + Higgs,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SM+BSM</a:t>
            </a:r>
          </a:p>
        </p:txBody>
      </p:sp>
      <p:graphicFrame>
        <p:nvGraphicFramePr>
          <p:cNvPr id="14" name="Google Shape;222;p54"/>
          <p:cNvGraphicFramePr/>
          <p:nvPr>
            <p:extLst/>
          </p:nvPr>
        </p:nvGraphicFramePr>
        <p:xfrm>
          <a:off x="476505" y="2770912"/>
          <a:ext cx="8192041" cy="38391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08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04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8322">
                  <a:extLst>
                    <a:ext uri="{9D8B030D-6E8A-4147-A177-3AD203B41FA5}">
                      <a16:colId xmlns:a16="http://schemas.microsoft.com/office/drawing/2014/main" val="2191889321"/>
                    </a:ext>
                  </a:extLst>
                </a:gridCol>
                <a:gridCol w="1718068">
                  <a:extLst>
                    <a:ext uri="{9D8B030D-6E8A-4147-A177-3AD203B41FA5}">
                      <a16:colId xmlns:a16="http://schemas.microsoft.com/office/drawing/2014/main" val="1970954850"/>
                    </a:ext>
                  </a:extLst>
                </a:gridCol>
              </a:tblGrid>
              <a:tr h="171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NOM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Prenom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Qualité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HDR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Fraction </a:t>
                      </a:r>
                      <a:r>
                        <a:rPr lang="en-US" sz="1000" b="0" strike="noStrik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Phys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Axe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No. (co-) dir.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Theses CMS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BEAUCERON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Stephanie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CRCN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OUI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7030A0"/>
                          </a:solidFill>
                        </a:rPr>
                        <a:t>TOP</a:t>
                      </a:r>
                      <a:endParaRPr sz="1000" dirty="0">
                        <a:solidFill>
                          <a:srgbClr val="7030A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BERNET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Colin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CRCN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OUI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17% 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0070C0"/>
                          </a:solidFill>
                        </a:rPr>
                        <a:t>HTAU,</a:t>
                      </a:r>
                      <a:endParaRPr sz="1000" dirty="0">
                        <a:solidFill>
                          <a:srgbClr val="0070C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1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CHANON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Nicolas</a:t>
                      </a:r>
                      <a:endParaRPr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CRCN</a:t>
                      </a:r>
                      <a:endParaRPr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</a:t>
                      </a:r>
                      <a:endParaRPr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50%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7030A0"/>
                          </a:solidFill>
                        </a:rPr>
                        <a:t>TOP</a:t>
                      </a:r>
                      <a:endParaRPr sz="1000" dirty="0">
                        <a:solidFill>
                          <a:srgbClr val="7030A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1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GASCON-SHOTKIN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Susan</a:t>
                      </a:r>
                      <a:endParaRPr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PRCE</a:t>
                      </a:r>
                      <a:r>
                        <a:rPr lang="en-US" sz="1000" dirty="0"/>
                        <a:t>2</a:t>
                      </a:r>
                      <a:endParaRPr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OUI</a:t>
                      </a:r>
                      <a:endParaRPr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50%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HPHOT</a:t>
                      </a:r>
                      <a:endParaRPr sz="1000" dirty="0">
                        <a:solidFill>
                          <a:srgbClr val="00B05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3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GOUZEVITCH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Maxime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CRCN</a:t>
                      </a:r>
                      <a:endParaRPr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50%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HPHOT</a:t>
                      </a:r>
                      <a:endParaRPr sz="1000" dirty="0">
                        <a:solidFill>
                          <a:srgbClr val="00B050"/>
                        </a:solidFill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1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LETHUILLIER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Morgan</a:t>
                      </a:r>
                      <a:endParaRPr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CRCN</a:t>
                      </a:r>
                      <a:endParaRPr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</a:t>
                      </a:r>
                      <a:endParaRPr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HPHOT</a:t>
                      </a:r>
                      <a:endParaRPr sz="1000" dirty="0">
                        <a:solidFill>
                          <a:srgbClr val="00B05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2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PERRIES</a:t>
                      </a:r>
                      <a:endParaRPr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Stephane</a:t>
                      </a:r>
                      <a:endParaRPr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MCHC</a:t>
                      </a:r>
                      <a:endParaRPr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OUI</a:t>
                      </a:r>
                      <a:endParaRPr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27%</a:t>
                      </a:r>
                      <a:r>
                        <a:rPr lang="en-US" sz="1000" dirty="0" smtClean="0"/>
                        <a:t> 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7030A0"/>
                          </a:solidFill>
                        </a:rPr>
                        <a:t>TOP</a:t>
                      </a:r>
                      <a:endParaRPr sz="1000" dirty="0">
                        <a:solidFill>
                          <a:srgbClr val="7030A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1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ASILAR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 smtClean="0"/>
                        <a:t>Ece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PDOC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Arial"/>
                          <a:cs typeface="Arial"/>
                          <a:sym typeface="Arial"/>
                        </a:rPr>
                        <a:t>75%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0070C0"/>
                          </a:solidFill>
                        </a:rPr>
                        <a:t>HTAU</a:t>
                      </a:r>
                      <a:endParaRPr sz="1000" dirty="0">
                        <a:solidFill>
                          <a:srgbClr val="0070C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13690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JAIN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Sandhya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PDOC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Arial"/>
                          <a:cs typeface="Arial"/>
                          <a:sym typeface="Arial"/>
                        </a:rPr>
                        <a:t>30%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7030A0"/>
                          </a:solidFill>
                        </a:rPr>
                        <a:t>TOP</a:t>
                      </a:r>
                      <a:endParaRPr sz="1000" dirty="0">
                        <a:solidFill>
                          <a:srgbClr val="7030A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37352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CAMEN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Camille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DOC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100%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HPHOT</a:t>
                      </a:r>
                      <a:endParaRPr sz="1000" dirty="0">
                        <a:solidFill>
                          <a:srgbClr val="00B05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030118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CARLE</a:t>
                      </a:r>
                      <a:endParaRPr sz="1000" b="0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/>
                        <a:t>Aurélien</a:t>
                      </a:r>
                      <a:endParaRPr sz="1000" b="0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DOC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100%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7030A0"/>
                          </a:solidFill>
                        </a:rPr>
                        <a:t>TOP</a:t>
                      </a:r>
                      <a:endParaRPr sz="1000" dirty="0">
                        <a:solidFill>
                          <a:srgbClr val="7030A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998710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LESAUVAGE</a:t>
                      </a:r>
                      <a:endParaRPr sz="1000" b="0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Antoine</a:t>
                      </a:r>
                      <a:endParaRPr sz="1000" b="0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DOC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100%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HPHOT</a:t>
                      </a:r>
                      <a:endParaRPr sz="1000" dirty="0">
                        <a:solidFill>
                          <a:srgbClr val="00B05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750366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TORTEROTOT</a:t>
                      </a:r>
                      <a:endParaRPr sz="1000" b="0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Lucas</a:t>
                      </a:r>
                      <a:endParaRPr sz="1000" b="0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DOC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100%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0070C0"/>
                          </a:solidFill>
                        </a:rPr>
                        <a:t>HTAU</a:t>
                      </a:r>
                      <a:endParaRPr sz="1000" dirty="0">
                        <a:solidFill>
                          <a:srgbClr val="0070C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930227"/>
                  </a:ext>
                </a:extLst>
              </a:tr>
              <a:tr h="257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ZHANG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trike="noStrik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Sijing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DOC</a:t>
                      </a: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100%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HPHOT</a:t>
                      </a:r>
                      <a:endParaRPr sz="1000" dirty="0">
                        <a:solidFill>
                          <a:srgbClr val="00B050"/>
                        </a:solidFill>
                      </a:endParaRPr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0000" marR="90000" marT="45725" marB="45725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50697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8800254" y="1355782"/>
            <a:ext cx="34566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Fonctionnement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--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Run Coordination 1,0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--ECAL 1,35: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ETC: Technical coordination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EBD: Coordination bases de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donnees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3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S. GASCON pour CS-IP2I 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46925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2526120" y="254160"/>
            <a:ext cx="10315800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4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Ressources financières </a:t>
            </a:r>
            <a:endParaRPr kumimoji="0" lang="fr-FR" sz="3400" b="0" i="0" u="none" strike="noStrike" kern="1200" cap="none" spc="-1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9851760" y="643356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7EC17-723E-42BC-8C2E-0B397112F4FD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91440" y="1135433"/>
            <a:ext cx="1250442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altLang="fr-FR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Personpower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fr-FR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funding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requests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51435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N.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Chanon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: ANR JCJC 3 essais sur top BSM (2017,2018 sur violation de Lorentz et CPT; 2019 sur violation de CP), ERC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Consolidator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 2019 sur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 violation de CP</a:t>
            </a: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highlight>
                <a:srgbClr val="FFFFFF"/>
              </a:highligh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DejaVu Sans"/>
            </a:endParaRPr>
          </a:p>
          <a:p>
            <a:pPr marL="51435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prstClr val="white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S. Beauceron, N.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prstClr val="white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Chanon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prstClr val="white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, V.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prstClr val="white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Sordini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prstClr val="white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 : tentative ANR MYTHIC (2017),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prstClr val="white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ttH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prstClr val="white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 CMS France </a:t>
            </a: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highlight>
                <a:srgbClr val="FFFFFF"/>
              </a:highligh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DejaVu Sans"/>
            </a:endParaRPr>
          </a:p>
          <a:p>
            <a:pPr marL="51435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C.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Bernet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: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Deep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learning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 for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pileup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 mitigation in CMS at HL-LHC.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Demande financement thèse ITN Marie Curie BEST4HEP (avec N.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Chanon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, D. Rousseau du LAL et d’autres instituts internationaux, 2019)</a:t>
            </a:r>
          </a:p>
          <a:p>
            <a:pPr marL="514350" lvl="0" indent="-304800">
              <a:spcBef>
                <a:spcPts val="0"/>
              </a:spcBef>
              <a:buClr>
                <a:prstClr val="black"/>
              </a:buClr>
              <a:buSzPts val="1200"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N. </a:t>
            </a:r>
            <a:r>
              <a:rPr lang="en-US" sz="1600" dirty="0" err="1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Chanon</a:t>
            </a:r>
            <a:r>
              <a:rPr lang="en-US" sz="1600" dirty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: LABEX </a:t>
            </a:r>
            <a:r>
              <a:rPr lang="en-US" sz="1600" dirty="0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LIO: </a:t>
            </a:r>
            <a:r>
              <a:rPr lang="en-US" sz="1600" dirty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Technical Facilities </a:t>
            </a:r>
            <a:r>
              <a:rPr lang="en-US" sz="1600" dirty="0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2020, 55keuro </a:t>
            </a:r>
            <a:r>
              <a:rPr lang="en-US" sz="1600" dirty="0" err="1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octroy</a:t>
            </a:r>
            <a:r>
              <a:rPr lang="fr-FR" sz="1600" dirty="0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en-US" sz="1600" dirty="0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, Salle blanche TEDD</a:t>
            </a:r>
          </a:p>
          <a:p>
            <a:pPr marL="514350" lvl="0" indent="-304800">
              <a:spcBef>
                <a:spcPts val="0"/>
              </a:spcBef>
              <a:buClr>
                <a:prstClr val="black"/>
              </a:buClr>
              <a:buSzPts val="1200"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N. </a:t>
            </a:r>
            <a:r>
              <a:rPr lang="en-US" sz="16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Chanon</a:t>
            </a:r>
            <a:r>
              <a:rPr lang="en-US" sz="16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: LABEX </a:t>
            </a:r>
            <a:r>
              <a:rPr lang="en-US" sz="16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LIO: </a:t>
            </a:r>
            <a:r>
              <a:rPr lang="en-US" sz="16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Technical Facilities </a:t>
            </a:r>
            <a:r>
              <a:rPr lang="en-US" sz="16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2021, 28keuro </a:t>
            </a:r>
            <a:r>
              <a:rPr lang="en-US" sz="16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demandé</a:t>
            </a:r>
            <a:r>
              <a:rPr lang="en-US" sz="16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Salle blanche TEDD, + 1 bourse these </a:t>
            </a:r>
            <a:endParaRPr lang="en-US" sz="1600" dirty="0" smtClean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DejaVu Sans"/>
            </a:endParaRPr>
          </a:p>
          <a:p>
            <a:pPr marL="514350" lvl="0" indent="-304800">
              <a:spcBef>
                <a:spcPts val="0"/>
              </a:spcBef>
              <a:buClr>
                <a:prstClr val="black"/>
              </a:buClr>
              <a:buSzPts val="1200"/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N. </a:t>
            </a:r>
            <a:r>
              <a:rPr lang="en-US" sz="16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Chanon</a:t>
            </a:r>
            <a:r>
              <a:rPr lang="en-US" sz="16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, G. </a:t>
            </a:r>
            <a:r>
              <a:rPr lang="en-US" sz="16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Grenier</a:t>
            </a:r>
            <a:r>
              <a:rPr lang="en-US" sz="16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: Marie Curie ITN  2020 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Deep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learning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IFRIT </a:t>
            </a:r>
          </a:p>
          <a:p>
            <a:pPr marL="51435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I.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Laktineh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: AIDA2020</a:t>
            </a:r>
          </a:p>
          <a:p>
            <a:pPr marL="51435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S. Gascon, M.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 </a:t>
            </a:r>
            <a:r>
              <a:rPr kumimoji="0" lang="fr-FR" sz="1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Lethuillier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,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 N.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Chanon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, I.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Laktineh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: LIA-FCPPL (France-China Particle Physics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Laboratory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), demande annuelle</a:t>
            </a:r>
          </a:p>
          <a:p>
            <a:pPr marL="51435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M.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Gouzevitch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: LIA-FKPPL (France-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Korea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 Particle Physics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Laboratory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)</a:t>
            </a:r>
          </a:p>
          <a:p>
            <a:pPr marL="51435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S. Gascon, M.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Lethuillier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, M.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Gouzevitch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, N.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Chanon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: CEFIPRA/IFCPAR (Indo-French Centre for the Promotion of Advanced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Research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) (2016-2018)</a:t>
            </a:r>
            <a:endParaRPr kumimoji="0" lang="fr-FR" alt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sp>
        <p:nvSpPr>
          <p:cNvPr id="10" name="CustomShape 5"/>
          <p:cNvSpPr/>
          <p:nvPr/>
        </p:nvSpPr>
        <p:spPr>
          <a:xfrm>
            <a:off x="4146120" y="6263176"/>
            <a:ext cx="3750840" cy="33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1200" spc="-1" dirty="0" smtClean="0">
              <a:solidFill>
                <a:srgbClr val="E75112"/>
              </a:solidFill>
              <a:latin typeface="Verdana"/>
              <a:ea typeface="Arial"/>
            </a:endParaRPr>
          </a:p>
          <a:p>
            <a:pPr>
              <a:lnSpc>
                <a:spcPct val="100000"/>
              </a:lnSpc>
            </a:pPr>
            <a:endParaRPr lang="fr-FR" sz="1200" spc="-1" dirty="0" smtClean="0">
              <a:solidFill>
                <a:srgbClr val="E75112"/>
              </a:solidFill>
              <a:latin typeface="Verdana"/>
              <a:ea typeface="Arial"/>
            </a:endParaRPr>
          </a:p>
          <a:p>
            <a:pPr>
              <a:lnSpc>
                <a:spcPct val="100000"/>
              </a:lnSpc>
            </a:pPr>
            <a:r>
              <a:rPr lang="fr-FR" sz="1200" spc="-1" dirty="0" smtClean="0">
                <a:solidFill>
                  <a:srgbClr val="E75112"/>
                </a:solidFill>
                <a:latin typeface="Verdana"/>
                <a:ea typeface="Arial"/>
              </a:rPr>
              <a:t>Visite de L. VACAVANT</a:t>
            </a:r>
            <a:r>
              <a:rPr lang="fr-FR" sz="1200" b="0" strike="noStrike" spc="-1" dirty="0" smtClean="0">
                <a:solidFill>
                  <a:srgbClr val="E75112"/>
                </a:solidFill>
                <a:latin typeface="Verdana"/>
                <a:ea typeface="Arial"/>
              </a:rPr>
              <a:t>-10/09/2020</a:t>
            </a:r>
            <a:endParaRPr lang="fr-FR" sz="1200" b="0" strike="noStrike" spc="-1" dirty="0">
              <a:latin typeface="Arial"/>
            </a:endParaRPr>
          </a:p>
        </p:txBody>
      </p:sp>
      <p:sp>
        <p:nvSpPr>
          <p:cNvPr id="11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8297463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2295657" y="234000"/>
            <a:ext cx="10144993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" noProof="0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L’avenir du LHC et du HL-LHC: le planning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42305" y="6231415"/>
            <a:ext cx="7986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noProof="0" dirty="0" err="1" smtClean="0">
                <a:solidFill>
                  <a:srgbClr val="FF0000"/>
                </a:solidFill>
                <a:latin typeface="Arial"/>
                <a:ea typeface="MS PGothic" panose="020B0600070205080204" pitchFamily="34" charset="-128"/>
                <a:cs typeface="DejaVu Sans"/>
              </a:rPr>
              <a:t>Aout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DejaVu Sans"/>
              </a:rPr>
              <a:t> 2020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45" b="7122"/>
          <a:stretch/>
        </p:blipFill>
        <p:spPr>
          <a:xfrm>
            <a:off x="574097" y="1175653"/>
            <a:ext cx="10498974" cy="49856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23275" y="6170698"/>
            <a:ext cx="3653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CC3300"/>
                </a:solidFill>
              </a:rPr>
              <a:t>https://</a:t>
            </a:r>
            <a:r>
              <a:rPr lang="fr-FR" sz="1200" dirty="0">
                <a:solidFill>
                  <a:srgbClr val="CC3300"/>
                </a:solidFill>
              </a:rPr>
              <a:t>hilumilhc.web.cern.ch/content/hl-lhc-project</a:t>
            </a:r>
            <a:endParaRPr lang="fr-FR" sz="1400" dirty="0">
              <a:solidFill>
                <a:srgbClr val="CC3300"/>
              </a:solidFill>
            </a:endParaRPr>
          </a:p>
        </p:txBody>
      </p:sp>
      <p:sp>
        <p:nvSpPr>
          <p:cNvPr id="10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 CS-IP2I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5932711" y="4484914"/>
            <a:ext cx="21772" cy="794657"/>
          </a:xfrm>
          <a:prstGeom prst="straightConnector1">
            <a:avLst/>
          </a:prstGeom>
          <a:ln w="34925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5879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2526120" y="254160"/>
            <a:ext cx="10315800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Rayonnement (1): mise </a:t>
            </a:r>
            <a:r>
              <a:rPr lang="fr-FR" sz="34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à</a:t>
            </a:r>
            <a:r>
              <a:rPr lang="en-US" sz="34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 jour </a:t>
            </a:r>
            <a:r>
              <a:rPr lang="en-US" sz="3400" spc="-1" dirty="0" err="1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depuis</a:t>
            </a:r>
            <a:r>
              <a:rPr lang="en-US" sz="34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 2019 </a:t>
            </a: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9851760" y="643356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7EC17-723E-42BC-8C2E-0B397112F4FD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" y="1133559"/>
            <a:ext cx="12192000" cy="491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Recherche 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P. Verdier: DA IN2P3 (2019-….)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G. 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Boudoul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L1 CMS 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Run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Coordinator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Deputy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(2020-…)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N. 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Chanon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Convener sous groupe single top (2019-…)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P. Depasse: ECAL coordinateur base de données (2016-…)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S. Gascon: Responsable CMS-IP2I (2020-…), Contact FCC-IP2I (2020-…)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Laktineh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Chef de projet IP2I-CMS Muons (2014-2019) Chair, CMS RPC Institution 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Board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(2016-2019), Referee JINST et NIM A, CALICE SDHCAL 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project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leader, ILD 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calorimetry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co-convenor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AIDA2020 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co-project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leader, WP ‘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innovative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gas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detectors’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M. 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Gouzevitch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Chef de projet IP2I-CMS Muons (2019-…), 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Deputy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Upgrade 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Convenor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CMS Muon RPC (2020-…)  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S. Jain:  L3 convener for Reconstruction, Tools and benchmarks (RTB) </a:t>
            </a:r>
            <a:r>
              <a:rPr lang="fr-FR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sub</a:t>
            </a:r>
            <a:r>
              <a:rPr lang="fr-FR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-group of Upgrade Performance and Software group (2019-…)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E. </a:t>
            </a:r>
            <a:r>
              <a:rPr lang="en-US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Asilar</a:t>
            </a:r>
            <a:r>
              <a:rPr lang="en-US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 </a:t>
            </a:r>
            <a:r>
              <a:rPr lang="en-US" altLang="fr-FR" sz="1500" b="1" dirty="0" smtClean="0">
                <a:solidFill>
                  <a:prstClr val="black"/>
                </a:solidFill>
                <a:latin typeface="Symbol" panose="05050102010706020507" pitchFamily="18" charset="2"/>
                <a:ea typeface="Verdana" panose="020B0604030504040204" pitchFamily="34" charset="0"/>
                <a:cs typeface="Tahoma" panose="020B0604030504040204" pitchFamily="34" charset="0"/>
              </a:rPr>
              <a:t>t-</a:t>
            </a:r>
            <a:r>
              <a:rPr lang="en-US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DQM contact (2019-…)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S. </a:t>
            </a:r>
            <a:r>
              <a:rPr lang="en-US" altLang="fr-FR" sz="1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Beauceron</a:t>
            </a:r>
            <a:r>
              <a:rPr lang="en-US" altLang="fr-FR" sz="15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member du SUSY Publication Committee (2016-</a:t>
            </a:r>
            <a:r>
              <a:rPr lang="en-US" altLang="fr-FR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…)</a:t>
            </a:r>
            <a:endParaRPr lang="en-US" altLang="fr-FR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600" dirty="0">
                <a:solidFill>
                  <a:srgbClr val="0070C0"/>
                </a:solidFill>
                <a:latin typeface="Verdana" panose="020B0604030504040204" pitchFamily="34" charset="0"/>
              </a:rPr>
              <a:t>Organisations d’écoles, de workshops, conférences, ..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500" dirty="0" smtClean="0">
                <a:latin typeface="Verdana" panose="020B0604030504040204" pitchFamily="34" charset="0"/>
              </a:rPr>
              <a:t>G. </a:t>
            </a:r>
            <a:r>
              <a:rPr lang="fr-FR" altLang="fr-FR" sz="1500" dirty="0" err="1" smtClean="0">
                <a:latin typeface="Verdana" panose="020B0604030504040204" pitchFamily="34" charset="0"/>
              </a:rPr>
              <a:t>Boudoul</a:t>
            </a:r>
            <a:r>
              <a:rPr lang="fr-FR" altLang="fr-FR" sz="1500" dirty="0" smtClean="0">
                <a:latin typeface="Verdana" panose="020B0604030504040204" pitchFamily="34" charset="0"/>
              </a:rPr>
              <a:t>:  CMS </a:t>
            </a:r>
            <a:r>
              <a:rPr lang="fr-FR" altLang="fr-FR" sz="1500" dirty="0" err="1">
                <a:latin typeface="Verdana" panose="020B0604030504040204" pitchFamily="34" charset="0"/>
              </a:rPr>
              <a:t>Run</a:t>
            </a:r>
            <a:r>
              <a:rPr lang="fr-FR" altLang="fr-FR" sz="1500" dirty="0">
                <a:latin typeface="Verdana" panose="020B0604030504040204" pitchFamily="34" charset="0"/>
              </a:rPr>
              <a:t> Coordination Workshop </a:t>
            </a:r>
            <a:r>
              <a:rPr lang="fr-FR" altLang="fr-FR" sz="1500" dirty="0" smtClean="0">
                <a:latin typeface="Verdana" panose="020B0604030504040204" pitchFamily="34" charset="0"/>
              </a:rPr>
              <a:t>mars 2019 (IP2I Lyon), </a:t>
            </a:r>
            <a:r>
              <a:rPr lang="fr-FR" altLang="fr-FR" sz="1500" dirty="0" err="1" smtClean="0">
                <a:latin typeface="Verdana" panose="020B0604030504040204" pitchFamily="34" charset="0"/>
              </a:rPr>
              <a:t>Seminaire</a:t>
            </a:r>
            <a:r>
              <a:rPr lang="fr-FR" altLang="fr-FR" sz="1500" dirty="0" smtClean="0">
                <a:latin typeface="Verdana" panose="020B0604030504040204" pitchFamily="34" charset="0"/>
              </a:rPr>
              <a:t> </a:t>
            </a:r>
            <a:r>
              <a:rPr lang="fr-FR" altLang="fr-FR" sz="1500" dirty="0" err="1" smtClean="0">
                <a:latin typeface="Verdana" panose="020B0604030504040204" pitchFamily="34" charset="0"/>
              </a:rPr>
              <a:t>Thematique</a:t>
            </a:r>
            <a:r>
              <a:rPr lang="fr-FR" altLang="fr-FR" sz="1500" dirty="0" smtClean="0">
                <a:latin typeface="Verdana" panose="020B0604030504040204" pitchFamily="34" charset="0"/>
              </a:rPr>
              <a:t> GT01 (IP2I Lyon) (mars 2020)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500" dirty="0" smtClean="0">
                <a:latin typeface="Verdana" panose="020B0604030504040204" pitchFamily="34" charset="0"/>
              </a:rPr>
              <a:t>S. Beauceron, N. </a:t>
            </a:r>
            <a:r>
              <a:rPr lang="fr-FR" altLang="fr-FR" sz="1500" dirty="0" err="1" smtClean="0">
                <a:latin typeface="Verdana" panose="020B0604030504040204" pitchFamily="34" charset="0"/>
              </a:rPr>
              <a:t>Chanon</a:t>
            </a:r>
            <a:r>
              <a:rPr lang="fr-FR" altLang="fr-FR" sz="1500" dirty="0" smtClean="0">
                <a:latin typeface="Verdana" panose="020B0604030504040204" pitchFamily="34" charset="0"/>
              </a:rPr>
              <a:t>, S. Gascon, M. </a:t>
            </a:r>
            <a:r>
              <a:rPr lang="fr-FR" altLang="fr-FR" sz="1500" dirty="0" err="1" smtClean="0">
                <a:latin typeface="Verdana" panose="020B0604030504040204" pitchFamily="34" charset="0"/>
              </a:rPr>
              <a:t>Gouzevitch</a:t>
            </a:r>
            <a:r>
              <a:rPr lang="fr-FR" altLang="fr-FR" sz="1500" dirty="0" smtClean="0">
                <a:latin typeface="Verdana" panose="020B0604030504040204" pitchFamily="34" charset="0"/>
              </a:rPr>
              <a:t>,  CMS </a:t>
            </a:r>
            <a:r>
              <a:rPr lang="fr-FR" altLang="fr-FR" sz="1500" dirty="0">
                <a:latin typeface="Verdana" panose="020B0604030504040204" pitchFamily="34" charset="0"/>
              </a:rPr>
              <a:t>France </a:t>
            </a:r>
            <a:r>
              <a:rPr lang="fr-FR" altLang="fr-FR" sz="1500" dirty="0" smtClean="0">
                <a:latin typeface="Verdana" panose="020B0604030504040204" pitchFamily="34" charset="0"/>
              </a:rPr>
              <a:t>(Zoom) octobre 2020;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fr-FR" sz="1500" dirty="0" smtClean="0">
                <a:latin typeface="Verdana" panose="020B0604030504040204" pitchFamily="34" charset="0"/>
              </a:rPr>
              <a:t>N. </a:t>
            </a:r>
            <a:r>
              <a:rPr lang="en-US" altLang="fr-FR" sz="1500" dirty="0" err="1" smtClean="0">
                <a:latin typeface="Verdana" panose="020B0604030504040204" pitchFamily="34" charset="0"/>
              </a:rPr>
              <a:t>Chanon</a:t>
            </a:r>
            <a:r>
              <a:rPr lang="en-US" altLang="fr-FR" sz="1500" dirty="0" smtClean="0">
                <a:latin typeface="Verdana" panose="020B0604030504040204" pitchFamily="34" charset="0"/>
              </a:rPr>
              <a:t>:  Top LHC France (</a:t>
            </a:r>
            <a:r>
              <a:rPr lang="en-US" altLang="fr-FR" sz="1500" dirty="0">
                <a:latin typeface="Verdana" panose="020B0604030504040204" pitchFamily="34" charset="0"/>
              </a:rPr>
              <a:t>2018-…), SOS (2018-…), JRJC (2015-2019), </a:t>
            </a:r>
            <a:endParaRPr lang="en-US" altLang="fr-FR" sz="1500" dirty="0" smtClean="0"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fr-FR" sz="1500" dirty="0" smtClean="0">
                <a:latin typeface="Verdana" panose="020B0604030504040204" pitchFamily="34" charset="0"/>
              </a:rPr>
              <a:t>M. </a:t>
            </a:r>
            <a:r>
              <a:rPr lang="en-US" altLang="fr-FR" sz="1500" dirty="0" err="1" smtClean="0">
                <a:latin typeface="Verdana" panose="020B0604030504040204" pitchFamily="34" charset="0"/>
              </a:rPr>
              <a:t>Gouzevitch</a:t>
            </a:r>
            <a:r>
              <a:rPr lang="en-US" altLang="fr-FR" sz="1500" dirty="0" smtClean="0">
                <a:latin typeface="Verdana" panose="020B0604030504040204" pitchFamily="34" charset="0"/>
              </a:rPr>
              <a:t>: HH at </a:t>
            </a:r>
            <a:r>
              <a:rPr lang="en-US" altLang="fr-FR" sz="1500" dirty="0" err="1" smtClean="0">
                <a:latin typeface="Verdana" panose="020B0604030504040204" pitchFamily="34" charset="0"/>
              </a:rPr>
              <a:t>Fermilab</a:t>
            </a:r>
            <a:r>
              <a:rPr lang="en-US" altLang="fr-FR" sz="1500" dirty="0" smtClean="0">
                <a:latin typeface="Verdana" panose="020B0604030504040204" pitchFamily="34" charset="0"/>
              </a:rPr>
              <a:t> (2019)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fr-FR" sz="1500" dirty="0" smtClean="0">
                <a:latin typeface="Verdana" panose="020B0604030504040204" pitchFamily="34" charset="0"/>
              </a:rPr>
              <a:t>S. Gascon</a:t>
            </a:r>
            <a:r>
              <a:rPr lang="en-US" altLang="fr-FR" sz="1500" dirty="0">
                <a:latin typeface="Verdana" panose="020B0604030504040204" pitchFamily="34" charset="0"/>
              </a:rPr>
              <a:t>: Physics at </a:t>
            </a:r>
            <a:r>
              <a:rPr lang="en-US" altLang="fr-FR" sz="1500" dirty="0" err="1">
                <a:latin typeface="Verdana" panose="020B0604030504040204" pitchFamily="34" charset="0"/>
              </a:rPr>
              <a:t>TeV</a:t>
            </a:r>
            <a:r>
              <a:rPr lang="en-US" altLang="fr-FR" sz="1500" dirty="0">
                <a:latin typeface="Verdana" panose="020B0604030504040204" pitchFamily="34" charset="0"/>
              </a:rPr>
              <a:t> Colliders (Les </a:t>
            </a:r>
            <a:r>
              <a:rPr lang="en-US" altLang="fr-FR" sz="1500" dirty="0" err="1">
                <a:latin typeface="Verdana" panose="020B0604030504040204" pitchFamily="34" charset="0"/>
              </a:rPr>
              <a:t>Houches</a:t>
            </a:r>
            <a:r>
              <a:rPr lang="en-US" altLang="fr-FR" sz="1500" dirty="0">
                <a:latin typeface="Verdana" panose="020B0604030504040204" pitchFamily="34" charset="0"/>
              </a:rPr>
              <a:t>) </a:t>
            </a:r>
            <a:r>
              <a:rPr lang="en-US" altLang="fr-FR" sz="1500" dirty="0" smtClean="0">
                <a:latin typeface="Verdana" panose="020B0604030504040204" pitchFamily="34" charset="0"/>
              </a:rPr>
              <a:t>(2009-…), </a:t>
            </a:r>
            <a:r>
              <a:rPr lang="fr-FR" altLang="fr-FR" sz="1500" dirty="0">
                <a:latin typeface="Verdana" panose="020B0604030504040204" pitchFamily="34" charset="0"/>
              </a:rPr>
              <a:t>Workshop on photon </a:t>
            </a:r>
            <a:r>
              <a:rPr lang="fr-FR" altLang="fr-FR" sz="1500" dirty="0" err="1">
                <a:latin typeface="Verdana" panose="020B0604030504040204" pitchFamily="34" charset="0"/>
              </a:rPr>
              <a:t>physics</a:t>
            </a:r>
            <a:r>
              <a:rPr lang="fr-FR" altLang="fr-FR" sz="1500" dirty="0">
                <a:latin typeface="Verdana" panose="020B0604030504040204" pitchFamily="34" charset="0"/>
              </a:rPr>
              <a:t> and Simulation at Hadron </a:t>
            </a:r>
            <a:r>
              <a:rPr lang="fr-FR" altLang="fr-FR" sz="1500" dirty="0" err="1">
                <a:latin typeface="Verdana" panose="020B0604030504040204" pitchFamily="34" charset="0"/>
              </a:rPr>
              <a:t>Colliders</a:t>
            </a:r>
            <a:r>
              <a:rPr lang="fr-FR" altLang="fr-FR" sz="1500" dirty="0">
                <a:latin typeface="Verdana" panose="020B0604030504040204" pitchFamily="34" charset="0"/>
              </a:rPr>
              <a:t> (Frascati) </a:t>
            </a:r>
            <a:r>
              <a:rPr lang="fr-FR" altLang="fr-FR" sz="1500" dirty="0" smtClean="0">
                <a:latin typeface="Verdana" panose="020B0604030504040204" pitchFamily="34" charset="0"/>
              </a:rPr>
              <a:t>(2019), Workshop FCC-France (mai 2020)</a:t>
            </a:r>
            <a:endParaRPr lang="fr-FR" altLang="fr-FR" sz="1500" dirty="0">
              <a:latin typeface="Verdana" panose="020B060403050404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fr-FR" altLang="fr-FR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sp>
        <p:nvSpPr>
          <p:cNvPr id="11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5"/>
          <p:cNvSpPr/>
          <p:nvPr/>
        </p:nvSpPr>
        <p:spPr>
          <a:xfrm>
            <a:off x="4557600" y="6246263"/>
            <a:ext cx="3750840" cy="33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1200" spc="-1" dirty="0" smtClean="0">
              <a:solidFill>
                <a:srgbClr val="E75112"/>
              </a:solidFill>
              <a:latin typeface="Verdana"/>
              <a:ea typeface="Arial"/>
            </a:endParaRPr>
          </a:p>
          <a:p>
            <a:pPr>
              <a:lnSpc>
                <a:spcPct val="100000"/>
              </a:lnSpc>
            </a:pPr>
            <a:endParaRPr lang="fr-FR" sz="1200" spc="-1" dirty="0" smtClean="0">
              <a:solidFill>
                <a:srgbClr val="E75112"/>
              </a:solidFill>
              <a:latin typeface="Verdana"/>
              <a:ea typeface="Arial"/>
            </a:endParaRPr>
          </a:p>
          <a:p>
            <a:pPr>
              <a:lnSpc>
                <a:spcPct val="100000"/>
              </a:lnSpc>
            </a:pPr>
            <a:r>
              <a:rPr lang="fr-FR" sz="1200" spc="-1" dirty="0" smtClean="0">
                <a:solidFill>
                  <a:srgbClr val="E75112"/>
                </a:solidFill>
                <a:latin typeface="Verdana"/>
                <a:ea typeface="Arial"/>
              </a:rPr>
              <a:t>Visite de L. VACAVANT</a:t>
            </a:r>
            <a:r>
              <a:rPr lang="fr-FR" sz="1200" b="0" strike="noStrike" spc="-1" dirty="0" smtClean="0">
                <a:solidFill>
                  <a:srgbClr val="E75112"/>
                </a:solidFill>
                <a:latin typeface="Verdana"/>
                <a:ea typeface="Arial"/>
              </a:rPr>
              <a:t>-10/09/2020</a:t>
            </a:r>
            <a:endParaRPr lang="fr-FR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1049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1" y="937005"/>
            <a:ext cx="12192001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fr-FR" altLang="fr-FR" sz="1500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Enseignement :</a:t>
            </a:r>
          </a:p>
          <a:p>
            <a:pPr marL="457200" lvl="1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I. </a:t>
            </a:r>
            <a:r>
              <a:rPr lang="fr-FR" altLang="fr-FR" sz="16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Laktineh</a:t>
            </a:r>
            <a:r>
              <a:rPr lang="fr-FR" altLang="fr-F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Responsable du parcours de physique subatomique du Master M2 de physique à l’UCBL (2011-…)</a:t>
            </a:r>
          </a:p>
          <a:p>
            <a:pPr marL="457200" lvl="1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S. </a:t>
            </a:r>
            <a:r>
              <a:rPr lang="fr-FR" altLang="fr-FR" sz="16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Perriès</a:t>
            </a:r>
            <a:r>
              <a:rPr lang="fr-FR" altLang="fr-F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Coordonnateur du Master M1 de physique à l’UCBL</a:t>
            </a:r>
          </a:p>
          <a:p>
            <a:pPr marL="457200" lvl="1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G. Grenier: Membre de la commission d'admission en L2/L3 de la licence de physique (2017-…)</a:t>
            </a:r>
          </a:p>
          <a:p>
            <a:pPr marL="457200" lvl="1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H. El </a:t>
            </a:r>
            <a:r>
              <a:rPr lang="fr-FR" altLang="fr-FR" sz="16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Mamouni</a:t>
            </a:r>
            <a:r>
              <a:rPr lang="fr-FR" altLang="fr-F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Responsable d'une UE de L1 (~600 étudiants et ~15 EC) (2017-…)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Implications dans la vie de l’</a:t>
            </a:r>
            <a:r>
              <a:rPr lang="fr-FR" altLang="fr-FR" sz="1600" dirty="0" err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Universite</a:t>
            </a:r>
            <a:r>
              <a:rPr lang="fr-FR" altLang="fr-FR" sz="1600" dirty="0" smtClean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457200" lvl="1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G. </a:t>
            </a:r>
            <a:r>
              <a:rPr lang="fr-FR" altLang="fr-FR" sz="16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Boudoul</a:t>
            </a:r>
            <a:r>
              <a:rPr lang="fr-FR" altLang="fr-F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Membre du CS LABEX LIO (2018-…)</a:t>
            </a:r>
          </a:p>
          <a:p>
            <a:pPr marL="457200" lvl="1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G. Grenier:  Membre du commission Recherche de l'université (2016-2019) et du conseil de la Faculté de Science (2019-…). Membre du conseil et co-responsable de la thématique matière et univers de l'Université Ouverte (2015-…) </a:t>
            </a:r>
          </a:p>
          <a:p>
            <a:pPr marL="457200" lvl="1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H. El </a:t>
            </a:r>
            <a:r>
              <a:rPr lang="fr-FR" altLang="fr-FR" sz="16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Mamouni</a:t>
            </a:r>
            <a:r>
              <a:rPr lang="fr-FR" altLang="fr-F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 Membre élu du conseil du département de  physique (2002-…)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Implications au niveau national: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S. Gascon: Comite de pilotage GDR/IRN </a:t>
            </a:r>
            <a:r>
              <a:rPr lang="fr-FR" altLang="fr-FR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Terascale</a:t>
            </a:r>
            <a:r>
              <a:rPr lang="fr-FR" alt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(2007-…)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fr-FR" altLang="fr-FR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Bernet</a:t>
            </a:r>
            <a:r>
              <a:rPr lang="fr-FR" alt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Comité de classement des </a:t>
            </a:r>
            <a:r>
              <a:rPr lang="fr-FR" altLang="fr-FR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fellows</a:t>
            </a:r>
            <a:r>
              <a:rPr lang="fr-FR" alt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du CERN pour la France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N. </a:t>
            </a:r>
            <a:r>
              <a:rPr lang="fr-FR" altLang="fr-FR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Chanon</a:t>
            </a:r>
            <a:r>
              <a:rPr lang="fr-FR" alt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Secrétaire scientifique du CSI IN2P3 (2019-2023)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G. Grenier: Comité de visite HCERES au LAPP (2019)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altLang="fr-FR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Laktineh</a:t>
            </a:r>
            <a:r>
              <a:rPr lang="en-US" alt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Member of the microelectronics commission of the IN2P3, co-chair, steering committee FCPPL</a:t>
            </a:r>
            <a:endParaRPr lang="fr-FR" altLang="fr-FR" sz="1600" dirty="0" smtClean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Implications au niveau international: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S. Gascon, Représentante ECFA plénière (2007-2019)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fr-FR" altLang="fr-FR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Contardo</a:t>
            </a:r>
            <a:r>
              <a:rPr lang="fr-FR" alt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Représentant ECFA plénière (2020-…) et membre du Panel ‘Innovation and </a:t>
            </a:r>
            <a:r>
              <a:rPr lang="fr-FR" altLang="fr-FR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Development</a:t>
            </a:r>
            <a:r>
              <a:rPr lang="fr-FR" alt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’ de l’ICFA (2020-…)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FR" altLang="fr-FR" sz="15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4" name="TextShape 1"/>
          <p:cNvSpPr txBox="1"/>
          <p:nvPr/>
        </p:nvSpPr>
        <p:spPr>
          <a:xfrm>
            <a:off x="2526120" y="254160"/>
            <a:ext cx="10315800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>
              <a:lnSpc>
                <a:spcPct val="80000"/>
              </a:lnSpc>
              <a:defRPr/>
            </a:pPr>
            <a:r>
              <a:rPr lang="en-US" sz="34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Rayonnement (2): </a:t>
            </a:r>
            <a:r>
              <a:rPr lang="fr-FR" sz="3400" spc="-1" dirty="0">
                <a:solidFill>
                  <a:srgbClr val="FFFFFF"/>
                </a:solidFill>
                <a:latin typeface="Verdana"/>
              </a:rPr>
              <a:t>mise à jour depuis 2019 </a:t>
            </a: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9851760" y="643356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7EC17-723E-42BC-8C2E-0B397112F4FD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0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sp>
        <p:nvSpPr>
          <p:cNvPr id="11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5"/>
          <p:cNvSpPr/>
          <p:nvPr/>
        </p:nvSpPr>
        <p:spPr>
          <a:xfrm>
            <a:off x="4557600" y="6246263"/>
            <a:ext cx="3750840" cy="33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1200" spc="-1" dirty="0" smtClean="0">
              <a:solidFill>
                <a:srgbClr val="E75112"/>
              </a:solidFill>
              <a:latin typeface="Verdana"/>
              <a:ea typeface="Arial"/>
            </a:endParaRPr>
          </a:p>
          <a:p>
            <a:pPr>
              <a:lnSpc>
                <a:spcPct val="100000"/>
              </a:lnSpc>
            </a:pPr>
            <a:endParaRPr lang="fr-FR" sz="1200" spc="-1" dirty="0" smtClean="0">
              <a:solidFill>
                <a:srgbClr val="E75112"/>
              </a:solidFill>
              <a:latin typeface="Verdana"/>
              <a:ea typeface="Arial"/>
            </a:endParaRPr>
          </a:p>
          <a:p>
            <a:pPr>
              <a:lnSpc>
                <a:spcPct val="100000"/>
              </a:lnSpc>
            </a:pPr>
            <a:r>
              <a:rPr lang="fr-FR" sz="1200" spc="-1" dirty="0" smtClean="0">
                <a:solidFill>
                  <a:srgbClr val="E75112"/>
                </a:solidFill>
                <a:latin typeface="Verdana"/>
                <a:ea typeface="Arial"/>
              </a:rPr>
              <a:t>Visite de L. VACAVANT</a:t>
            </a:r>
            <a:r>
              <a:rPr lang="fr-FR" sz="1200" b="0" strike="noStrike" spc="-1" dirty="0" smtClean="0">
                <a:solidFill>
                  <a:srgbClr val="E75112"/>
                </a:solidFill>
                <a:latin typeface="Verdana"/>
                <a:ea typeface="Arial"/>
              </a:rPr>
              <a:t>-10/09/2020</a:t>
            </a:r>
            <a:endParaRPr lang="fr-FR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6827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2526120" y="254160"/>
            <a:ext cx="10315800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>
              <a:lnSpc>
                <a:spcPct val="80000"/>
              </a:lnSpc>
              <a:defRPr/>
            </a:pPr>
            <a:r>
              <a:rPr lang="en-US" sz="3400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Rayonnement </a:t>
            </a:r>
            <a:r>
              <a:rPr lang="en-US" sz="34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(3): </a:t>
            </a:r>
            <a:r>
              <a:rPr lang="fr-FR" sz="3400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mise à jour depuis 2019 </a:t>
            </a:r>
            <a:endParaRPr lang="en-US" sz="3400" spc="-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9851760" y="643356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7EC17-723E-42BC-8C2E-0B397112F4FD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91440" y="1135433"/>
            <a:ext cx="1250442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altLang="fr-FR" sz="2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Implications dans la vie du laboratoire:</a:t>
            </a:r>
          </a:p>
          <a:p>
            <a:pPr marL="457200" lvl="1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G. </a:t>
            </a:r>
            <a:r>
              <a:rPr lang="fr-FR" sz="1600" dirty="0" err="1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Boudoul</a:t>
            </a:r>
            <a:r>
              <a:rPr lang="fr-FR" sz="1600" dirty="0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, S. Gascon (2019-…), S. Viret, P. Depasse (2017-2019): Membres élus du CU IP2I</a:t>
            </a:r>
          </a:p>
          <a:p>
            <a:pPr marL="457200" lvl="1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L. Mirabito: Membre du CS IP2I  (2016-….)</a:t>
            </a:r>
          </a:p>
          <a:p>
            <a:pPr marL="457200" lvl="1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C. </a:t>
            </a:r>
            <a:r>
              <a:rPr lang="fr-FR" sz="1600" dirty="0" err="1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Bernet</a:t>
            </a:r>
            <a:r>
              <a:rPr lang="fr-FR" sz="1600" dirty="0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: Mission calcul/machine </a:t>
            </a:r>
            <a:r>
              <a:rPr lang="fr-FR" sz="1600" dirty="0" err="1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learning</a:t>
            </a:r>
            <a:r>
              <a:rPr lang="fr-FR" sz="1600" dirty="0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IP2I </a:t>
            </a:r>
          </a:p>
          <a:p>
            <a:pPr marL="457200" lvl="1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M. </a:t>
            </a:r>
            <a:r>
              <a:rPr lang="fr-FR" altLang="fr-FR" sz="1600" dirty="0" err="1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Gouzevitch</a:t>
            </a:r>
            <a:r>
              <a:rPr lang="fr-FR" altLang="fr-FR" sz="1600" dirty="0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Mission prospectives en physique des particules (2019)</a:t>
            </a:r>
          </a:p>
          <a:p>
            <a:pPr marL="457200" lvl="1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N. </a:t>
            </a:r>
            <a:r>
              <a:rPr lang="fr-FR" altLang="fr-FR" sz="1600" dirty="0" err="1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Chanon</a:t>
            </a:r>
            <a:r>
              <a:rPr lang="fr-FR" altLang="fr-FR" sz="1600" dirty="0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Equipe </a:t>
            </a:r>
            <a:r>
              <a:rPr lang="fr-FR" altLang="fr-FR" sz="1600" dirty="0" err="1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seminaires</a:t>
            </a:r>
            <a:r>
              <a:rPr lang="fr-FR" altLang="fr-FR" sz="1600" dirty="0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(2018-…), Mission prospectives détecteurs innovants (2019)</a:t>
            </a:r>
          </a:p>
          <a:p>
            <a:pPr marL="457200" lvl="1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fr-FR" sz="1600" dirty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fr-FR" sz="1600" dirty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S. Gascon: Correspondante </a:t>
            </a:r>
            <a:r>
              <a:rPr lang="it-IT" altLang="fr-FR" sz="1600" dirty="0" smtClean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egalité </a:t>
            </a:r>
            <a:r>
              <a:rPr lang="it-IT" altLang="fr-FR" sz="1600" dirty="0">
                <a:solidFill>
                  <a:prstClr val="black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(2019-…)</a:t>
            </a:r>
          </a:p>
          <a:p>
            <a:pPr marL="457200" lvl="1" indent="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altLang="fr-FR" sz="1600" dirty="0" smtClean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2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Communication</a:t>
            </a:r>
            <a:r>
              <a:rPr lang="fr-FR" altLang="fr-FR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vulgarisation: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Master Classes (IP2I &amp; CERN):   M. Van der </a:t>
            </a:r>
            <a:r>
              <a:rPr lang="fr-FR" sz="1600" dirty="0" err="1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Donckt</a:t>
            </a:r>
            <a:r>
              <a:rPr lang="fr-FR" sz="1600" dirty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, P. Depasse, S. </a:t>
            </a:r>
            <a:r>
              <a:rPr lang="fr-FR" sz="1600" dirty="0" err="1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Perriès</a:t>
            </a:r>
            <a:r>
              <a:rPr lang="fr-FR" sz="1600" dirty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, S. Viret,  S. Beauceron, </a:t>
            </a:r>
            <a:r>
              <a:rPr lang="fr-FR" sz="1600" dirty="0" err="1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N.Chanon</a:t>
            </a:r>
            <a:endParaRPr lang="fr-FR" sz="1600" dirty="0">
              <a:solidFill>
                <a:prstClr val="black"/>
              </a:solidFill>
              <a:highlight>
                <a:prstClr val="white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1600" dirty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Guides au CERN/CMS: S. Beauceron, J. </a:t>
            </a:r>
            <a:r>
              <a:rPr lang="fr-FR" altLang="fr-FR" sz="1600" dirty="0" err="1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Fay</a:t>
            </a:r>
            <a:r>
              <a:rPr lang="fr-FR" altLang="fr-FR" sz="1600" dirty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M. </a:t>
            </a:r>
            <a:r>
              <a:rPr lang="fr-FR" altLang="fr-FR" sz="1600" dirty="0" err="1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Gouzevitch</a:t>
            </a:r>
            <a:r>
              <a:rPr lang="fr-FR" altLang="fr-FR" sz="1600" dirty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L. </a:t>
            </a:r>
            <a:r>
              <a:rPr lang="fr-FR" altLang="fr-FR" sz="1600" dirty="0" err="1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Torterotot</a:t>
            </a:r>
            <a:endParaRPr lang="fr-FR" altLang="fr-FR" sz="1600" dirty="0">
              <a:solidFill>
                <a:prstClr val="black"/>
              </a:solidFill>
              <a:highlight>
                <a:prstClr val="white"/>
              </a:highlight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1600" dirty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Programme ‘Sciences à l'Ecole (French Teacher Programme)− IN2P3−CERN’: G. </a:t>
            </a:r>
            <a:r>
              <a:rPr lang="fr-FR" altLang="fr-FR" sz="1600" dirty="0" err="1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Boudoul</a:t>
            </a:r>
            <a:endParaRPr lang="fr-FR" altLang="fr-FR" sz="1600" dirty="0">
              <a:solidFill>
                <a:prstClr val="black"/>
              </a:solidFill>
              <a:highlight>
                <a:prstClr val="white"/>
              </a:highlight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1600" dirty="0" smtClean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Emission radiophonique: G</a:t>
            </a:r>
            <a:r>
              <a:rPr lang="fr-FR" altLang="fr-FR" sz="1600" dirty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fr-FR" altLang="fr-FR" sz="1600" dirty="0" err="1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Boudoul</a:t>
            </a:r>
            <a:r>
              <a:rPr lang="fr-FR" altLang="fr-FR" sz="1600" dirty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(RTS,2019)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1600" dirty="0" smtClean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Stand </a:t>
            </a:r>
            <a:r>
              <a:rPr lang="fr-FR" altLang="fr-FR" sz="1600" dirty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à l’exposition: ‘Geek &amp; </a:t>
            </a:r>
            <a:r>
              <a:rPr lang="fr-FR" altLang="fr-FR" sz="1600" dirty="0" err="1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Japan</a:t>
            </a:r>
            <a:r>
              <a:rPr lang="fr-FR" altLang="fr-FR" sz="1600" dirty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dirty="0" err="1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Touch</a:t>
            </a:r>
            <a:r>
              <a:rPr lang="fr-FR" altLang="fr-FR" sz="1600" dirty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’: S. Beauceron (2017, 2019</a:t>
            </a:r>
            <a:r>
              <a:rPr lang="fr-FR" altLang="fr-FR" sz="1600" dirty="0" smtClean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fr-FR" sz="1600" dirty="0" smtClean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Podcast </a:t>
            </a:r>
            <a:r>
              <a:rPr lang="fr-FR" altLang="fr-FR" sz="1600" dirty="0" smtClean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Uzbek </a:t>
            </a:r>
            <a:r>
              <a:rPr lang="fr-FR" altLang="fr-FR" sz="1600" dirty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fr-FR" altLang="fr-FR" sz="1600" dirty="0" err="1" smtClean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Rika</a:t>
            </a:r>
            <a:r>
              <a:rPr lang="fr-FR" altLang="fr-FR" sz="1600" dirty="0" smtClean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   </a:t>
            </a:r>
            <a:r>
              <a:rPr lang="fr-FR" altLang="fr-FR" sz="1600" dirty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''Comment tout à commencé" (bigbang et </a:t>
            </a:r>
            <a:r>
              <a:rPr lang="fr-FR" altLang="fr-FR" sz="1600" dirty="0" err="1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role</a:t>
            </a:r>
            <a:r>
              <a:rPr lang="fr-FR" altLang="fr-FR" sz="1600" dirty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du LHC</a:t>
            </a:r>
            <a:r>
              <a:rPr lang="fr-FR" altLang="fr-FR" sz="1600" dirty="0" smtClean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): G. </a:t>
            </a:r>
            <a:r>
              <a:rPr lang="fr-FR" altLang="fr-FR" sz="1600" dirty="0" err="1" smtClean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Boudoul</a:t>
            </a:r>
            <a:r>
              <a:rPr lang="fr-FR" altLang="fr-FR" sz="1600" dirty="0" smtClean="0">
                <a:solidFill>
                  <a:prstClr val="black"/>
                </a:solidFill>
                <a:highlight>
                  <a:prstClr val="white"/>
                </a:highligh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(2020)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fr-FR" altLang="fr-FR" sz="1600" dirty="0" smtClean="0">
              <a:solidFill>
                <a:prstClr val="black"/>
              </a:solidFill>
              <a:highlight>
                <a:prstClr val="white"/>
              </a:highlight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fr-FR" altLang="fr-FR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fr-FR" altLang="fr-FR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fr-FR" altLang="fr-FR" sz="18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FR" altLang="fr-FR" sz="2000" dirty="0" smtClean="0">
              <a:solidFill>
                <a:srgbClr val="4D4D4D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sp>
        <p:nvSpPr>
          <p:cNvPr id="10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" name="CustomShape 5"/>
          <p:cNvSpPr/>
          <p:nvPr/>
        </p:nvSpPr>
        <p:spPr>
          <a:xfrm>
            <a:off x="4557600" y="6246263"/>
            <a:ext cx="3750840" cy="33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1200" spc="-1" dirty="0" smtClean="0">
              <a:solidFill>
                <a:srgbClr val="E75112"/>
              </a:solidFill>
              <a:latin typeface="Verdana"/>
              <a:ea typeface="Arial"/>
            </a:endParaRPr>
          </a:p>
          <a:p>
            <a:pPr>
              <a:lnSpc>
                <a:spcPct val="100000"/>
              </a:lnSpc>
            </a:pPr>
            <a:endParaRPr lang="fr-FR" sz="1200" spc="-1" dirty="0" smtClean="0">
              <a:solidFill>
                <a:srgbClr val="E75112"/>
              </a:solidFill>
              <a:latin typeface="Verdana"/>
              <a:ea typeface="Arial"/>
            </a:endParaRPr>
          </a:p>
          <a:p>
            <a:pPr>
              <a:lnSpc>
                <a:spcPct val="100000"/>
              </a:lnSpc>
            </a:pPr>
            <a:r>
              <a:rPr lang="fr-FR" sz="1200" spc="-1" dirty="0" smtClean="0">
                <a:solidFill>
                  <a:srgbClr val="E75112"/>
                </a:solidFill>
                <a:latin typeface="Verdana"/>
                <a:ea typeface="Arial"/>
              </a:rPr>
              <a:t>Visite de L. VACAVANT</a:t>
            </a:r>
            <a:r>
              <a:rPr lang="fr-FR" sz="1200" b="0" strike="noStrike" spc="-1" dirty="0" smtClean="0">
                <a:solidFill>
                  <a:srgbClr val="E75112"/>
                </a:solidFill>
                <a:latin typeface="Verdana"/>
                <a:ea typeface="Arial"/>
              </a:rPr>
              <a:t>-10/09/2020</a:t>
            </a:r>
            <a:endParaRPr lang="fr-FR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06855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2394720" y="6423120"/>
            <a:ext cx="8848800" cy="291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2394720" y="5950080"/>
            <a:ext cx="6749640" cy="4568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72270" y="2584596"/>
            <a:ext cx="1594539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" dirty="0" smtClean="0">
                <a:solidFill>
                  <a:srgbClr val="0070C0"/>
                </a:solidFill>
                <a:latin typeface="Verdana"/>
                <a:ea typeface="DejaVu Sans"/>
                <a:cs typeface="DejaVu Sans"/>
              </a:rPr>
              <a:t>Merci!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0112961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089628" y="1341954"/>
            <a:ext cx="6901646" cy="490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altLang="fr-FR" sz="18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‘Queue’ des 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analyses du Run 2</a:t>
            </a:r>
            <a:endParaRPr kumimoji="0" lang="fr-FR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Voir présentations</a:t>
            </a:r>
            <a:r>
              <a:rPr kumimoji="0" lang="fr-FR" altLang="fr-FR" sz="1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S. Beauceron et M. </a:t>
            </a:r>
            <a:r>
              <a:rPr kumimoji="0" lang="fr-FR" altLang="fr-FR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Gouzevitch</a:t>
            </a:r>
            <a:endParaRPr kumimoji="0" lang="fr-FR" altLang="fr-FR" sz="1800" b="0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Arrêt d’analyses</a:t>
            </a:r>
            <a:r>
              <a:rPr lang="fr-FR" altLang="fr-FR" sz="1800" dirty="0" smtClean="0">
                <a:solidFill>
                  <a:srgbClr val="C0504D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/rétrécissement des axes de recherche suite aux départs de physiciens concernés: </a:t>
            </a:r>
            <a:r>
              <a:rPr kumimoji="0" lang="fr-FR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</a:t>
            </a:r>
            <a:r>
              <a:rPr kumimoji="0" lang="fr-FR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ttbar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,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Verdana" panose="020B0604030504040204" pitchFamily="34" charset="0"/>
                <a:cs typeface="Tahoma" panose="020B0604030504040204" pitchFamily="34" charset="0"/>
              </a:rPr>
              <a:t>s(g 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+ </a:t>
            </a:r>
            <a:r>
              <a:rPr kumimoji="0" lang="fr-FR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b,c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Verdana" panose="020B0604030504040204" pitchFamily="34" charset="0"/>
                <a:cs typeface="Tahoma" panose="020B0604030504040204" pitchFamily="34" charset="0"/>
              </a:rPr>
              <a:t>),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800" dirty="0" smtClean="0">
                <a:solidFill>
                  <a:srgbClr val="CC33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</a:t>
            </a:r>
            <a:r>
              <a:rPr lang="fr-FR" altLang="fr-FR" sz="1800" dirty="0" smtClean="0">
                <a:solidFill>
                  <a:srgbClr val="CC33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fr-FR" altLang="fr-FR" sz="1800" dirty="0" smtClean="0">
                <a:solidFill>
                  <a:srgbClr val="CC3300"/>
                </a:solidFill>
                <a:latin typeface="Symbol" panose="05050102010706020507" pitchFamily="18" charset="2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tt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Symbol" panose="05050102010706020507" pitchFamily="18" charset="2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endParaRPr kumimoji="0" lang="fr-FR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18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Préparation et exploitation du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Run 3 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(2021-202</a:t>
            </a:r>
            <a:r>
              <a:rPr lang="fr-FR" altLang="fr-FR" sz="1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4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), 2x luminosité intégrée , </a:t>
            </a:r>
            <a:r>
              <a:rPr lang="fr-FR" altLang="fr-FR" sz="1800" dirty="0" smtClean="0">
                <a:solidFill>
                  <a:srgbClr val="0070C0"/>
                </a:solidFill>
                <a:latin typeface="Symath_IV50" panose="00000400000000000000" pitchFamily="2" charset="0"/>
                <a:ea typeface="Verdana" panose="020B0604030504040204" pitchFamily="34" charset="0"/>
                <a:cs typeface="Symath_IV50" panose="00000400000000000000" pitchFamily="2" charset="0"/>
              </a:rPr>
              <a:t>S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14 </a:t>
            </a:r>
            <a:r>
              <a:rPr lang="fr-FR" altLang="fr-FR" sz="1800" dirty="0" err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TeV</a:t>
            </a:r>
            <a:endParaRPr kumimoji="0" lang="fr-FR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340"/>
              </a:spcBef>
              <a:buClr>
                <a:srgbClr val="0070C0"/>
              </a:buClr>
              <a:buSzPts val="1700"/>
              <a:buFont typeface="Noto Sans Symbols"/>
              <a:buChar char="⮚"/>
            </a:pP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Axe </a:t>
            </a:r>
            <a:r>
              <a:rPr lang="fr-FR" altLang="fr-FR" sz="18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H: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Suite 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 recherche H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fr-FR" altLang="fr-FR" sz="1800" dirty="0" smtClean="0">
                <a:solidFill>
                  <a:srgbClr val="0070C0"/>
                </a:solidFill>
                <a:latin typeface="Symbol" panose="05050102010706020507" pitchFamily="18" charset="2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gg 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à basse masse, 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contrainte</a:t>
            </a:r>
            <a:r>
              <a:rPr kumimoji="0" lang="fr-FR" altLang="fr-FR" sz="1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sur </a:t>
            </a:r>
            <a:r>
              <a:rPr lang="fr-FR" altLang="fr-FR" sz="1800" dirty="0" smtClean="0">
                <a:solidFill>
                  <a:srgbClr val="0070C0"/>
                </a:solidFill>
                <a:latin typeface="Symbol" panose="05050102010706020507" pitchFamily="18" charset="2"/>
                <a:ea typeface="Verdana" panose="020B0604030504040204" pitchFamily="34" charset="0"/>
                <a:cs typeface="Tahoma" panose="020B0604030504040204" pitchFamily="34" charset="0"/>
              </a:rPr>
              <a:t>G 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</a:t>
            </a:r>
            <a:r>
              <a:rPr kumimoji="0" lang="fr-FR" altLang="fr-F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125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) via interférence  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gg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H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gg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/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gg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gg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, </a:t>
            </a:r>
            <a:r>
              <a:rPr lang="fr-FR" sz="1800" kern="0" noProof="0" dirty="0" smtClean="0">
                <a:solidFill>
                  <a:srgbClr val="538CD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  <a:sym typeface="Tahoma"/>
              </a:rPr>
              <a:t>Etude de naturalité </a:t>
            </a:r>
            <a:r>
              <a:rPr lang="fr-FR" sz="1800" kern="0" dirty="0" smtClean="0">
                <a:solidFill>
                  <a:srgbClr val="538CD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  <a:sym typeface="Tahoma"/>
              </a:rPr>
              <a:t> SM via m</a:t>
            </a:r>
            <a:r>
              <a:rPr lang="fr-FR" sz="1800" kern="0" baseline="-25000" dirty="0" smtClean="0">
                <a:solidFill>
                  <a:srgbClr val="538CD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  <a:sym typeface="Tahoma"/>
              </a:rPr>
              <a:t>H125</a:t>
            </a:r>
            <a:r>
              <a:rPr lang="fr-FR" sz="1800" kern="0" dirty="0" smtClean="0">
                <a:solidFill>
                  <a:srgbClr val="538CD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  <a:sym typeface="Tahoma"/>
              </a:rPr>
              <a:t> = f(p</a:t>
            </a:r>
            <a:r>
              <a:rPr lang="fr-FR" sz="1800" kern="0" baseline="-25000" dirty="0" smtClean="0">
                <a:solidFill>
                  <a:srgbClr val="538CD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  <a:sym typeface="Tahoma"/>
              </a:rPr>
              <a:t>TH125</a:t>
            </a:r>
            <a:r>
              <a:rPr lang="fr-FR" sz="1800" kern="0" dirty="0" smtClean="0">
                <a:solidFill>
                  <a:srgbClr val="538CD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  <a:sym typeface="Tahoma"/>
              </a:rPr>
              <a:t>), 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</a:t>
            </a:r>
            <a:r>
              <a:rPr kumimoji="0" lang="fr-FR" altLang="fr-F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125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,HH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gg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bb: contrainte sur 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Verdana" panose="020B0604030504040204" pitchFamily="34" charset="0"/>
                <a:cs typeface="Tahoma" panose="020B0604030504040204" pitchFamily="34" charset="0"/>
              </a:rPr>
              <a:t>l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18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Axe quark top:  </a:t>
            </a:r>
            <a:r>
              <a:rPr lang="fr-FR" altLang="fr-FR" sz="18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Recherche de 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T'--&gt;</a:t>
            </a:r>
            <a:r>
              <a:rPr kumimoji="0" lang="fr-FR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</a:t>
            </a:r>
            <a:r>
              <a:rPr kumimoji="0" lang="fr-FR" altLang="fr-FR" sz="1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rajout d’états finals, contraintes venant des modèles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Violation de CP via des mesures de précision en secteur top</a:t>
            </a:r>
            <a:endParaRPr kumimoji="0" lang="fr-FR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2" name="TextShape 1"/>
          <p:cNvSpPr txBox="1"/>
          <p:nvPr/>
        </p:nvSpPr>
        <p:spPr>
          <a:xfrm>
            <a:off x="2295657" y="234000"/>
            <a:ext cx="10440629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Futur </a:t>
            </a:r>
            <a:r>
              <a:rPr lang="en-US" sz="3500" spc="-1" dirty="0" err="1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proche</a:t>
            </a:r>
            <a:r>
              <a:rPr lang="en-US" sz="35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: LHC 2021</a:t>
            </a:r>
            <a:r>
              <a:rPr lang="en-US" sz="35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2027, la physique</a:t>
            </a:r>
            <a:endParaRPr kumimoji="0" lang="en-US" sz="35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Line 6"/>
          <p:cNvSpPr/>
          <p:nvPr/>
        </p:nvSpPr>
        <p:spPr>
          <a:xfrm>
            <a:off x="293914" y="6515973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2" r="5324" b="79263"/>
          <a:stretch/>
        </p:blipFill>
        <p:spPr>
          <a:xfrm>
            <a:off x="33188" y="1127781"/>
            <a:ext cx="2291379" cy="12376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20689" y="1543477"/>
            <a:ext cx="28600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Période 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2021-2027: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" name="Accolade fermante 17"/>
          <p:cNvSpPr>
            <a:spLocks noChangeAspect="1"/>
          </p:cNvSpPr>
          <p:nvPr/>
        </p:nvSpPr>
        <p:spPr>
          <a:xfrm rot="16200000">
            <a:off x="2737813" y="743453"/>
            <a:ext cx="97969" cy="2920279"/>
          </a:xfrm>
          <a:prstGeom prst="rightBrac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4789" y="6003036"/>
            <a:ext cx="7986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noProof="0" dirty="0" err="1" smtClean="0">
                <a:solidFill>
                  <a:srgbClr val="FF0000"/>
                </a:solidFill>
                <a:latin typeface="Arial"/>
                <a:ea typeface="MS PGothic" panose="020B0600070205080204" pitchFamily="34" charset="-128"/>
                <a:cs typeface="DejaVu Sans"/>
              </a:rPr>
              <a:t>Aout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DejaVu Sans"/>
              </a:rPr>
              <a:t> 2020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05" y="2391142"/>
            <a:ext cx="5005250" cy="3651821"/>
          </a:xfrm>
          <a:prstGeom prst="rect">
            <a:avLst/>
          </a:prstGeom>
        </p:spPr>
      </p:pic>
      <p:sp>
        <p:nvSpPr>
          <p:cNvPr id="13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 CS-IP2I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8438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2307688" y="234000"/>
            <a:ext cx="10084831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" dirty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F</a:t>
            </a:r>
            <a:r>
              <a:rPr kumimoji="0" lang="en-US" sz="36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utur</a:t>
            </a:r>
            <a:r>
              <a:rPr kumimoji="0" lang="en-US" sz="3600" b="0" i="0" u="none" strike="noStrike" kern="1200" cap="none" spc="-1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 </a:t>
            </a:r>
            <a:r>
              <a:rPr kumimoji="0" lang="en-US" sz="3600" b="0" i="0" u="none" strike="noStrike" kern="1200" cap="none" spc="-1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proche</a:t>
            </a:r>
            <a:r>
              <a:rPr kumimoji="0" lang="en-US" sz="3600" b="0" i="0" u="none" strike="noStrike" kern="1200" cap="none" spc="-1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:  LHC 2021</a:t>
            </a:r>
            <a:r>
              <a:rPr kumimoji="0" lang="en-US" sz="3600" b="0" i="0" u="none" strike="noStrike" kern="1200" cap="none" spc="-1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2027, les </a:t>
            </a:r>
            <a:r>
              <a:rPr kumimoji="0" lang="en-US" sz="3600" b="0" i="0" u="none" strike="noStrike" kern="1200" cap="none" spc="-1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mises</a:t>
            </a:r>
            <a:r>
              <a:rPr kumimoji="0" lang="en-US" sz="3600" b="0" i="0" u="none" strike="noStrike" kern="1200" cap="none" spc="-1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 à </a:t>
            </a:r>
            <a:r>
              <a:rPr kumimoji="0" lang="en-US" sz="3600" b="0" i="0" u="none" strike="noStrike" kern="1200" cap="none" spc="-1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niveau</a:t>
            </a:r>
            <a:r>
              <a:rPr kumimoji="0" lang="en-US" sz="3600" b="0" i="0" u="none" strike="noStrike" kern="1200" cap="none" spc="-1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 et </a:t>
            </a:r>
            <a:r>
              <a:rPr kumimoji="0" lang="en-US" sz="3600" b="0" i="0" u="none" strike="noStrike" kern="1200" cap="none" spc="-1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soutien</a:t>
            </a:r>
            <a:r>
              <a:rPr kumimoji="0" lang="en-US" sz="3600" b="0" i="0" u="none" strike="noStrike" kern="1200" cap="none" spc="-1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 au </a:t>
            </a:r>
            <a:r>
              <a:rPr kumimoji="0" lang="en-US" sz="3600" b="0" i="0" u="none" strike="noStrike" kern="1200" cap="none" spc="-1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detecteur</a:t>
            </a:r>
            <a:r>
              <a:rPr kumimoji="0" lang="en-US" sz="3600" b="0" i="0" u="none" strike="noStrike" kern="1200" cap="none" spc="-1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  <a:sym typeface="Wingdings" panose="05000000000000000000" pitchFamily="2" charset="2"/>
              </a:rPr>
              <a:t> Run 3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2" r="5324" b="79263"/>
          <a:stretch/>
        </p:blipFill>
        <p:spPr>
          <a:xfrm>
            <a:off x="33188" y="1127781"/>
            <a:ext cx="2291379" cy="12376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20689" y="1543477"/>
            <a:ext cx="28600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Période 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2021-2027: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4857212" y="1994558"/>
            <a:ext cx="7749539" cy="423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altLang="fr-FR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Mises à niveau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Construction, installation/mise</a:t>
            </a:r>
            <a:r>
              <a:rPr kumimoji="0" lang="fr-FR" altLang="fr-FR" sz="2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en service</a:t>
            </a:r>
            <a:endParaRPr kumimoji="0" lang="fr-FR" altLang="fr-FR" sz="20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Trajectographe-CiC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Production/tests 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 2021, livraison 2022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Trajectographe-TEDD: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Finalisation 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 conception 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mécanique 2021,</a:t>
            </a:r>
            <a:r>
              <a:rPr kumimoji="0" lang="fr-FR" altLang="fr-FR" sz="1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préproduction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</a:t>
            </a:r>
            <a:r>
              <a:rPr kumimoji="0" lang="fr-FR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Dees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(2021-2022), production 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Dees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(2022-2024), intégration de </a:t>
            </a:r>
            <a:r>
              <a:rPr kumimoji="0" lang="fr-FR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Dees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avec opération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banc de test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(2023-2025)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Muon </a:t>
            </a:r>
            <a:r>
              <a:rPr kumimoji="0" lang="fr-FR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iRPCs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Tests 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des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FEBv3 (2022-2023), installation  des chambres</a:t>
            </a:r>
            <a:r>
              <a:rPr kumimoji="0" lang="fr-FR" altLang="fr-FR" sz="1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+ mise</a:t>
            </a:r>
            <a:r>
              <a:rPr kumimoji="0" lang="fr-FR" altLang="fr-FR" sz="1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en service de l’électronique de lecture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2023-2024</a:t>
            </a:r>
            <a:r>
              <a:rPr lang="fr-FR" altLang="fr-FR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).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kumimoji="0" lang="fr-FR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altLang="fr-FR" sz="2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Soutien détecteur Run 3: </a:t>
            </a:r>
            <a:r>
              <a:rPr lang="fr-FR" altLang="fr-FR" sz="2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Coordination du Run, </a:t>
            </a:r>
            <a:r>
              <a:rPr kumimoji="0" lang="fr-FR" altLang="fr-FR" sz="2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altLang="fr-FR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database</a:t>
            </a:r>
            <a:r>
              <a:rPr kumimoji="0" lang="fr-FR" altLang="fr-FR" sz="2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2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ECAL</a:t>
            </a:r>
            <a:endParaRPr kumimoji="0" lang="fr-FR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05" y="2391142"/>
            <a:ext cx="5005250" cy="3651821"/>
          </a:xfrm>
          <a:prstGeom prst="rect">
            <a:avLst/>
          </a:prstGeom>
        </p:spPr>
      </p:pic>
      <p:sp>
        <p:nvSpPr>
          <p:cNvPr id="24" name="Accolade fermante 23"/>
          <p:cNvSpPr>
            <a:spLocks noChangeAspect="1"/>
          </p:cNvSpPr>
          <p:nvPr/>
        </p:nvSpPr>
        <p:spPr>
          <a:xfrm rot="16200000">
            <a:off x="2737813" y="743453"/>
            <a:ext cx="97969" cy="2920279"/>
          </a:xfrm>
          <a:prstGeom prst="rightBrac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4789" y="6003036"/>
            <a:ext cx="7986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noProof="0" dirty="0" err="1" smtClean="0">
                <a:solidFill>
                  <a:srgbClr val="FF0000"/>
                </a:solidFill>
                <a:latin typeface="Arial"/>
                <a:ea typeface="MS PGothic" panose="020B0600070205080204" pitchFamily="34" charset="-128"/>
                <a:cs typeface="DejaVu Sans"/>
              </a:rPr>
              <a:t>Aout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DejaVu Sans"/>
              </a:rPr>
              <a:t> 2020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3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 CS-IP2I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5636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2307688" y="234000"/>
            <a:ext cx="10428598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Planning global </a:t>
            </a:r>
            <a:r>
              <a:rPr lang="en-US" sz="3400" spc="-1" dirty="0" err="1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mises</a:t>
            </a:r>
            <a:r>
              <a:rPr lang="en-US" sz="34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 à </a:t>
            </a:r>
            <a:r>
              <a:rPr lang="en-US" sz="3400" spc="-1" dirty="0" err="1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niveau</a:t>
            </a:r>
            <a:r>
              <a:rPr lang="en-US" sz="34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/impact </a:t>
            </a:r>
            <a:r>
              <a:rPr lang="en-US" sz="3400" spc="-1" dirty="0" err="1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Covid</a:t>
            </a: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64" y="2541160"/>
            <a:ext cx="11585834" cy="10882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20" y="3578249"/>
            <a:ext cx="11652805" cy="845498"/>
          </a:xfrm>
          <a:prstGeom prst="rect">
            <a:avLst/>
          </a:prstGeom>
        </p:spPr>
      </p:pic>
      <p:sp>
        <p:nvSpPr>
          <p:cNvPr id="19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 CS-IP2I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453;p4"/>
          <p:cNvSpPr/>
          <p:nvPr/>
        </p:nvSpPr>
        <p:spPr>
          <a:xfrm>
            <a:off x="9696283" y="2396616"/>
            <a:ext cx="244431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M. </a:t>
            </a:r>
            <a:r>
              <a:rPr lang="fr-FR" sz="1100" b="1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Kasemann</a:t>
            </a: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décembre 2020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2305" y="2134351"/>
            <a:ext cx="7095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Trajectographe:  Retards d’entre 2-5 mois pris sur marge 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142305" y="4862989"/>
            <a:ext cx="4368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Muons:  Calendrier global inchangé 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7010400" y="2337756"/>
            <a:ext cx="1937657" cy="90175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3548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2307688" y="234000"/>
            <a:ext cx="10084831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HL-LHC: </a:t>
            </a:r>
            <a:r>
              <a:rPr kumimoji="0" lang="en-US" sz="3600" b="0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Vue</a:t>
            </a:r>
            <a:r>
              <a:rPr kumimoji="0" lang="en-US" sz="3600" b="0" i="0" u="none" strike="noStrike" kern="1200" cap="none" spc="-1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 </a:t>
            </a:r>
            <a:r>
              <a:rPr kumimoji="0" lang="en-US" sz="3600" b="0" i="0" u="none" strike="noStrike" kern="1200" cap="none" spc="-1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t>globale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2" t="8345" b="7122"/>
          <a:stretch/>
        </p:blipFill>
        <p:spPr>
          <a:xfrm>
            <a:off x="0" y="1152380"/>
            <a:ext cx="3313533" cy="53180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998912" y="1794942"/>
            <a:ext cx="28600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Période 2027-2040: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4" name="Accolade fermante 23"/>
          <p:cNvSpPr>
            <a:spLocks noChangeAspect="1"/>
          </p:cNvSpPr>
          <p:nvPr/>
        </p:nvSpPr>
        <p:spPr>
          <a:xfrm rot="16200000">
            <a:off x="1411155" y="711872"/>
            <a:ext cx="97969" cy="2920279"/>
          </a:xfrm>
          <a:prstGeom prst="rightBrac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1168" y="6054994"/>
            <a:ext cx="7986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DejaVu Sans"/>
              </a:rPr>
              <a:t>Aout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DejaVu Sans"/>
              </a:rPr>
              <a:t> 2020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258933F-9DDD-F647-8F90-6C15D75BF46F}"/>
              </a:ext>
            </a:extLst>
          </p:cNvPr>
          <p:cNvSpPr txBox="1"/>
          <p:nvPr/>
        </p:nvSpPr>
        <p:spPr>
          <a:xfrm>
            <a:off x="5033598" y="2175664"/>
            <a:ext cx="6549684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2 statements on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Major developments from the 2013 Strategy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Focus on successful completion of HL-LHC upgrade remains a priority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Continued support for long-baseline experiments in Japan and US and the Neutrino Platform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4457" y="3764627"/>
            <a:ext cx="9271305" cy="2502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Plusieurs possibilités d’analyses suivant mêmes axes qu’au LHC:</a:t>
            </a:r>
            <a:r>
              <a:rPr lang="fr-FR" altLang="fr-FR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quelques exemples en plus de détail ci-après, autres: </a:t>
            </a:r>
            <a:r>
              <a:rPr lang="fr-FR" altLang="fr-FR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</a:t>
            </a:r>
            <a:r>
              <a:rPr lang="fr-FR" altLang="fr-FR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fr-FR" altLang="fr-FR" dirty="0" smtClean="0">
                <a:solidFill>
                  <a:srgbClr val="0070C0"/>
                </a:solidFill>
                <a:latin typeface="Symbol" panose="05050102010706020507" pitchFamily="18" charset="2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gg </a:t>
            </a:r>
            <a:r>
              <a:rPr lang="fr-FR" altLang="fr-FR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à basse masse,</a:t>
            </a:r>
            <a:r>
              <a:rPr lang="fr-FR" altLang="fr-FR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contrainte sur </a:t>
            </a:r>
            <a:r>
              <a:rPr lang="fr-FR" altLang="fr-FR" dirty="0" smtClean="0">
                <a:solidFill>
                  <a:srgbClr val="0070C0"/>
                </a:solidFill>
                <a:latin typeface="Symbol" panose="05050102010706020507" pitchFamily="18" charset="2"/>
                <a:ea typeface="Verdana" panose="020B0604030504040204" pitchFamily="34" charset="0"/>
                <a:cs typeface="Tahoma" panose="020B0604030504040204" pitchFamily="34" charset="0"/>
              </a:rPr>
              <a:t>G </a:t>
            </a:r>
            <a:r>
              <a:rPr lang="fr-FR" altLang="fr-FR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(H</a:t>
            </a:r>
            <a:r>
              <a:rPr lang="fr-FR" altLang="fr-FR" baseline="-25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125</a:t>
            </a:r>
            <a:r>
              <a:rPr lang="fr-FR" altLang="fr-FR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) via interférence   </a:t>
            </a:r>
            <a:r>
              <a:rPr lang="fr-FR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gg</a:t>
            </a:r>
            <a:r>
              <a:rPr lang="fr-FR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H</a:t>
            </a:r>
            <a:r>
              <a:rPr lang="fr-FR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gg</a:t>
            </a:r>
            <a:r>
              <a:rPr lang="fr-FR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/ </a:t>
            </a:r>
            <a:r>
              <a:rPr lang="fr-FR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gg</a:t>
            </a:r>
            <a:r>
              <a:rPr lang="fr-FR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gg</a:t>
            </a:r>
            <a:r>
              <a:rPr lang="fr-FR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, </a:t>
            </a:r>
            <a:r>
              <a:rPr lang="fr-FR" altLang="fr-FR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recherche de violation de CP dans le canal top solitaire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S. Jain (</a:t>
            </a:r>
            <a:r>
              <a:rPr lang="fr-FR" altLang="fr-FR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Postdoc</a:t>
            </a:r>
            <a:r>
              <a:rPr lang="fr-FR" altLang="fr-FR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) </a:t>
            </a:r>
            <a:r>
              <a:rPr lang="fr-FR" altLang="fr-FR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co-conveneur</a:t>
            </a:r>
            <a:r>
              <a:rPr lang="fr-FR" altLang="fr-FR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du groupe ‘Reconstruction Tools &amp; Benchmarks’ </a:t>
            </a:r>
            <a:r>
              <a:rPr lang="fr-FR" altLang="fr-FR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pour CMS HL-LHC, développement et maintenance des logiciels/analyses ‘benchmark’ pour études de performance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fr-FR" altLang="fr-FR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1" descr="EuropeanStrategyLogo.jpg">
            <a:extLst>
              <a:ext uri="{FF2B5EF4-FFF2-40B4-BE49-F238E27FC236}">
                <a16:creationId xmlns:a16="http://schemas.microsoft.com/office/drawing/2014/main" id="{037963C6-C1D6-994A-87AA-5A09F3E9E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651" y="1396755"/>
            <a:ext cx="1395707" cy="7539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33598" y="1653459"/>
            <a:ext cx="1495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Extrait</a:t>
            </a:r>
            <a:r>
              <a:rPr lang="en-US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de: 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7908992" y="1399949"/>
            <a:ext cx="3575437" cy="7507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2020 Strategy Statements</a:t>
            </a:r>
          </a:p>
        </p:txBody>
      </p:sp>
      <p:sp>
        <p:nvSpPr>
          <p:cNvPr id="4" name="Ellipse 3"/>
          <p:cNvSpPr/>
          <p:nvPr/>
        </p:nvSpPr>
        <p:spPr>
          <a:xfrm>
            <a:off x="6281057" y="2121194"/>
            <a:ext cx="5203371" cy="9376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 CS-IP2I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453;p4"/>
          <p:cNvSpPr/>
          <p:nvPr/>
        </p:nvSpPr>
        <p:spPr>
          <a:xfrm>
            <a:off x="7745706" y="1165025"/>
            <a:ext cx="3894733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H. </a:t>
            </a:r>
            <a:r>
              <a:rPr lang="fr-FR" sz="1100" b="1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Abramowicz</a:t>
            </a:r>
            <a:r>
              <a:rPr lang="fr-FR" sz="11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Open Session CERN Council, mai 2020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7507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2307688" y="234000"/>
            <a:ext cx="10084831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HL-LHC: </a:t>
            </a:r>
            <a:r>
              <a:rPr lang="en-US" sz="3600" spc="-1" dirty="0" err="1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Autocouplage</a:t>
            </a:r>
            <a:r>
              <a:rPr lang="en-US" sz="36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 Higgs (H</a:t>
            </a:r>
            <a:r>
              <a:rPr lang="en-US" sz="3600" spc="-1" baseline="-25000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125</a:t>
            </a:r>
            <a:r>
              <a:rPr lang="en-US" sz="36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 H</a:t>
            </a:r>
            <a:r>
              <a:rPr lang="en-US" sz="3600" spc="-1" baseline="-25000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125</a:t>
            </a:r>
            <a:r>
              <a:rPr lang="en-US" sz="36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)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2" t="8345" b="7122"/>
          <a:stretch/>
        </p:blipFill>
        <p:spPr>
          <a:xfrm>
            <a:off x="0" y="1152380"/>
            <a:ext cx="3313533" cy="53180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998912" y="1794942"/>
            <a:ext cx="28600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Période 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2027-2040: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4" name="Accolade fermante 23"/>
          <p:cNvSpPr>
            <a:spLocks noChangeAspect="1"/>
          </p:cNvSpPr>
          <p:nvPr/>
        </p:nvSpPr>
        <p:spPr>
          <a:xfrm rot="16200000">
            <a:off x="1411155" y="711872"/>
            <a:ext cx="97969" cy="2920279"/>
          </a:xfrm>
          <a:prstGeom prst="rightBrac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1168" y="6054994"/>
            <a:ext cx="7986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noProof="0" dirty="0" err="1" smtClean="0">
                <a:solidFill>
                  <a:srgbClr val="FF0000"/>
                </a:solidFill>
                <a:latin typeface="Arial"/>
                <a:ea typeface="MS PGothic" panose="020B0600070205080204" pitchFamily="34" charset="-128"/>
                <a:cs typeface="DejaVu Sans"/>
              </a:rPr>
              <a:t>Aout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DejaVu Sans"/>
              </a:rPr>
              <a:t> 2020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51" y="3965216"/>
            <a:ext cx="3039414" cy="249206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324" y="4028027"/>
            <a:ext cx="2859110" cy="24791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4730" y="3917887"/>
            <a:ext cx="2807594" cy="25950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lum bright="-32000" contrast="34000"/>
          </a:blip>
          <a:stretch>
            <a:fillRect/>
          </a:stretch>
        </p:blipFill>
        <p:spPr>
          <a:xfrm>
            <a:off x="5412418" y="1470853"/>
            <a:ext cx="6707317" cy="236456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C9D46C-8ECA-0444-B4FC-B6BF7137ACE6}"/>
              </a:ext>
            </a:extLst>
          </p:cNvPr>
          <p:cNvSpPr/>
          <p:nvPr/>
        </p:nvSpPr>
        <p:spPr>
          <a:xfrm>
            <a:off x="1800601" y="1239422"/>
            <a:ext cx="4295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7030A0"/>
                </a:solidFill>
                <a:latin typeface="Tahoma"/>
                <a:cs typeface="Tahoma"/>
              </a:rPr>
              <a:t> </a:t>
            </a:r>
            <a:r>
              <a:rPr lang="fr-FR" sz="1200" b="1" dirty="0" smtClean="0">
                <a:solidFill>
                  <a:srgbClr val="7030A0"/>
                </a:solidFill>
                <a:latin typeface="Tahoma"/>
                <a:cs typeface="Tahoma"/>
              </a:rPr>
              <a:t>M. </a:t>
            </a:r>
            <a:r>
              <a:rPr lang="fr-FR" sz="1200" b="1" dirty="0" err="1" smtClean="0">
                <a:solidFill>
                  <a:srgbClr val="7030A0"/>
                </a:solidFill>
                <a:latin typeface="Tahoma"/>
                <a:cs typeface="Tahoma"/>
              </a:rPr>
              <a:t>Gouzevitch</a:t>
            </a:r>
            <a:r>
              <a:rPr lang="fr-FR" sz="1200" b="1" dirty="0">
                <a:solidFill>
                  <a:srgbClr val="7030A0"/>
                </a:solidFill>
                <a:latin typeface="Tahoma"/>
                <a:cs typeface="Tahoma"/>
              </a:rPr>
              <a:t/>
            </a:r>
            <a:br>
              <a:rPr lang="fr-FR" sz="1200" b="1" dirty="0">
                <a:solidFill>
                  <a:srgbClr val="7030A0"/>
                </a:solidFill>
                <a:latin typeface="Tahoma"/>
                <a:cs typeface="Tahoma"/>
              </a:rPr>
            </a:br>
            <a:r>
              <a:rPr lang="fr-FR" sz="1200" b="1" dirty="0" smtClean="0">
                <a:solidFill>
                  <a:srgbClr val="FF9300"/>
                </a:solidFill>
                <a:latin typeface="Tahoma"/>
                <a:cs typeface="Tahoma"/>
              </a:rPr>
              <a:t>Collaboration</a:t>
            </a:r>
            <a:r>
              <a:rPr lang="fr-FR" sz="1200" b="1" dirty="0">
                <a:solidFill>
                  <a:srgbClr val="FF9300"/>
                </a:solidFill>
                <a:latin typeface="Tahoma"/>
                <a:cs typeface="Tahoma"/>
              </a:rPr>
              <a:t>: </a:t>
            </a:r>
            <a:r>
              <a:rPr lang="fr-FR" sz="1200" b="1" dirty="0" smtClean="0">
                <a:solidFill>
                  <a:srgbClr val="FF9300"/>
                </a:solidFill>
                <a:latin typeface="Tahoma"/>
                <a:cs typeface="Tahoma"/>
              </a:rPr>
              <a:t>IISER Bangalore</a:t>
            </a:r>
            <a:endParaRPr lang="en-GB" sz="1200" dirty="0">
              <a:solidFill>
                <a:srgbClr val="FF9300"/>
              </a:solidFill>
            </a:endParaRPr>
          </a:p>
        </p:txBody>
      </p:sp>
      <p:sp>
        <p:nvSpPr>
          <p:cNvPr id="20" name="Google Shape;207;g769ced61e6_0_24"/>
          <p:cNvSpPr/>
          <p:nvPr/>
        </p:nvSpPr>
        <p:spPr>
          <a:xfrm>
            <a:off x="5942694" y="1867446"/>
            <a:ext cx="2030362" cy="199798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defRPr/>
            </a:pPr>
            <a:r>
              <a:rPr lang="fr-FR" sz="1200" kern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arXiv:1902.00134</a:t>
            </a:r>
            <a:endParaRPr sz="1200" kern="0" dirty="0" smtClean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Google Shape;450;p4"/>
          <p:cNvSpPr/>
          <p:nvPr/>
        </p:nvSpPr>
        <p:spPr>
          <a:xfrm>
            <a:off x="1438113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 CS-IP2I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181;p41"/>
          <p:cNvPicPr preferRelativeResize="0"/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5000" contrast="9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7129" y="2186712"/>
            <a:ext cx="2145290" cy="18030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800601" y="5968065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prstClr val="black"/>
                </a:solidFill>
                <a:latin typeface="Symbol" panose="05050102010706020507" pitchFamily="18" charset="2"/>
              </a:rPr>
              <a:t>k</a:t>
            </a:r>
            <a:r>
              <a:rPr lang="en-US" sz="2000" b="1" baseline="-25000" dirty="0">
                <a:solidFill>
                  <a:prstClr val="black"/>
                </a:solidFill>
                <a:latin typeface="Symbol" panose="05050102010706020507" pitchFamily="18" charset="2"/>
              </a:rPr>
              <a:t>l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 = </a:t>
            </a:r>
            <a:r>
              <a:rPr lang="en-US" sz="2000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l</a:t>
            </a:r>
            <a:r>
              <a:rPr lang="en-US" sz="2000" b="1" baseline="-25000" dirty="0">
                <a:solidFill>
                  <a:prstClr val="black"/>
                </a:solidFill>
                <a:latin typeface="Symbol" panose="05050102010706020507" pitchFamily="18" charset="2"/>
              </a:rPr>
              <a:t> </a:t>
            </a:r>
            <a:r>
              <a:rPr lang="en-US" sz="2000" b="1" baseline="-250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HHH</a:t>
            </a:r>
            <a:r>
              <a:rPr lang="en-US" sz="2000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/</a:t>
            </a:r>
            <a:r>
              <a:rPr lang="en-US" sz="2000" b="1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l</a:t>
            </a:r>
            <a:r>
              <a:rPr lang="en-US" sz="2000" b="1" baseline="30000" dirty="0" err="1" smtClean="0">
                <a:solidFill>
                  <a:prstClr val="black"/>
                </a:solidFill>
                <a:latin typeface="Calibri Light" panose="020F0302020204030204"/>
              </a:rPr>
              <a:t>SM</a:t>
            </a:r>
            <a:r>
              <a:rPr lang="en-US" sz="2000" b="1" baseline="-25000" dirty="0" err="1" smtClean="0">
                <a:solidFill>
                  <a:prstClr val="black"/>
                </a:solidFill>
                <a:latin typeface="Calibri Light" panose="020F0302020204030204"/>
              </a:rPr>
              <a:t>HHH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79501" y="3536168"/>
            <a:ext cx="300043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90000"/>
              </a:lnSpc>
              <a:spcBef>
                <a:spcPts val="1000"/>
              </a:spcBef>
            </a:pPr>
            <a:r>
              <a:rPr lang="fr-FR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Possibilité d’</a:t>
            </a:r>
            <a:r>
              <a:rPr lang="fr-FR" b="1" dirty="0" smtClean="0">
                <a:solidFill>
                  <a:prstClr val="black"/>
                </a:solidFill>
                <a:latin typeface="Calibri" panose="020F0502020204030204"/>
              </a:rPr>
              <a:t>observation à </a:t>
            </a:r>
            <a:r>
              <a:rPr lang="fr-FR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lang="fr-FR" b="1" dirty="0" smtClean="0">
                <a:solidFill>
                  <a:prstClr val="black"/>
                </a:solidFill>
                <a:latin typeface="Symbol" panose="05050102010706020507" pitchFamily="18" charset="2"/>
                <a:cs typeface="Calibri Light" panose="020F0302020204030204" pitchFamily="34" charset="0"/>
              </a:rPr>
              <a:t>s</a:t>
            </a:r>
            <a:r>
              <a:rPr lang="fr-FR" b="1" dirty="0" smtClean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Ellipse 7"/>
          <p:cNvSpPr>
            <a:spLocks noChangeAspect="1"/>
          </p:cNvSpPr>
          <p:nvPr/>
        </p:nvSpPr>
        <p:spPr>
          <a:xfrm>
            <a:off x="9682624" y="3306872"/>
            <a:ext cx="826713" cy="5911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53147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2307688" y="234000"/>
            <a:ext cx="10084831" cy="766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spc="-1" dirty="0" smtClean="0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HL-LHC: Mesure de polarisation longitudinale des W, Z</a:t>
            </a:r>
            <a:endParaRPr kumimoji="0" lang="fr-FR" sz="3600" b="0" i="0" u="none" strike="noStrike" kern="1200" cap="none" spc="-1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DejaVu Sans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9851760" y="649440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8F22-F5BB-48D1-8003-DAEC3117A928}" type="slidenum">
              <a:rPr kumimoji="0" lang="fr-FR" sz="1200" b="0" i="0" u="none" strike="noStrike" kern="1200" cap="none" spc="-1" normalizeH="0" baseline="0" noProof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07" name="Line 6"/>
          <p:cNvSpPr/>
          <p:nvPr/>
        </p:nvSpPr>
        <p:spPr>
          <a:xfrm>
            <a:off x="0" y="6520344"/>
            <a:ext cx="1219176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Picture 7"/>
          <p:cNvPicPr/>
          <p:nvPr/>
        </p:nvPicPr>
        <p:blipFill>
          <a:blip r:embed="rId3"/>
          <a:srcRect l="72884" t="63462" r="7999" b="14281"/>
          <a:stretch/>
        </p:blipFill>
        <p:spPr>
          <a:xfrm>
            <a:off x="142305" y="197963"/>
            <a:ext cx="807480" cy="764640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2" t="8345" b="7122"/>
          <a:stretch/>
        </p:blipFill>
        <p:spPr>
          <a:xfrm>
            <a:off x="0" y="1152380"/>
            <a:ext cx="3313533" cy="53180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998912" y="1794942"/>
            <a:ext cx="28600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Période 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2027-2040: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4" name="Accolade fermante 23"/>
          <p:cNvSpPr>
            <a:spLocks noChangeAspect="1"/>
          </p:cNvSpPr>
          <p:nvPr/>
        </p:nvSpPr>
        <p:spPr>
          <a:xfrm rot="16200000">
            <a:off x="1411155" y="711872"/>
            <a:ext cx="97969" cy="2920279"/>
          </a:xfrm>
          <a:prstGeom prst="rightBrac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1168" y="6054994"/>
            <a:ext cx="7986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noProof="0" dirty="0" err="1" smtClean="0">
                <a:solidFill>
                  <a:srgbClr val="FF0000"/>
                </a:solidFill>
                <a:latin typeface="Arial"/>
                <a:ea typeface="MS PGothic" panose="020B0600070205080204" pitchFamily="34" charset="-128"/>
                <a:cs typeface="DejaVu Sans"/>
              </a:rPr>
              <a:t>Aout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DejaVu Sans"/>
              </a:rPr>
              <a:t> 2020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757" y="1633397"/>
            <a:ext cx="1700011" cy="140379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2327" y="1698484"/>
            <a:ext cx="1468192" cy="144243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1650" y="3397561"/>
            <a:ext cx="3812146" cy="27560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1778" y="3552107"/>
            <a:ext cx="3168203" cy="2446986"/>
          </a:xfrm>
          <a:prstGeom prst="rect">
            <a:avLst/>
          </a:prstGeom>
        </p:spPr>
      </p:pic>
      <p:sp>
        <p:nvSpPr>
          <p:cNvPr id="15" name="Google Shape;207;g769ced61e6_0_24"/>
          <p:cNvSpPr/>
          <p:nvPr/>
        </p:nvSpPr>
        <p:spPr>
          <a:xfrm>
            <a:off x="9203644" y="6203573"/>
            <a:ext cx="2073956" cy="213314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defRPr/>
            </a:pPr>
            <a:r>
              <a:rPr lang="en-US" sz="1200" kern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PRD </a:t>
            </a:r>
            <a:r>
              <a:rPr lang="en-US" sz="1200" kern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100, 116010 (2019)</a:t>
            </a:r>
            <a:endParaRPr sz="1200" kern="0" dirty="0" smtClean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207;g769ced61e6_0_24"/>
          <p:cNvSpPr/>
          <p:nvPr/>
        </p:nvSpPr>
        <p:spPr>
          <a:xfrm>
            <a:off x="5417839" y="6146364"/>
            <a:ext cx="2030362" cy="199798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defRPr/>
            </a:pPr>
            <a:r>
              <a:rPr lang="en-US" sz="1200" kern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PRD </a:t>
            </a:r>
            <a:r>
              <a:rPr lang="en-US" sz="1200" kern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99, 033004 (2019)</a:t>
            </a:r>
            <a:endParaRPr sz="1200" kern="0" dirty="0" smtClean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C9D46C-8ECA-0444-B4FC-B6BF7137ACE6}"/>
              </a:ext>
            </a:extLst>
          </p:cNvPr>
          <p:cNvSpPr/>
          <p:nvPr/>
        </p:nvSpPr>
        <p:spPr>
          <a:xfrm>
            <a:off x="1388813" y="1251998"/>
            <a:ext cx="4295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7030A0"/>
                </a:solidFill>
                <a:latin typeface="Tahoma"/>
                <a:cs typeface="Tahoma"/>
              </a:rPr>
              <a:t> N. </a:t>
            </a:r>
            <a:r>
              <a:rPr lang="fr-FR" sz="1200" b="1" dirty="0" err="1" smtClean="0">
                <a:solidFill>
                  <a:srgbClr val="7030A0"/>
                </a:solidFill>
                <a:latin typeface="Tahoma"/>
                <a:cs typeface="Tahoma"/>
              </a:rPr>
              <a:t>Chanon</a:t>
            </a:r>
            <a:r>
              <a:rPr lang="fr-FR" sz="1200" b="1" dirty="0">
                <a:solidFill>
                  <a:srgbClr val="7030A0"/>
                </a:solidFill>
                <a:latin typeface="Tahoma"/>
                <a:cs typeface="Tahoma"/>
              </a:rPr>
              <a:t/>
            </a:r>
            <a:br>
              <a:rPr lang="fr-FR" sz="1200" b="1" dirty="0">
                <a:solidFill>
                  <a:srgbClr val="7030A0"/>
                </a:solidFill>
                <a:latin typeface="Tahoma"/>
                <a:cs typeface="Tahoma"/>
              </a:rPr>
            </a:br>
            <a:r>
              <a:rPr lang="fr-FR" sz="1200" b="1" dirty="0" smtClean="0">
                <a:solidFill>
                  <a:srgbClr val="FF9300"/>
                </a:solidFill>
                <a:latin typeface="Tahoma"/>
                <a:cs typeface="Tahoma"/>
              </a:rPr>
              <a:t>Collaboration</a:t>
            </a:r>
            <a:r>
              <a:rPr lang="fr-FR" sz="1200" b="1" dirty="0">
                <a:solidFill>
                  <a:srgbClr val="FF9300"/>
                </a:solidFill>
                <a:latin typeface="Tahoma"/>
                <a:cs typeface="Tahoma"/>
              </a:rPr>
              <a:t>: </a:t>
            </a:r>
            <a:r>
              <a:rPr lang="fr-FR" sz="1200" b="1" dirty="0" smtClean="0">
                <a:solidFill>
                  <a:srgbClr val="FF9300"/>
                </a:solidFill>
                <a:latin typeface="Tahoma"/>
                <a:cs typeface="Tahoma"/>
              </a:rPr>
              <a:t>PKU</a:t>
            </a:r>
            <a:endParaRPr lang="en-GB" sz="1200" dirty="0">
              <a:solidFill>
                <a:srgbClr val="FF9300"/>
              </a:solidFill>
            </a:endParaRPr>
          </a:p>
        </p:txBody>
      </p:sp>
      <p:sp>
        <p:nvSpPr>
          <p:cNvPr id="20" name="Google Shape;450;p4"/>
          <p:cNvSpPr/>
          <p:nvPr/>
        </p:nvSpPr>
        <p:spPr>
          <a:xfrm>
            <a:off x="4557600" y="6619820"/>
            <a:ext cx="3750840" cy="3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fr-FR" sz="1200" kern="0" dirty="0" smtClean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S. GASCON  CS-IP2I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17/12/2020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32479" y="1456017"/>
            <a:ext cx="19519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ts val="1000"/>
              </a:spcBef>
            </a:pPr>
            <a:r>
              <a:rPr lang="fr-FR" sz="20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Techniques de pointe en d’apprentissage automatisé (DNN…), expertise de CMS-IP2I</a:t>
            </a:r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59028" y="5159585"/>
            <a:ext cx="2158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ts val="1000"/>
              </a:spcBef>
            </a:pPr>
            <a:r>
              <a:rPr lang="fr-FR" sz="20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ZZ: Signifiance améliorée de 40% </a:t>
            </a:r>
            <a:r>
              <a:rPr lang="fr-FR" sz="2000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464701" y="5258078"/>
            <a:ext cx="1665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ts val="1000"/>
              </a:spcBef>
            </a:pPr>
            <a:r>
              <a:rPr lang="fr-FR" sz="20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WW: Observation entre 4-6</a:t>
            </a:r>
            <a:r>
              <a:rPr lang="fr-FR" sz="2000" b="1" dirty="0" smtClean="0">
                <a:solidFill>
                  <a:prstClr val="black"/>
                </a:solidFill>
                <a:latin typeface="Symbol" panose="05050102010706020507" pitchFamily="18" charset="2"/>
                <a:cs typeface="Calibri Light" panose="020F0302020204030204" pitchFamily="34" charset="0"/>
              </a:rPr>
              <a:t>s</a:t>
            </a:r>
            <a:r>
              <a:rPr lang="fr-FR" sz="2000" b="1" dirty="0" smtClean="0">
                <a:solidFill>
                  <a:prstClr val="black"/>
                </a:solidFill>
                <a:latin typeface="Calibri" panose="020F0502020204030204"/>
              </a:rPr>
              <a:t> possible!</a:t>
            </a:r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52231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PSU2020-template" id="{A27ACA10-2D14-E54E-858D-1A882BADE5FF}" vid="{AEBE9A4A-E933-654B-A251-1E688C34AB88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IP2I_Slides_PowerPoint</Template>
  <TotalTime>25732</TotalTime>
  <Words>4715</Words>
  <Application>Microsoft Office PowerPoint</Application>
  <PresentationFormat>Grand écran</PresentationFormat>
  <Paragraphs>830</Paragraphs>
  <Slides>33</Slides>
  <Notes>32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33</vt:i4>
      </vt:variant>
    </vt:vector>
  </HeadingPairs>
  <TitlesOfParts>
    <vt:vector size="53" baseType="lpstr">
      <vt:lpstr>MS PGothic</vt:lpstr>
      <vt:lpstr>Arial</vt:lpstr>
      <vt:lpstr>Calibri</vt:lpstr>
      <vt:lpstr>Calibri Light</vt:lpstr>
      <vt:lpstr>Comic Sans MS</vt:lpstr>
      <vt:lpstr>DejaVu Sans</vt:lpstr>
      <vt:lpstr>Economica</vt:lpstr>
      <vt:lpstr>Helvetica</vt:lpstr>
      <vt:lpstr>Noto Sans Symbols</vt:lpstr>
      <vt:lpstr>Symath_IV50</vt:lpstr>
      <vt:lpstr>Symbol</vt:lpstr>
      <vt:lpstr>Tahoma</vt:lpstr>
      <vt:lpstr>Verdana</vt:lpstr>
      <vt:lpstr>Wingdings</vt:lpstr>
      <vt:lpstr>Office Theme</vt:lpstr>
      <vt:lpstr>Office Theme</vt:lpstr>
      <vt:lpstr>Office Theme</vt:lpstr>
      <vt:lpstr>3_Office Theme</vt:lpstr>
      <vt:lpstr>1_Office Theme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Équipe  Nom de l’équipe</dc:title>
  <dc:subject/>
  <dc:creator>Utilisateur de Microsoft Office</dc:creator>
  <dc:description/>
  <cp:lastModifiedBy>Susan Gascon</cp:lastModifiedBy>
  <cp:revision>1231</cp:revision>
  <dcterms:created xsi:type="dcterms:W3CDTF">2020-01-09T08:44:41Z</dcterms:created>
  <dcterms:modified xsi:type="dcterms:W3CDTF">2020-12-17T06:27:43Z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Grand écran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18</vt:i4>
  </property>
</Properties>
</file>