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0"/>
    <p:restoredTop sz="94684"/>
  </p:normalViewPr>
  <p:slideViewPr>
    <p:cSldViewPr snapToGrid="0" snapToObjects="1">
      <p:cViewPr varScale="1">
        <p:scale>
          <a:sx n="111" d="100"/>
          <a:sy n="111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79F2-9EFB-A544-9EB2-0EAC73743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59395-6C86-BB4F-A146-9342EA2B1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34BF-6EC3-B34C-B609-783D99CB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56AA-DEEA-B941-89B2-349139B4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178F8-600D-784B-B886-98011852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2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4BED-AB5B-D34F-9D4B-69A6C7B6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F1353-2F71-B249-A367-B46F70702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CBF31-7E10-BE4D-AB24-F820071F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A602C-B762-E442-9A3E-6507C6B0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7BF81-53F5-3E47-9A6D-CC5839D7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E4F5C-8275-BC4C-982B-62AC4C2B9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0891A-1273-1148-988C-BE02E9022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301CB-5845-AC49-8ED6-D5C59CA6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A2E7-D48D-814B-AF58-C59BFBFB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46157-A12D-0C49-A079-3BC5B869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EA0C-8CE4-EC49-B487-EA92AB3C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76B6-3498-3B43-B605-7B1FB2730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8D59E-59B1-344C-9003-18F461EE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21004-A77F-6D4E-A998-129D1116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FB276-5409-544F-BC7F-FA49D671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D5C6-12E2-8349-82A4-923E77B3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2662-2196-174A-945A-F50B4FC3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CAB3-CAC6-D644-A767-5E9189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E38D-FE1E-9E4C-8DF9-A43143A1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C182-3779-DB41-89C5-E65EEB72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9597-A822-5748-84FD-4CAC29F6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521F-B7F9-5D46-A523-EAE73A2A4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EB8A1-5C37-E149-BC31-ED3B23C26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8B037-A240-A44A-867C-391C9398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7D1B5-3501-324F-BB81-E18F6462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27A70-639A-5B4F-B727-DC6C5A28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2A97-781D-2E46-AC42-A008D192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4CECC-519A-8548-80F4-E03E1A733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FA4CE-7B5F-C64B-80E7-47664DEB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934EE-6086-CA4C-B601-9125DDF5A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512A-3B18-C145-9694-476AA5EB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B8D91-A574-D041-80FC-B8ADF300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C9F80-9E29-8844-A897-8CFFA9F0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CCB47-138D-D341-8472-3B903C1D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EA09-7BFB-F54D-8373-111D3F1A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7E692-9239-3D43-B5B0-0524AA33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DC73D-CA04-C845-B218-A9E027CC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3955D-87FB-1C40-8895-39F17E55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A507F-7265-414D-B64C-37EB1378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7802C-E0F1-8746-B855-5E77D15B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D1216-5B47-3542-A9A4-BB58DA91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6DC4-FE5C-9240-B282-43D989D5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1F0E-5CBA-784C-8DC6-987EA729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BEF2D-F3F2-D74E-B748-A657D11BF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24D2A-79FE-C749-979A-381280BF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D8B35-6CBD-644C-B88C-F97BCE88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A040B-4041-5748-95ED-3E439F62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FCA7-1EC5-DF4F-8451-1C7318B5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BA471-4D8C-134B-97FB-650253F89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4FCD6-BE76-4C48-9DAB-57342274D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D86A4-40D3-714D-90FB-8BC87E5B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BFB84-B927-F147-80B3-C8C6DF1D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4DC2-26F0-7640-A804-1C931F42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D30D5-7C3D-1A43-8EFD-B6FC0867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95195-2B47-F849-B75A-FB814B4E5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59C3-8021-D54A-A62A-44551E5C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7D8D-F1FA-8C44-B6EE-36A62A65C64A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F911-9AA9-4745-8719-E6545AA1A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AE6CC-ABD8-0E4B-8A5B-455F6DD07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8EDE-5630-9A4A-BAB1-2A0E5A2B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E37F3-6D3A-0441-B726-85F4B2516BBF}"/>
              </a:ext>
            </a:extLst>
          </p:cNvPr>
          <p:cNvSpPr txBox="1"/>
          <p:nvPr/>
        </p:nvSpPr>
        <p:spPr>
          <a:xfrm>
            <a:off x="0" y="2095018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The Hyper </a:t>
            </a:r>
            <a:r>
              <a:rPr lang="en-US" sz="6600" dirty="0" err="1"/>
              <a:t>Kamiokande</a:t>
            </a:r>
            <a:r>
              <a:rPr lang="en-US" sz="6600" dirty="0"/>
              <a:t> WG4</a:t>
            </a:r>
          </a:p>
          <a:p>
            <a:pPr algn="ctr"/>
            <a:r>
              <a:rPr lang="en-US" sz="4400" dirty="0"/>
              <a:t>Electronics and Data Acquisition System </a:t>
            </a:r>
          </a:p>
        </p:txBody>
      </p:sp>
    </p:spTree>
    <p:extLst>
      <p:ext uri="{BB962C8B-B14F-4D97-AF65-F5344CB8AC3E}">
        <p14:creationId xmlns:p14="http://schemas.microsoft.com/office/powerpoint/2010/main" val="206563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F07B0-6CB4-0B47-B7FF-5876C7FD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11" y="0"/>
            <a:ext cx="8457236" cy="6342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1A4F9-5629-2942-9258-A4BE559A8933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1A235-B0B5-F74A-8460-477BC065D01C}"/>
              </a:ext>
            </a:extLst>
          </p:cNvPr>
          <p:cNvSpPr txBox="1"/>
          <p:nvPr/>
        </p:nvSpPr>
        <p:spPr>
          <a:xfrm>
            <a:off x="-1" y="6342927"/>
            <a:ext cx="861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final decision will be taken on technical and financial criteria</a:t>
            </a:r>
          </a:p>
        </p:txBody>
      </p:sp>
    </p:spTree>
    <p:extLst>
      <p:ext uri="{BB962C8B-B14F-4D97-AF65-F5344CB8AC3E}">
        <p14:creationId xmlns:p14="http://schemas.microsoft.com/office/powerpoint/2010/main" val="111621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final criteria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C398F-2B4A-F24F-B834-82D650A489E5}"/>
              </a:ext>
            </a:extLst>
          </p:cNvPr>
          <p:cNvSpPr txBox="1"/>
          <p:nvPr/>
        </p:nvSpPr>
        <p:spPr>
          <a:xfrm>
            <a:off x="0" y="128479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final specs and criteria are under development by the conveners and will be presented at the next collaboration meeting for approval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420EC-64AA-D448-BAC6-64D4C4F5F5A2}"/>
              </a:ext>
            </a:extLst>
          </p:cNvPr>
          <p:cNvSpPr txBox="1"/>
          <p:nvPr/>
        </p:nvSpPr>
        <p:spPr>
          <a:xfrm>
            <a:off x="1" y="3547029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basic idea is to have engineering models (prototypes) but “almost” final chip (no major updates required) </a:t>
            </a:r>
          </a:p>
        </p:txBody>
      </p:sp>
    </p:spTree>
    <p:extLst>
      <p:ext uri="{BB962C8B-B14F-4D97-AF65-F5344CB8AC3E}">
        <p14:creationId xmlns:p14="http://schemas.microsoft.com/office/powerpoint/2010/main" val="248000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A1488-53A2-2E45-B239-5167A93A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1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A184F-CC6C-A748-83B8-5B6361EB350A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3258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5C0B7-01AA-F84C-8419-87162338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18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295B5-0302-FE4B-BE51-D5B7605B6364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35176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13129-6EE4-7E42-AFE6-2A63A38B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30853-E9E1-6F42-A0BB-E8C00ECE0022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4639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the group is organized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C398F-2B4A-F24F-B834-82D650A489E5}"/>
              </a:ext>
            </a:extLst>
          </p:cNvPr>
          <p:cNvSpPr txBox="1"/>
          <p:nvPr/>
        </p:nvSpPr>
        <p:spPr>
          <a:xfrm>
            <a:off x="0" y="128479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this phase a “general” R&amp;D is performed on the various items of the WG toward the final review where the final technical decision will be taken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BDFA5-A62F-714B-A47A-14E53A0F9789}"/>
              </a:ext>
            </a:extLst>
          </p:cNvPr>
          <p:cNvSpPr txBox="1"/>
          <p:nvPr/>
        </p:nvSpPr>
        <p:spPr>
          <a:xfrm>
            <a:off x="104173" y="2777924"/>
            <a:ext cx="9967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Everybody is welcome to perform the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Freedom on technological choices (all ideas are welcome)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Only drivers are the experimental constraints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443EA-89D0-F64C-8406-BB630FA6EEB9}"/>
              </a:ext>
            </a:extLst>
          </p:cNvPr>
          <p:cNvSpPr txBox="1"/>
          <p:nvPr/>
        </p:nvSpPr>
        <p:spPr>
          <a:xfrm>
            <a:off x="-1" y="5580927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One  very important point: only ONE solution per item will be retained for the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2581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WG4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BDFA5-A62F-714B-A47A-14E53A0F9789}"/>
              </a:ext>
            </a:extLst>
          </p:cNvPr>
          <p:cNvSpPr txBox="1"/>
          <p:nvPr/>
        </p:nvSpPr>
        <p:spPr>
          <a:xfrm>
            <a:off x="0" y="1527858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Front-End electronics 			    </a:t>
            </a:r>
            <a:r>
              <a:rPr lang="en-US" sz="3200" dirty="0">
                <a:solidFill>
                  <a:srgbClr val="FF0000"/>
                </a:solidFill>
              </a:rPr>
              <a:t>(4 proposals – FR, IT, CH and JP)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High voltage power supply and distribution 	</a:t>
            </a:r>
            <a:r>
              <a:rPr lang="en-US" sz="3200" dirty="0">
                <a:solidFill>
                  <a:srgbClr val="FF0000"/>
                </a:solidFill>
              </a:rPr>
              <a:t>(TBA – R&amp;D in JP)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Protection circuits (PMTs and electronics) 		</a:t>
            </a:r>
            <a:r>
              <a:rPr lang="en-US" sz="3200" dirty="0">
                <a:solidFill>
                  <a:srgbClr val="FF0000"/>
                </a:solidFill>
              </a:rPr>
              <a:t>(TBA – R&amp;D in JP)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Mechanical vessels for in-water electronics 	</a:t>
            </a:r>
            <a:r>
              <a:rPr lang="en-US" sz="3200" dirty="0">
                <a:solidFill>
                  <a:srgbClr val="FF0000"/>
                </a:solidFill>
              </a:rPr>
              <a:t>(TBA – R&amp;D in JP)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Time distribution system 		</a:t>
            </a:r>
            <a:r>
              <a:rPr lang="en-US" sz="3200" dirty="0">
                <a:solidFill>
                  <a:srgbClr val="FF0000"/>
                </a:solidFill>
              </a:rPr>
              <a:t>(1proposal FR+IT+JP) See next talk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Slow control system 		</a:t>
            </a:r>
            <a:r>
              <a:rPr lang="en-US" sz="3200" dirty="0">
                <a:solidFill>
                  <a:srgbClr val="FF0000"/>
                </a:solidFill>
              </a:rPr>
              <a:t>(1proposal FR+IT+JP) See next talk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acquisition system 					</a:t>
            </a:r>
            <a:r>
              <a:rPr lang="en-US" sz="3200" dirty="0">
                <a:solidFill>
                  <a:srgbClr val="FF0000"/>
                </a:solidFill>
              </a:rPr>
              <a:t>(1proposal UK)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E842E-C27C-9749-A793-B464AA16EB7F}"/>
              </a:ext>
            </a:extLst>
          </p:cNvPr>
          <p:cNvSpPr txBox="1"/>
          <p:nvPr/>
        </p:nvSpPr>
        <p:spPr>
          <a:xfrm>
            <a:off x="0" y="606513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Two kind of efforts: competition and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370660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EA95F0-B5D2-944B-AEF4-5419E415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45289"/>
            <a:ext cx="7739604" cy="5804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8A46A-923D-7D46-92D6-1D8AF0C29D4B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Competition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96965-3119-8741-97BC-C5F82774DBFC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8A5CD-CCEC-244E-AC6A-2C1775AB6A7A}"/>
              </a:ext>
            </a:extLst>
          </p:cNvPr>
          <p:cNvSpPr txBox="1"/>
          <p:nvPr/>
        </p:nvSpPr>
        <p:spPr>
          <a:xfrm>
            <a:off x="1273215" y="6488668"/>
            <a:ext cx="800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this case the groups have been asked to think about an alternative contribution </a:t>
            </a:r>
          </a:p>
        </p:txBody>
      </p:sp>
    </p:spTree>
    <p:extLst>
      <p:ext uri="{BB962C8B-B14F-4D97-AF65-F5344CB8AC3E}">
        <p14:creationId xmlns:p14="http://schemas.microsoft.com/office/powerpoint/2010/main" val="101668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CEB4A-A074-EC49-A478-1DC6A8028DF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Collaborative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C398F-2B4A-F24F-B834-82D650A489E5}"/>
              </a:ext>
            </a:extLst>
          </p:cNvPr>
          <p:cNvSpPr txBox="1"/>
          <p:nvPr/>
        </p:nvSpPr>
        <p:spPr>
          <a:xfrm>
            <a:off x="0" y="128479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France Italy and Japan have joint their effort and shared ideas for a single time distribution R&amp;D program.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420EC-64AA-D448-BAC6-64D4C4F5F5A2}"/>
              </a:ext>
            </a:extLst>
          </p:cNvPr>
          <p:cNvSpPr txBox="1"/>
          <p:nvPr/>
        </p:nvSpPr>
        <p:spPr>
          <a:xfrm>
            <a:off x="1" y="3547029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 solutions are now developed and will be brought to the end of the R&amp;D phase. </a:t>
            </a:r>
          </a:p>
          <a:p>
            <a:pPr algn="ctr"/>
            <a:r>
              <a:rPr lang="en-US" sz="3200" dirty="0"/>
              <a:t>The collaboration will select the most suited for the experiment.</a:t>
            </a:r>
          </a:p>
          <a:p>
            <a:pPr algn="ctr"/>
            <a:r>
              <a:rPr lang="en-US" sz="3200" dirty="0"/>
              <a:t>See next talk</a:t>
            </a:r>
          </a:p>
        </p:txBody>
      </p:sp>
    </p:spTree>
    <p:extLst>
      <p:ext uri="{BB962C8B-B14F-4D97-AF65-F5344CB8AC3E}">
        <p14:creationId xmlns:p14="http://schemas.microsoft.com/office/powerpoint/2010/main" val="241146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CE021D-516A-DE40-A8CD-7CCC18E51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DDEE50-AAF5-2B4A-AC92-627BE0F18B90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039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BF72B-9395-0B4F-AB57-F23B5E29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05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3CEF4-880F-0E48-85EA-5068D8E4CE3F}"/>
              </a:ext>
            </a:extLst>
          </p:cNvPr>
          <p:cNvSpPr txBox="1"/>
          <p:nvPr/>
        </p:nvSpPr>
        <p:spPr>
          <a:xfrm>
            <a:off x="10364064" y="6211669"/>
            <a:ext cx="18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Hayato</a:t>
            </a:r>
            <a:r>
              <a:rPr lang="en-US" dirty="0"/>
              <a:t>-san </a:t>
            </a:r>
          </a:p>
          <a:p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719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359</Words>
  <Application>Microsoft Macintosh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russo</dc:creator>
  <cp:lastModifiedBy>stefano russo</cp:lastModifiedBy>
  <cp:revision>11</cp:revision>
  <dcterms:created xsi:type="dcterms:W3CDTF">2020-11-24T09:35:01Z</dcterms:created>
  <dcterms:modified xsi:type="dcterms:W3CDTF">2020-11-24T13:34:54Z</dcterms:modified>
</cp:coreProperties>
</file>