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5"/>
  </p:notesMasterIdLst>
  <p:handoutMasterIdLst>
    <p:handoutMasterId r:id="rId26"/>
  </p:handoutMasterIdLst>
  <p:sldIdLst>
    <p:sldId id="256" r:id="rId2"/>
    <p:sldId id="274" r:id="rId3"/>
    <p:sldId id="289" r:id="rId4"/>
    <p:sldId id="283" r:id="rId5"/>
    <p:sldId id="276" r:id="rId6"/>
    <p:sldId id="277" r:id="rId7"/>
    <p:sldId id="285" r:id="rId8"/>
    <p:sldId id="278" r:id="rId9"/>
    <p:sldId id="282" r:id="rId10"/>
    <p:sldId id="286" r:id="rId11"/>
    <p:sldId id="287" r:id="rId12"/>
    <p:sldId id="290" r:id="rId13"/>
    <p:sldId id="280" r:id="rId14"/>
    <p:sldId id="297" r:id="rId15"/>
    <p:sldId id="291" r:id="rId16"/>
    <p:sldId id="279" r:id="rId17"/>
    <p:sldId id="292" r:id="rId18"/>
    <p:sldId id="293" r:id="rId19"/>
    <p:sldId id="294" r:id="rId20"/>
    <p:sldId id="288" r:id="rId21"/>
    <p:sldId id="295" r:id="rId22"/>
    <p:sldId id="296" r:id="rId23"/>
    <p:sldId id="281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D8D8"/>
    <a:srgbClr val="000000"/>
    <a:srgbClr val="F3F3F3"/>
    <a:srgbClr val="E7E7E7"/>
    <a:srgbClr val="E9E9E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67" autoAdjust="0"/>
    <p:restoredTop sz="91453" autoAdjust="0"/>
  </p:normalViewPr>
  <p:slideViewPr>
    <p:cSldViewPr>
      <p:cViewPr varScale="1">
        <p:scale>
          <a:sx n="93" d="100"/>
          <a:sy n="93" d="100"/>
        </p:scale>
        <p:origin x="-72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2616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9B75B-09CE-45DC-AC8C-794DA87F112E}" type="datetimeFigureOut">
              <a:rPr lang="fr-FR" smtClean="0"/>
              <a:pPr/>
              <a:t>16/05/2010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91889-6938-46C7-99A8-B6A75E61F1F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6B1713B1-D956-4100-8338-D016A03B94A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latin typeface="Times New Roman" pitchFamily="18" charset="0"/>
            </a:endParaRPr>
          </a:p>
        </p:txBody>
      </p:sp>
      <p:sp>
        <p:nvSpPr>
          <p:cNvPr id="2662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B9DF3F-9343-4EC0-8529-3B2850A1FA35}" type="slidenum">
              <a:rPr lang="fr-FR" smtClean="0">
                <a:latin typeface="Times New Roman" pitchFamily="18" charset="0"/>
              </a:rPr>
              <a:pPr/>
              <a:t>1</a:t>
            </a:fld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21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2743200" y="3810000"/>
            <a:ext cx="6172200" cy="1066800"/>
          </a:xfrm>
        </p:spPr>
        <p:txBody>
          <a:bodyPr/>
          <a:lstStyle>
            <a:lvl1pPr>
              <a:defRPr sz="3600">
                <a:solidFill>
                  <a:srgbClr val="000000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4953000"/>
            <a:ext cx="4419600" cy="990600"/>
          </a:xfrm>
        </p:spPr>
        <p:txBody>
          <a:bodyPr/>
          <a:lstStyle>
            <a:lvl1pPr marL="0" indent="0">
              <a:buFont typeface="Wingdings" charset="2"/>
              <a:buNone/>
              <a:defRPr sz="1800">
                <a:solidFill>
                  <a:srgbClr val="D8D8D8"/>
                </a:solidFill>
              </a:defRPr>
            </a:lvl1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3505200"/>
            <a:ext cx="1905000" cy="457200"/>
          </a:xfrm>
        </p:spPr>
        <p:txBody>
          <a:bodyPr/>
          <a:lstStyle>
            <a:lvl1pPr algn="l"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fr-FR" dirty="0"/>
              <a:t>29 juin 2009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Mai 2010</a:t>
            </a:r>
            <a:endParaRPr lang="en-US" dirty="0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Journées</a:t>
            </a:r>
            <a:r>
              <a:rPr lang="en-US" dirty="0" smtClean="0"/>
              <a:t> </a:t>
            </a:r>
            <a:r>
              <a:rPr lang="en-US" dirty="0" err="1" smtClean="0"/>
              <a:t>informatiques</a:t>
            </a:r>
            <a:r>
              <a:rPr lang="en-US" dirty="0" smtClean="0"/>
              <a:t> in2p3 - </a:t>
            </a:r>
            <a:r>
              <a:rPr lang="en-US" dirty="0" err="1" smtClean="0"/>
              <a:t>irfu</a:t>
            </a:r>
            <a:endParaRPr lang="en-US" dirty="0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C7C0E-F49B-40F8-BA7D-B77101F294CA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1" descr=" page1.jpg                                                      000C00EDMacintosh HD                   BE753FAD: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304800"/>
            <a:ext cx="5791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et modifiez le titre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752600"/>
            <a:ext cx="8458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3099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7220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 dirty="0" smtClean="0"/>
              <a:t>Mai 2010</a:t>
            </a:r>
            <a:endParaRPr lang="en-US" dirty="0"/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5532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A7EBF5BF-7FA9-4B92-B36F-ED8338B5224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" y="6553200"/>
            <a:ext cx="2895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err="1" smtClean="0"/>
              <a:t>Journées</a:t>
            </a:r>
            <a:r>
              <a:rPr lang="en-US" dirty="0" smtClean="0"/>
              <a:t> </a:t>
            </a:r>
            <a:r>
              <a:rPr lang="en-US" dirty="0" err="1" smtClean="0"/>
              <a:t>informatiques</a:t>
            </a:r>
            <a:r>
              <a:rPr lang="en-US" dirty="0" smtClean="0"/>
              <a:t> in2p3 – </a:t>
            </a:r>
            <a:r>
              <a:rPr lang="en-US" dirty="0" err="1" smtClean="0"/>
              <a:t>irfu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52" r:id="rId2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ovell.com/fr-fr/products/migrate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indico.in2p3.fr/conferenceDisplay.py?confId=274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3214678" y="4071942"/>
            <a:ext cx="6215063" cy="714375"/>
          </a:xfrm>
        </p:spPr>
        <p:txBody>
          <a:bodyPr/>
          <a:lstStyle/>
          <a:p>
            <a:pPr eaLnBrk="1" hangingPunct="1">
              <a:defRPr/>
            </a:pPr>
            <a:r>
              <a:rPr lang="fr-FR" sz="3200" dirty="0" err="1" smtClean="0"/>
              <a:t>vmware</a:t>
            </a:r>
            <a:r>
              <a:rPr lang="fr-FR" sz="3200" dirty="0" smtClean="0"/>
              <a:t> </a:t>
            </a:r>
            <a:r>
              <a:rPr lang="fr-FR" sz="3200" dirty="0" smtClean="0"/>
              <a:t>au CC-IN2P3</a:t>
            </a:r>
            <a:endParaRPr lang="fr-FR" dirty="0"/>
          </a:p>
        </p:txBody>
      </p:sp>
      <p:pic>
        <p:nvPicPr>
          <p:cNvPr id="7171" name="Picture 8" descr="CC_retouch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8" y="5083175"/>
            <a:ext cx="3240087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Sous-titre 8"/>
          <p:cNvSpPr>
            <a:spLocks noGrp="1"/>
          </p:cNvSpPr>
          <p:nvPr>
            <p:ph type="subTitle" idx="1"/>
          </p:nvPr>
        </p:nvSpPr>
        <p:spPr>
          <a:xfrm>
            <a:off x="3500438" y="5000636"/>
            <a:ext cx="5643562" cy="142876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dirty="0" err="1" smtClean="0"/>
              <a:t>Déploiement</a:t>
            </a:r>
            <a:r>
              <a:rPr lang="en-US" sz="2400" dirty="0" smtClean="0"/>
              <a:t> </a:t>
            </a:r>
            <a:r>
              <a:rPr lang="en-US" sz="2400" dirty="0" err="1" smtClean="0"/>
              <a:t>rapide</a:t>
            </a:r>
            <a:r>
              <a:rPr lang="en-US" sz="2400" dirty="0" smtClean="0"/>
              <a:t> </a:t>
            </a:r>
            <a:r>
              <a:rPr lang="en-US" sz="2400" dirty="0" err="1" smtClean="0"/>
              <a:t>d’une</a:t>
            </a:r>
            <a:r>
              <a:rPr lang="en-US" sz="2400" dirty="0" smtClean="0"/>
              <a:t> infrastructure </a:t>
            </a:r>
            <a:r>
              <a:rPr lang="en-US" sz="2400" dirty="0" err="1" smtClean="0"/>
              <a:t>destinée</a:t>
            </a:r>
            <a:r>
              <a:rPr lang="en-US" sz="2400" dirty="0" smtClean="0"/>
              <a:t> à de la formation</a:t>
            </a:r>
          </a:p>
          <a:p>
            <a:pPr>
              <a:buFont typeface="Wingdings" pitchFamily="2" charset="2"/>
              <a:buNone/>
            </a:pPr>
            <a:r>
              <a:rPr lang="en-US" sz="2400" dirty="0" smtClean="0"/>
              <a:t>et </a:t>
            </a:r>
            <a:r>
              <a:rPr lang="en-US" sz="2400" dirty="0" err="1" smtClean="0"/>
              <a:t>réflexions</a:t>
            </a:r>
            <a:r>
              <a:rPr lang="en-US" sz="2400" dirty="0" smtClean="0"/>
              <a:t> </a:t>
            </a:r>
            <a:r>
              <a:rPr lang="en-US" sz="2400" dirty="0" err="1" smtClean="0"/>
              <a:t>sur</a:t>
            </a:r>
            <a:r>
              <a:rPr lang="en-US" sz="2400" dirty="0" smtClean="0"/>
              <a:t> </a:t>
            </a:r>
            <a:r>
              <a:rPr lang="en-US" sz="2400" dirty="0" err="1" smtClean="0"/>
              <a:t>vSphere</a:t>
            </a:r>
            <a:r>
              <a:rPr lang="en-US" sz="2400" dirty="0" smtClean="0"/>
              <a:t>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mise</a:t>
            </a:r>
            <a:r>
              <a:rPr lang="en-US" dirty="0" smtClean="0"/>
              <a:t> en oeuvre 3/4</a:t>
            </a:r>
            <a:endParaRPr lang="fr-FR" dirty="0"/>
          </a:p>
        </p:txBody>
      </p:sp>
      <p:pic>
        <p:nvPicPr>
          <p:cNvPr id="7" name="Espace réservé du contenu 6" descr="host et v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15753" y="1752600"/>
            <a:ext cx="6236293" cy="4114800"/>
          </a:xfr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Mai 2010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4C7C0E-F49B-40F8-BA7D-B77101F294C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ZoneTexte 5"/>
          <p:cNvSpPr txBox="1"/>
          <p:nvPr/>
        </p:nvSpPr>
        <p:spPr>
          <a:xfrm>
            <a:off x="142844" y="6581001"/>
            <a:ext cx="33575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Journées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informatiques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 in2p3 -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irfu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mise</a:t>
            </a:r>
            <a:r>
              <a:rPr lang="en-US" dirty="0" smtClean="0"/>
              <a:t> en oeuvre 4/4</a:t>
            </a:r>
            <a:endParaRPr lang="fr-FR" dirty="0"/>
          </a:p>
        </p:txBody>
      </p:sp>
      <p:pic>
        <p:nvPicPr>
          <p:cNvPr id="7" name="Espace réservé du contenu 6" descr="host et v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0699" y="1752600"/>
            <a:ext cx="5486400" cy="4114800"/>
          </a:xfr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Mai 2010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4C7C0E-F49B-40F8-BA7D-B77101F294C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ZoneTexte 5"/>
          <p:cNvSpPr txBox="1"/>
          <p:nvPr/>
        </p:nvSpPr>
        <p:spPr>
          <a:xfrm>
            <a:off x="142844" y="6581001"/>
            <a:ext cx="33575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Journées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informatiques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 in2p3 -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irfu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Partie</a:t>
            </a:r>
            <a:r>
              <a:rPr lang="en-US" dirty="0" smtClean="0"/>
              <a:t> 2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Utilisation</a:t>
            </a:r>
            <a:r>
              <a:rPr lang="en-US" dirty="0" smtClean="0"/>
              <a:t> </a:t>
            </a:r>
            <a:r>
              <a:rPr lang="en-US" dirty="0" err="1" smtClean="0"/>
              <a:t>actuelle</a:t>
            </a:r>
            <a:r>
              <a:rPr lang="en-US" dirty="0" smtClean="0"/>
              <a:t> de </a:t>
            </a:r>
            <a:r>
              <a:rPr lang="en-US" dirty="0" err="1" smtClean="0"/>
              <a:t>vmware</a:t>
            </a:r>
            <a:endParaRPr lang="en-US" dirty="0" smtClean="0"/>
          </a:p>
          <a:p>
            <a:r>
              <a:rPr lang="en-US" dirty="0" err="1" smtClean="0"/>
              <a:t>Exemples</a:t>
            </a:r>
            <a:r>
              <a:rPr lang="en-US" dirty="0" smtClean="0"/>
              <a:t> </a:t>
            </a:r>
            <a:r>
              <a:rPr lang="en-US" dirty="0" err="1" smtClean="0"/>
              <a:t>d’utilisation</a:t>
            </a:r>
            <a:r>
              <a:rPr lang="en-US" dirty="0" smtClean="0"/>
              <a:t> </a:t>
            </a:r>
            <a:r>
              <a:rPr lang="en-US" dirty="0" err="1" smtClean="0"/>
              <a:t>d’ESXi</a:t>
            </a:r>
            <a:r>
              <a:rPr lang="en-US" dirty="0" smtClean="0"/>
              <a:t> </a:t>
            </a:r>
            <a:r>
              <a:rPr lang="en-US" dirty="0" smtClean="0"/>
              <a:t>au cc-in2p3</a:t>
            </a:r>
          </a:p>
          <a:p>
            <a:r>
              <a:rPr lang="en-US" dirty="0" smtClean="0"/>
              <a:t>Plus-values de </a:t>
            </a:r>
            <a:r>
              <a:rPr lang="en-US" dirty="0" err="1" smtClean="0"/>
              <a:t>vmware</a:t>
            </a:r>
            <a:r>
              <a:rPr lang="en-US" dirty="0" smtClean="0"/>
              <a:t> </a:t>
            </a:r>
            <a:r>
              <a:rPr lang="en-US" dirty="0" err="1" smtClean="0"/>
              <a:t>vSphere</a:t>
            </a:r>
            <a:endParaRPr lang="en-US" dirty="0" smtClean="0"/>
          </a:p>
          <a:p>
            <a:r>
              <a:rPr lang="en-US" dirty="0" smtClean="0"/>
              <a:t>Questions / </a:t>
            </a:r>
            <a:r>
              <a:rPr lang="en-US" dirty="0" err="1" smtClean="0"/>
              <a:t>réponses</a:t>
            </a:r>
            <a:endParaRPr lang="en-US" dirty="0" smtClean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Mai 2010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4C7C0E-F49B-40F8-BA7D-B77101F294C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ZoneTexte 5"/>
          <p:cNvSpPr txBox="1"/>
          <p:nvPr/>
        </p:nvSpPr>
        <p:spPr>
          <a:xfrm>
            <a:off x="142844" y="6581001"/>
            <a:ext cx="33575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Journées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informatiques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 in2p3 -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irfu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Utilisation</a:t>
            </a:r>
            <a:r>
              <a:rPr lang="en-US" dirty="0" smtClean="0"/>
              <a:t> </a:t>
            </a:r>
            <a:r>
              <a:rPr lang="en-US" dirty="0" err="1" smtClean="0"/>
              <a:t>actuelle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Vmware</a:t>
            </a:r>
            <a:r>
              <a:rPr lang="en-US" dirty="0" smtClean="0"/>
              <a:t> Server (ex GSX) : </a:t>
            </a:r>
            <a:r>
              <a:rPr lang="en-US" dirty="0" err="1" smtClean="0"/>
              <a:t>licence</a:t>
            </a:r>
            <a:r>
              <a:rPr lang="en-US" dirty="0" smtClean="0"/>
              <a:t> </a:t>
            </a:r>
            <a:r>
              <a:rPr lang="en-US" dirty="0" err="1" smtClean="0"/>
              <a:t>gratuite</a:t>
            </a:r>
            <a:endParaRPr lang="en-US" dirty="0" smtClean="0"/>
          </a:p>
          <a:p>
            <a:pPr lvl="1"/>
            <a:r>
              <a:rPr lang="en-US" dirty="0" smtClean="0"/>
              <a:t>11 </a:t>
            </a:r>
            <a:r>
              <a:rPr lang="en-US" dirty="0" err="1" smtClean="0"/>
              <a:t>serveurs</a:t>
            </a:r>
            <a:endParaRPr lang="en-US" dirty="0" smtClean="0"/>
          </a:p>
          <a:p>
            <a:pPr lvl="1"/>
            <a:r>
              <a:rPr lang="en-US" dirty="0" smtClean="0"/>
              <a:t>37 </a:t>
            </a:r>
            <a:r>
              <a:rPr lang="en-US" dirty="0" err="1" smtClean="0"/>
              <a:t>vm</a:t>
            </a:r>
            <a:endParaRPr lang="en-US" dirty="0" smtClean="0"/>
          </a:p>
          <a:p>
            <a:r>
              <a:rPr lang="en-US" dirty="0" err="1" smtClean="0"/>
              <a:t>Vmware</a:t>
            </a:r>
            <a:r>
              <a:rPr lang="en-US" dirty="0" smtClean="0"/>
              <a:t> </a:t>
            </a:r>
            <a:r>
              <a:rPr lang="en-US" dirty="0" err="1" smtClean="0"/>
              <a:t>ESXi</a:t>
            </a:r>
            <a:r>
              <a:rPr lang="en-US" dirty="0" smtClean="0"/>
              <a:t> : </a:t>
            </a:r>
            <a:r>
              <a:rPr lang="en-US" dirty="0" err="1" smtClean="0"/>
              <a:t>licence</a:t>
            </a:r>
            <a:r>
              <a:rPr lang="en-US" dirty="0" smtClean="0"/>
              <a:t> </a:t>
            </a:r>
            <a:r>
              <a:rPr lang="en-US" dirty="0" err="1" smtClean="0"/>
              <a:t>gratuite</a:t>
            </a:r>
            <a:endParaRPr lang="en-US" dirty="0" smtClean="0"/>
          </a:p>
          <a:p>
            <a:pPr lvl="1"/>
            <a:r>
              <a:rPr lang="en-US" dirty="0" smtClean="0"/>
              <a:t>1 </a:t>
            </a:r>
            <a:r>
              <a:rPr lang="en-US" dirty="0" err="1" smtClean="0"/>
              <a:t>serveur</a:t>
            </a:r>
            <a:r>
              <a:rPr lang="en-US" dirty="0" smtClean="0"/>
              <a:t> (</a:t>
            </a:r>
            <a:r>
              <a:rPr lang="en-US" dirty="0" err="1" smtClean="0"/>
              <a:t>efficacité</a:t>
            </a:r>
            <a:r>
              <a:rPr lang="en-US" dirty="0" smtClean="0"/>
              <a:t> ~x2)</a:t>
            </a:r>
          </a:p>
          <a:p>
            <a:pPr lvl="1"/>
            <a:r>
              <a:rPr lang="en-US" dirty="0" smtClean="0"/>
              <a:t>7 </a:t>
            </a:r>
            <a:r>
              <a:rPr lang="en-US" dirty="0" err="1" smtClean="0"/>
              <a:t>vm</a:t>
            </a:r>
            <a:endParaRPr lang="en-US" dirty="0" smtClean="0"/>
          </a:p>
          <a:p>
            <a:r>
              <a:rPr lang="en-US" dirty="0" err="1" smtClean="0"/>
              <a:t>Vmware</a:t>
            </a:r>
            <a:r>
              <a:rPr lang="en-US" dirty="0" smtClean="0"/>
              <a:t> </a:t>
            </a:r>
            <a:r>
              <a:rPr lang="en-US" dirty="0" err="1" smtClean="0"/>
              <a:t>vSphere</a:t>
            </a:r>
            <a:r>
              <a:rPr lang="en-US" dirty="0" smtClean="0"/>
              <a:t> : </a:t>
            </a:r>
            <a:r>
              <a:rPr lang="en-US" dirty="0" err="1" smtClean="0"/>
              <a:t>licence</a:t>
            </a:r>
            <a:r>
              <a:rPr lang="en-US" dirty="0" smtClean="0"/>
              <a:t> </a:t>
            </a:r>
            <a:r>
              <a:rPr lang="en-US" dirty="0" err="1" smtClean="0"/>
              <a:t>payante</a:t>
            </a:r>
            <a:endParaRPr lang="en-US" dirty="0" smtClean="0"/>
          </a:p>
          <a:p>
            <a:pPr lvl="1"/>
            <a:r>
              <a:rPr lang="en-US" dirty="0" smtClean="0"/>
              <a:t>En </a:t>
            </a:r>
            <a:r>
              <a:rPr lang="en-US" dirty="0" err="1" smtClean="0"/>
              <a:t>projet</a:t>
            </a:r>
            <a:endParaRPr lang="en-US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Mai 2010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4C7C0E-F49B-40F8-BA7D-B77101F294C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ZoneTexte 5"/>
          <p:cNvSpPr txBox="1"/>
          <p:nvPr/>
        </p:nvSpPr>
        <p:spPr>
          <a:xfrm>
            <a:off x="142844" y="6581001"/>
            <a:ext cx="33575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Journées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informatiques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 in2p3 -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irfu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Exemples</a:t>
            </a:r>
            <a:r>
              <a:rPr lang="en-US" dirty="0" smtClean="0"/>
              <a:t> au cc-in2p3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Reinstallation de </a:t>
            </a:r>
            <a:r>
              <a:rPr lang="en-US" dirty="0" err="1" smtClean="0"/>
              <a:t>serveur</a:t>
            </a:r>
            <a:endParaRPr lang="en-US" dirty="0" smtClean="0"/>
          </a:p>
          <a:p>
            <a:pPr lvl="1"/>
            <a:r>
              <a:rPr lang="en-US" dirty="0" smtClean="0"/>
              <a:t>Ex : passage </a:t>
            </a:r>
            <a:r>
              <a:rPr lang="en-US" dirty="0" err="1" smtClean="0"/>
              <a:t>bdii</a:t>
            </a:r>
            <a:r>
              <a:rPr lang="en-US" dirty="0" smtClean="0"/>
              <a:t> V4 -&gt; V5</a:t>
            </a:r>
          </a:p>
          <a:p>
            <a:r>
              <a:rPr lang="en-US" dirty="0" err="1" smtClean="0"/>
              <a:t>Sauvegarde</a:t>
            </a:r>
            <a:r>
              <a:rPr lang="en-US" dirty="0" smtClean="0"/>
              <a:t> de configuration</a:t>
            </a:r>
          </a:p>
          <a:p>
            <a:pPr lvl="1"/>
            <a:r>
              <a:rPr lang="en-US" dirty="0" smtClean="0"/>
              <a:t>Ex : </a:t>
            </a:r>
            <a:r>
              <a:rPr lang="en-US" dirty="0" err="1" smtClean="0"/>
              <a:t>avant</a:t>
            </a:r>
            <a:r>
              <a:rPr lang="en-US" dirty="0" smtClean="0"/>
              <a:t> </a:t>
            </a:r>
            <a:r>
              <a:rPr lang="en-US" dirty="0" err="1" smtClean="0"/>
              <a:t>évolution</a:t>
            </a:r>
            <a:r>
              <a:rPr lang="en-US" dirty="0" smtClean="0"/>
              <a:t> majeure cream CE</a:t>
            </a:r>
          </a:p>
          <a:p>
            <a:r>
              <a:rPr lang="en-US" dirty="0" err="1" smtClean="0"/>
              <a:t>Fourniture</a:t>
            </a:r>
            <a:r>
              <a:rPr lang="en-US" dirty="0" smtClean="0"/>
              <a:t> de </a:t>
            </a:r>
            <a:r>
              <a:rPr lang="en-US" dirty="0" err="1" smtClean="0"/>
              <a:t>serveurs</a:t>
            </a:r>
            <a:r>
              <a:rPr lang="en-US" dirty="0" smtClean="0"/>
              <a:t> de test</a:t>
            </a:r>
          </a:p>
          <a:p>
            <a:pPr lvl="1"/>
            <a:r>
              <a:rPr lang="en-US" dirty="0" smtClean="0"/>
              <a:t>Ex : </a:t>
            </a:r>
            <a:r>
              <a:rPr lang="en-US" dirty="0" err="1" smtClean="0"/>
              <a:t>déploiement</a:t>
            </a:r>
            <a:r>
              <a:rPr lang="en-US" dirty="0" smtClean="0"/>
              <a:t> de la </a:t>
            </a:r>
            <a:r>
              <a:rPr lang="en-US" dirty="0" err="1" smtClean="0"/>
              <a:t>nagiosbox</a:t>
            </a:r>
            <a:r>
              <a:rPr lang="en-US" dirty="0" smtClean="0"/>
              <a:t> </a:t>
            </a:r>
            <a:r>
              <a:rPr lang="en-US" dirty="0" err="1" smtClean="0"/>
              <a:t>régionale</a:t>
            </a:r>
            <a:endParaRPr lang="en-US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Mai 2010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4C7C0E-F49B-40F8-BA7D-B77101F294C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ZoneTexte 5"/>
          <p:cNvSpPr txBox="1"/>
          <p:nvPr/>
        </p:nvSpPr>
        <p:spPr>
          <a:xfrm>
            <a:off x="142844" y="6581001"/>
            <a:ext cx="33575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Journées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informatiques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 in2p3 -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irfu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Plus-values de </a:t>
            </a:r>
            <a:r>
              <a:rPr lang="en-US" dirty="0" err="1" smtClean="0"/>
              <a:t>vSphere</a:t>
            </a:r>
            <a:r>
              <a:rPr lang="en-US" dirty="0" smtClean="0"/>
              <a:t> 1/8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Utiliser</a:t>
            </a:r>
            <a:r>
              <a:rPr lang="en-US" dirty="0" smtClean="0"/>
              <a:t> les plus-values de </a:t>
            </a:r>
            <a:r>
              <a:rPr lang="en-US" dirty="0" err="1" smtClean="0"/>
              <a:t>vmware</a:t>
            </a:r>
            <a:endParaRPr lang="en-US" dirty="0" smtClean="0"/>
          </a:p>
          <a:p>
            <a:pPr lvl="1"/>
            <a:r>
              <a:rPr lang="en-US" dirty="0" err="1" smtClean="0"/>
              <a:t>Mutualisation</a:t>
            </a:r>
            <a:r>
              <a:rPr lang="en-US" dirty="0" smtClean="0"/>
              <a:t> des </a:t>
            </a:r>
            <a:r>
              <a:rPr lang="en-US" dirty="0" err="1" smtClean="0"/>
              <a:t>ressources</a:t>
            </a:r>
            <a:endParaRPr lang="en-US" dirty="0" smtClean="0"/>
          </a:p>
          <a:p>
            <a:pPr lvl="1"/>
            <a:r>
              <a:rPr lang="en-US" dirty="0" err="1" smtClean="0"/>
              <a:t>Acces</a:t>
            </a:r>
            <a:r>
              <a:rPr lang="en-US" dirty="0" smtClean="0"/>
              <a:t> facile à la haute </a:t>
            </a:r>
            <a:r>
              <a:rPr lang="en-US" dirty="0" err="1" smtClean="0"/>
              <a:t>disponibilité</a:t>
            </a:r>
            <a:endParaRPr lang="en-US" dirty="0" smtClean="0"/>
          </a:p>
          <a:p>
            <a:pPr lvl="1"/>
            <a:r>
              <a:rPr lang="en-US" dirty="0" err="1" smtClean="0"/>
              <a:t>Répartition</a:t>
            </a:r>
            <a:r>
              <a:rPr lang="en-US" dirty="0" smtClean="0"/>
              <a:t> de charge </a:t>
            </a:r>
            <a:r>
              <a:rPr lang="en-US" dirty="0" err="1" smtClean="0"/>
              <a:t>automatique</a:t>
            </a:r>
            <a:endParaRPr lang="en-US" dirty="0" smtClean="0"/>
          </a:p>
          <a:p>
            <a:pPr lvl="1"/>
            <a:r>
              <a:rPr lang="en-US" dirty="0" err="1" smtClean="0"/>
              <a:t>Déploiement</a:t>
            </a:r>
            <a:r>
              <a:rPr lang="en-US" dirty="0" smtClean="0"/>
              <a:t> </a:t>
            </a:r>
            <a:r>
              <a:rPr lang="en-US" dirty="0" err="1" smtClean="0"/>
              <a:t>rapide</a:t>
            </a:r>
            <a:endParaRPr lang="en-US" dirty="0" smtClean="0"/>
          </a:p>
          <a:p>
            <a:pPr lvl="1"/>
            <a:r>
              <a:rPr lang="en-US" dirty="0" smtClean="0"/>
              <a:t>Economies</a:t>
            </a:r>
          </a:p>
          <a:p>
            <a:pPr lvl="1"/>
            <a:r>
              <a:rPr lang="en-US" dirty="0" err="1" smtClean="0"/>
              <a:t>Transferts</a:t>
            </a:r>
            <a:r>
              <a:rPr lang="en-US" dirty="0" smtClean="0"/>
              <a:t> P2V, V2P et V2V</a:t>
            </a:r>
          </a:p>
          <a:p>
            <a:pPr lvl="1"/>
            <a:r>
              <a:rPr lang="en-US" dirty="0" smtClean="0"/>
              <a:t>VM en standby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Mai 2010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4C7C0E-F49B-40F8-BA7D-B77101F294C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ZoneTexte 5"/>
          <p:cNvSpPr txBox="1"/>
          <p:nvPr/>
        </p:nvSpPr>
        <p:spPr>
          <a:xfrm>
            <a:off x="142844" y="6581001"/>
            <a:ext cx="33575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Journées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informatiques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 in2p3 -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irfu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Plus-values de </a:t>
            </a:r>
            <a:r>
              <a:rPr lang="en-US" dirty="0" err="1" smtClean="0"/>
              <a:t>vSphere</a:t>
            </a:r>
            <a:r>
              <a:rPr lang="en-US" dirty="0" smtClean="0"/>
              <a:t> 2/8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Mutualisation</a:t>
            </a:r>
            <a:r>
              <a:rPr lang="en-US" dirty="0" smtClean="0"/>
              <a:t> des </a:t>
            </a:r>
            <a:r>
              <a:rPr lang="en-US" dirty="0" err="1" smtClean="0"/>
              <a:t>ressources</a:t>
            </a:r>
            <a:endParaRPr lang="en-US" dirty="0" smtClean="0"/>
          </a:p>
          <a:p>
            <a:pPr lvl="1"/>
            <a:r>
              <a:rPr lang="en-US" dirty="0" smtClean="0"/>
              <a:t>Un </a:t>
            </a:r>
            <a:r>
              <a:rPr lang="en-US" dirty="0" err="1" smtClean="0"/>
              <a:t>serveur</a:t>
            </a:r>
            <a:r>
              <a:rPr lang="en-US" dirty="0" smtClean="0"/>
              <a:t> standard a :</a:t>
            </a:r>
          </a:p>
          <a:p>
            <a:pPr lvl="2"/>
            <a:r>
              <a:rPr lang="en-US" dirty="0" smtClean="0"/>
              <a:t>8 cores</a:t>
            </a:r>
          </a:p>
          <a:p>
            <a:pPr lvl="2"/>
            <a:r>
              <a:rPr lang="en-US" dirty="0" smtClean="0"/>
              <a:t>16 GB ram</a:t>
            </a:r>
          </a:p>
          <a:p>
            <a:pPr lvl="2"/>
            <a:r>
              <a:rPr lang="en-US" dirty="0" smtClean="0"/>
              <a:t>2 </a:t>
            </a:r>
            <a:r>
              <a:rPr lang="en-US" dirty="0" err="1" smtClean="0"/>
              <a:t>cartes</a:t>
            </a:r>
            <a:r>
              <a:rPr lang="en-US" dirty="0" smtClean="0"/>
              <a:t> </a:t>
            </a:r>
            <a:r>
              <a:rPr lang="en-US" dirty="0" err="1" smtClean="0"/>
              <a:t>lan</a:t>
            </a:r>
            <a:r>
              <a:rPr lang="en-US" dirty="0" smtClean="0"/>
              <a:t> 1 GB</a:t>
            </a:r>
          </a:p>
          <a:p>
            <a:pPr lvl="1"/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smtClean="0"/>
              <a:t>un service a </a:t>
            </a:r>
            <a:r>
              <a:rPr lang="en-US" dirty="0" err="1" smtClean="0"/>
              <a:t>besoin</a:t>
            </a:r>
            <a:r>
              <a:rPr lang="en-US" dirty="0" smtClean="0"/>
              <a:t> de :</a:t>
            </a:r>
          </a:p>
          <a:p>
            <a:pPr lvl="2"/>
            <a:r>
              <a:rPr lang="en-US" dirty="0" smtClean="0"/>
              <a:t>1 à 4 cores</a:t>
            </a:r>
          </a:p>
          <a:p>
            <a:pPr lvl="2"/>
            <a:r>
              <a:rPr lang="en-US" dirty="0" smtClean="0"/>
              <a:t>1 à 4 GB ram</a:t>
            </a:r>
          </a:p>
          <a:p>
            <a:pPr lvl="2"/>
            <a:r>
              <a:rPr lang="en-US" dirty="0" smtClean="0"/>
              <a:t>100 MB à 1 GB </a:t>
            </a:r>
            <a:r>
              <a:rPr lang="en-US" dirty="0" err="1" smtClean="0"/>
              <a:t>lan</a:t>
            </a:r>
            <a:endParaRPr lang="en-US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Mai 2010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4C7C0E-F49B-40F8-BA7D-B77101F294C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ZoneTexte 5"/>
          <p:cNvSpPr txBox="1"/>
          <p:nvPr/>
        </p:nvSpPr>
        <p:spPr>
          <a:xfrm>
            <a:off x="142844" y="6581001"/>
            <a:ext cx="33575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Journées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informatiques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 in2p3 -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irfu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Plus-values de </a:t>
            </a:r>
            <a:r>
              <a:rPr lang="en-US" dirty="0" err="1" smtClean="0"/>
              <a:t>vSphere</a:t>
            </a:r>
            <a:r>
              <a:rPr lang="en-US" dirty="0" smtClean="0"/>
              <a:t> 3/8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Acces</a:t>
            </a:r>
            <a:r>
              <a:rPr lang="en-US" dirty="0" smtClean="0"/>
              <a:t> facile à la haute </a:t>
            </a:r>
            <a:r>
              <a:rPr lang="en-US" dirty="0" err="1" smtClean="0"/>
              <a:t>disponibilité</a:t>
            </a:r>
            <a:endParaRPr lang="en-US" dirty="0" smtClean="0"/>
          </a:p>
          <a:p>
            <a:pPr lvl="1"/>
            <a:r>
              <a:rPr lang="en-US" dirty="0" smtClean="0"/>
              <a:t>La haute </a:t>
            </a:r>
            <a:r>
              <a:rPr lang="en-US" dirty="0" err="1" smtClean="0"/>
              <a:t>disponiblité</a:t>
            </a:r>
            <a:r>
              <a:rPr lang="en-US" dirty="0" smtClean="0"/>
              <a:t> (HA)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inclue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la </a:t>
            </a:r>
            <a:r>
              <a:rPr lang="en-US" dirty="0" err="1" smtClean="0"/>
              <a:t>licence</a:t>
            </a:r>
            <a:r>
              <a:rPr lang="en-US" dirty="0" smtClean="0"/>
              <a:t> de base</a:t>
            </a:r>
          </a:p>
          <a:p>
            <a:pPr lvl="1"/>
            <a:r>
              <a:rPr lang="en-US" dirty="0" smtClean="0"/>
              <a:t>La </a:t>
            </a:r>
            <a:r>
              <a:rPr lang="en-US" dirty="0" err="1" smtClean="0"/>
              <a:t>tolérence</a:t>
            </a:r>
            <a:r>
              <a:rPr lang="en-US" dirty="0" smtClean="0"/>
              <a:t> de </a:t>
            </a:r>
            <a:r>
              <a:rPr lang="en-US" dirty="0" err="1" smtClean="0"/>
              <a:t>panne</a:t>
            </a:r>
            <a:r>
              <a:rPr lang="en-US" dirty="0" smtClean="0"/>
              <a:t> (FT) </a:t>
            </a:r>
            <a:r>
              <a:rPr lang="en-US" dirty="0" err="1" smtClean="0"/>
              <a:t>viens</a:t>
            </a:r>
            <a:r>
              <a:rPr lang="en-US" dirty="0" smtClean="0"/>
              <a:t> avec le </a:t>
            </a:r>
            <a:r>
              <a:rPr lang="en-US" dirty="0" err="1" smtClean="0"/>
              <a:t>deuxième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r>
              <a:rPr lang="en-US" dirty="0" smtClean="0"/>
              <a:t> de </a:t>
            </a:r>
            <a:r>
              <a:rPr lang="en-US" dirty="0" err="1" smtClean="0"/>
              <a:t>licence</a:t>
            </a:r>
            <a:r>
              <a:rPr lang="en-US" dirty="0" smtClean="0"/>
              <a:t> (Advanced)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Mai 2010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4C7C0E-F49B-40F8-BA7D-B77101F294C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ZoneTexte 5"/>
          <p:cNvSpPr txBox="1"/>
          <p:nvPr/>
        </p:nvSpPr>
        <p:spPr>
          <a:xfrm>
            <a:off x="142844" y="6581001"/>
            <a:ext cx="33575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Journées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informatiques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 in2p3 -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irfu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Plus-values de </a:t>
            </a:r>
            <a:r>
              <a:rPr lang="en-US" dirty="0" err="1" smtClean="0"/>
              <a:t>vSphere</a:t>
            </a:r>
            <a:r>
              <a:rPr lang="en-US" dirty="0" smtClean="0"/>
              <a:t> 4/8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Répartition</a:t>
            </a:r>
            <a:r>
              <a:rPr lang="en-US" dirty="0" smtClean="0"/>
              <a:t> de charge </a:t>
            </a:r>
            <a:r>
              <a:rPr lang="en-US" dirty="0" err="1" smtClean="0"/>
              <a:t>automatique</a:t>
            </a:r>
            <a:endParaRPr lang="en-US" dirty="0" smtClean="0"/>
          </a:p>
          <a:p>
            <a:pPr lvl="1"/>
            <a:r>
              <a:rPr lang="en-US" dirty="0" smtClean="0"/>
              <a:t>La </a:t>
            </a:r>
            <a:r>
              <a:rPr lang="en-US" dirty="0" err="1" smtClean="0"/>
              <a:t>répartition</a:t>
            </a:r>
            <a:r>
              <a:rPr lang="en-US" dirty="0" smtClean="0"/>
              <a:t> de charge </a:t>
            </a:r>
            <a:r>
              <a:rPr lang="en-US" dirty="0" err="1" smtClean="0"/>
              <a:t>vient</a:t>
            </a:r>
            <a:r>
              <a:rPr lang="en-US" dirty="0" smtClean="0"/>
              <a:t> avec la </a:t>
            </a:r>
            <a:r>
              <a:rPr lang="en-US" dirty="0" err="1" smtClean="0"/>
              <a:t>licence</a:t>
            </a:r>
            <a:r>
              <a:rPr lang="en-US" dirty="0" smtClean="0"/>
              <a:t> </a:t>
            </a:r>
            <a:r>
              <a:rPr lang="en-US" dirty="0" err="1" smtClean="0"/>
              <a:t>Entreprise</a:t>
            </a:r>
            <a:r>
              <a:rPr lang="en-US" dirty="0" smtClean="0"/>
              <a:t> (</a:t>
            </a:r>
            <a:r>
              <a:rPr lang="en-US" dirty="0" err="1" smtClean="0"/>
              <a:t>troisième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L’extinction</a:t>
            </a:r>
            <a:r>
              <a:rPr lang="en-US" dirty="0" smtClean="0"/>
              <a:t> </a:t>
            </a:r>
            <a:r>
              <a:rPr lang="en-US" dirty="0" err="1" smtClean="0"/>
              <a:t>automatique</a:t>
            </a:r>
            <a:r>
              <a:rPr lang="en-US" dirty="0" smtClean="0"/>
              <a:t> (</a:t>
            </a:r>
            <a:r>
              <a:rPr lang="en-US" dirty="0" err="1" smtClean="0"/>
              <a:t>optionnelle</a:t>
            </a:r>
            <a:r>
              <a:rPr lang="en-US" dirty="0" smtClean="0"/>
              <a:t> !) </a:t>
            </a:r>
            <a:r>
              <a:rPr lang="en-US" dirty="0" err="1" smtClean="0"/>
              <a:t>viens</a:t>
            </a:r>
            <a:r>
              <a:rPr lang="en-US" dirty="0" smtClean="0"/>
              <a:t> avec la </a:t>
            </a:r>
            <a:r>
              <a:rPr lang="en-US" dirty="0" err="1" smtClean="0"/>
              <a:t>répartition</a:t>
            </a:r>
            <a:r>
              <a:rPr lang="en-US" dirty="0" smtClean="0"/>
              <a:t> de charge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Mai 2010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4C7C0E-F49B-40F8-BA7D-B77101F294C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6" name="ZoneTexte 5"/>
          <p:cNvSpPr txBox="1"/>
          <p:nvPr/>
        </p:nvSpPr>
        <p:spPr>
          <a:xfrm>
            <a:off x="142844" y="6581001"/>
            <a:ext cx="33575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Journées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informatiques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 in2p3 -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irfu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Plus-values de </a:t>
            </a:r>
            <a:r>
              <a:rPr lang="en-US" dirty="0" err="1" smtClean="0"/>
              <a:t>vSphere</a:t>
            </a:r>
            <a:r>
              <a:rPr lang="en-US" dirty="0" smtClean="0"/>
              <a:t> 5/8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Déploiement</a:t>
            </a:r>
            <a:r>
              <a:rPr lang="en-US" dirty="0" smtClean="0"/>
              <a:t> </a:t>
            </a:r>
            <a:r>
              <a:rPr lang="en-US" dirty="0" err="1" smtClean="0"/>
              <a:t>rapide</a:t>
            </a:r>
            <a:r>
              <a:rPr lang="en-US" dirty="0" smtClean="0"/>
              <a:t> de </a:t>
            </a:r>
            <a:r>
              <a:rPr lang="en-US" dirty="0" err="1" smtClean="0"/>
              <a:t>serveurs</a:t>
            </a:r>
            <a:endParaRPr lang="en-US" dirty="0" smtClean="0"/>
          </a:p>
          <a:p>
            <a:pPr lvl="1"/>
            <a:r>
              <a:rPr lang="en-US" dirty="0" err="1" smtClean="0"/>
              <a:t>Possibilité</a:t>
            </a:r>
            <a:r>
              <a:rPr lang="en-US" dirty="0" smtClean="0"/>
              <a:t> de </a:t>
            </a:r>
            <a:r>
              <a:rPr lang="en-US" dirty="0" err="1" smtClean="0"/>
              <a:t>création</a:t>
            </a:r>
            <a:r>
              <a:rPr lang="en-US" dirty="0" smtClean="0"/>
              <a:t> de clones</a:t>
            </a:r>
          </a:p>
          <a:p>
            <a:pPr lvl="1"/>
            <a:r>
              <a:rPr lang="en-US" dirty="0" err="1" smtClean="0"/>
              <a:t>Utilisation</a:t>
            </a:r>
            <a:r>
              <a:rPr lang="en-US" dirty="0" smtClean="0"/>
              <a:t> de </a:t>
            </a:r>
            <a:r>
              <a:rPr lang="en-US" dirty="0" err="1" smtClean="0"/>
              <a:t>modèles</a:t>
            </a:r>
            <a:r>
              <a:rPr lang="en-US" dirty="0" smtClean="0"/>
              <a:t> (Templates) pour un </a:t>
            </a:r>
            <a:r>
              <a:rPr lang="en-US" dirty="0" err="1" smtClean="0"/>
              <a:t>déploiement</a:t>
            </a:r>
            <a:r>
              <a:rPr lang="en-US" dirty="0" smtClean="0"/>
              <a:t> massif</a:t>
            </a:r>
          </a:p>
          <a:p>
            <a:pPr lvl="1"/>
            <a:r>
              <a:rPr lang="en-US" dirty="0" smtClean="0"/>
              <a:t>Temps de </a:t>
            </a:r>
            <a:r>
              <a:rPr lang="en-US" dirty="0" err="1" smtClean="0"/>
              <a:t>déploiement</a:t>
            </a:r>
            <a:r>
              <a:rPr lang="en-US" dirty="0" smtClean="0"/>
              <a:t> pour un </a:t>
            </a:r>
            <a:r>
              <a:rPr lang="en-US" dirty="0" err="1" smtClean="0"/>
              <a:t>serveur</a:t>
            </a:r>
            <a:r>
              <a:rPr lang="en-US" dirty="0" smtClean="0"/>
              <a:t> </a:t>
            </a:r>
            <a:r>
              <a:rPr lang="en-US" dirty="0" err="1" smtClean="0"/>
              <a:t>peut</a:t>
            </a:r>
            <a:r>
              <a:rPr lang="en-US" dirty="0" smtClean="0"/>
              <a:t> </a:t>
            </a:r>
            <a:r>
              <a:rPr lang="en-US" dirty="0" err="1" smtClean="0"/>
              <a:t>être</a:t>
            </a:r>
            <a:r>
              <a:rPr lang="en-US" dirty="0" smtClean="0"/>
              <a:t> </a:t>
            </a:r>
            <a:r>
              <a:rPr lang="en-US" dirty="0" err="1" smtClean="0"/>
              <a:t>inférieur</a:t>
            </a:r>
            <a:r>
              <a:rPr lang="en-US" dirty="0" smtClean="0"/>
              <a:t> à 5 minutes </a:t>
            </a:r>
            <a:r>
              <a:rPr lang="en-US" dirty="0" err="1" smtClean="0"/>
              <a:t>sur</a:t>
            </a:r>
            <a:r>
              <a:rPr lang="en-US" dirty="0" smtClean="0"/>
              <a:t> du SAN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Mai 2010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4C7C0E-F49B-40F8-BA7D-B77101F294C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ZoneTexte 5"/>
          <p:cNvSpPr txBox="1"/>
          <p:nvPr/>
        </p:nvSpPr>
        <p:spPr>
          <a:xfrm>
            <a:off x="142844" y="6581001"/>
            <a:ext cx="33575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Journées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informatiques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 in2p3 -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irfu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Programme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Partie</a:t>
            </a:r>
            <a:r>
              <a:rPr lang="en-US" dirty="0" smtClean="0"/>
              <a:t> 1 :</a:t>
            </a:r>
          </a:p>
          <a:p>
            <a:pPr lvl="1"/>
            <a:r>
              <a:rPr lang="en-US" dirty="0" err="1" smtClean="0"/>
              <a:t>Déploiement</a:t>
            </a:r>
            <a:r>
              <a:rPr lang="en-US" dirty="0" smtClean="0"/>
              <a:t> </a:t>
            </a:r>
            <a:r>
              <a:rPr lang="en-US" dirty="0" err="1" smtClean="0"/>
              <a:t>rapide</a:t>
            </a:r>
            <a:r>
              <a:rPr lang="en-US" dirty="0" smtClean="0"/>
              <a:t> de </a:t>
            </a:r>
            <a:r>
              <a:rPr lang="en-US" dirty="0" err="1" smtClean="0"/>
              <a:t>serveurs</a:t>
            </a:r>
            <a:r>
              <a:rPr lang="en-US" dirty="0" smtClean="0"/>
              <a:t> pour </a:t>
            </a:r>
            <a:r>
              <a:rPr lang="en-US" dirty="0" err="1" smtClean="0"/>
              <a:t>une</a:t>
            </a:r>
            <a:r>
              <a:rPr lang="en-US" dirty="0" smtClean="0"/>
              <a:t> formation </a:t>
            </a:r>
            <a:r>
              <a:rPr lang="en-US" dirty="0" err="1" smtClean="0"/>
              <a:t>administrateur</a:t>
            </a:r>
            <a:r>
              <a:rPr lang="en-US" dirty="0" smtClean="0"/>
              <a:t> </a:t>
            </a:r>
            <a:r>
              <a:rPr lang="en-US" dirty="0" smtClean="0"/>
              <a:t>grille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Partie</a:t>
            </a:r>
            <a:r>
              <a:rPr lang="en-US" dirty="0" smtClean="0"/>
              <a:t> 2 :</a:t>
            </a:r>
          </a:p>
          <a:p>
            <a:pPr lvl="1"/>
            <a:r>
              <a:rPr lang="en-US" dirty="0" err="1" smtClean="0"/>
              <a:t>Utilisation</a:t>
            </a:r>
            <a:r>
              <a:rPr lang="en-US" dirty="0" smtClean="0"/>
              <a:t> de </a:t>
            </a:r>
            <a:r>
              <a:rPr lang="en-US" dirty="0" err="1" smtClean="0"/>
              <a:t>vmware</a:t>
            </a:r>
            <a:r>
              <a:rPr lang="en-US" dirty="0" smtClean="0"/>
              <a:t> au cc-in2p3 et </a:t>
            </a:r>
            <a:r>
              <a:rPr lang="en-US" dirty="0" err="1" smtClean="0"/>
              <a:t>considérations</a:t>
            </a:r>
            <a:r>
              <a:rPr lang="en-US" dirty="0" smtClean="0"/>
              <a:t> </a:t>
            </a:r>
            <a:r>
              <a:rPr lang="en-US" dirty="0" err="1" smtClean="0"/>
              <a:t>générales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Mai 2010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4C7C0E-F49B-40F8-BA7D-B77101F294C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ZoneTexte 5"/>
          <p:cNvSpPr txBox="1"/>
          <p:nvPr/>
        </p:nvSpPr>
        <p:spPr>
          <a:xfrm>
            <a:off x="142844" y="6581001"/>
            <a:ext cx="33575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Journées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informatiques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 in2p3 -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irfu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Plus-values de </a:t>
            </a:r>
            <a:r>
              <a:rPr lang="en-US" dirty="0" err="1" smtClean="0"/>
              <a:t>vSphere</a:t>
            </a:r>
            <a:r>
              <a:rPr lang="en-US" dirty="0" smtClean="0"/>
              <a:t> 6/8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Economies</a:t>
            </a:r>
          </a:p>
          <a:p>
            <a:endParaRPr lang="en-US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Mai 2010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4C7C0E-F49B-40F8-BA7D-B77101F294C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6" name="ZoneTexte 5"/>
          <p:cNvSpPr txBox="1"/>
          <p:nvPr/>
        </p:nvSpPr>
        <p:spPr>
          <a:xfrm>
            <a:off x="142844" y="6581001"/>
            <a:ext cx="33575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Journées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informatiques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 in2p3 -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irfu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1428728" y="2428868"/>
          <a:ext cx="5461025" cy="3543300"/>
        </p:xfrm>
        <a:graphic>
          <a:graphicData uri="http://schemas.openxmlformats.org/drawingml/2006/table">
            <a:tbl>
              <a:tblPr/>
              <a:tblGrid>
                <a:gridCol w="1368453"/>
                <a:gridCol w="1023143"/>
                <a:gridCol w="1023143"/>
                <a:gridCol w="1023143"/>
                <a:gridCol w="1023143"/>
              </a:tblGrid>
              <a:tr h="159544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serveur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cpu av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cpu max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ram av (MB)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9544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9544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cclcgceli01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9544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cclcgceli02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9544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cclcgceli03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9544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cclcgceli04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9544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cclcgceli06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9544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cclcgceli07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9544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cclcgceli08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9544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9544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moyenne lcg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9544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lcg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9544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9544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cccreamceli01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9544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cccreamceli03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9544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9544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moyenne cream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9544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cream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9544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9544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17.09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9823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Plus-values de </a:t>
            </a:r>
            <a:r>
              <a:rPr lang="en-US" dirty="0" err="1" smtClean="0"/>
              <a:t>vSphere</a:t>
            </a:r>
            <a:r>
              <a:rPr lang="en-US" dirty="0" smtClean="0"/>
              <a:t> 7/8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Transferts</a:t>
            </a:r>
            <a:r>
              <a:rPr lang="en-US" dirty="0" smtClean="0"/>
              <a:t> P2V, V2P, V2V</a:t>
            </a:r>
          </a:p>
          <a:p>
            <a:pPr lvl="1"/>
            <a:r>
              <a:rPr lang="en-US" dirty="0" smtClean="0"/>
              <a:t>3 </a:t>
            </a:r>
            <a:r>
              <a:rPr lang="en-US" dirty="0" err="1" smtClean="0"/>
              <a:t>méthodes</a:t>
            </a:r>
            <a:r>
              <a:rPr lang="en-US" dirty="0" smtClean="0"/>
              <a:t> :</a:t>
            </a:r>
          </a:p>
          <a:p>
            <a:pPr lvl="2"/>
            <a:r>
              <a:rPr lang="en-US" dirty="0" err="1" smtClean="0"/>
              <a:t>Manuelle</a:t>
            </a:r>
            <a:endParaRPr lang="en-US" dirty="0" smtClean="0"/>
          </a:p>
          <a:p>
            <a:pPr lvl="2"/>
            <a:r>
              <a:rPr lang="en-US" dirty="0" err="1" smtClean="0"/>
              <a:t>Utilisation</a:t>
            </a:r>
            <a:r>
              <a:rPr lang="en-US" dirty="0" smtClean="0"/>
              <a:t> de </a:t>
            </a:r>
            <a:r>
              <a:rPr lang="en-US" dirty="0" err="1" smtClean="0"/>
              <a:t>vmware</a:t>
            </a:r>
            <a:r>
              <a:rPr lang="en-US" dirty="0" smtClean="0"/>
              <a:t> Converter (</a:t>
            </a:r>
            <a:r>
              <a:rPr lang="en-US" dirty="0" err="1" smtClean="0"/>
              <a:t>gratuit</a:t>
            </a:r>
            <a:r>
              <a:rPr lang="en-US" dirty="0" smtClean="0"/>
              <a:t>)</a:t>
            </a:r>
          </a:p>
          <a:p>
            <a:pPr lvl="2"/>
            <a:r>
              <a:rPr lang="en-US" dirty="0" err="1" smtClean="0"/>
              <a:t>Utilisation</a:t>
            </a:r>
            <a:r>
              <a:rPr lang="en-US" dirty="0" smtClean="0"/>
              <a:t> de </a:t>
            </a:r>
            <a:r>
              <a:rPr lang="en-US" dirty="0" err="1" smtClean="0"/>
              <a:t>Platespin</a:t>
            </a:r>
            <a:r>
              <a:rPr lang="en-US" dirty="0" smtClean="0"/>
              <a:t> Migrate (Novell) ex </a:t>
            </a:r>
            <a:r>
              <a:rPr lang="en-US" dirty="0" err="1" smtClean="0"/>
              <a:t>PowerConvert</a:t>
            </a:r>
            <a:r>
              <a:rPr lang="en-US" dirty="0" smtClean="0"/>
              <a:t> : </a:t>
            </a:r>
            <a:r>
              <a:rPr lang="en-US" dirty="0" smtClean="0">
                <a:hlinkClick r:id="rId2"/>
              </a:rPr>
              <a:t>http://www.novell.com/fr-fr/products/migrate/</a:t>
            </a:r>
            <a:r>
              <a:rPr lang="en-US" dirty="0" smtClean="0"/>
              <a:t>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Mai 2010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4C7C0E-F49B-40F8-BA7D-B77101F294C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6" name="ZoneTexte 5"/>
          <p:cNvSpPr txBox="1"/>
          <p:nvPr/>
        </p:nvSpPr>
        <p:spPr>
          <a:xfrm>
            <a:off x="142844" y="6581001"/>
            <a:ext cx="33575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Journées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informatiques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 in2p3 -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irfu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Plus-values de </a:t>
            </a:r>
            <a:r>
              <a:rPr lang="en-US" dirty="0" err="1" smtClean="0"/>
              <a:t>vSphere</a:t>
            </a:r>
            <a:r>
              <a:rPr lang="en-US" dirty="0" smtClean="0"/>
              <a:t> 8/8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VM en standby</a:t>
            </a:r>
          </a:p>
          <a:p>
            <a:pPr lvl="1"/>
            <a:r>
              <a:rPr lang="en-US" dirty="0" smtClean="0"/>
              <a:t>Pour les </a:t>
            </a:r>
            <a:r>
              <a:rPr lang="en-US" dirty="0" err="1" smtClean="0"/>
              <a:t>serveurs</a:t>
            </a:r>
            <a:r>
              <a:rPr lang="en-US" dirty="0" smtClean="0"/>
              <a:t> critiques on </a:t>
            </a:r>
            <a:r>
              <a:rPr lang="en-US" dirty="0" err="1" smtClean="0"/>
              <a:t>effectue</a:t>
            </a:r>
            <a:r>
              <a:rPr lang="en-US" dirty="0" smtClean="0"/>
              <a:t> un P2V. On </a:t>
            </a:r>
            <a:r>
              <a:rPr lang="en-US" dirty="0" err="1" smtClean="0"/>
              <a:t>adapte</a:t>
            </a:r>
            <a:r>
              <a:rPr lang="en-US" dirty="0" smtClean="0"/>
              <a:t> la machine </a:t>
            </a:r>
            <a:r>
              <a:rPr lang="en-US" dirty="0" err="1" smtClean="0"/>
              <a:t>virtuelle</a:t>
            </a:r>
            <a:r>
              <a:rPr lang="en-US" dirty="0" smtClean="0"/>
              <a:t> </a:t>
            </a:r>
            <a:r>
              <a:rPr lang="en-US" dirty="0" err="1" smtClean="0"/>
              <a:t>puis</a:t>
            </a:r>
            <a:r>
              <a:rPr lang="en-US" dirty="0" smtClean="0"/>
              <a:t> on </a:t>
            </a:r>
            <a:r>
              <a:rPr lang="en-US" dirty="0" err="1" smtClean="0"/>
              <a:t>vérifie</a:t>
            </a:r>
            <a:r>
              <a:rPr lang="en-US" dirty="0" smtClean="0"/>
              <a:t> son bon </a:t>
            </a:r>
            <a:r>
              <a:rPr lang="en-US" dirty="0" err="1" smtClean="0"/>
              <a:t>fonctionnement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En </a:t>
            </a:r>
            <a:r>
              <a:rPr lang="en-US" dirty="0" err="1" smtClean="0"/>
              <a:t>cas</a:t>
            </a:r>
            <a:r>
              <a:rPr lang="en-US" dirty="0" smtClean="0"/>
              <a:t> de </a:t>
            </a:r>
            <a:r>
              <a:rPr lang="en-US" dirty="0" err="1" smtClean="0"/>
              <a:t>gros</a:t>
            </a:r>
            <a:r>
              <a:rPr lang="en-US" dirty="0" smtClean="0"/>
              <a:t> </a:t>
            </a:r>
            <a:r>
              <a:rPr lang="en-US" dirty="0" err="1" smtClean="0"/>
              <a:t>problème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de </a:t>
            </a:r>
            <a:r>
              <a:rPr lang="en-US" dirty="0" err="1" smtClean="0"/>
              <a:t>panne</a:t>
            </a:r>
            <a:r>
              <a:rPr lang="en-US" dirty="0" smtClean="0"/>
              <a:t> </a:t>
            </a:r>
            <a:r>
              <a:rPr lang="en-US" dirty="0" err="1" smtClean="0"/>
              <a:t>sur</a:t>
            </a:r>
            <a:r>
              <a:rPr lang="en-US" dirty="0" smtClean="0"/>
              <a:t> le </a:t>
            </a:r>
            <a:r>
              <a:rPr lang="en-US" dirty="0" err="1" smtClean="0"/>
              <a:t>serveur</a:t>
            </a:r>
            <a:r>
              <a:rPr lang="en-US" dirty="0" smtClean="0"/>
              <a:t> physique on </a:t>
            </a:r>
            <a:r>
              <a:rPr lang="en-US" dirty="0" err="1" smtClean="0"/>
              <a:t>démarre</a:t>
            </a:r>
            <a:r>
              <a:rPr lang="en-US" dirty="0" smtClean="0"/>
              <a:t> la </a:t>
            </a:r>
            <a:r>
              <a:rPr lang="en-US" dirty="0" err="1" smtClean="0"/>
              <a:t>virtuelle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Exemple</a:t>
            </a:r>
            <a:r>
              <a:rPr lang="en-US" dirty="0" smtClean="0"/>
              <a:t> cc-in2p3 : ccnagboxli01 la </a:t>
            </a:r>
            <a:r>
              <a:rPr lang="en-US" dirty="0" err="1" smtClean="0"/>
              <a:t>nagios</a:t>
            </a:r>
            <a:r>
              <a:rPr lang="en-US" dirty="0" smtClean="0"/>
              <a:t> box </a:t>
            </a:r>
            <a:r>
              <a:rPr lang="en-US" dirty="0" err="1" smtClean="0"/>
              <a:t>régionale</a:t>
            </a:r>
            <a:r>
              <a:rPr lang="en-US" dirty="0" smtClean="0"/>
              <a:t> </a:t>
            </a:r>
            <a:r>
              <a:rPr lang="en-US" dirty="0" err="1" smtClean="0"/>
              <a:t>française</a:t>
            </a:r>
            <a:r>
              <a:rPr lang="en-US" dirty="0" smtClean="0"/>
              <a:t>.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Mai 2010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4C7C0E-F49B-40F8-BA7D-B77101F294C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6" name="ZoneTexte 5"/>
          <p:cNvSpPr txBox="1"/>
          <p:nvPr/>
        </p:nvSpPr>
        <p:spPr>
          <a:xfrm>
            <a:off x="142844" y="6581001"/>
            <a:ext cx="33575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Journées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informatiques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 in2p3 -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irfu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/ </a:t>
            </a:r>
            <a:r>
              <a:rPr lang="en-US" dirty="0" err="1" smtClean="0"/>
              <a:t>réponses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Questions / </a:t>
            </a:r>
            <a:r>
              <a:rPr lang="en-US" dirty="0" err="1" smtClean="0"/>
              <a:t>réponses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Mai 2010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4C7C0E-F49B-40F8-BA7D-B77101F294C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6" name="ZoneTexte 5"/>
          <p:cNvSpPr txBox="1"/>
          <p:nvPr/>
        </p:nvSpPr>
        <p:spPr>
          <a:xfrm>
            <a:off x="142844" y="6581001"/>
            <a:ext cx="33575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Journées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informatiques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 in2p3 -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irfu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Partie</a:t>
            </a:r>
            <a:r>
              <a:rPr lang="en-US" dirty="0" smtClean="0"/>
              <a:t> 1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 </a:t>
            </a:r>
            <a:r>
              <a:rPr lang="en-US" dirty="0" err="1" smtClean="0"/>
              <a:t>contexte</a:t>
            </a:r>
            <a:endParaRPr lang="en-US" dirty="0" smtClean="0"/>
          </a:p>
          <a:p>
            <a:r>
              <a:rPr lang="en-US" dirty="0" smtClean="0"/>
              <a:t>Les </a:t>
            </a:r>
            <a:r>
              <a:rPr lang="en-US" dirty="0" err="1" smtClean="0"/>
              <a:t>besoins</a:t>
            </a:r>
            <a:endParaRPr lang="en-US" dirty="0" smtClean="0"/>
          </a:p>
          <a:p>
            <a:r>
              <a:rPr lang="en-US" dirty="0" err="1" smtClean="0"/>
              <a:t>L’architecture</a:t>
            </a:r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mise</a:t>
            </a:r>
            <a:r>
              <a:rPr lang="en-US" dirty="0" smtClean="0"/>
              <a:t> en </a:t>
            </a:r>
            <a:r>
              <a:rPr lang="en-US" dirty="0" err="1" smtClean="0"/>
              <a:t>œuvre</a:t>
            </a:r>
            <a:endParaRPr lang="en-US" dirty="0" smtClean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Mai 2010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4C7C0E-F49B-40F8-BA7D-B77101F294C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ZoneTexte 5"/>
          <p:cNvSpPr txBox="1"/>
          <p:nvPr/>
        </p:nvSpPr>
        <p:spPr>
          <a:xfrm>
            <a:off x="142844" y="6581001"/>
            <a:ext cx="33575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Journées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informatiques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 in2p3 -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irfu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 </a:t>
            </a:r>
            <a:r>
              <a:rPr lang="en-US" dirty="0" err="1" smtClean="0"/>
              <a:t>contexte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Formation </a:t>
            </a:r>
            <a:r>
              <a:rPr lang="en-US" dirty="0" err="1" smtClean="0"/>
              <a:t>administrateur</a:t>
            </a:r>
            <a:r>
              <a:rPr lang="en-US" dirty="0" smtClean="0"/>
              <a:t> grille (</a:t>
            </a:r>
            <a:r>
              <a:rPr lang="en-US" dirty="0" smtClean="0">
                <a:hlinkClick r:id="rId2"/>
              </a:rPr>
              <a:t>http://indico.in2p3.fr/conferenceDisplay.py?confId=2744</a:t>
            </a:r>
            <a:r>
              <a:rPr lang="en-US" dirty="0" smtClean="0"/>
              <a:t>) en mars 2010</a:t>
            </a:r>
          </a:p>
          <a:p>
            <a:r>
              <a:rPr lang="en-US" dirty="0" err="1" smtClean="0"/>
              <a:t>Besoin</a:t>
            </a:r>
            <a:r>
              <a:rPr lang="en-US" dirty="0" smtClean="0"/>
              <a:t> de beaucoup de </a:t>
            </a:r>
            <a:r>
              <a:rPr lang="en-US" dirty="0" err="1" smtClean="0"/>
              <a:t>serveurs</a:t>
            </a:r>
            <a:r>
              <a:rPr lang="en-US" dirty="0" smtClean="0"/>
              <a:t> </a:t>
            </a:r>
            <a:r>
              <a:rPr lang="en-US" dirty="0" err="1" smtClean="0"/>
              <a:t>rapidement</a:t>
            </a:r>
            <a:endParaRPr lang="en-US" dirty="0" smtClean="0"/>
          </a:p>
          <a:p>
            <a:r>
              <a:rPr lang="en-US" dirty="0" smtClean="0"/>
              <a:t>Isolation par rapport à la production</a:t>
            </a:r>
          </a:p>
          <a:p>
            <a:r>
              <a:rPr lang="en-US" dirty="0" err="1" smtClean="0"/>
              <a:t>Serveurs</a:t>
            </a:r>
            <a:r>
              <a:rPr lang="en-US" dirty="0" smtClean="0"/>
              <a:t> ‘</a:t>
            </a:r>
            <a:r>
              <a:rPr lang="en-US" dirty="0" err="1" smtClean="0"/>
              <a:t>jetables</a:t>
            </a:r>
            <a:r>
              <a:rPr lang="en-US" dirty="0" smtClean="0"/>
              <a:t>’</a:t>
            </a:r>
          </a:p>
          <a:p>
            <a:r>
              <a:rPr lang="en-US" dirty="0" smtClean="0"/>
              <a:t>Formation </a:t>
            </a:r>
            <a:r>
              <a:rPr lang="en-US" dirty="0" err="1" smtClean="0"/>
              <a:t>récurente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Mai 2010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4C7C0E-F49B-40F8-BA7D-B77101F294C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ZoneTexte 5"/>
          <p:cNvSpPr txBox="1"/>
          <p:nvPr/>
        </p:nvSpPr>
        <p:spPr>
          <a:xfrm>
            <a:off x="142844" y="6581001"/>
            <a:ext cx="33575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Journées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informatiques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 in2p3 -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irfu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 </a:t>
            </a:r>
            <a:r>
              <a:rPr lang="en-US" dirty="0" err="1" smtClean="0"/>
              <a:t>besoins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7 </a:t>
            </a:r>
            <a:r>
              <a:rPr lang="en-US" dirty="0" err="1" smtClean="0"/>
              <a:t>groupes</a:t>
            </a:r>
            <a:r>
              <a:rPr lang="en-US" dirty="0" smtClean="0"/>
              <a:t> (1 </a:t>
            </a:r>
            <a:r>
              <a:rPr lang="en-US" dirty="0" err="1" smtClean="0"/>
              <a:t>formateur</a:t>
            </a:r>
            <a:r>
              <a:rPr lang="en-US" dirty="0" smtClean="0"/>
              <a:t> + 6 </a:t>
            </a:r>
            <a:r>
              <a:rPr lang="en-US" dirty="0" err="1" smtClean="0"/>
              <a:t>éleves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6 </a:t>
            </a:r>
            <a:r>
              <a:rPr lang="en-US" dirty="0" err="1" smtClean="0"/>
              <a:t>serveurs</a:t>
            </a:r>
            <a:r>
              <a:rPr lang="en-US" dirty="0" smtClean="0"/>
              <a:t> par </a:t>
            </a:r>
            <a:r>
              <a:rPr lang="en-US" dirty="0" err="1" smtClean="0"/>
              <a:t>groupe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42 </a:t>
            </a:r>
            <a:r>
              <a:rPr lang="en-US" dirty="0" err="1" smtClean="0">
                <a:sym typeface="Wingdings" pitchFamily="2" charset="2"/>
              </a:rPr>
              <a:t>serveurs</a:t>
            </a:r>
            <a:endParaRPr lang="en-US" dirty="0" smtClean="0"/>
          </a:p>
          <a:p>
            <a:r>
              <a:rPr lang="en-US" dirty="0" err="1" smtClean="0"/>
              <a:t>Ouverture</a:t>
            </a:r>
            <a:r>
              <a:rPr lang="en-US" dirty="0" smtClean="0"/>
              <a:t> </a:t>
            </a:r>
            <a:r>
              <a:rPr lang="en-US" dirty="0" err="1" smtClean="0"/>
              <a:t>vers</a:t>
            </a:r>
            <a:r>
              <a:rPr lang="en-US" dirty="0" smtClean="0"/>
              <a:t> </a:t>
            </a:r>
            <a:r>
              <a:rPr lang="en-US" dirty="0" err="1" smtClean="0"/>
              <a:t>l’infrastructure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Interne </a:t>
            </a:r>
            <a:r>
              <a:rPr lang="en-US" dirty="0" err="1" smtClean="0"/>
              <a:t>vers</a:t>
            </a:r>
            <a:r>
              <a:rPr lang="en-US" dirty="0" smtClean="0"/>
              <a:t> les repositories et les </a:t>
            </a:r>
            <a:r>
              <a:rPr lang="en-US" dirty="0" err="1" smtClean="0"/>
              <a:t>serveurs</a:t>
            </a:r>
            <a:endParaRPr lang="en-US" dirty="0" smtClean="0"/>
          </a:p>
          <a:p>
            <a:pPr lvl="1"/>
            <a:r>
              <a:rPr lang="en-US" dirty="0" err="1" smtClean="0"/>
              <a:t>Externe</a:t>
            </a:r>
            <a:r>
              <a:rPr lang="en-US" dirty="0" smtClean="0"/>
              <a:t> pour les services grille</a:t>
            </a:r>
          </a:p>
          <a:p>
            <a:pPr lvl="1"/>
            <a:r>
              <a:rPr lang="en-US" dirty="0" err="1" smtClean="0"/>
              <a:t>Sécurisé</a:t>
            </a:r>
            <a:r>
              <a:rPr lang="en-US" dirty="0" smtClean="0"/>
              <a:t> </a:t>
            </a:r>
            <a:r>
              <a:rPr lang="en-US" dirty="0" err="1" smtClean="0"/>
              <a:t>vis</a:t>
            </a:r>
            <a:r>
              <a:rPr lang="en-US" dirty="0" smtClean="0"/>
              <a:t> à </a:t>
            </a:r>
            <a:r>
              <a:rPr lang="en-US" dirty="0" err="1" smtClean="0"/>
              <a:t>vis</a:t>
            </a:r>
            <a:r>
              <a:rPr lang="en-US" dirty="0" smtClean="0"/>
              <a:t> de la production</a:t>
            </a: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Mai 2010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4C7C0E-F49B-40F8-BA7D-B77101F294C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ZoneTexte 5"/>
          <p:cNvSpPr txBox="1"/>
          <p:nvPr/>
        </p:nvSpPr>
        <p:spPr>
          <a:xfrm>
            <a:off x="142844" y="6581001"/>
            <a:ext cx="33575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Journées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informatiques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 in2p3 -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irfu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L’architecture</a:t>
            </a:r>
            <a:r>
              <a:rPr lang="en-US" dirty="0" smtClean="0"/>
              <a:t> 1/2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 </a:t>
            </a:r>
            <a:r>
              <a:rPr lang="en-US" dirty="0" err="1" smtClean="0"/>
              <a:t>serveurs</a:t>
            </a:r>
            <a:r>
              <a:rPr lang="en-US" dirty="0" smtClean="0"/>
              <a:t> ESX 4.0 (</a:t>
            </a:r>
            <a:r>
              <a:rPr lang="en-US" dirty="0" err="1" smtClean="0"/>
              <a:t>vsphere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2 </a:t>
            </a:r>
            <a:r>
              <a:rPr lang="en-US" dirty="0" err="1" smtClean="0"/>
              <a:t>cpus</a:t>
            </a:r>
            <a:r>
              <a:rPr lang="en-US" dirty="0" smtClean="0"/>
              <a:t> quad core / </a:t>
            </a:r>
            <a:r>
              <a:rPr lang="en-US" dirty="0" err="1" smtClean="0"/>
              <a:t>serveur</a:t>
            </a:r>
            <a:endParaRPr lang="en-US" dirty="0" smtClean="0"/>
          </a:p>
          <a:p>
            <a:pPr lvl="2"/>
            <a:r>
              <a:rPr lang="en-US" dirty="0" smtClean="0"/>
              <a:t>32 cores physiques</a:t>
            </a:r>
          </a:p>
          <a:p>
            <a:pPr lvl="1"/>
            <a:r>
              <a:rPr lang="en-US" dirty="0" smtClean="0"/>
              <a:t>16 GB ram / </a:t>
            </a:r>
            <a:r>
              <a:rPr lang="en-US" dirty="0" err="1" smtClean="0"/>
              <a:t>serveur</a:t>
            </a:r>
            <a:endParaRPr lang="en-US" dirty="0" smtClean="0"/>
          </a:p>
          <a:p>
            <a:pPr lvl="2"/>
            <a:r>
              <a:rPr lang="en-US" dirty="0" smtClean="0"/>
              <a:t>64 GB ram</a:t>
            </a:r>
          </a:p>
          <a:p>
            <a:r>
              <a:rPr lang="en-US" dirty="0" smtClean="0"/>
              <a:t>1 virtual center en </a:t>
            </a:r>
            <a:r>
              <a:rPr lang="en-US" dirty="0" err="1" smtClean="0"/>
              <a:t>vm</a:t>
            </a:r>
            <a:endParaRPr lang="en-US" dirty="0" smtClean="0"/>
          </a:p>
          <a:p>
            <a:pPr lvl="1"/>
            <a:r>
              <a:rPr lang="en-US" dirty="0" err="1" smtClean="0"/>
              <a:t>Géré</a:t>
            </a:r>
            <a:r>
              <a:rPr lang="en-US" dirty="0" smtClean="0"/>
              <a:t> par </a:t>
            </a:r>
            <a:r>
              <a:rPr lang="en-US" dirty="0" err="1" smtClean="0"/>
              <a:t>vsphere</a:t>
            </a:r>
            <a:endParaRPr lang="en-US" dirty="0" smtClean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Mai 2010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4C7C0E-F49B-40F8-BA7D-B77101F294C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ZoneTexte 5"/>
          <p:cNvSpPr txBox="1"/>
          <p:nvPr/>
        </p:nvSpPr>
        <p:spPr>
          <a:xfrm>
            <a:off x="142844" y="6581001"/>
            <a:ext cx="33575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Journées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informatiques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 in2p3 -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irfu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L’architecture</a:t>
            </a:r>
            <a:r>
              <a:rPr lang="en-US" dirty="0" smtClean="0"/>
              <a:t> 2/2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</a:t>
            </a:r>
            <a:r>
              <a:rPr lang="en-US" dirty="0" err="1" smtClean="0"/>
              <a:t>serveur</a:t>
            </a:r>
            <a:r>
              <a:rPr lang="en-US" dirty="0" smtClean="0"/>
              <a:t> NAS</a:t>
            </a:r>
          </a:p>
          <a:p>
            <a:pPr lvl="1"/>
            <a:r>
              <a:rPr lang="en-US" dirty="0" err="1" smtClean="0"/>
              <a:t>Freenas</a:t>
            </a:r>
            <a:endParaRPr lang="en-US" dirty="0" smtClean="0"/>
          </a:p>
          <a:p>
            <a:pPr lvl="2"/>
            <a:r>
              <a:rPr lang="en-US" dirty="0" smtClean="0"/>
              <a:t>Dell 2650 (2 GB ram, 465 GB raid 5)</a:t>
            </a:r>
          </a:p>
          <a:p>
            <a:pPr lvl="2"/>
            <a:r>
              <a:rPr lang="en-US" dirty="0" smtClean="0"/>
              <a:t>450 GB </a:t>
            </a:r>
            <a:r>
              <a:rPr lang="en-US" dirty="0" err="1" smtClean="0"/>
              <a:t>iSCSI</a:t>
            </a:r>
            <a:endParaRPr lang="en-US" dirty="0" smtClean="0"/>
          </a:p>
          <a:p>
            <a:pPr lvl="2"/>
            <a:r>
              <a:rPr lang="en-US" dirty="0" smtClean="0"/>
              <a:t>1 GB </a:t>
            </a:r>
            <a:r>
              <a:rPr lang="en-US" dirty="0" err="1" smtClean="0"/>
              <a:t>réseau</a:t>
            </a:r>
            <a:endParaRPr lang="en-US" dirty="0" smtClean="0"/>
          </a:p>
          <a:p>
            <a:pPr lvl="1"/>
            <a:r>
              <a:rPr lang="en-US" dirty="0" smtClean="0"/>
              <a:t>Sun</a:t>
            </a:r>
          </a:p>
          <a:p>
            <a:pPr lvl="2"/>
            <a:r>
              <a:rPr lang="en-US" dirty="0" smtClean="0"/>
              <a:t>Sun Fire X4500 (16 GB, 48 * 500 GB raid)</a:t>
            </a:r>
          </a:p>
          <a:p>
            <a:pPr lvl="2"/>
            <a:r>
              <a:rPr lang="en-US" dirty="0" smtClean="0"/>
              <a:t>1 TB </a:t>
            </a:r>
            <a:r>
              <a:rPr lang="en-US" dirty="0" err="1" smtClean="0"/>
              <a:t>iSCSI</a:t>
            </a:r>
            <a:endParaRPr lang="en-US" dirty="0" smtClean="0"/>
          </a:p>
          <a:p>
            <a:pPr lvl="2"/>
            <a:r>
              <a:rPr lang="en-US" dirty="0" smtClean="0"/>
              <a:t>2 GB </a:t>
            </a:r>
            <a:r>
              <a:rPr lang="en-US" dirty="0" err="1" smtClean="0"/>
              <a:t>réseau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Mai 2010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4C7C0E-F49B-40F8-BA7D-B77101F294C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ZoneTexte 5"/>
          <p:cNvSpPr txBox="1"/>
          <p:nvPr/>
        </p:nvSpPr>
        <p:spPr>
          <a:xfrm>
            <a:off x="142844" y="6581001"/>
            <a:ext cx="33575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Journées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informatiques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 in2p3 -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irfu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mise</a:t>
            </a:r>
            <a:r>
              <a:rPr lang="en-US" dirty="0" smtClean="0"/>
              <a:t> en oeuvre 1/4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Installation des 4 </a:t>
            </a:r>
            <a:r>
              <a:rPr lang="en-US" dirty="0" err="1" smtClean="0"/>
              <a:t>serveurs</a:t>
            </a:r>
            <a:r>
              <a:rPr lang="en-US" dirty="0" smtClean="0"/>
              <a:t> ESX</a:t>
            </a:r>
          </a:p>
          <a:p>
            <a:r>
              <a:rPr lang="en-US" dirty="0" smtClean="0"/>
              <a:t>Installation des NAS</a:t>
            </a:r>
          </a:p>
          <a:p>
            <a:r>
              <a:rPr lang="en-US" dirty="0" smtClean="0"/>
              <a:t>Installation du </a:t>
            </a:r>
            <a:r>
              <a:rPr lang="en-US" dirty="0" err="1" smtClean="0"/>
              <a:t>serveur</a:t>
            </a:r>
            <a:r>
              <a:rPr lang="en-US" dirty="0" smtClean="0"/>
              <a:t> </a:t>
            </a:r>
            <a:r>
              <a:rPr lang="en-US" dirty="0" err="1" smtClean="0"/>
              <a:t>vsphere</a:t>
            </a:r>
            <a:endParaRPr lang="en-US" dirty="0" smtClean="0"/>
          </a:p>
          <a:p>
            <a:r>
              <a:rPr lang="en-US" dirty="0" err="1" smtClean="0"/>
              <a:t>Création</a:t>
            </a:r>
            <a:r>
              <a:rPr lang="en-US" dirty="0" smtClean="0"/>
              <a:t> de 2 </a:t>
            </a:r>
            <a:r>
              <a:rPr lang="en-US" dirty="0" err="1" smtClean="0"/>
              <a:t>vm</a:t>
            </a:r>
            <a:r>
              <a:rPr lang="en-US" dirty="0" smtClean="0"/>
              <a:t> type</a:t>
            </a:r>
          </a:p>
          <a:p>
            <a:r>
              <a:rPr lang="en-US" dirty="0" err="1" smtClean="0"/>
              <a:t>Customisation</a:t>
            </a:r>
            <a:r>
              <a:rPr lang="en-US" dirty="0" smtClean="0"/>
              <a:t> des </a:t>
            </a:r>
            <a:r>
              <a:rPr lang="en-US" dirty="0" err="1" smtClean="0"/>
              <a:t>deux</a:t>
            </a:r>
            <a:r>
              <a:rPr lang="en-US" dirty="0" smtClean="0"/>
              <a:t> VM</a:t>
            </a:r>
          </a:p>
          <a:p>
            <a:r>
              <a:rPr lang="en-US" dirty="0" smtClean="0"/>
              <a:t>Duplication en 42 VM</a:t>
            </a:r>
          </a:p>
          <a:p>
            <a:r>
              <a:rPr lang="en-US" dirty="0" err="1" smtClean="0"/>
              <a:t>Livraison</a:t>
            </a:r>
            <a:r>
              <a:rPr lang="en-US" dirty="0" smtClean="0"/>
              <a:t>, </a:t>
            </a:r>
            <a:r>
              <a:rPr lang="en-US" dirty="0" err="1" smtClean="0"/>
              <a:t>suivi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Mai 2010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4C7C0E-F49B-40F8-BA7D-B77101F294C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ZoneTexte 5"/>
          <p:cNvSpPr txBox="1"/>
          <p:nvPr/>
        </p:nvSpPr>
        <p:spPr>
          <a:xfrm>
            <a:off x="142844" y="6581001"/>
            <a:ext cx="33575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Journées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informatiques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 in2p3 -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irfu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mise</a:t>
            </a:r>
            <a:r>
              <a:rPr lang="en-US" dirty="0" smtClean="0"/>
              <a:t> en oeuvre 2/4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7 </a:t>
            </a:r>
            <a:r>
              <a:rPr lang="en-US" dirty="0" err="1" smtClean="0"/>
              <a:t>groupes</a:t>
            </a:r>
            <a:r>
              <a:rPr lang="en-US" dirty="0" smtClean="0"/>
              <a:t> de 6 </a:t>
            </a:r>
            <a:r>
              <a:rPr lang="en-US" dirty="0" err="1" smtClean="0"/>
              <a:t>serveurs</a:t>
            </a:r>
            <a:r>
              <a:rPr lang="en-US" dirty="0" smtClean="0"/>
              <a:t> </a:t>
            </a:r>
            <a:r>
              <a:rPr lang="en-US" dirty="0" err="1" smtClean="0"/>
              <a:t>virtuels</a:t>
            </a:r>
            <a:endParaRPr lang="en-US" dirty="0" smtClean="0"/>
          </a:p>
          <a:p>
            <a:pPr lvl="1"/>
            <a:r>
              <a:rPr lang="en-US" dirty="0" smtClean="0"/>
              <a:t>UI, BDII, 2 SE, Cream CE, WN</a:t>
            </a:r>
          </a:p>
          <a:p>
            <a:r>
              <a:rPr lang="en-US" dirty="0" smtClean="0"/>
              <a:t>Reinstallation </a:t>
            </a:r>
            <a:r>
              <a:rPr lang="en-US" dirty="0" err="1" smtClean="0"/>
              <a:t>rapide</a:t>
            </a:r>
            <a:r>
              <a:rPr lang="en-US" dirty="0" smtClean="0"/>
              <a:t> en </a:t>
            </a:r>
            <a:r>
              <a:rPr lang="en-US" dirty="0" err="1" smtClean="0"/>
              <a:t>cas</a:t>
            </a:r>
            <a:r>
              <a:rPr lang="en-US" dirty="0" smtClean="0"/>
              <a:t> de </a:t>
            </a:r>
            <a:r>
              <a:rPr lang="en-US" dirty="0" err="1" smtClean="0"/>
              <a:t>problème</a:t>
            </a:r>
            <a:endParaRPr lang="en-US" dirty="0" smtClean="0"/>
          </a:p>
          <a:p>
            <a:pPr lvl="1"/>
            <a:r>
              <a:rPr lang="en-US" dirty="0" smtClean="0"/>
              <a:t>Dependant des performances du </a:t>
            </a:r>
            <a:r>
              <a:rPr lang="en-US" dirty="0" err="1" smtClean="0"/>
              <a:t>stockage</a:t>
            </a:r>
            <a:endParaRPr lang="en-US" dirty="0" smtClean="0"/>
          </a:p>
          <a:p>
            <a:pPr lvl="1"/>
            <a:r>
              <a:rPr lang="en-US" dirty="0" smtClean="0"/>
              <a:t>Dependant du type de </a:t>
            </a:r>
            <a:r>
              <a:rPr lang="en-US" dirty="0" err="1" smtClean="0"/>
              <a:t>provisionning</a:t>
            </a:r>
            <a:endParaRPr lang="en-US" dirty="0" smtClean="0"/>
          </a:p>
          <a:p>
            <a:r>
              <a:rPr lang="en-US" dirty="0" err="1" smtClean="0"/>
              <a:t>Souplesse</a:t>
            </a:r>
            <a:r>
              <a:rPr lang="en-US" dirty="0" smtClean="0"/>
              <a:t> de configuration</a:t>
            </a:r>
          </a:p>
          <a:p>
            <a:pPr lvl="1"/>
            <a:r>
              <a:rPr lang="en-US" dirty="0" smtClean="0"/>
              <a:t>Augmentation de </a:t>
            </a:r>
            <a:r>
              <a:rPr lang="en-US" dirty="0" err="1" smtClean="0"/>
              <a:t>ressource</a:t>
            </a:r>
            <a:endParaRPr lang="en-US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Mai 2010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4C7C0E-F49B-40F8-BA7D-B77101F294C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ZoneTexte 5"/>
          <p:cNvSpPr txBox="1"/>
          <p:nvPr/>
        </p:nvSpPr>
        <p:spPr>
          <a:xfrm>
            <a:off x="142844" y="6581001"/>
            <a:ext cx="33575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Journées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informatiques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 in2p3 -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irfu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CC_110906">
  <a:themeElements>
    <a:clrScheme name="Nouvelle présentation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Nouvelle pré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Nouvelle présentation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1863</TotalTime>
  <Words>912</Words>
  <Application>Microsoft Office PowerPoint</Application>
  <PresentationFormat>Affichage à l'écran (4:3)</PresentationFormat>
  <Paragraphs>262</Paragraphs>
  <Slides>23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PowerPointCC_110906</vt:lpstr>
      <vt:lpstr>vmware au CC-IN2P3</vt:lpstr>
      <vt:lpstr>Programme</vt:lpstr>
      <vt:lpstr>Partie 1</vt:lpstr>
      <vt:lpstr>Le contexte</vt:lpstr>
      <vt:lpstr>Les besoins</vt:lpstr>
      <vt:lpstr>L’architecture 1/2</vt:lpstr>
      <vt:lpstr>L’architecture 2/2</vt:lpstr>
      <vt:lpstr>La mise en oeuvre 1/4</vt:lpstr>
      <vt:lpstr>La mise en oeuvre 2/4</vt:lpstr>
      <vt:lpstr>La mise en oeuvre 3/4</vt:lpstr>
      <vt:lpstr>La mise en oeuvre 4/4</vt:lpstr>
      <vt:lpstr>Partie 2</vt:lpstr>
      <vt:lpstr>Utilisation actuelle</vt:lpstr>
      <vt:lpstr>Exemples au cc-in2p3</vt:lpstr>
      <vt:lpstr>Plus-values de vSphere 1/8</vt:lpstr>
      <vt:lpstr>Plus-values de vSphere 2/8</vt:lpstr>
      <vt:lpstr>Plus-values de vSphere 3/8</vt:lpstr>
      <vt:lpstr>Plus-values de vSphere 4/8</vt:lpstr>
      <vt:lpstr>Plus-values de vSphere 5/8</vt:lpstr>
      <vt:lpstr>Plus-values de vSphere 6/8</vt:lpstr>
      <vt:lpstr>Plus-values de vSphere 7/8</vt:lpstr>
      <vt:lpstr>Plus-values de vSphere 8/8</vt:lpstr>
      <vt:lpstr>Questions / réponses</vt:lpstr>
    </vt:vector>
  </TitlesOfParts>
  <Company>CCIN2P3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Gaelle Shifrin</dc:creator>
  <cp:lastModifiedBy>Jacques GARNIER</cp:lastModifiedBy>
  <cp:revision>114</cp:revision>
  <cp:lastPrinted>1904-01-01T00:00:00Z</cp:lastPrinted>
  <dcterms:created xsi:type="dcterms:W3CDTF">2008-11-05T15:14:46Z</dcterms:created>
  <dcterms:modified xsi:type="dcterms:W3CDTF">2010-05-16T20:16:33Z</dcterms:modified>
</cp:coreProperties>
</file>