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72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7437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35" d="100"/>
          <a:sy n="35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270" cy="49276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870" y="1"/>
            <a:ext cx="2922270" cy="49276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81E23457-7D20-4AD4-8B02-14F855BBE1E5}" type="datetimeFigureOut">
              <a:rPr lang="fr-FR" smtClean="0"/>
              <a:pPr/>
              <a:t>2010/05/17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370" y="4681220"/>
            <a:ext cx="5394960" cy="4434840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22270" cy="49276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870" y="9360730"/>
            <a:ext cx="2922270" cy="49276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F51E80B-A113-42C2-9ED1-1DD7FC14FF5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EFF6A-CD95-471A-9C4C-049D9AAB474F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9714-6BD9-4863-B0BB-EF4D54A909DF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4ABA-8C15-4C59-8BEC-2203791F92D8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88C7-765F-477F-BBAF-8703A81CD37B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E662-23F5-4F37-81B5-CC7EB3403120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9623-F098-446C-AF1E-DB742E8A0180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16E00-1600-4E55-B39C-EC36FD799AC2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9831-8B61-4873-9A7B-155EA299B127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252B-6E9C-426E-95E7-DF1DC2D1C2D0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A162-B044-4689-986C-314A2BE26C2B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8200-49B4-4267-B600-1A7EA1566DE6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B2C8-0FAF-4D5F-AD16-1F269A7C329C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4214-3EC9-4C29-9207-B2CDA23EE41F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E990D-BFE9-44E0-BEF6-E9D59D766A84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A513-C526-4E55-B7D4-397E2FD1E8ED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004F-5192-435F-AD83-3417F22C2A20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7D2E-01C3-430F-B1A6-4D5864C9C0EE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8491-C5C4-4F89-B239-2EF8E86B4AAB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1599-8CF7-4F2D-B5DD-E54A070D7D77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90DA-F259-4BCC-AA7A-1C232A45BF2B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1DCE-F2C1-43BC-B410-A18D61D59098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E7AF9-6835-4D6D-9EEF-0DD332E1C10E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698EC-C591-44ED-94FA-0E4EC27E30A3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65239-9E43-47DB-9605-9F337FF73CC5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0B43-2074-49DC-9D64-83CC63078877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2F2D-6B3C-4281-9B09-0AE9540B24F7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BA38-DFE1-4E4C-A083-8B2A37D6D662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4B9B-204C-4925-8382-08BC353EDF9E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CE61-EE2B-47F3-924C-9BD3114D7704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F4D2-F39B-4BE3-ABDF-06517A0689ED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AD35-4354-4C6C-9A79-5B8093A45AEF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786182" y="6357958"/>
            <a:ext cx="1785950" cy="365125"/>
          </a:xfrm>
        </p:spPr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0" y="6072182"/>
            <a:ext cx="1285852" cy="785818"/>
            <a:chOff x="1024292" y="4286256"/>
            <a:chExt cx="1699225" cy="1005407"/>
          </a:xfrm>
        </p:grpSpPr>
        <p:pic>
          <p:nvPicPr>
            <p:cNvPr id="6" name="Picture 3" descr="C:\Documents and Settings\girault.NT-LAPP\Bureau\Telechargements\logos lapp\jpg\IN2P3Pastille-Q_DevV copie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4292" y="4286256"/>
              <a:ext cx="1337880" cy="1005407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girault.NT-LAPP\Bureau\Telechargements\logos lapp\Logo_LAPP_RVB_300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32" y="4429132"/>
              <a:ext cx="723285" cy="4286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E900-106F-48ED-9F5D-97438DA2F25D}" type="datetime1">
              <a:rPr lang="en-US" smtClean="0"/>
              <a:pPr/>
              <a:t>5/17/2010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r>
              <a:rPr kumimoji="0" lang="en-US" smtClean="0">
                <a:solidFill>
                  <a:schemeClr val="tx2">
                    <a:shade val="90000"/>
                  </a:schemeClr>
                </a:solidFill>
              </a:rPr>
              <a:t>JI 2010 - Exchange LAPP</a:t>
            </a:r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85C3-F598-401E-9DB9-74F3B6888089}" type="datetime1">
              <a:rPr lang="en-US" smtClean="0"/>
              <a:pPr/>
              <a:t>5/17/2010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56E900-106F-48ED-9F5D-97438DA2F25D}" type="datetime1">
              <a:rPr lang="en-US" smtClean="0"/>
              <a:pPr/>
              <a:t>5/17/2010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chemeClr val="tx2">
                    <a:shade val="90000"/>
                  </a:schemeClr>
                </a:solidFill>
              </a:rPr>
              <a:t>JI 2010 - Exchange LAPP</a:t>
            </a:r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6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A571-E458-4B94-9572-2291FAFC87BB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86A5-0E5D-42B5-8A88-D8AD988134A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D1941-3036-46ED-A1DE-D21D16F54910}" type="datetime1">
              <a:rPr lang="en-US" smtClean="0"/>
              <a:pPr/>
              <a:t>5/17/2010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JI 2010 - Exchange LAPP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FD6AF-D0D0-4F2B-9889-CCC704D546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JI 2010 - Exchange LAPP</a:t>
            </a:r>
            <a:endParaRPr kumimoji="0"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2786050" y="2285992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Principaux  points  abordés :</a:t>
            </a:r>
          </a:p>
          <a:p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indent="360363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ourquoi MS Exchange ? </a:t>
            </a:r>
          </a:p>
          <a:p>
            <a:pPr indent="360363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Déploiement de MS Exchange</a:t>
            </a:r>
          </a:p>
          <a:p>
            <a:pPr indent="360363">
              <a:lnSpc>
                <a:spcPct val="20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Retour d'expérience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488" y="1142984"/>
            <a:ext cx="37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MS EXCHANGE au LAPP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7" name="ZoneTexte 6"/>
          <p:cNvSpPr txBox="1"/>
          <p:nvPr/>
        </p:nvSpPr>
        <p:spPr>
          <a:xfrm>
            <a:off x="214282" y="1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Bilan du déploiement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14414" y="785794"/>
            <a:ext cx="764386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Une migration  sans gros problèmes (en douceur )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Toutefois quelques points techniques un peu plus délicats à traiter :</a:t>
            </a:r>
          </a:p>
          <a:p>
            <a:endParaRPr lang="fr-FR" sz="16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u="sng" dirty="0" smtClean="0">
                <a:latin typeface="Arial" pitchFamily="34" charset="0"/>
                <a:cs typeface="Arial" pitchFamily="34" charset="0"/>
              </a:rPr>
              <a:t>Côté utilisateurs</a:t>
            </a:r>
          </a:p>
          <a:p>
            <a:pPr indent="266700">
              <a:buFont typeface="Arial" pitchFamily="34" charset="0"/>
              <a:buChar char="•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74638" indent="261938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Migration des dossiers locaux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Thunderbird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vers Outlook</a:t>
            </a:r>
          </a:p>
          <a:p>
            <a:pPr marL="274638" indent="261938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Migration des règles de filtrage locales vers Outlook (pas d’outils adaptés)</a:t>
            </a:r>
          </a:p>
          <a:p>
            <a:pPr marL="274638" indent="261938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Migration des listes enregistrées dans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Thunderbird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74638" indent="261938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Quelques  subtilités dans la configuration de Pine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u="sng" dirty="0" smtClean="0">
                <a:latin typeface="Arial" pitchFamily="34" charset="0"/>
                <a:cs typeface="Arial" pitchFamily="34" charset="0"/>
              </a:rPr>
              <a:t>Côté administrateurs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61938" indent="266700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Service  Outlook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Anywhere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en cours de configuration (IIS)</a:t>
            </a:r>
          </a:p>
          <a:p>
            <a:pPr marL="261938" indent="266700"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Processus « 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Autodiscover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 »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Pour l’instant, le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Lapp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est le seul laboratoire dans « l’aventure »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Support Microsoft Technet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Une implication de l’ensemble du service général</a:t>
            </a:r>
          </a:p>
          <a:p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1170" y="0"/>
            <a:ext cx="3192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363"/>
            <a:r>
              <a:rPr lang="fr-FR" sz="1600" dirty="0" smtClean="0"/>
              <a:t>Déploiement de MS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6715140" y="-87178"/>
            <a:ext cx="250033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200000"/>
              </a:lnSpc>
            </a:pPr>
            <a:r>
              <a:rPr lang="fr-FR" sz="1600" dirty="0" smtClean="0"/>
              <a:t>Retour d'expérience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964380" y="335845"/>
            <a:ext cx="76795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Agendas</a:t>
            </a:r>
          </a:p>
          <a:p>
            <a:pPr marL="542925" indent="-180975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Une fonctionnalité devenue indispensable pour les chefs de groupe et chefs de service</a:t>
            </a:r>
          </a:p>
          <a:p>
            <a:pPr>
              <a:buFont typeface="Arial" pitchFamily="34" charset="0"/>
              <a:buChar char="•"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3619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Partage d’agendas entre des équipes (lecture et/ou écriture)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Listes</a:t>
            </a:r>
          </a:p>
          <a:p>
            <a:pPr marL="3619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 Des listes de diffusion à jour et donc plus fiables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Utilisation d’Exchange dans le cadre de notre démarche qualité</a:t>
            </a:r>
          </a:p>
          <a:p>
            <a:pPr marL="361950"/>
            <a:r>
              <a:rPr lang="fr-FR" dirty="0" smtClean="0">
                <a:latin typeface="Arial" pitchFamily="34" charset="0"/>
                <a:cs typeface="Arial" pitchFamily="34" charset="0"/>
              </a:rPr>
              <a:t>Ex : Poses de RV pour les  arrivées et départs de tous les personnels</a:t>
            </a:r>
          </a:p>
          <a:p>
            <a:pPr marL="361950"/>
            <a:r>
              <a:rPr lang="fr-FR" dirty="0" smtClean="0">
                <a:latin typeface="Arial" pitchFamily="34" charset="0"/>
                <a:cs typeface="Arial" pitchFamily="34" charset="0"/>
              </a:rPr>
              <a:t>	(stagiaires, CDD, permanents)</a:t>
            </a:r>
          </a:p>
          <a:p>
            <a:pPr marL="361950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Partage de dossiers de messagerie</a:t>
            </a:r>
          </a:p>
          <a:p>
            <a:pPr marL="361950"/>
            <a:r>
              <a:rPr lang="fr-FR" dirty="0" smtClean="0">
                <a:latin typeface="Arial" pitchFamily="34" charset="0"/>
                <a:cs typeface="Arial" pitchFamily="34" charset="0"/>
              </a:rPr>
              <a:t>Ex : redondance du service mission – organisation d’évènements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Synchronisation de périphériques mobiles</a:t>
            </a:r>
          </a:p>
          <a:p>
            <a:pPr marL="542925" indent="-180975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Utilisation de plus en plus répandue pour les propriétaires d’assistants numériques personnels </a:t>
            </a:r>
            <a:r>
              <a:rPr lang="fr-FR" smtClean="0">
                <a:latin typeface="Arial" pitchFamily="34" charset="0"/>
                <a:cs typeface="Arial" pitchFamily="34" charset="0"/>
              </a:rPr>
              <a:t>(PDA),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SmartPhones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6672282" cy="578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643042" y="21429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Les listes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15140" y="-87178"/>
            <a:ext cx="250033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200000"/>
              </a:lnSpc>
            </a:pPr>
            <a:r>
              <a:rPr lang="fr-FR" sz="1600" dirty="0" smtClean="0"/>
              <a:t>Retour d'expérience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13</a:t>
            </a:fld>
            <a:endParaRPr kumimoji="0" lang="en-US"/>
          </a:p>
        </p:txBody>
      </p:sp>
      <p:grpSp>
        <p:nvGrpSpPr>
          <p:cNvPr id="4" name="Groupe 6"/>
          <p:cNvGrpSpPr/>
          <p:nvPr/>
        </p:nvGrpSpPr>
        <p:grpSpPr>
          <a:xfrm>
            <a:off x="857224" y="285728"/>
            <a:ext cx="5429288" cy="4081467"/>
            <a:chOff x="857224" y="285728"/>
            <a:chExt cx="5429288" cy="408146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7224" y="928670"/>
              <a:ext cx="3962400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Connecteur droit avec flèche 5"/>
            <p:cNvCxnSpPr/>
            <p:nvPr/>
          </p:nvCxnSpPr>
          <p:spPr>
            <a:xfrm rot="5400000">
              <a:off x="1785918" y="1285860"/>
              <a:ext cx="2143140" cy="1000132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2000232" y="285728"/>
              <a:ext cx="428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" pitchFamily="34" charset="0"/>
                  <a:cs typeface="Arial" pitchFamily="34" charset="0"/>
                </a:rPr>
                <a:t>Possibilité de développer une liste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e 8"/>
          <p:cNvGrpSpPr/>
          <p:nvPr/>
        </p:nvGrpSpPr>
        <p:grpSpPr>
          <a:xfrm>
            <a:off x="3714744" y="2571744"/>
            <a:ext cx="3962400" cy="3438525"/>
            <a:chOff x="3714744" y="2571744"/>
            <a:chExt cx="3962400" cy="343852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44" y="2571744"/>
              <a:ext cx="3962400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572000" y="4286256"/>
              <a:ext cx="2714644" cy="8572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15140" y="-87178"/>
            <a:ext cx="250033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200000"/>
              </a:lnSpc>
            </a:pPr>
            <a:r>
              <a:rPr lang="fr-FR" sz="1600" dirty="0" smtClean="0"/>
              <a:t>Retour d'expérience</a:t>
            </a:r>
            <a:endParaRPr lang="fr-FR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5848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285852" y="571480"/>
            <a:ext cx="4076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Délégation de la gestion des listes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5140" y="-87178"/>
            <a:ext cx="250033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200000"/>
              </a:lnSpc>
            </a:pPr>
            <a:r>
              <a:rPr lang="fr-FR" sz="1600" dirty="0" smtClean="0"/>
              <a:t>Retour d'expérience</a:t>
            </a:r>
            <a:endParaRPr lang="fr-FR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646112"/>
            <a:ext cx="6983413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5"/>
          <p:cNvSpPr txBox="1">
            <a:spLocks noChangeArrowheads="1"/>
          </p:cNvSpPr>
          <p:nvPr/>
        </p:nvSpPr>
        <p:spPr bwMode="auto">
          <a:xfrm>
            <a:off x="714348" y="0"/>
            <a:ext cx="5524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Assistant de planification (Outlook2007 / OWA)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7158" y="3500438"/>
            <a:ext cx="3804568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Disponibilités des personnes (et salles)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715140" y="-87178"/>
            <a:ext cx="250033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200000"/>
              </a:lnSpc>
            </a:pPr>
            <a:r>
              <a:rPr lang="fr-FR" sz="1600" dirty="0" smtClean="0"/>
              <a:t>Retour d'expérience</a:t>
            </a:r>
            <a:endParaRPr lang="fr-FR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642910" y="571480"/>
            <a:ext cx="7215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</a:rPr>
              <a:t>Avis personnalisé de vos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absences (Outlook  / OWA)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8"/>
          <p:cNvGrpSpPr/>
          <p:nvPr/>
        </p:nvGrpSpPr>
        <p:grpSpPr>
          <a:xfrm>
            <a:off x="1357290" y="1285860"/>
            <a:ext cx="5029200" cy="4991100"/>
            <a:chOff x="2057400" y="1142984"/>
            <a:chExt cx="5029200" cy="49911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1142984"/>
              <a:ext cx="5029200" cy="499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143108" y="2786058"/>
              <a:ext cx="1714512" cy="3571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9058" y="2786058"/>
              <a:ext cx="2143140" cy="357190"/>
            </a:xfrm>
            <a:prstGeom prst="rect">
              <a:avLst/>
            </a:prstGeom>
            <a:noFill/>
            <a:ln w="28575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6715140" y="-87178"/>
            <a:ext cx="250033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200000"/>
              </a:lnSpc>
            </a:pPr>
            <a:r>
              <a:rPr lang="fr-FR" sz="1600" dirty="0" smtClean="0"/>
              <a:t>Retour d'expérience</a:t>
            </a:r>
            <a:endParaRPr lang="fr-FR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17</a:t>
            </a:fld>
            <a:endParaRPr kumimoji="0" lang="en-US"/>
          </a:p>
        </p:txBody>
      </p:sp>
      <p:grpSp>
        <p:nvGrpSpPr>
          <p:cNvPr id="4" name="Groupe 5"/>
          <p:cNvGrpSpPr/>
          <p:nvPr/>
        </p:nvGrpSpPr>
        <p:grpSpPr>
          <a:xfrm>
            <a:off x="571472" y="857232"/>
            <a:ext cx="7450515" cy="5143535"/>
            <a:chOff x="479071" y="1000108"/>
            <a:chExt cx="8185858" cy="56436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9071" y="1000108"/>
              <a:ext cx="8185858" cy="5643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1500166" y="4071942"/>
              <a:ext cx="2071702" cy="107157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571472" y="142852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État de son quota depuis OWA (Web Mail Exchange)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5140" y="-87178"/>
            <a:ext cx="250033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200000"/>
              </a:lnSpc>
            </a:pPr>
            <a:r>
              <a:rPr lang="fr-FR" sz="1600" dirty="0" smtClean="0"/>
              <a:t>Retour d'expérience</a:t>
            </a:r>
            <a:endParaRPr lang="fr-FR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4" name="ZoneTexte 3"/>
          <p:cNvSpPr txBox="1"/>
          <p:nvPr/>
        </p:nvSpPr>
        <p:spPr>
          <a:xfrm>
            <a:off x="928662" y="357166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État de son quota depuis Outlook2007</a:t>
            </a:r>
          </a:p>
        </p:txBody>
      </p:sp>
      <p:grpSp>
        <p:nvGrpSpPr>
          <p:cNvPr id="5" name="Groupe 13"/>
          <p:cNvGrpSpPr/>
          <p:nvPr/>
        </p:nvGrpSpPr>
        <p:grpSpPr>
          <a:xfrm>
            <a:off x="285720" y="2143116"/>
            <a:ext cx="3429024" cy="2981011"/>
            <a:chOff x="1142976" y="1357298"/>
            <a:chExt cx="3429024" cy="298101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76" y="1357298"/>
              <a:ext cx="3429024" cy="298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285852" y="2571745"/>
              <a:ext cx="3286148" cy="15716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10"/>
          <p:cNvGrpSpPr/>
          <p:nvPr/>
        </p:nvGrpSpPr>
        <p:grpSpPr>
          <a:xfrm>
            <a:off x="2786050" y="4572008"/>
            <a:ext cx="5715040" cy="1857388"/>
            <a:chOff x="2857488" y="3643314"/>
            <a:chExt cx="6029581" cy="2071702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3643314"/>
              <a:ext cx="6029581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4357686" y="4143380"/>
              <a:ext cx="1785950" cy="3571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72396" y="5286388"/>
              <a:ext cx="1214446" cy="3571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8596" y="1500174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Propriété  /  Taille dossier</a:t>
            </a:r>
            <a:r>
              <a:rPr lang="fr-FR" sz="3200" dirty="0" smtClean="0"/>
              <a:t>  </a:t>
            </a:r>
            <a:endParaRPr lang="fr-FR" sz="3200" dirty="0"/>
          </a:p>
        </p:txBody>
      </p:sp>
      <p:grpSp>
        <p:nvGrpSpPr>
          <p:cNvPr id="13" name="Groupe 18"/>
          <p:cNvGrpSpPr/>
          <p:nvPr/>
        </p:nvGrpSpPr>
        <p:grpSpPr>
          <a:xfrm>
            <a:off x="4214810" y="1071546"/>
            <a:ext cx="4406892" cy="3247184"/>
            <a:chOff x="4214810" y="1071546"/>
            <a:chExt cx="4406892" cy="324718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4810" y="1071546"/>
              <a:ext cx="4406892" cy="3247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7572396" y="1643050"/>
              <a:ext cx="785818" cy="9286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57686" y="1357298"/>
              <a:ext cx="2250297" cy="3571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15140" y="-87178"/>
            <a:ext cx="250033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200000"/>
              </a:lnSpc>
            </a:pPr>
            <a:r>
              <a:rPr lang="fr-FR" sz="1600" dirty="0" smtClean="0"/>
              <a:t>Retour d'expérience</a:t>
            </a:r>
            <a:endParaRPr lang="fr-FR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6500858" cy="487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85786" y="214290"/>
            <a:ext cx="5170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Règles et alertes centralisées sur le serveur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5140" y="-87178"/>
            <a:ext cx="250033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200000"/>
              </a:lnSpc>
            </a:pPr>
            <a:r>
              <a:rPr lang="fr-FR" sz="1600" dirty="0" smtClean="0"/>
              <a:t>Retour d'expérience</a:t>
            </a:r>
            <a:endParaRPr lang="fr-F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4854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La messagerie du LAPP avant Exchange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115" y="2357430"/>
            <a:ext cx="740646" cy="10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446851" y="3500438"/>
            <a:ext cx="2250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Messagerie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2400" dirty="0" err="1" smtClean="0"/>
              <a:t>Postfix</a:t>
            </a:r>
            <a:r>
              <a:rPr lang="fr-FR" sz="2400" dirty="0" smtClean="0"/>
              <a:t> 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286116" y="3000372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928662" y="3000372"/>
            <a:ext cx="928694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214942" y="3286124"/>
            <a:ext cx="1285884" cy="8572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57158" y="3786190"/>
            <a:ext cx="3929090" cy="172354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Lapp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: 146 pers.</a:t>
            </a:r>
          </a:p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Lapth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: 45 pers.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300 comptes de messagerie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personnels, retraités, partis, 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visiteurs étrangers récurrents, stagiaires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9388" y="0"/>
            <a:ext cx="2714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fr-FR" sz="1600" dirty="0" smtClean="0"/>
              <a:t>Pourquoi MS Exchange 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6847" y="1142984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/>
              <a:t>Webmail</a:t>
            </a:r>
            <a:endParaRPr lang="fr-FR" dirty="0" smtClean="0"/>
          </a:p>
          <a:p>
            <a:pPr algn="ctr"/>
            <a:r>
              <a:rPr lang="fr-FR" dirty="0" err="1" smtClean="0"/>
              <a:t>SquirrelMail</a:t>
            </a:r>
            <a:endParaRPr lang="fr-FR" dirty="0"/>
          </a:p>
        </p:txBody>
      </p:sp>
      <p:sp>
        <p:nvSpPr>
          <p:cNvPr id="13" name="Nuage 12"/>
          <p:cNvSpPr/>
          <p:nvPr/>
        </p:nvSpPr>
        <p:spPr>
          <a:xfrm>
            <a:off x="928662" y="714356"/>
            <a:ext cx="2786082" cy="150019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 flipH="1">
            <a:off x="2714612" y="1000108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WAN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5" name="Nuage 14"/>
          <p:cNvSpPr/>
          <p:nvPr/>
        </p:nvSpPr>
        <p:spPr>
          <a:xfrm>
            <a:off x="2428860" y="928670"/>
            <a:ext cx="6500858" cy="41434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429388" y="1785926"/>
            <a:ext cx="1338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Outlook</a:t>
            </a:r>
          </a:p>
          <a:p>
            <a:r>
              <a:rPr lang="fr-FR" dirty="0" err="1" smtClean="0"/>
              <a:t>Thunderbird</a:t>
            </a:r>
            <a:endParaRPr lang="fr-FR" dirty="0" smtClean="0"/>
          </a:p>
          <a:p>
            <a:r>
              <a:rPr lang="fr-FR" dirty="0" smtClean="0"/>
              <a:t>Pine</a:t>
            </a:r>
            <a:endParaRPr lang="fr-FR" dirty="0"/>
          </a:p>
        </p:txBody>
      </p:sp>
      <p:pic>
        <p:nvPicPr>
          <p:cNvPr id="17" name="Picture 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1009785" cy="958406"/>
          </a:xfrm>
          <a:prstGeom prst="rect">
            <a:avLst/>
          </a:prstGeom>
          <a:noFill/>
        </p:spPr>
      </p:pic>
      <p:pic>
        <p:nvPicPr>
          <p:cNvPr id="18" name="Picture 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071546"/>
            <a:ext cx="1009785" cy="958406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 flipH="1">
            <a:off x="5286380" y="157161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LAN</a:t>
            </a:r>
            <a:endParaRPr lang="fr-FR" sz="2000" dirty="0">
              <a:solidFill>
                <a:srgbClr val="FF0000"/>
              </a:solidFill>
            </a:endParaRPr>
          </a:p>
        </p:txBody>
      </p:sp>
      <p:grpSp>
        <p:nvGrpSpPr>
          <p:cNvPr id="20" name="Groupe 25"/>
          <p:cNvGrpSpPr/>
          <p:nvPr/>
        </p:nvGrpSpPr>
        <p:grpSpPr>
          <a:xfrm>
            <a:off x="1785918" y="2478281"/>
            <a:ext cx="1884490" cy="1022157"/>
            <a:chOff x="1357290" y="1285860"/>
            <a:chExt cx="1884490" cy="1022157"/>
          </a:xfrm>
          <a:solidFill>
            <a:schemeClr val="bg1"/>
          </a:solidFill>
        </p:grpSpPr>
        <p:grpSp>
          <p:nvGrpSpPr>
            <p:cNvPr id="21" name="Groupe 10"/>
            <p:cNvGrpSpPr/>
            <p:nvPr/>
          </p:nvGrpSpPr>
          <p:grpSpPr>
            <a:xfrm>
              <a:off x="1785918" y="1643050"/>
              <a:ext cx="1071570" cy="664967"/>
              <a:chOff x="1857356" y="1857364"/>
              <a:chExt cx="1071570" cy="664967"/>
            </a:xfrm>
            <a:grpFill/>
          </p:grpSpPr>
          <p:pic>
            <p:nvPicPr>
              <p:cNvPr id="23" name="Picture 14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57356" y="1857364"/>
                <a:ext cx="1071570" cy="29543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ZoneTexte 23"/>
              <p:cNvSpPr txBox="1"/>
              <p:nvPr/>
            </p:nvSpPr>
            <p:spPr>
              <a:xfrm>
                <a:off x="1857356" y="2214554"/>
                <a:ext cx="956031" cy="30777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/>
                  <a:t>LAPP-MTA</a:t>
                </a:r>
                <a:endParaRPr lang="fr-FR" sz="1400" b="1" dirty="0"/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1357290" y="1285860"/>
              <a:ext cx="188449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Symantec Mail Security</a:t>
              </a:r>
              <a:endParaRPr lang="fr-FR" sz="1400" dirty="0"/>
            </a:p>
          </p:txBody>
        </p:sp>
      </p:grpSp>
      <p:grpSp>
        <p:nvGrpSpPr>
          <p:cNvPr id="25" name="Groupe 13"/>
          <p:cNvGrpSpPr/>
          <p:nvPr/>
        </p:nvGrpSpPr>
        <p:grpSpPr>
          <a:xfrm>
            <a:off x="6715140" y="3500438"/>
            <a:ext cx="1204788" cy="1613426"/>
            <a:chOff x="7284171" y="2368834"/>
            <a:chExt cx="1204788" cy="1613426"/>
          </a:xfrm>
          <a:solidFill>
            <a:schemeClr val="bg1"/>
          </a:solidFill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98485" y="3083214"/>
              <a:ext cx="990474" cy="8990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ZoneTexte 26"/>
            <p:cNvSpPr txBox="1"/>
            <p:nvPr/>
          </p:nvSpPr>
          <p:spPr>
            <a:xfrm>
              <a:off x="7284171" y="2368834"/>
              <a:ext cx="1194558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>
                  <a:cs typeface="Arial" pitchFamily="34" charset="0"/>
                </a:rPr>
                <a:t>Sauvegarde </a:t>
              </a:r>
            </a:p>
            <a:p>
              <a:pPr algn="ctr"/>
              <a:r>
                <a:rPr lang="fr-FR" sz="1600" dirty="0" smtClean="0">
                  <a:cs typeface="Arial" pitchFamily="34" charset="0"/>
                </a:rPr>
                <a:t>sur bandes</a:t>
              </a:r>
            </a:p>
          </p:txBody>
        </p:sp>
      </p:grpSp>
      <p:cxnSp>
        <p:nvCxnSpPr>
          <p:cNvPr id="28" name="Connecteur droit avec flèche 27"/>
          <p:cNvCxnSpPr/>
          <p:nvPr/>
        </p:nvCxnSpPr>
        <p:spPr>
          <a:xfrm flipV="1">
            <a:off x="5143504" y="2285992"/>
            <a:ext cx="1214446" cy="500066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65" y="1071546"/>
            <a:ext cx="84576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00034" y="28572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Récupérer  vos mails supprimés après effacement de votre corbeille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5140" y="-87178"/>
            <a:ext cx="250033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200000"/>
              </a:lnSpc>
            </a:pPr>
            <a:r>
              <a:rPr lang="fr-FR" sz="1600" dirty="0" smtClean="0"/>
              <a:t>Retour d'expérience</a:t>
            </a:r>
            <a:endParaRPr lang="fr-FR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19" y="1142984"/>
            <a:ext cx="6215106" cy="470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1538" y="428604"/>
            <a:ext cx="3357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Archiver  vos dossiers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5140" y="-87178"/>
            <a:ext cx="2500330" cy="515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200000"/>
              </a:lnSpc>
            </a:pPr>
            <a:r>
              <a:rPr lang="fr-FR" sz="1600" dirty="0" smtClean="0"/>
              <a:t>Retour d'expérience</a:t>
            </a:r>
            <a:endParaRPr lang="fr-FR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171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Evolutions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428604"/>
            <a:ext cx="8001056" cy="627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Installation d’Exchange 2010</a:t>
            </a:r>
          </a:p>
          <a:p>
            <a:pPr marL="354013" indent="36036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Optimisation du Stockage et des IO</a:t>
            </a:r>
          </a:p>
          <a:p>
            <a:pPr marL="354013" indent="36036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Nouveau processus de réplication des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DataBases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354013" indent="360363"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(DAG : Data 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Availability</a:t>
            </a:r>
            <a:r>
              <a:rPr lang="fr-FR" dirty="0">
                <a:latin typeface="Arial" pitchFamily="34" charset="0"/>
                <a:cs typeface="Arial" pitchFamily="34" charset="0"/>
              </a:rPr>
              <a:t> Group)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354013" indent="36036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Amélioration de la gestion des carnets d’adresses </a:t>
            </a:r>
          </a:p>
          <a:p>
            <a:pPr marL="354013" indent="360363"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et listes globales</a:t>
            </a:r>
          </a:p>
          <a:p>
            <a:pPr marL="354013" indent="36036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Meilleure compatibilité  de Outlook Web Access </a:t>
            </a:r>
          </a:p>
          <a:p>
            <a:pPr marL="354013" indent="360363"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avec des navigateurs autres que IE</a:t>
            </a:r>
          </a:p>
          <a:p>
            <a:pPr marL="354013" indent="360363">
              <a:lnSpc>
                <a:spcPct val="150000"/>
              </a:lnSpc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indent="36036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De nombreuses autres fonctionnalités  restent à exploiter</a:t>
            </a:r>
          </a:p>
          <a:p>
            <a:pPr marL="361950" indent="36036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Messagerie unifiée</a:t>
            </a:r>
          </a:p>
          <a:p>
            <a:pPr marL="361950" indent="36036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Gestion des tâches</a:t>
            </a:r>
          </a:p>
          <a:p>
            <a:pPr marL="361950" indent="36036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Réservation de ressources (salles, véhicules …)</a:t>
            </a:r>
          </a:p>
          <a:p>
            <a:pPr marL="361950" indent="36036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Utilisation des boutons de votes</a:t>
            </a:r>
          </a:p>
          <a:p>
            <a:pPr marL="354013" indent="360363">
              <a:lnSpc>
                <a:spcPct val="150000"/>
              </a:lnSpc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4" name="ZoneTexte 3"/>
          <p:cNvSpPr txBox="1"/>
          <p:nvPr/>
        </p:nvSpPr>
        <p:spPr>
          <a:xfrm>
            <a:off x="6072198" y="5429264"/>
            <a:ext cx="2375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Merci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3477085" y="2844225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" pitchFamily="34" charset="0"/>
                <a:cs typeface="Arial" pitchFamily="34" charset="0"/>
              </a:rPr>
              <a:t>Conclusion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24</a:t>
            </a:fld>
            <a:endParaRPr kumimoji="0" lang="en-US"/>
          </a:p>
        </p:txBody>
      </p:sp>
      <p:grpSp>
        <p:nvGrpSpPr>
          <p:cNvPr id="4" name="Groupe 26"/>
          <p:cNvGrpSpPr/>
          <p:nvPr/>
        </p:nvGrpSpPr>
        <p:grpSpPr>
          <a:xfrm>
            <a:off x="1214414" y="4143380"/>
            <a:ext cx="2571768" cy="1523352"/>
            <a:chOff x="1071538" y="3786190"/>
            <a:chExt cx="2571768" cy="1523352"/>
          </a:xfrm>
        </p:grpSpPr>
        <p:grpSp>
          <p:nvGrpSpPr>
            <p:cNvPr id="5" name="Groupe 18"/>
            <p:cNvGrpSpPr/>
            <p:nvPr/>
          </p:nvGrpSpPr>
          <p:grpSpPr>
            <a:xfrm>
              <a:off x="1714480" y="4286256"/>
              <a:ext cx="1214446" cy="1023286"/>
              <a:chOff x="1571604" y="4286256"/>
              <a:chExt cx="1214446" cy="1023286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1643042" y="4786322"/>
                <a:ext cx="11022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 smtClean="0"/>
                  <a:t>LAPP-SMTPS</a:t>
                </a:r>
              </a:p>
              <a:p>
                <a:pPr algn="ctr"/>
                <a:r>
                  <a:rPr lang="fr-FR" sz="1400" dirty="0" smtClean="0"/>
                  <a:t>(</a:t>
                </a:r>
                <a:r>
                  <a:rPr lang="fr-FR" sz="1400" dirty="0" err="1" smtClean="0"/>
                  <a:t>Lappmails</a:t>
                </a:r>
                <a:r>
                  <a:rPr lang="fr-FR" sz="1400" dirty="0" smtClean="0"/>
                  <a:t>)</a:t>
                </a:r>
              </a:p>
            </p:txBody>
          </p:sp>
          <p:pic>
            <p:nvPicPr>
              <p:cNvPr id="8" name="Picture 14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71604" y="4286256"/>
                <a:ext cx="1214446" cy="369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ZoneTexte 5"/>
            <p:cNvSpPr txBox="1"/>
            <p:nvPr/>
          </p:nvSpPr>
          <p:spPr>
            <a:xfrm>
              <a:off x="1071538" y="3786190"/>
              <a:ext cx="2571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Serveur Sortant</a:t>
              </a:r>
            </a:p>
          </p:txBody>
        </p:sp>
      </p:grpSp>
      <p:pic>
        <p:nvPicPr>
          <p:cNvPr id="9" name="Picture 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2984"/>
            <a:ext cx="681808" cy="93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572000" y="4071942"/>
          <a:ext cx="1071570" cy="934125"/>
        </p:xfrm>
        <a:graphic>
          <a:graphicData uri="http://schemas.openxmlformats.org/presentationml/2006/ole">
            <p:oleObj spid="_x0000_s46082" name="Clip" r:id="rId5" imgW="2501280" imgH="2615760" progId="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572000" y="5286388"/>
            <a:ext cx="1748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fr-FR" dirty="0" err="1" smtClean="0"/>
              <a:t>Thunderbird</a:t>
            </a:r>
            <a:endParaRPr lang="fr-FR" dirty="0" smtClean="0"/>
          </a:p>
          <a:p>
            <a:pPr indent="176213">
              <a:buFont typeface="Arial" pitchFamily="34" charset="0"/>
              <a:buChar char="•"/>
            </a:pPr>
            <a:r>
              <a:rPr lang="fr-FR" dirty="0" smtClean="0"/>
              <a:t>Pine</a:t>
            </a:r>
          </a:p>
          <a:p>
            <a:pPr indent="176213">
              <a:buFont typeface="Arial" pitchFamily="34" charset="0"/>
              <a:buChar char="•"/>
            </a:pPr>
            <a:r>
              <a:rPr lang="fr-FR" dirty="0" err="1" smtClean="0"/>
              <a:t>Squirel</a:t>
            </a:r>
            <a:r>
              <a:rPr lang="fr-FR" dirty="0" smtClean="0"/>
              <a:t> /Horde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000760" y="4429132"/>
            <a:ext cx="77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Clients</a:t>
            </a:r>
            <a:endParaRPr lang="fr-FR" b="1" dirty="0"/>
          </a:p>
        </p:txBody>
      </p:sp>
      <p:grpSp>
        <p:nvGrpSpPr>
          <p:cNvPr id="13" name="Groupe 25"/>
          <p:cNvGrpSpPr/>
          <p:nvPr/>
        </p:nvGrpSpPr>
        <p:grpSpPr>
          <a:xfrm>
            <a:off x="1428728" y="1142984"/>
            <a:ext cx="1884490" cy="1022157"/>
            <a:chOff x="1357290" y="1285860"/>
            <a:chExt cx="1884490" cy="1022157"/>
          </a:xfrm>
        </p:grpSpPr>
        <p:grpSp>
          <p:nvGrpSpPr>
            <p:cNvPr id="14" name="Groupe 10"/>
            <p:cNvGrpSpPr/>
            <p:nvPr/>
          </p:nvGrpSpPr>
          <p:grpSpPr>
            <a:xfrm>
              <a:off x="1785918" y="1643050"/>
              <a:ext cx="1071570" cy="664967"/>
              <a:chOff x="1857356" y="1857364"/>
              <a:chExt cx="1071570" cy="664967"/>
            </a:xfrm>
          </p:grpSpPr>
          <p:pic>
            <p:nvPicPr>
              <p:cNvPr id="16" name="Picture 14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57356" y="1857364"/>
                <a:ext cx="1071570" cy="295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1857356" y="2214554"/>
                <a:ext cx="9560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/>
                  <a:t>LAPP-MTA</a:t>
                </a:r>
                <a:endParaRPr lang="fr-FR" sz="1400" b="1" dirty="0"/>
              </a:p>
            </p:txBody>
          </p:sp>
        </p:grpSp>
        <p:sp>
          <p:nvSpPr>
            <p:cNvPr id="15" name="ZoneTexte 14"/>
            <p:cNvSpPr txBox="1"/>
            <p:nvPr/>
          </p:nvSpPr>
          <p:spPr>
            <a:xfrm>
              <a:off x="1357290" y="1285860"/>
              <a:ext cx="1884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Symantec Mail Security</a:t>
              </a:r>
              <a:endParaRPr lang="fr-FR" sz="1400" dirty="0"/>
            </a:p>
          </p:txBody>
        </p:sp>
      </p:grpSp>
      <p:cxnSp>
        <p:nvCxnSpPr>
          <p:cNvPr id="18" name="Connecteur droit avec flèche 17"/>
          <p:cNvCxnSpPr/>
          <p:nvPr/>
        </p:nvCxnSpPr>
        <p:spPr>
          <a:xfrm>
            <a:off x="428596" y="1643050"/>
            <a:ext cx="1000132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0800000">
            <a:off x="3357554" y="4786322"/>
            <a:ext cx="1000132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10800000">
            <a:off x="500034" y="4857760"/>
            <a:ext cx="1000132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143240" y="1643050"/>
            <a:ext cx="1000132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286248" y="714356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Postfix</a:t>
            </a:r>
            <a:endParaRPr lang="fr-FR" sz="2000" dirty="0" smtClean="0"/>
          </a:p>
        </p:txBody>
      </p:sp>
      <p:cxnSp>
        <p:nvCxnSpPr>
          <p:cNvPr id="23" name="Connecteur droit avec flèche 22"/>
          <p:cNvCxnSpPr/>
          <p:nvPr/>
        </p:nvCxnSpPr>
        <p:spPr>
          <a:xfrm rot="5400000">
            <a:off x="4358480" y="3071016"/>
            <a:ext cx="1285884" cy="15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7286644" y="4000504"/>
          <a:ext cx="1071563" cy="1077908"/>
        </p:xfrm>
        <a:graphic>
          <a:graphicData uri="http://schemas.openxmlformats.org/presentationml/2006/ole">
            <p:oleObj spid="_x0000_s46083" name="Clip" r:id="rId7" imgW="2501280" imgH="2615760" progId="">
              <p:embed/>
            </p:oleObj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7143768" y="5286388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fr-FR" dirty="0" smtClean="0"/>
              <a:t>Outlook</a:t>
            </a:r>
          </a:p>
          <a:p>
            <a:pPr indent="176213">
              <a:buFont typeface="Arial" pitchFamily="34" charset="0"/>
              <a:buChar char="•"/>
            </a:pPr>
            <a:r>
              <a:rPr lang="fr-FR" dirty="0" smtClean="0"/>
              <a:t>OWA</a:t>
            </a:r>
          </a:p>
          <a:p>
            <a:pPr indent="176213">
              <a:buFont typeface="Arial" pitchFamily="34" charset="0"/>
              <a:buChar char="•"/>
            </a:pPr>
            <a:r>
              <a:rPr lang="fr-FR" dirty="0" err="1" smtClean="0"/>
              <a:t>Thunderbird</a:t>
            </a:r>
            <a:endParaRPr lang="fr-FR" dirty="0" smtClean="0"/>
          </a:p>
        </p:txBody>
      </p:sp>
      <p:grpSp>
        <p:nvGrpSpPr>
          <p:cNvPr id="26" name="Groupe 25"/>
          <p:cNvGrpSpPr/>
          <p:nvPr/>
        </p:nvGrpSpPr>
        <p:grpSpPr>
          <a:xfrm>
            <a:off x="7358082" y="928670"/>
            <a:ext cx="1120242" cy="826145"/>
            <a:chOff x="7072330" y="4071942"/>
            <a:chExt cx="1120242" cy="826145"/>
          </a:xfrm>
        </p:grpSpPr>
        <p:pic>
          <p:nvPicPr>
            <p:cNvPr id="27" name="Picture 14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4572008"/>
              <a:ext cx="1071570" cy="326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ZoneTexte 27"/>
            <p:cNvSpPr txBox="1"/>
            <p:nvPr/>
          </p:nvSpPr>
          <p:spPr>
            <a:xfrm>
              <a:off x="7072330" y="4071942"/>
              <a:ext cx="11202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/>
                <a:t>EXCHANGE</a:t>
              </a:r>
            </a:p>
          </p:txBody>
        </p:sp>
      </p:grpSp>
      <p:cxnSp>
        <p:nvCxnSpPr>
          <p:cNvPr id="29" name="Connecteur droit avec flèche 28"/>
          <p:cNvCxnSpPr/>
          <p:nvPr/>
        </p:nvCxnSpPr>
        <p:spPr>
          <a:xfrm rot="5400000">
            <a:off x="7216000" y="2999578"/>
            <a:ext cx="1285884" cy="158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5500694" y="1571612"/>
            <a:ext cx="1500198" cy="1588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0" y="0"/>
            <a:ext cx="3249608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Cohabitation </a:t>
            </a:r>
            <a:r>
              <a:rPr lang="fr-FR" dirty="0" err="1" smtClean="0"/>
              <a:t>Postfix</a:t>
            </a:r>
            <a:r>
              <a:rPr lang="fr-FR" dirty="0" smtClean="0"/>
              <a:t> - Exchange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715008" y="78579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Transferts des mails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25</a:t>
            </a:fld>
            <a:endParaRPr kumimoji="0" lang="en-US"/>
          </a:p>
        </p:txBody>
      </p:sp>
      <p:grpSp>
        <p:nvGrpSpPr>
          <p:cNvPr id="4" name="Groupe 26"/>
          <p:cNvGrpSpPr/>
          <p:nvPr/>
        </p:nvGrpSpPr>
        <p:grpSpPr>
          <a:xfrm>
            <a:off x="1500166" y="3929066"/>
            <a:ext cx="2571768" cy="1523352"/>
            <a:chOff x="1071538" y="3786190"/>
            <a:chExt cx="2571768" cy="1523352"/>
          </a:xfrm>
        </p:grpSpPr>
        <p:grpSp>
          <p:nvGrpSpPr>
            <p:cNvPr id="5" name="Groupe 18"/>
            <p:cNvGrpSpPr/>
            <p:nvPr/>
          </p:nvGrpSpPr>
          <p:grpSpPr>
            <a:xfrm>
              <a:off x="1714480" y="4286256"/>
              <a:ext cx="1214446" cy="1023286"/>
              <a:chOff x="1571604" y="4286256"/>
              <a:chExt cx="1214446" cy="1023286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1643042" y="4786322"/>
                <a:ext cx="11022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 smtClean="0"/>
                  <a:t>LAPP-SMTPS</a:t>
                </a:r>
              </a:p>
              <a:p>
                <a:pPr algn="ctr"/>
                <a:r>
                  <a:rPr lang="fr-FR" sz="1400" dirty="0" smtClean="0"/>
                  <a:t>(</a:t>
                </a:r>
                <a:r>
                  <a:rPr lang="fr-FR" sz="1400" dirty="0" err="1" smtClean="0"/>
                  <a:t>Lappmails</a:t>
                </a:r>
                <a:r>
                  <a:rPr lang="fr-FR" sz="1400" dirty="0" smtClean="0"/>
                  <a:t>)</a:t>
                </a:r>
              </a:p>
            </p:txBody>
          </p:sp>
          <p:pic>
            <p:nvPicPr>
              <p:cNvPr id="8" name="Picture 14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71604" y="4286256"/>
                <a:ext cx="1214446" cy="369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ZoneTexte 5"/>
            <p:cNvSpPr txBox="1"/>
            <p:nvPr/>
          </p:nvSpPr>
          <p:spPr>
            <a:xfrm>
              <a:off x="1071538" y="3786190"/>
              <a:ext cx="2571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Serveur Sortant</a:t>
              </a:r>
            </a:p>
          </p:txBody>
        </p:sp>
      </p:grpSp>
      <p:pic>
        <p:nvPicPr>
          <p:cNvPr id="9" name="Picture 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142984"/>
            <a:ext cx="681808" cy="93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6143636" y="3786190"/>
            <a:ext cx="77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Clients</a:t>
            </a:r>
            <a:endParaRPr lang="fr-FR" b="1" dirty="0"/>
          </a:p>
        </p:txBody>
      </p:sp>
      <p:grpSp>
        <p:nvGrpSpPr>
          <p:cNvPr id="11" name="Groupe 25"/>
          <p:cNvGrpSpPr/>
          <p:nvPr/>
        </p:nvGrpSpPr>
        <p:grpSpPr>
          <a:xfrm>
            <a:off x="1285852" y="1000108"/>
            <a:ext cx="1884490" cy="1022157"/>
            <a:chOff x="1357290" y="1285860"/>
            <a:chExt cx="1884490" cy="1022157"/>
          </a:xfrm>
        </p:grpSpPr>
        <p:grpSp>
          <p:nvGrpSpPr>
            <p:cNvPr id="12" name="Groupe 11"/>
            <p:cNvGrpSpPr/>
            <p:nvPr/>
          </p:nvGrpSpPr>
          <p:grpSpPr>
            <a:xfrm>
              <a:off x="1785918" y="1643050"/>
              <a:ext cx="1071570" cy="664967"/>
              <a:chOff x="1857356" y="1857364"/>
              <a:chExt cx="1071570" cy="664967"/>
            </a:xfrm>
          </p:grpSpPr>
          <p:pic>
            <p:nvPicPr>
              <p:cNvPr id="14" name="Picture 14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57356" y="1857364"/>
                <a:ext cx="1071570" cy="295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1857356" y="2214554"/>
                <a:ext cx="9560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/>
                  <a:t>LAPP-MTA</a:t>
                </a:r>
                <a:endParaRPr lang="fr-FR" sz="1400" b="1" dirty="0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1357290" y="1285860"/>
              <a:ext cx="1884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Symantec Mail Security</a:t>
              </a:r>
              <a:endParaRPr lang="fr-FR" sz="1400" dirty="0"/>
            </a:p>
          </p:txBody>
        </p:sp>
      </p:grpSp>
      <p:cxnSp>
        <p:nvCxnSpPr>
          <p:cNvPr id="16" name="Connecteur droit avec flèche 15"/>
          <p:cNvCxnSpPr/>
          <p:nvPr/>
        </p:nvCxnSpPr>
        <p:spPr>
          <a:xfrm>
            <a:off x="428596" y="1571612"/>
            <a:ext cx="1000132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0800000">
            <a:off x="3786182" y="4714884"/>
            <a:ext cx="1357322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rot="10800000">
            <a:off x="642910" y="4643446"/>
            <a:ext cx="1000132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214678" y="1571612"/>
            <a:ext cx="1000132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143372" y="64291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POSTFIX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rot="16200000" flipH="1">
            <a:off x="4964909" y="2536025"/>
            <a:ext cx="1428760" cy="107157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5786446" y="4357694"/>
          <a:ext cx="858511" cy="863594"/>
        </p:xfrm>
        <a:graphic>
          <a:graphicData uri="http://schemas.openxmlformats.org/presentationml/2006/ole">
            <p:oleObj spid="_x0000_s47106" name="Clip" r:id="rId6" imgW="2501280" imgH="2615760" progId="">
              <p:embed/>
            </p:oleObj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5786446" y="5357826"/>
            <a:ext cx="21431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fr-FR" sz="2000" b="1" dirty="0" smtClean="0"/>
              <a:t>Outlook 2007</a:t>
            </a:r>
          </a:p>
          <a:p>
            <a:pPr indent="176213">
              <a:buFont typeface="Arial" pitchFamily="34" charset="0"/>
              <a:buChar char="•"/>
            </a:pPr>
            <a:r>
              <a:rPr lang="fr-FR" dirty="0" smtClean="0"/>
              <a:t>OWA</a:t>
            </a:r>
          </a:p>
          <a:p>
            <a:pPr indent="176213">
              <a:buFont typeface="Arial" pitchFamily="34" charset="0"/>
              <a:buChar char="•"/>
            </a:pPr>
            <a:r>
              <a:rPr lang="fr-FR" dirty="0" err="1" smtClean="0"/>
              <a:t>Thunderbird</a:t>
            </a:r>
            <a:endParaRPr lang="fr-FR" dirty="0" smtClean="0"/>
          </a:p>
          <a:p>
            <a:pPr indent="176213">
              <a:buFont typeface="Arial" pitchFamily="34" charset="0"/>
              <a:buChar char="•"/>
            </a:pPr>
            <a:r>
              <a:rPr lang="fr-FR" dirty="0" smtClean="0"/>
              <a:t>Pine</a:t>
            </a:r>
          </a:p>
        </p:txBody>
      </p:sp>
      <p:grpSp>
        <p:nvGrpSpPr>
          <p:cNvPr id="24" name="Groupe 25"/>
          <p:cNvGrpSpPr/>
          <p:nvPr/>
        </p:nvGrpSpPr>
        <p:grpSpPr>
          <a:xfrm>
            <a:off x="7358082" y="1142980"/>
            <a:ext cx="1120242" cy="714381"/>
            <a:chOff x="7072330" y="4307984"/>
            <a:chExt cx="1120242" cy="590105"/>
          </a:xfrm>
        </p:grpSpPr>
        <p:pic>
          <p:nvPicPr>
            <p:cNvPr id="25" name="Picture 14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4603035"/>
              <a:ext cx="1071570" cy="29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ZoneTexte 25"/>
            <p:cNvSpPr txBox="1"/>
            <p:nvPr/>
          </p:nvSpPr>
          <p:spPr>
            <a:xfrm>
              <a:off x="7072330" y="4307984"/>
              <a:ext cx="11202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/>
                <a:t>EXCHANGE</a:t>
              </a:r>
            </a:p>
          </p:txBody>
        </p:sp>
      </p:grpSp>
      <p:cxnSp>
        <p:nvCxnSpPr>
          <p:cNvPr id="27" name="Connecteur droit avec flèche 26"/>
          <p:cNvCxnSpPr/>
          <p:nvPr/>
        </p:nvCxnSpPr>
        <p:spPr>
          <a:xfrm rot="5400000">
            <a:off x="6572264" y="2643182"/>
            <a:ext cx="1643074" cy="64294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0800000">
            <a:off x="5357818" y="1714488"/>
            <a:ext cx="178595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715008" y="85723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Transferts des mails</a:t>
            </a:r>
            <a:endParaRPr lang="fr-FR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4357694"/>
            <a:ext cx="93354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ZoneTexte 30"/>
          <p:cNvSpPr txBox="1"/>
          <p:nvPr/>
        </p:nvSpPr>
        <p:spPr>
          <a:xfrm>
            <a:off x="0" y="0"/>
            <a:ext cx="32861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Utilisateur migré sur Exchange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26</a:t>
            </a:fld>
            <a:endParaRPr kumimoji="0" lang="en-US"/>
          </a:p>
        </p:txBody>
      </p:sp>
      <p:grpSp>
        <p:nvGrpSpPr>
          <p:cNvPr id="4" name="Groupe 26"/>
          <p:cNvGrpSpPr/>
          <p:nvPr/>
        </p:nvGrpSpPr>
        <p:grpSpPr>
          <a:xfrm>
            <a:off x="1714480" y="4286256"/>
            <a:ext cx="2571768" cy="1267248"/>
            <a:chOff x="1071538" y="3786190"/>
            <a:chExt cx="2571768" cy="1267248"/>
          </a:xfrm>
        </p:grpSpPr>
        <p:grpSp>
          <p:nvGrpSpPr>
            <p:cNvPr id="5" name="Groupe 18"/>
            <p:cNvGrpSpPr/>
            <p:nvPr/>
          </p:nvGrpSpPr>
          <p:grpSpPr>
            <a:xfrm>
              <a:off x="1724202" y="4357694"/>
              <a:ext cx="1276162" cy="695744"/>
              <a:chOff x="1581326" y="4357694"/>
              <a:chExt cx="1276162" cy="695744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1581326" y="4714884"/>
                <a:ext cx="11560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 err="1" smtClean="0"/>
                  <a:t>lapp</a:t>
                </a:r>
                <a:r>
                  <a:rPr lang="fr-FR" sz="1600" b="1" dirty="0" smtClean="0"/>
                  <a:t>-</a:t>
                </a:r>
                <a:r>
                  <a:rPr lang="fr-FR" sz="1600" b="1" dirty="0" err="1" smtClean="0"/>
                  <a:t>smtps</a:t>
                </a:r>
                <a:endParaRPr lang="fr-FR" sz="1400" dirty="0" smtClean="0"/>
              </a:p>
            </p:txBody>
          </p:sp>
          <p:pic>
            <p:nvPicPr>
              <p:cNvPr id="8" name="Picture 14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43042" y="4357694"/>
                <a:ext cx="1214446" cy="369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ZoneTexte 5"/>
            <p:cNvSpPr txBox="1"/>
            <p:nvPr/>
          </p:nvSpPr>
          <p:spPr>
            <a:xfrm>
              <a:off x="1071538" y="3786190"/>
              <a:ext cx="257176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/>
                <a:t>Serveur Sortant</a:t>
              </a:r>
            </a:p>
            <a:p>
              <a:pPr algn="ctr"/>
              <a:r>
                <a:rPr lang="fr-FR" sz="1400" dirty="0" err="1" smtClean="0"/>
                <a:t>Postfix</a:t>
              </a:r>
              <a:endParaRPr lang="fr-FR" sz="1400" dirty="0" smtClean="0"/>
            </a:p>
            <a:p>
              <a:endParaRPr lang="fr-FR" dirty="0"/>
            </a:p>
          </p:txBody>
        </p:sp>
      </p:grpSp>
      <p:pic>
        <p:nvPicPr>
          <p:cNvPr id="9" name="Picture 1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6249" y="1071546"/>
            <a:ext cx="681808" cy="93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214950"/>
            <a:ext cx="5445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6500826" y="5143512"/>
          <a:ext cx="655594" cy="571504"/>
        </p:xfrm>
        <a:graphic>
          <a:graphicData uri="http://schemas.openxmlformats.org/presentationml/2006/ole">
            <p:oleObj spid="_x0000_s48130" name="Clip" r:id="rId6" imgW="2501280" imgH="2615760" progId="">
              <p:embed/>
            </p:oleObj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5143504" y="3786190"/>
            <a:ext cx="3357586" cy="26432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357818" y="428625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fr-FR" dirty="0" smtClean="0"/>
              <a:t>Outlook – </a:t>
            </a:r>
            <a:r>
              <a:rPr lang="fr-FR" dirty="0" err="1" smtClean="0"/>
              <a:t>Thunderbird</a:t>
            </a:r>
            <a:r>
              <a:rPr lang="fr-FR" dirty="0" smtClean="0"/>
              <a:t> - Pine</a:t>
            </a:r>
          </a:p>
          <a:p>
            <a:pPr indent="176213">
              <a:buFont typeface="Arial" pitchFamily="34" charset="0"/>
              <a:buChar char="•"/>
            </a:pPr>
            <a:endParaRPr lang="fr-FR" dirty="0" smtClean="0"/>
          </a:p>
          <a:p>
            <a:pPr indent="176213">
              <a:buFont typeface="Arial" pitchFamily="34" charset="0"/>
              <a:buChar char="•"/>
            </a:pPr>
            <a:r>
              <a:rPr lang="fr-FR" dirty="0" smtClean="0"/>
              <a:t>OWA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786578" y="5857892"/>
            <a:ext cx="77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Clients</a:t>
            </a:r>
            <a:endParaRPr lang="fr-FR" b="1" dirty="0"/>
          </a:p>
        </p:txBody>
      </p:sp>
      <p:grpSp>
        <p:nvGrpSpPr>
          <p:cNvPr id="15" name="Groupe 25"/>
          <p:cNvGrpSpPr/>
          <p:nvPr/>
        </p:nvGrpSpPr>
        <p:grpSpPr>
          <a:xfrm>
            <a:off x="1357290" y="1142984"/>
            <a:ext cx="1884490" cy="1022157"/>
            <a:chOff x="1357290" y="1285860"/>
            <a:chExt cx="1884490" cy="1022157"/>
          </a:xfrm>
        </p:grpSpPr>
        <p:grpSp>
          <p:nvGrpSpPr>
            <p:cNvPr id="16" name="Groupe 10"/>
            <p:cNvGrpSpPr/>
            <p:nvPr/>
          </p:nvGrpSpPr>
          <p:grpSpPr>
            <a:xfrm>
              <a:off x="1785918" y="1643050"/>
              <a:ext cx="1071570" cy="664967"/>
              <a:chOff x="1857356" y="1857364"/>
              <a:chExt cx="1071570" cy="664967"/>
            </a:xfrm>
          </p:grpSpPr>
          <p:pic>
            <p:nvPicPr>
              <p:cNvPr id="18" name="Picture 14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57356" y="1857364"/>
                <a:ext cx="1071570" cy="295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ZoneTexte 18"/>
              <p:cNvSpPr txBox="1"/>
              <p:nvPr/>
            </p:nvSpPr>
            <p:spPr>
              <a:xfrm>
                <a:off x="1857356" y="2214554"/>
                <a:ext cx="9560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 smtClean="0"/>
                  <a:t>LAPP-MTA</a:t>
                </a:r>
                <a:endParaRPr lang="fr-FR" sz="1400" b="1" dirty="0"/>
              </a:p>
            </p:txBody>
          </p:sp>
        </p:grpSp>
        <p:sp>
          <p:nvSpPr>
            <p:cNvPr id="17" name="ZoneTexte 16"/>
            <p:cNvSpPr txBox="1"/>
            <p:nvPr/>
          </p:nvSpPr>
          <p:spPr>
            <a:xfrm>
              <a:off x="1357290" y="1285860"/>
              <a:ext cx="1884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Symantec Mail Security</a:t>
              </a:r>
              <a:endParaRPr lang="fr-FR" sz="1400" dirty="0"/>
            </a:p>
          </p:txBody>
        </p:sp>
      </p:grpSp>
      <p:cxnSp>
        <p:nvCxnSpPr>
          <p:cNvPr id="20" name="Connecteur droit avec flèche 19"/>
          <p:cNvCxnSpPr/>
          <p:nvPr/>
        </p:nvCxnSpPr>
        <p:spPr>
          <a:xfrm>
            <a:off x="642910" y="1714488"/>
            <a:ext cx="1000132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>
            <a:off x="6679818" y="2964256"/>
            <a:ext cx="1356528" cy="158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>
            <a:off x="3786182" y="5000636"/>
            <a:ext cx="1000132" cy="1588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0800000">
            <a:off x="785786" y="4929198"/>
            <a:ext cx="1143008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/>
          <p:cNvGrpSpPr/>
          <p:nvPr/>
        </p:nvGrpSpPr>
        <p:grpSpPr>
          <a:xfrm>
            <a:off x="6715140" y="1071546"/>
            <a:ext cx="1143008" cy="826145"/>
            <a:chOff x="7000892" y="4071942"/>
            <a:chExt cx="1143008" cy="826145"/>
          </a:xfrm>
        </p:grpSpPr>
        <p:pic>
          <p:nvPicPr>
            <p:cNvPr id="25" name="Picture 14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72330" y="4572008"/>
              <a:ext cx="1071570" cy="326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ZoneTexte 25"/>
            <p:cNvSpPr txBox="1"/>
            <p:nvPr/>
          </p:nvSpPr>
          <p:spPr>
            <a:xfrm>
              <a:off x="7000892" y="4071942"/>
              <a:ext cx="11202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/>
                <a:t>EXCHANGE</a:t>
              </a:r>
            </a:p>
          </p:txBody>
        </p:sp>
      </p:grpSp>
      <p:cxnSp>
        <p:nvCxnSpPr>
          <p:cNvPr id="27" name="Connecteur droit avec flèche 26"/>
          <p:cNvCxnSpPr/>
          <p:nvPr/>
        </p:nvCxnSpPr>
        <p:spPr>
          <a:xfrm>
            <a:off x="2928926" y="1643050"/>
            <a:ext cx="3571900" cy="1588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52654" y="714356"/>
            <a:ext cx="113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Postfix</a:t>
            </a:r>
            <a:endParaRPr lang="fr-FR" dirty="0" smtClean="0"/>
          </a:p>
        </p:txBody>
      </p:sp>
      <p:grpSp>
        <p:nvGrpSpPr>
          <p:cNvPr id="29" name="Groupe 28"/>
          <p:cNvGrpSpPr/>
          <p:nvPr/>
        </p:nvGrpSpPr>
        <p:grpSpPr>
          <a:xfrm>
            <a:off x="4107653" y="1071546"/>
            <a:ext cx="928694" cy="1071570"/>
            <a:chOff x="2214546" y="2786058"/>
            <a:chExt cx="928694" cy="1071570"/>
          </a:xfrm>
        </p:grpSpPr>
        <p:cxnSp>
          <p:nvCxnSpPr>
            <p:cNvPr id="30" name="Connecteur droit 29"/>
            <p:cNvCxnSpPr/>
            <p:nvPr/>
          </p:nvCxnSpPr>
          <p:spPr>
            <a:xfrm rot="16200000" flipH="1">
              <a:off x="2143108" y="2857496"/>
              <a:ext cx="1071570" cy="9286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 flipH="1" flipV="1">
              <a:off x="2178827" y="2893215"/>
              <a:ext cx="1000132" cy="9286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avec flèche 31"/>
          <p:cNvCxnSpPr/>
          <p:nvPr/>
        </p:nvCxnSpPr>
        <p:spPr>
          <a:xfrm flipV="1">
            <a:off x="8143900" y="1643050"/>
            <a:ext cx="571472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0" y="0"/>
            <a:ext cx="5072066" cy="4580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Arrêt du serveur </a:t>
            </a:r>
            <a:r>
              <a:rPr lang="fr-FR" dirty="0" err="1" smtClean="0"/>
              <a:t>Postfix</a:t>
            </a:r>
            <a:r>
              <a:rPr lang="fr-FR" dirty="0" smtClean="0"/>
              <a:t>  effectué le 26 avril 2010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5143512"/>
            <a:ext cx="4989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27</a:t>
            </a:fld>
            <a:endParaRPr kumimoji="0"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7429522" cy="537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28</a:t>
            </a:fld>
            <a:endParaRPr kumimoji="0"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269"/>
            <a:ext cx="7789887" cy="5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2844" y="142852"/>
            <a:ext cx="2357422" cy="296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Lecture des mails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29</a:t>
            </a:fld>
            <a:endParaRPr kumimoji="0"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7469211" cy="517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4357718" cy="5826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Envoi d’un mail « Microsoft 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4" name="ZoneTexte 3"/>
          <p:cNvSpPr txBox="1"/>
          <p:nvPr/>
        </p:nvSpPr>
        <p:spPr>
          <a:xfrm>
            <a:off x="500034" y="428604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De nouvelles attentes pour un travail plus collaboratif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57224" y="1166842"/>
            <a:ext cx="7072362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Agendas</a:t>
            </a:r>
          </a:p>
          <a:p>
            <a:pPr marL="266700" indent="26511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Agendas personnels publics et privés</a:t>
            </a:r>
          </a:p>
          <a:p>
            <a:pPr marL="266700" indent="26511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Agendas  de groupes et ressources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Messagerie</a:t>
            </a:r>
          </a:p>
          <a:p>
            <a:pPr marL="266700" indent="26511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Partage de Dossiers  - Carnets d’adresse</a:t>
            </a:r>
          </a:p>
          <a:p>
            <a:pPr marL="266700" indent="265113"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Listes de diffusion</a:t>
            </a:r>
          </a:p>
          <a:p>
            <a:pPr marL="266700" indent="276225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Délégations pour la gestion de boîtes à lettres, listes …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Accès Web</a:t>
            </a:r>
          </a:p>
          <a:p>
            <a:pPr marL="266700" indent="26511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Plus de convivialité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071546"/>
            <a:ext cx="2178860" cy="17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29388" y="0"/>
            <a:ext cx="2714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fr-FR" sz="1600" dirty="0" smtClean="0"/>
              <a:t>Pourquoi MS Exchange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36613"/>
            <a:ext cx="76438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5072066" cy="428580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Envoi d’un mail (client non Microsoft)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4" name="ZoneTexte 3"/>
          <p:cNvSpPr txBox="1"/>
          <p:nvPr/>
        </p:nvSpPr>
        <p:spPr>
          <a:xfrm>
            <a:off x="571472" y="500042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Pourquoi MS Exchange ?</a:t>
            </a:r>
            <a:endParaRPr lang="fr-FR" sz="2400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6676" y="1500174"/>
            <a:ext cx="853413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360363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Un outil professionnel,  « Tout en 1 », éprouvé, pérenne , qui évolue</a:t>
            </a:r>
          </a:p>
          <a:p>
            <a:pPr indent="360363">
              <a:buFont typeface="Arial" pitchFamily="34" charset="0"/>
              <a:buChar char="•"/>
            </a:pPr>
            <a:endParaRPr lang="fr-FR" dirty="0" smtClean="0">
              <a:latin typeface="+mj-lt"/>
            </a:endParaRPr>
          </a:p>
          <a:p>
            <a:pPr indent="360363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Un choix orienté par la direction du LAPP </a:t>
            </a:r>
          </a:p>
          <a:p>
            <a:pPr indent="360363"/>
            <a:r>
              <a:rPr lang="fr-FR" dirty="0" smtClean="0">
                <a:latin typeface="+mj-lt"/>
              </a:rPr>
              <a:t>(Expérience  avec  Outlook–Exchange)</a:t>
            </a:r>
          </a:p>
          <a:p>
            <a:pPr indent="360363">
              <a:buFont typeface="Arial" pitchFamily="34" charset="0"/>
              <a:buChar char="•"/>
            </a:pPr>
            <a:endParaRPr lang="fr-FR" dirty="0" smtClean="0">
              <a:latin typeface="+mj-lt"/>
            </a:endParaRPr>
          </a:p>
          <a:p>
            <a:pPr indent="360363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Un outil pleinement intégré à Active Directory</a:t>
            </a:r>
          </a:p>
          <a:p>
            <a:pPr marL="0" lvl="1" indent="360363"/>
            <a:r>
              <a:rPr lang="fr-FR" dirty="0" smtClean="0">
                <a:latin typeface="+mj-lt"/>
              </a:rPr>
              <a:t>Envisageable au LAPP de par l’existence d’un annuaire Active Directory IN2P3</a:t>
            </a:r>
          </a:p>
          <a:p>
            <a:pPr marL="0" lvl="1" indent="360363"/>
            <a:endParaRPr lang="fr-FR" dirty="0" smtClean="0">
              <a:latin typeface="+mj-lt"/>
            </a:endParaRPr>
          </a:p>
          <a:p>
            <a:pPr indent="360363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De grands centres utilisent MS Exchange (CERN, SLAC, DESY …)</a:t>
            </a:r>
          </a:p>
          <a:p>
            <a:pPr indent="360363">
              <a:buFont typeface="Arial" pitchFamily="34" charset="0"/>
              <a:buChar char="•"/>
            </a:pPr>
            <a:endParaRPr lang="fr-FR" dirty="0" smtClean="0">
              <a:latin typeface="+mj-lt"/>
            </a:endParaRPr>
          </a:p>
          <a:p>
            <a:pPr indent="360363"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Documentation et support Microsoft</a:t>
            </a:r>
            <a:endParaRPr lang="fr-FR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388" y="0"/>
            <a:ext cx="2714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fr-FR" sz="1600" dirty="0" smtClean="0"/>
              <a:t>Pourquoi MS Exchange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4" name="Rectangle 3"/>
          <p:cNvSpPr/>
          <p:nvPr/>
        </p:nvSpPr>
        <p:spPr>
          <a:xfrm>
            <a:off x="857224" y="674400"/>
            <a:ext cx="8286776" cy="499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Support de l’outil Outlook</a:t>
            </a:r>
          </a:p>
          <a:p>
            <a:pPr indent="265113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Partage d’agendas (direction, support informatique, sécurité-qualité…)</a:t>
            </a:r>
          </a:p>
          <a:p>
            <a:pPr indent="265113">
              <a:lnSpc>
                <a:spcPct val="200000"/>
              </a:lnSpc>
            </a:pPr>
            <a:r>
              <a:rPr lang="fr-FR" dirty="0" smtClean="0">
                <a:latin typeface="+mj-lt"/>
              </a:rPr>
              <a:t>Ex : Poses de RDV pour les  arrivées et départs de nouveaux personnels</a:t>
            </a:r>
          </a:p>
          <a:p>
            <a:pPr indent="265113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Réorganisation des listes de diffusion et délégation de leur gestion</a:t>
            </a:r>
          </a:p>
          <a:p>
            <a:pPr indent="265113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Délégation de boîtes aux lettres</a:t>
            </a:r>
          </a:p>
          <a:p>
            <a:pPr indent="265113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Assistant de planification de réunions ou RDV</a:t>
            </a:r>
          </a:p>
          <a:p>
            <a:pPr indent="265113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Avis d’absence interne – externe</a:t>
            </a:r>
          </a:p>
          <a:p>
            <a:pPr indent="265113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Règles de filtrage centralisées sur le serveur</a:t>
            </a:r>
          </a:p>
          <a:p>
            <a:pPr indent="265113">
              <a:lnSpc>
                <a:spcPct val="200000"/>
              </a:lnSpc>
              <a:buFont typeface="Arial" pitchFamily="34" charset="0"/>
              <a:buChar char="•"/>
            </a:pPr>
            <a:r>
              <a:rPr lang="fr-FR" dirty="0" smtClean="0">
                <a:latin typeface="+mj-lt"/>
              </a:rPr>
              <a:t>Un </a:t>
            </a:r>
            <a:r>
              <a:rPr lang="fr-FR" dirty="0" err="1" smtClean="0">
                <a:latin typeface="+mj-lt"/>
              </a:rPr>
              <a:t>Webmail</a:t>
            </a:r>
            <a:r>
              <a:rPr lang="fr-FR" dirty="0" smtClean="0">
                <a:latin typeface="+mj-lt"/>
              </a:rPr>
              <a:t> plus convivial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60226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>
                <a:latin typeface="+mj-lt"/>
              </a:rPr>
              <a:t>Intérêt immédiat pour le LAPP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9388" y="-24"/>
            <a:ext cx="2714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fr-FR" sz="1600" dirty="0" smtClean="0"/>
              <a:t>Pourquoi MS Exchange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4" name="Nuage 3"/>
          <p:cNvSpPr/>
          <p:nvPr/>
        </p:nvSpPr>
        <p:spPr>
          <a:xfrm>
            <a:off x="2214546" y="642918"/>
            <a:ext cx="1643074" cy="1571636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Nuage 4"/>
          <p:cNvSpPr/>
          <p:nvPr/>
        </p:nvSpPr>
        <p:spPr>
          <a:xfrm>
            <a:off x="500034" y="2714620"/>
            <a:ext cx="2714644" cy="3071834"/>
          </a:xfrm>
          <a:prstGeom prst="cloud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450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Topologie Active Directory - Exchange</a:t>
            </a:r>
            <a:endParaRPr lang="fr-FR" sz="2000" dirty="0">
              <a:latin typeface="+mj-lt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928662" y="3500438"/>
            <a:ext cx="1500198" cy="1785949"/>
            <a:chOff x="326542" y="1273954"/>
            <a:chExt cx="2143140" cy="2083609"/>
          </a:xfrm>
        </p:grpSpPr>
        <p:pic>
          <p:nvPicPr>
            <p:cNvPr id="8" name="Picture 1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28" y="2307358"/>
              <a:ext cx="740646" cy="1050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2071678"/>
              <a:ext cx="740646" cy="1050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>
              <a:off x="326542" y="1273954"/>
              <a:ext cx="2143140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Domaine  IN2P3.FR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357686" y="3929066"/>
            <a:ext cx="1571636" cy="1643075"/>
            <a:chOff x="279767" y="3929066"/>
            <a:chExt cx="2643206" cy="2050337"/>
          </a:xfrm>
        </p:grpSpPr>
        <p:pic>
          <p:nvPicPr>
            <p:cNvPr id="12" name="Picture 1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0166" y="4929198"/>
              <a:ext cx="740646" cy="1050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4643446"/>
              <a:ext cx="740646" cy="1050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ZoneTexte 13"/>
            <p:cNvSpPr txBox="1"/>
            <p:nvPr/>
          </p:nvSpPr>
          <p:spPr>
            <a:xfrm>
              <a:off x="279767" y="3929066"/>
              <a:ext cx="2643206" cy="729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Domaine  LAPP.IN2P3.FR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143636" y="4000504"/>
            <a:ext cx="1857388" cy="1267247"/>
            <a:chOff x="5230210" y="4444811"/>
            <a:chExt cx="2686839" cy="1545371"/>
          </a:xfrm>
        </p:grpSpPr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5746910" y="4444811"/>
            <a:ext cx="858511" cy="935032"/>
          </p:xfrm>
          <a:graphic>
            <a:graphicData uri="http://schemas.openxmlformats.org/presentationml/2006/ole">
              <p:oleObj spid="_x0000_s1026" name="Clip" r:id="rId4" imgW="2501280" imgH="2615760" progId="">
                <p:embed/>
              </p:oleObj>
            </a:graphicData>
          </a:graphic>
        </p:graphicFrame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6559" y="4444811"/>
              <a:ext cx="933541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ZoneTexte 17"/>
            <p:cNvSpPr txBox="1"/>
            <p:nvPr/>
          </p:nvSpPr>
          <p:spPr>
            <a:xfrm>
              <a:off x="5230210" y="5577325"/>
              <a:ext cx="2686839" cy="4128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Clients Lapp.in2p3.fr</a:t>
              </a:r>
              <a:endParaRPr lang="fr-FR" sz="16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143504" y="1285860"/>
            <a:ext cx="2500330" cy="1214445"/>
            <a:chOff x="3398376" y="1785927"/>
            <a:chExt cx="4018388" cy="1571637"/>
          </a:xfrm>
        </p:grpSpPr>
        <p:grpSp>
          <p:nvGrpSpPr>
            <p:cNvPr id="20" name="Groupe 24"/>
            <p:cNvGrpSpPr/>
            <p:nvPr/>
          </p:nvGrpSpPr>
          <p:grpSpPr>
            <a:xfrm>
              <a:off x="4572000" y="2571744"/>
              <a:ext cx="1487147" cy="785820"/>
              <a:chOff x="4000496" y="2285991"/>
              <a:chExt cx="1487147" cy="785820"/>
            </a:xfrm>
          </p:grpSpPr>
          <p:pic>
            <p:nvPicPr>
              <p:cNvPr id="22" name="Picture 14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00496" y="2285991"/>
                <a:ext cx="1487147" cy="35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4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00496" y="2714620"/>
                <a:ext cx="1487147" cy="35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ZoneTexte 20"/>
            <p:cNvSpPr txBox="1"/>
            <p:nvPr/>
          </p:nvSpPr>
          <p:spPr>
            <a:xfrm>
              <a:off x="3398376" y="1785927"/>
              <a:ext cx="4018388" cy="796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FF0000"/>
                  </a:solidFill>
                </a:rPr>
                <a:t>Serveurs Exchange </a:t>
              </a:r>
              <a:r>
                <a:rPr lang="fr-FR" sz="1600" dirty="0" smtClean="0"/>
                <a:t>IN2P3.FR</a:t>
              </a:r>
              <a:endParaRPr lang="fr-FR" sz="1600" dirty="0"/>
            </a:p>
          </p:txBody>
        </p:sp>
      </p:grpSp>
      <p:cxnSp>
        <p:nvCxnSpPr>
          <p:cNvPr id="24" name="Connecteur droit avec flèche 23"/>
          <p:cNvCxnSpPr/>
          <p:nvPr/>
        </p:nvCxnSpPr>
        <p:spPr>
          <a:xfrm rot="5400000">
            <a:off x="5036347" y="2964653"/>
            <a:ext cx="1214446" cy="714380"/>
          </a:xfrm>
          <a:prstGeom prst="straightConnector1">
            <a:avLst/>
          </a:prstGeom>
          <a:ln w="57150">
            <a:solidFill>
              <a:srgbClr val="000099"/>
            </a:solidFill>
            <a:prstDash val="lg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6200000" flipH="1">
            <a:off x="6250793" y="2964653"/>
            <a:ext cx="1143008" cy="642942"/>
          </a:xfrm>
          <a:prstGeom prst="straightConnector1">
            <a:avLst/>
          </a:prstGeom>
          <a:ln w="57150">
            <a:solidFill>
              <a:srgbClr val="000099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85852" y="2714620"/>
            <a:ext cx="117397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Site Lyon</a:t>
            </a:r>
            <a:endParaRPr lang="fr-FR" sz="2000" dirty="0"/>
          </a:p>
        </p:txBody>
      </p:sp>
      <p:cxnSp>
        <p:nvCxnSpPr>
          <p:cNvPr id="27" name="Connecteur droit avec flèche 26"/>
          <p:cNvCxnSpPr/>
          <p:nvPr/>
        </p:nvCxnSpPr>
        <p:spPr>
          <a:xfrm rot="10800000">
            <a:off x="2643174" y="4500570"/>
            <a:ext cx="1643074" cy="285752"/>
          </a:xfrm>
          <a:prstGeom prst="straightConnector1">
            <a:avLst/>
          </a:prstGeom>
          <a:ln w="57150">
            <a:solidFill>
              <a:srgbClr val="000099"/>
            </a:solidFill>
            <a:prstDash val="lg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age 27"/>
          <p:cNvSpPr/>
          <p:nvPr/>
        </p:nvSpPr>
        <p:spPr>
          <a:xfrm>
            <a:off x="3857620" y="500054"/>
            <a:ext cx="5072098" cy="5857904"/>
          </a:xfrm>
          <a:prstGeom prst="cloud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500694" y="500042"/>
            <a:ext cx="171451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Site Annecy</a:t>
            </a:r>
            <a:endParaRPr lang="fr-FR" sz="2000" dirty="0"/>
          </a:p>
        </p:txBody>
      </p:sp>
      <p:sp>
        <p:nvSpPr>
          <p:cNvPr id="30" name="Rectangle 29"/>
          <p:cNvSpPr/>
          <p:nvPr/>
        </p:nvSpPr>
        <p:spPr>
          <a:xfrm>
            <a:off x="5767435" y="0"/>
            <a:ext cx="3192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363"/>
            <a:r>
              <a:rPr lang="fr-FR" sz="1600" dirty="0" smtClean="0"/>
              <a:t>Déploiement de MS Exchange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357422" y="313110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858148" y="192880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3" name="Picture 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3500438"/>
            <a:ext cx="857256" cy="813637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3143240" y="928670"/>
            <a:ext cx="71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WAN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5" name="Picture 1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857232"/>
            <a:ext cx="752678" cy="714380"/>
          </a:xfrm>
          <a:prstGeom prst="rect">
            <a:avLst/>
          </a:prstGeom>
          <a:noFill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285860"/>
            <a:ext cx="4989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Connecteur droit avec flèche 36"/>
          <p:cNvCxnSpPr/>
          <p:nvPr/>
        </p:nvCxnSpPr>
        <p:spPr>
          <a:xfrm rot="10800000">
            <a:off x="3714744" y="1357298"/>
            <a:ext cx="1714512" cy="428628"/>
          </a:xfrm>
          <a:prstGeom prst="straightConnector1">
            <a:avLst/>
          </a:prstGeom>
          <a:ln w="38100">
            <a:solidFill>
              <a:srgbClr val="000099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571612"/>
            <a:ext cx="645349" cy="70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4" name="ZoneTexte 3"/>
          <p:cNvSpPr txBox="1"/>
          <p:nvPr/>
        </p:nvSpPr>
        <p:spPr>
          <a:xfrm>
            <a:off x="2214546" y="1099781"/>
            <a:ext cx="59293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Protocole MAPI</a:t>
            </a:r>
          </a:p>
          <a:p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Outlook  2007 (MAPI) Local / </a:t>
            </a:r>
            <a:r>
              <a:rPr lang="fr-FR" dirty="0" err="1" smtClean="0">
                <a:latin typeface="+mj-lt"/>
              </a:rPr>
              <a:t>Anywhere</a:t>
            </a:r>
            <a:r>
              <a:rPr lang="fr-FR" dirty="0" smtClean="0">
                <a:latin typeface="+mj-lt"/>
              </a:rPr>
              <a:t>	</a:t>
            </a:r>
          </a:p>
          <a:p>
            <a:pPr indent="361950">
              <a:buFont typeface="Arial" pitchFamily="34" charset="0"/>
              <a:buChar char="•"/>
            </a:pPr>
            <a:endParaRPr lang="fr-FR" dirty="0" smtClean="0">
              <a:cs typeface="Arial" pitchFamily="34" charset="0"/>
            </a:endParaRPr>
          </a:p>
          <a:p>
            <a:r>
              <a:rPr lang="fr-F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Protocole IMAP</a:t>
            </a:r>
          </a:p>
          <a:p>
            <a:endParaRPr lang="fr-FR" dirty="0" smtClean="0">
              <a:cs typeface="Arial" pitchFamily="34" charset="0"/>
            </a:endParaRPr>
          </a:p>
          <a:p>
            <a:pPr indent="361950">
              <a:buFont typeface="Arial" pitchFamily="34" charset="0"/>
              <a:buChar char="•"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Thunderbird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+ plugin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Lightning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(IMAP)</a:t>
            </a:r>
          </a:p>
          <a:p>
            <a:pPr indent="3619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Pine (IMAP)</a:t>
            </a:r>
          </a:p>
          <a:p>
            <a:pPr indent="3619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Mail – Entourage  (Mac)</a:t>
            </a:r>
          </a:p>
          <a:p>
            <a:pPr indent="3619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Evolution (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Ubuntu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indent="361950">
              <a:buFont typeface="Arial" pitchFamily="34" charset="0"/>
              <a:buChar char="•"/>
            </a:pPr>
            <a:endParaRPr lang="fr-FR" sz="2000" dirty="0" smtClean="0"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Web Mail  OWA (Outlook Web Access)</a:t>
            </a:r>
          </a:p>
          <a:p>
            <a:endParaRPr lang="fr-FR" sz="2000" b="1" dirty="0" smtClean="0"/>
          </a:p>
          <a:p>
            <a:pPr indent="3619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Internet Explorer</a:t>
            </a:r>
          </a:p>
          <a:p>
            <a:pPr indent="361950">
              <a:buFont typeface="Arial" pitchFamily="34" charset="0"/>
              <a:buChar char="•"/>
            </a:pPr>
            <a:r>
              <a:rPr lang="fr-FR" dirty="0" err="1" smtClean="0">
                <a:latin typeface="Arial" pitchFamily="34" charset="0"/>
                <a:cs typeface="Arial" pitchFamily="34" charset="0"/>
              </a:rPr>
              <a:t>Firefox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(OWA light)</a:t>
            </a:r>
          </a:p>
          <a:p>
            <a:pPr indent="361950"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Safari (OWA light)</a:t>
            </a:r>
          </a:p>
          <a:p>
            <a:pPr indent="361950">
              <a:buFont typeface="Arial" pitchFamily="34" charset="0"/>
              <a:buChar char="•"/>
            </a:pPr>
            <a:endParaRPr lang="fr-FR" dirty="0" smtClean="0"/>
          </a:p>
          <a:p>
            <a:r>
              <a:rPr lang="fr-F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Protocole  ActiveSync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Synchronisation des PDA (Assistant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Num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 Personnel)</a:t>
            </a:r>
            <a:endParaRPr lang="fr-F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214950"/>
            <a:ext cx="7483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14282" y="0"/>
            <a:ext cx="306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+mj-lt"/>
              </a:rPr>
              <a:t>Les clients MS Exchange</a:t>
            </a:r>
            <a:endParaRPr lang="fr-FR" sz="2000" dirty="0"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7158" y="857232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Windows </a:t>
            </a:r>
          </a:p>
          <a:p>
            <a:pPr algn="ctr"/>
            <a:r>
              <a:rPr lang="fr-FR" sz="2000" b="1" dirty="0" smtClean="0"/>
              <a:t>Linux - Mac</a:t>
            </a:r>
            <a:endParaRPr lang="fr-FR" sz="2000" b="1" dirty="0"/>
          </a:p>
        </p:txBody>
      </p:sp>
      <p:sp>
        <p:nvSpPr>
          <p:cNvPr id="8" name="Arrondir un rectangle à un seul coin 7"/>
          <p:cNvSpPr/>
          <p:nvPr/>
        </p:nvSpPr>
        <p:spPr>
          <a:xfrm>
            <a:off x="2071670" y="2571744"/>
            <a:ext cx="5857916" cy="1500198"/>
          </a:xfrm>
          <a:prstGeom prst="round1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858016" y="307181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40 %</a:t>
            </a:r>
            <a:endParaRPr lang="fr-FR" sz="2400" dirty="0"/>
          </a:p>
        </p:txBody>
      </p:sp>
      <p:sp>
        <p:nvSpPr>
          <p:cNvPr id="10" name="Arrondir un rectangle à un seul coin 9"/>
          <p:cNvSpPr/>
          <p:nvPr/>
        </p:nvSpPr>
        <p:spPr>
          <a:xfrm>
            <a:off x="2071670" y="1428736"/>
            <a:ext cx="5786478" cy="714380"/>
          </a:xfrm>
          <a:prstGeom prst="round1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929454" y="1643050"/>
            <a:ext cx="8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60 %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5767435" y="0"/>
            <a:ext cx="3192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363"/>
            <a:r>
              <a:rPr lang="fr-FR" sz="1600" dirty="0" smtClean="0"/>
              <a:t>Déploiement de MS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8</a:t>
            </a:fld>
            <a:endParaRPr kumimoji="0" lang="en-US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357554" y="2071678"/>
            <a:ext cx="3500462" cy="100013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0" y="0"/>
            <a:ext cx="4347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Sécurisation des données Exchange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e 12"/>
          <p:cNvGrpSpPr/>
          <p:nvPr/>
        </p:nvGrpSpPr>
        <p:grpSpPr>
          <a:xfrm>
            <a:off x="4143372" y="1142984"/>
            <a:ext cx="2292615" cy="1978899"/>
            <a:chOff x="5429366" y="-83019"/>
            <a:chExt cx="2110485" cy="1764879"/>
          </a:xfrm>
        </p:grpSpPr>
        <p:pic>
          <p:nvPicPr>
            <p:cNvPr id="7" name="Picture 1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99879" y="745236"/>
              <a:ext cx="681808" cy="93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ZoneTexte 7"/>
            <p:cNvSpPr txBox="1"/>
            <p:nvPr/>
          </p:nvSpPr>
          <p:spPr>
            <a:xfrm>
              <a:off x="5429366" y="-83019"/>
              <a:ext cx="2110485" cy="713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latin typeface="Arial" pitchFamily="34" charset="0"/>
                  <a:cs typeface="Arial" pitchFamily="34" charset="0"/>
                </a:rPr>
                <a:t>DPM2007</a:t>
              </a:r>
            </a:p>
            <a:p>
              <a:pPr algn="ctr"/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(Data Protection Manager)</a:t>
              </a:r>
            </a:p>
            <a:p>
              <a:pPr algn="ctr"/>
              <a:r>
                <a:rPr lang="fr-FR" sz="16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Rétention 2 mois</a:t>
              </a:r>
            </a:p>
          </p:txBody>
        </p:sp>
      </p:grpSp>
      <p:grpSp>
        <p:nvGrpSpPr>
          <p:cNvPr id="9" name="Groupe 13"/>
          <p:cNvGrpSpPr/>
          <p:nvPr/>
        </p:nvGrpSpPr>
        <p:grpSpPr>
          <a:xfrm>
            <a:off x="7161172" y="1714488"/>
            <a:ext cx="1554201" cy="2863168"/>
            <a:chOff x="6858016" y="1461045"/>
            <a:chExt cx="2357454" cy="394421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0958" y="3214686"/>
              <a:ext cx="123825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e 12"/>
            <p:cNvGrpSpPr/>
            <p:nvPr/>
          </p:nvGrpSpPr>
          <p:grpSpPr>
            <a:xfrm>
              <a:off x="6858016" y="1461045"/>
              <a:ext cx="1595185" cy="1761571"/>
              <a:chOff x="6357950" y="197186"/>
              <a:chExt cx="1595185" cy="1761571"/>
            </a:xfrm>
          </p:grpSpPr>
          <p:pic>
            <p:nvPicPr>
              <p:cNvPr id="13" name="Picture 11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57950" y="825859"/>
                <a:ext cx="824684" cy="1132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ZoneTexte 13"/>
              <p:cNvSpPr txBox="1"/>
              <p:nvPr/>
            </p:nvSpPr>
            <p:spPr>
              <a:xfrm>
                <a:off x="6764989" y="197186"/>
                <a:ext cx="1188146" cy="33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b="1" dirty="0" err="1" smtClean="0">
                    <a:latin typeface="Arial" pitchFamily="34" charset="0"/>
                    <a:cs typeface="Arial" pitchFamily="34" charset="0"/>
                  </a:rPr>
                  <a:t>Networker</a:t>
                </a:r>
                <a:endParaRPr lang="fr-FR" sz="16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7358082" y="4328046"/>
              <a:ext cx="18573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Librairie</a:t>
              </a:r>
            </a:p>
            <a:p>
              <a:pPr algn="ctr"/>
              <a:r>
                <a:rPr lang="fr-FR" sz="1600" dirty="0" smtClean="0">
                  <a:latin typeface="Arial" pitchFamily="34" charset="0"/>
                  <a:cs typeface="Arial" pitchFamily="34" charset="0"/>
                </a:rPr>
                <a:t>Bandes LTO</a:t>
              </a:r>
            </a:p>
            <a:p>
              <a:endParaRPr lang="fr-FR" sz="1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fr-FR" sz="1600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Rétention 6 mois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3929058" y="264318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30 mn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643570" y="313110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Hebdom</a:t>
            </a:r>
            <a:r>
              <a:rPr lang="fr-FR" dirty="0" smtClean="0"/>
              <a:t>.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285852" y="1000108"/>
            <a:ext cx="2000264" cy="1928826"/>
            <a:chOff x="714348" y="1000108"/>
            <a:chExt cx="2000264" cy="1928826"/>
          </a:xfrm>
        </p:grpSpPr>
        <p:grpSp>
          <p:nvGrpSpPr>
            <p:cNvPr id="18" name="Groupe 22"/>
            <p:cNvGrpSpPr/>
            <p:nvPr/>
          </p:nvGrpSpPr>
          <p:grpSpPr>
            <a:xfrm>
              <a:off x="785786" y="1142984"/>
              <a:ext cx="1848583" cy="1624438"/>
              <a:chOff x="785786" y="1142984"/>
              <a:chExt cx="1848583" cy="1624438"/>
            </a:xfrm>
          </p:grpSpPr>
          <p:grpSp>
            <p:nvGrpSpPr>
              <p:cNvPr id="20" name="Groupe 10"/>
              <p:cNvGrpSpPr/>
              <p:nvPr/>
            </p:nvGrpSpPr>
            <p:grpSpPr>
              <a:xfrm>
                <a:off x="928662" y="1142984"/>
                <a:ext cx="1428760" cy="1077714"/>
                <a:chOff x="7286644" y="4000504"/>
                <a:chExt cx="1428760" cy="1077714"/>
              </a:xfrm>
            </p:grpSpPr>
            <p:pic>
              <p:nvPicPr>
                <p:cNvPr id="22" name="Picture 14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286644" y="4643446"/>
                  <a:ext cx="1428760" cy="4347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ZoneTexte 12"/>
                <p:cNvSpPr txBox="1"/>
                <p:nvPr/>
              </p:nvSpPr>
              <p:spPr>
                <a:xfrm>
                  <a:off x="7317822" y="4000504"/>
                  <a:ext cx="13436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600" b="1" dirty="0" smtClean="0">
                      <a:latin typeface="Arial" pitchFamily="34" charset="0"/>
                      <a:cs typeface="Arial" pitchFamily="34" charset="0"/>
                    </a:rPr>
                    <a:t>Serveur</a:t>
                  </a:r>
                </a:p>
                <a:p>
                  <a:pPr algn="ctr"/>
                  <a:r>
                    <a:rPr lang="fr-FR" sz="1600" b="1" dirty="0" smtClean="0">
                      <a:latin typeface="Arial" pitchFamily="34" charset="0"/>
                      <a:cs typeface="Arial" pitchFamily="34" charset="0"/>
                    </a:rPr>
                    <a:t>EXCHANGE</a:t>
                  </a:r>
                </a:p>
              </p:txBody>
            </p:sp>
          </p:grpSp>
          <p:sp>
            <p:nvSpPr>
              <p:cNvPr id="21" name="ZoneTexte 20"/>
              <p:cNvSpPr txBox="1"/>
              <p:nvPr/>
            </p:nvSpPr>
            <p:spPr>
              <a:xfrm>
                <a:off x="785786" y="2428868"/>
                <a:ext cx="18485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>
                    <a:solidFill>
                      <a:srgbClr val="000099"/>
                    </a:solidFill>
                    <a:latin typeface="Arial" pitchFamily="34" charset="0"/>
                    <a:cs typeface="Arial" pitchFamily="34" charset="0"/>
                  </a:rPr>
                  <a:t>Rétention 30 jours</a:t>
                </a:r>
                <a:endParaRPr lang="fr-FR" sz="1600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Rectangle à coins arrondis 18"/>
            <p:cNvSpPr/>
            <p:nvPr/>
          </p:nvSpPr>
          <p:spPr>
            <a:xfrm>
              <a:off x="714348" y="1000108"/>
              <a:ext cx="2000264" cy="192882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214414" y="3929066"/>
            <a:ext cx="39290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Volumétrie actuelle :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DB Exchange :		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75 Go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Sauvegarde DPM :	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700 Go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51170" y="-24"/>
            <a:ext cx="3192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363"/>
            <a:r>
              <a:rPr lang="fr-FR" sz="1600" dirty="0" smtClean="0"/>
              <a:t>Déploiement de MS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JI 2010 - Exchange LAPP</a:t>
            </a:r>
            <a:endParaRPr kumimoji="0"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5822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Migration  progressive vers MS Exchange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1563" y="1120676"/>
            <a:ext cx="796087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265113">
              <a:lnSpc>
                <a:spcPct val="150000"/>
              </a:lnSpc>
              <a:buFont typeface="Arial" pitchFamily="34" charset="0"/>
              <a:buChar char="•"/>
              <a:tabLst>
                <a:tab pos="85725" algn="l"/>
              </a:tabLs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Choix d’une migration  manuelle par services et par expériences</a:t>
            </a:r>
          </a:p>
          <a:p>
            <a:pPr marL="363538" indent="265113">
              <a:lnSpc>
                <a:spcPct val="150000"/>
              </a:lnSpc>
              <a:tabLst>
                <a:tab pos="85725" algn="l"/>
              </a:tabLs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Redirection progressive des utilisateurs</a:t>
            </a:r>
          </a:p>
          <a:p>
            <a:pPr marL="363538" indent="265113">
              <a:lnSpc>
                <a:spcPct val="150000"/>
              </a:lnSpc>
              <a:tabLst>
                <a:tab pos="85725" algn="l"/>
              </a:tabLs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Accompagnement des utilisateurs pour migrer vers Exchange :</a:t>
            </a:r>
          </a:p>
          <a:p>
            <a:pPr marL="628650" indent="265113">
              <a:lnSpc>
                <a:spcPct val="150000"/>
              </a:lnSpc>
              <a:buFont typeface="Wingdings" pitchFamily="2" charset="2"/>
              <a:buChar char="§"/>
              <a:tabLst>
                <a:tab pos="85725" algn="l"/>
              </a:tabLs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Migration des dossiers de messagerie</a:t>
            </a:r>
          </a:p>
          <a:p>
            <a:pPr marL="628650" indent="265113">
              <a:lnSpc>
                <a:spcPct val="150000"/>
              </a:lnSpc>
              <a:tabLst>
                <a:tab pos="85725" algn="l"/>
              </a:tabLs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Un simple couper-coller de dossiers dans Outlook</a:t>
            </a:r>
          </a:p>
          <a:p>
            <a:pPr marL="628650" indent="265113">
              <a:lnSpc>
                <a:spcPct val="150000"/>
              </a:lnSpc>
              <a:buFont typeface="Wingdings" pitchFamily="2" charset="2"/>
              <a:buChar char="§"/>
              <a:tabLst>
                <a:tab pos="85725" algn="l"/>
              </a:tabLs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Migration des carnets d’adresses</a:t>
            </a:r>
          </a:p>
          <a:p>
            <a:pPr marL="628650" indent="265113">
              <a:lnSpc>
                <a:spcPct val="150000"/>
              </a:lnSpc>
              <a:tabLst>
                <a:tab pos="85725" algn="l"/>
              </a:tabLst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	Fonction Importer - Exporter</a:t>
            </a:r>
          </a:p>
          <a:p>
            <a:pPr marL="363538" indent="26511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Une opportunité pour un « Grand nettoyage » :</a:t>
            </a:r>
          </a:p>
          <a:p>
            <a:pPr marL="363538" indent="265113"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comptes historiques, listes obsolètes, dossiers de messagerie …</a:t>
            </a:r>
          </a:p>
          <a:p>
            <a:pPr marL="363538" indent="265113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La mise en place d’une formation Outlook est prévue</a:t>
            </a:r>
          </a:p>
          <a:p>
            <a:pPr marL="363538" indent="265113">
              <a:lnSpc>
                <a:spcPct val="150000"/>
              </a:lnSpc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afin de mieux exploiter les possibilités  de cet outil</a:t>
            </a:r>
          </a:p>
        </p:txBody>
      </p:sp>
      <p:sp>
        <p:nvSpPr>
          <p:cNvPr id="6" name="Rectangle 5"/>
          <p:cNvSpPr/>
          <p:nvPr/>
        </p:nvSpPr>
        <p:spPr>
          <a:xfrm>
            <a:off x="5951170" y="0"/>
            <a:ext cx="3192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60363"/>
            <a:r>
              <a:rPr lang="fr-FR" sz="1600" dirty="0" smtClean="0"/>
              <a:t>Déploiement de MS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913</Words>
  <Application>Microsoft Office PowerPoint</Application>
  <PresentationFormat>Affichage à l'écran (4:3)</PresentationFormat>
  <Paragraphs>314</Paragraphs>
  <Slides>30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4" baseType="lpstr">
      <vt:lpstr>Flow</vt:lpstr>
      <vt:lpstr>1_Conception personnalisée</vt:lpstr>
      <vt:lpstr>Conception personnalisée</vt:lpstr>
      <vt:lpstr>Clip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Company>CNRS 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girault</dc:creator>
  <cp:lastModifiedBy>girault</cp:lastModifiedBy>
  <cp:revision>74</cp:revision>
  <dcterms:created xsi:type="dcterms:W3CDTF">2010-05-15T20:08:53Z</dcterms:created>
  <dcterms:modified xsi:type="dcterms:W3CDTF">2010-05-17T16:13:50Z</dcterms:modified>
</cp:coreProperties>
</file>