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65" r:id="rId3"/>
    <p:sldId id="270" r:id="rId4"/>
    <p:sldId id="269" r:id="rId5"/>
    <p:sldId id="272" r:id="rId6"/>
    <p:sldId id="271" r:id="rId7"/>
    <p:sldId id="274" r:id="rId8"/>
    <p:sldId id="273" r:id="rId9"/>
    <p:sldId id="275" r:id="rId10"/>
    <p:sldId id="276" r:id="rId11"/>
    <p:sldId id="277" r:id="rId12"/>
    <p:sldId id="304" r:id="rId13"/>
    <p:sldId id="278" r:id="rId14"/>
    <p:sldId id="279" r:id="rId15"/>
    <p:sldId id="257" r:id="rId16"/>
    <p:sldId id="312" r:id="rId17"/>
    <p:sldId id="314" r:id="rId18"/>
    <p:sldId id="282" r:id="rId19"/>
    <p:sldId id="313" r:id="rId20"/>
    <p:sldId id="305" r:id="rId21"/>
    <p:sldId id="306" r:id="rId22"/>
    <p:sldId id="307" r:id="rId23"/>
    <p:sldId id="310" r:id="rId24"/>
    <p:sldId id="311" r:id="rId25"/>
    <p:sldId id="309" r:id="rId26"/>
    <p:sldId id="308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OUTIGNY" initials="D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8D8D8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0" autoAdjust="0"/>
    <p:restoredTop sz="91453" autoAdjust="0"/>
  </p:normalViewPr>
  <p:slideViewPr>
    <p:cSldViewPr>
      <p:cViewPr>
        <p:scale>
          <a:sx n="80" d="100"/>
          <a:sy n="80" d="100"/>
        </p:scale>
        <p:origin x="-59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071802" y="4071942"/>
            <a:ext cx="6072198" cy="64294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Optimisation des performances énergétiques d'une salle machine</a:t>
            </a:r>
            <a:endParaRPr lang="fr-FR" sz="2800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4000496" y="5214950"/>
            <a:ext cx="3286180" cy="47626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L'exemple du CC-IN2P3</a:t>
            </a:r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0" y="5154637"/>
            <a:ext cx="3631336" cy="1989139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42844" y="4714884"/>
            <a:ext cx="2347898" cy="357190"/>
          </a:xfrm>
        </p:spPr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29965" y="414338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Dominique Boutigny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6143644"/>
            <a:ext cx="164307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/>
              <a:t>JI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Refroidissement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214554"/>
            <a:ext cx="597126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57158" y="150017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Organisation en allées chaudes / allées froides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2910" y="5500702"/>
            <a:ext cx="200026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Armoire de clim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2571744"/>
            <a:ext cx="128588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Serveurs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86116" y="2500306"/>
            <a:ext cx="135732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Capotage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2066" y="3857628"/>
            <a:ext cx="17145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Reprise d'air chaud</a:t>
            </a:r>
            <a:endParaRPr lang="fr-FR" sz="2000" dirty="0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 bwMode="auto">
          <a:xfrm rot="10800000" flipV="1">
            <a:off x="3500430" y="4211570"/>
            <a:ext cx="1571636" cy="5747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>
            <a:stCxn id="10" idx="2"/>
          </p:cNvCxnSpPr>
          <p:nvPr/>
        </p:nvCxnSpPr>
        <p:spPr bwMode="auto">
          <a:xfrm rot="5400000">
            <a:off x="3218279" y="2611064"/>
            <a:ext cx="457146" cy="1035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comportement non intuitif…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8194" name="Picture 2" descr="D:\Mes documents\CCIN2P3\Présentations\EcoInfo\Image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161020" cy="4939820"/>
          </a:xfrm>
          <a:prstGeom prst="rect">
            <a:avLst/>
          </a:prstGeom>
          <a:noFill/>
        </p:spPr>
      </p:pic>
      <p:pic>
        <p:nvPicPr>
          <p:cNvPr id="8196" name="Picture 4" descr="D:\Mes documents\CCIN2P3\Présentations\EcoInfo\Image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4143372" cy="491611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00232" y="6150114"/>
            <a:ext cx="671517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Un monitoring efficace est indispensable afin de comprendre en temps réel le fonctionnement de la salle</a:t>
            </a:r>
            <a:endParaRPr lang="fr-FR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Plus il fait chaud… moins il fait froid !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3" descr="D:\Mes documents\CCIN2P3\Évaluation\COS\2008\Graph ST1 21-04_19-05.png"/>
          <p:cNvPicPr>
            <a:picLocks noChangeAspect="1" noChangeArrowheads="1"/>
          </p:cNvPicPr>
          <p:nvPr/>
        </p:nvPicPr>
        <p:blipFill>
          <a:blip r:embed="rId3" cstate="print"/>
          <a:srcRect t="17632"/>
          <a:stretch>
            <a:fillRect/>
          </a:stretch>
        </p:blipFill>
        <p:spPr bwMode="auto">
          <a:xfrm>
            <a:off x="2639353" y="3835730"/>
            <a:ext cx="5946507" cy="2525278"/>
          </a:xfrm>
          <a:prstGeom prst="rect">
            <a:avLst/>
          </a:prstGeom>
          <a:noFill/>
        </p:spPr>
      </p:pic>
      <p:pic>
        <p:nvPicPr>
          <p:cNvPr id="7" name="Picture 2" descr="D:\Mes documents\CCIN2P3\Évaluation\COS\2008\ConsoElec21-04_19-05.png"/>
          <p:cNvPicPr>
            <a:picLocks noChangeAspect="1" noChangeArrowheads="1"/>
          </p:cNvPicPr>
          <p:nvPr/>
        </p:nvPicPr>
        <p:blipFill>
          <a:blip r:embed="rId4" cstate="print"/>
          <a:srcRect t="25148" r="3964"/>
          <a:stretch>
            <a:fillRect/>
          </a:stretch>
        </p:blipFill>
        <p:spPr bwMode="auto">
          <a:xfrm>
            <a:off x="0" y="1175657"/>
            <a:ext cx="5700156" cy="296909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715008" y="1714488"/>
            <a:ext cx="271464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Puissance électrique consommée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4786322"/>
            <a:ext cx="171451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Température extérieure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072198" y="3286124"/>
            <a:ext cx="228601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~20 kW / </a:t>
            </a:r>
            <a:r>
              <a:rPr lang="fr-FR" baseline="30000" dirty="0" err="1" smtClean="0"/>
              <a:t>o</a:t>
            </a:r>
            <a:r>
              <a:rPr lang="fr-FR" dirty="0" err="1" smtClean="0"/>
              <a:t>C</a:t>
            </a:r>
            <a:r>
              <a:rPr lang="fr-FR" dirty="0" smtClean="0"/>
              <a:t> !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38458"/>
            <a:ext cx="2248944" cy="3081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survivre 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1434742"/>
            <a:ext cx="364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Améliorer l’efficacité du refroidissement</a:t>
            </a:r>
          </a:p>
          <a:p>
            <a:r>
              <a:rPr lang="fr-FR" smtClean="0"/>
              <a:t>Air </a:t>
            </a:r>
            <a:r>
              <a:rPr lang="fr-FR" smtClean="0">
                <a:sym typeface="Wingdings" pitchFamily="2" charset="2"/>
              </a:rPr>
              <a:t> Eau</a:t>
            </a:r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357562"/>
            <a:ext cx="2607365" cy="31861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85786" y="5814972"/>
            <a:ext cx="8572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Avant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91326" y="2857496"/>
            <a:ext cx="9948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Arrière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57686" y="1714488"/>
            <a:ext cx="4429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Système IBM i-</a:t>
            </a:r>
            <a:r>
              <a:rPr lang="fr-FR" sz="2000" dirty="0" err="1" smtClean="0"/>
              <a:t>dataplex</a:t>
            </a:r>
            <a:endParaRPr lang="fr-FR" sz="2000" dirty="0" smtClean="0"/>
          </a:p>
          <a:p>
            <a:r>
              <a:rPr lang="fr-FR" sz="2000" dirty="0" smtClean="0"/>
              <a:t>412 serveurs (5 racks) – Intel 5430 LV – 2.66 GHz – 50 W</a:t>
            </a:r>
          </a:p>
          <a:p>
            <a:r>
              <a:rPr lang="fr-FR" sz="2000" dirty="0" smtClean="0"/>
              <a:t>85 kW total – ~pas de chaleur  en dehors des racks</a:t>
            </a:r>
          </a:p>
          <a:p>
            <a:endParaRPr lang="fr-FR" sz="2000" dirty="0" smtClean="0"/>
          </a:p>
          <a:p>
            <a:r>
              <a:rPr lang="fr-FR" sz="2000" dirty="0" smtClean="0"/>
              <a:t>Aussi efficace que des racks entièrement fermés</a:t>
            </a:r>
          </a:p>
          <a:p>
            <a:endParaRPr lang="fr-FR" sz="2000" dirty="0" smtClean="0"/>
          </a:p>
          <a:p>
            <a:r>
              <a:rPr lang="fr-FR" sz="2000" dirty="0" smtClean="0"/>
              <a:t>Moins cher que des lames fin 2008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00562" y="6072206"/>
            <a:ext cx="321471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Échangeur sur porte arrière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rot="10800000">
            <a:off x="3857620" y="5572140"/>
            <a:ext cx="642942" cy="50006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iDataplex</a:t>
            </a:r>
            <a:r>
              <a:rPr lang="fr-FR" dirty="0" smtClean="0"/>
              <a:t> et portes froides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4099" name="Picture 3" descr="D:\Mes documents\CCIN2P3\Présentations\ANGD\Photos\P10500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214422"/>
            <a:ext cx="2714644" cy="3619525"/>
          </a:xfrm>
          <a:prstGeom prst="rect">
            <a:avLst/>
          </a:prstGeom>
          <a:noFill/>
        </p:spPr>
      </p:pic>
      <p:pic>
        <p:nvPicPr>
          <p:cNvPr id="4100" name="Picture 4" descr="D:\Mes documents\CCIN2P3\Présentations\ANGD\Photos\P10500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857496"/>
            <a:ext cx="2625347" cy="3500463"/>
          </a:xfrm>
          <a:prstGeom prst="rect">
            <a:avLst/>
          </a:prstGeom>
          <a:noFill/>
        </p:spPr>
      </p:pic>
      <p:pic>
        <p:nvPicPr>
          <p:cNvPr id="4101" name="Picture 5" descr="D:\Mes documents\CCIN2P3\Présentations\ANGD\Photos\P10500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1785925"/>
            <a:ext cx="3071834" cy="409577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000364" y="128586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Fonctionne avec de l'eau à 18</a:t>
            </a:r>
            <a:r>
              <a:rPr lang="fr-FR" sz="2000" baseline="30000" dirty="0" smtClean="0"/>
              <a:t>o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pas de condensation</a:t>
            </a:r>
            <a:endParaRPr lang="fr-FR" sz="2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42844" y="507207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Nécessite l'installation d'un échangeur eau glacée – eau à 18</a:t>
            </a:r>
            <a:r>
              <a:rPr lang="fr-FR" sz="2000" baseline="30000" dirty="0" smtClean="0"/>
              <a:t>o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L'étape d'après…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00438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191006" cy="25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000108"/>
            <a:ext cx="43844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5429256" y="4071942"/>
            <a:ext cx="342902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Confinement des allées chaudes et refroidissement intégré aux racks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7" cstate="print"/>
          <a:srcRect l="27500" r="15000"/>
          <a:stretch>
            <a:fillRect/>
          </a:stretch>
        </p:blipFill>
        <p:spPr bwMode="auto">
          <a:xfrm>
            <a:off x="8241770" y="714356"/>
            <a:ext cx="9022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 descr="D:\Mes documents\Mes images\CC-IN2P3\IMG_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04332" cy="5072098"/>
          </a:xfrm>
          <a:prstGeom prst="rect">
            <a:avLst/>
          </a:prstGeom>
          <a:noFill/>
        </p:spPr>
      </p:pic>
      <p:pic>
        <p:nvPicPr>
          <p:cNvPr id="3075" name="Picture 3" descr="D:\Mes documents\Mes images\CC-IN2P3\IMG_4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838" y="0"/>
            <a:ext cx="3883162" cy="517719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5072074"/>
            <a:ext cx="378618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Racks refroidis autonomes</a:t>
            </a:r>
          </a:p>
          <a:p>
            <a:r>
              <a:rPr lang="fr-FR" sz="2000" dirty="0" smtClean="0"/>
              <a:t>Noter les serveurs de stockage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14778" y="5166382"/>
            <a:ext cx="492922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Chaque nouvelle technologie est évaluée en fonction du rapport CPU / W</a:t>
            </a:r>
          </a:p>
          <a:p>
            <a:r>
              <a:rPr lang="fr-FR" sz="1800" dirty="0" smtClean="0"/>
              <a:t>Ici des lames Dell – La prochaine étape sera certainement des serveurs 1U équipés de 4 mini cartes mères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fin des faux plancher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://hosting-ie.com/images/inflow_ID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4086225" cy="292417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2844" y="42862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Avec les techniques de racks refroidis avec un circuit d'eau glacée, les faux planchers sont devenus inutiles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507207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Passage des câbles et des tuyaux par le haut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71670" y="5578634"/>
            <a:ext cx="671517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Visibilité – Clarté des cheminements – Facilités de branchement – Résistance du sol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15140" y="1928802"/>
            <a:ext cx="221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faut encore vaincre la résistance des bureaux d'étude !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astuces!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fr-FR"/>
          </a:p>
        </p:txBody>
      </p:sp>
      <p:pic>
        <p:nvPicPr>
          <p:cNvPr id="3074" name="Picture 2" descr="D:\Mes documents\CCIN2P3\Infrastructure\Photos\020620091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00108"/>
            <a:ext cx="3600000" cy="2699458"/>
          </a:xfrm>
          <a:prstGeom prst="rect">
            <a:avLst/>
          </a:prstGeom>
          <a:noFill/>
        </p:spPr>
      </p:pic>
      <p:pic>
        <p:nvPicPr>
          <p:cNvPr id="3075" name="Picture 3" descr="D:\Mes documents\CCIN2P3\Évaluation\COS\2009\EG 2009-06-1à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9144000" cy="294255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786182" y="1357298"/>
            <a:ext cx="514353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smtClean="0"/>
              <a:t>Brumisateurs d'eau installés sous les aéroréfrigérants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14546" y="3714752"/>
            <a:ext cx="214314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smtClean="0"/>
              <a:t>Brumisation 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00760" y="3143248"/>
            <a:ext cx="214314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smtClean="0"/>
              <a:t>Brumisation off</a:t>
            </a:r>
          </a:p>
        </p:txBody>
      </p:sp>
      <p:cxnSp>
        <p:nvCxnSpPr>
          <p:cNvPr id="12" name="Connecteur droit avec flèche 11"/>
          <p:cNvCxnSpPr>
            <a:stCxn id="9" idx="2"/>
          </p:cNvCxnSpPr>
          <p:nvPr/>
        </p:nvCxnSpPr>
        <p:spPr bwMode="auto">
          <a:xfrm rot="16200000" flipH="1">
            <a:off x="3379014" y="4021964"/>
            <a:ext cx="1242964" cy="1428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5400000">
            <a:off x="5500694" y="3643314"/>
            <a:ext cx="1643074" cy="1500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3714744" y="2285992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Boosters Adiabatiques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persévérance fini par payer…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" t="14318" r="6304" b="11487"/>
          <a:stretch>
            <a:fillRect/>
          </a:stretch>
        </p:blipFill>
        <p:spPr bwMode="auto">
          <a:xfrm>
            <a:off x="285720" y="2214554"/>
            <a:ext cx="75724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 bwMode="auto">
          <a:xfrm>
            <a:off x="5429256" y="3071810"/>
            <a:ext cx="1143008" cy="71438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142873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semble bien que nous ayons finalement réussi à casser le rythme infernal…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2285984" y="2000240"/>
            <a:ext cx="3571900" cy="10715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938986" cy="609600"/>
          </a:xfrm>
        </p:spPr>
        <p:txBody>
          <a:bodyPr/>
          <a:lstStyle/>
          <a:p>
            <a:r>
              <a:rPr lang="fr-FR" dirty="0" smtClean="0"/>
              <a:t>Évolution des ressources au CC-IN2P3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71546"/>
            <a:ext cx="4989515" cy="304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3493410"/>
            <a:ext cx="5000628" cy="30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10" y="4143380"/>
            <a:ext cx="3024192" cy="202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1772746" cy="24288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du CC-IN2P3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4098" name="Objet 45"/>
          <p:cNvPicPr>
            <a:picLocks noChangeArrowheads="1"/>
          </p:cNvPicPr>
          <p:nvPr/>
        </p:nvPicPr>
        <p:blipFill>
          <a:blip r:embed="rId3" cstate="print"/>
          <a:srcRect b="-294"/>
          <a:stretch>
            <a:fillRect/>
          </a:stretch>
        </p:blipFill>
        <p:spPr bwMode="auto">
          <a:xfrm>
            <a:off x="142876" y="1285860"/>
            <a:ext cx="6429388" cy="368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85720" y="514351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~900 m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– Bâtiment séparé et indépendant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86050" y="5715016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Bâtiment totalement dédié à l’informatique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796110" cy="609600"/>
          </a:xfrm>
        </p:spPr>
        <p:txBody>
          <a:bodyPr/>
          <a:lstStyle/>
          <a:p>
            <a:r>
              <a:rPr lang="fr-FR" smtClean="0"/>
              <a:t>Dimensionnement de la nouvelle salle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122" name="Imag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200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3175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2844" y="1428736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~40 groupes ayant des besoins "standards"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Respect des engagements par rapport au LHC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Prévision d'un upgrade du LHC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Prévision d'une augmentation importante des besoins des astroparticules</a:t>
            </a:r>
          </a:p>
          <a:p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0" y="50006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Extrapolation jusqu'en 2019: 216 racks et 3.2 MW de puissance électrique (~5 MW avec le refroidissement)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96110" cy="609600"/>
          </a:xfrm>
        </p:spPr>
        <p:txBody>
          <a:bodyPr/>
          <a:lstStyle/>
          <a:p>
            <a:r>
              <a:rPr lang="fr-FR" smtClean="0"/>
              <a:t>Dimensionnement de la nouvelle salle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14414" y="1428736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smtClean="0"/>
              <a:t>3 étapes: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00034" y="3286125"/>
          <a:ext cx="8215368" cy="2786081"/>
        </p:xfrm>
        <a:graphic>
          <a:graphicData uri="http://schemas.openxmlformats.org/drawingml/2006/table">
            <a:tbl>
              <a:tblPr/>
              <a:tblGrid>
                <a:gridCol w="2053842"/>
                <a:gridCol w="2053842"/>
                <a:gridCol w="2053842"/>
                <a:gridCol w="2053842"/>
              </a:tblGrid>
              <a:tr h="769386">
                <a:tc>
                  <a:txBody>
                    <a:bodyPr/>
                    <a:lstStyle/>
                    <a:p>
                      <a:endParaRPr lang="fr-FR" sz="1050" noProof="0" dirty="0">
                        <a:latin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Niveau 3</a:t>
                      </a:r>
                      <a:endParaRPr lang="fr-FR" sz="1400" noProof="0" smtClean="0">
                        <a:latin typeface="Times"/>
                        <a:ea typeface="Time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Workers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Niveau</a:t>
                      </a:r>
                      <a:r>
                        <a:rPr lang="fr-FR" sz="1400" b="1" baseline="0" noProof="0" smtClean="0">
                          <a:latin typeface="Times"/>
                          <a:ea typeface="Times"/>
                          <a:cs typeface="Times New Roman"/>
                        </a:rPr>
                        <a:t> 2</a:t>
                      </a:r>
                      <a:endParaRPr lang="fr-FR" sz="1400" noProof="0" smtClean="0">
                        <a:latin typeface="Times"/>
                        <a:ea typeface="Time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Stockage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Niveau</a:t>
                      </a:r>
                      <a:r>
                        <a:rPr lang="fr-FR" sz="1400" b="1" baseline="0" noProof="0" smtClean="0">
                          <a:latin typeface="Times"/>
                          <a:ea typeface="Times"/>
                          <a:cs typeface="Times New Roman"/>
                        </a:rPr>
                        <a:t> 1</a:t>
                      </a:r>
                      <a:endParaRPr lang="fr-FR" sz="1400" noProof="0" smtClean="0">
                        <a:latin typeface="Times"/>
                        <a:ea typeface="Time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"/>
                          <a:ea typeface="Times"/>
                          <a:cs typeface="Times New Roman"/>
                        </a:rPr>
                        <a:t>Haute Dispo.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</a:tr>
              <a:tr h="484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Redondance froid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N+1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N+1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2N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</a:tr>
              <a:tr h="537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Redondance élec.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latin typeface="Times"/>
                          <a:ea typeface="Times"/>
                          <a:cs typeface="Times New Roman"/>
                        </a:rPr>
                        <a:t>N </a:t>
                      </a:r>
                      <a:endParaRPr lang="fr-FR" sz="1400" noProof="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N+1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2N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</a:tr>
              <a:tr h="447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Alimentations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latin typeface="Times"/>
                          <a:ea typeface="Times"/>
                          <a:cs typeface="Times New Roman"/>
                        </a:rPr>
                        <a:t>Simples </a:t>
                      </a:r>
                      <a:endParaRPr lang="fr-FR" sz="1400" noProof="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latin typeface="Times"/>
                          <a:ea typeface="Times"/>
                          <a:cs typeface="Times New Roman"/>
                        </a:rPr>
                        <a:t>Doubles</a:t>
                      </a:r>
                      <a:endParaRPr lang="fr-FR" sz="1400" noProof="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latin typeface="Times"/>
                          <a:ea typeface="Times"/>
                          <a:cs typeface="Times New Roman"/>
                        </a:rPr>
                        <a:t>Doubles </a:t>
                      </a:r>
                      <a:endParaRPr lang="fr-FR" sz="1400" noProof="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</a:tr>
              <a:tr h="547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Autonomie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&lt; 10 minutes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smtClean="0">
                          <a:latin typeface="Times"/>
                          <a:ea typeface="Times"/>
                          <a:cs typeface="Times New Roman"/>
                        </a:rPr>
                        <a:t>72 heures </a:t>
                      </a:r>
                      <a:endParaRPr lang="fr-FR" sz="1400" noProof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latin typeface="Times"/>
                          <a:ea typeface="Times"/>
                          <a:cs typeface="Times New Roman"/>
                        </a:rPr>
                        <a:t>72 heures </a:t>
                      </a:r>
                      <a:endParaRPr lang="fr-FR" sz="1400" noProof="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91013" marR="91013" marT="45507" marB="455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85984" y="114298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1800" smtClean="0"/>
              <a:t> 2011 – 50 racks et 600 kW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smtClean="0"/>
              <a:t> 2015 – 125 racks et 1.5 MW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smtClean="0"/>
              <a:t> 2019 – 216 racks et 3.2 MW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2844" y="207167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smtClean="0"/>
              <a:t>Le nouveau bâtiment sera dimensionné dès le départ afin d'être capable d'atteindre la cible de 2019: Locaux techniques – Distribution d'eau glacée et d'électricité etc…</a:t>
            </a:r>
          </a:p>
          <a:p>
            <a:r>
              <a:rPr lang="fr-FR" sz="1800" smtClean="0"/>
              <a:t>Les éléments modulaires (onduleurs, transfos, groupes froids… seront installés au fur et à mesure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retenu – Cap </a:t>
            </a:r>
            <a:r>
              <a:rPr lang="fr-FR" dirty="0" err="1" smtClean="0"/>
              <a:t>Ingelec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 descr="D:\Mes documents\CCIN2P3\Infrastructure\Extension\Construction\Vue-ensemb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357298"/>
            <a:ext cx="803021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3" descr="D:\Mes documents\CCIN2P3\Infrastructure\Extension\Construction\Vue-ensemb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81"/>
            <a:ext cx="9144001" cy="686668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214942" y="21429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Groupes froids insonorisés sur la terrasse</a:t>
            </a:r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 bwMode="auto">
          <a:xfrm rot="5400000">
            <a:off x="5658183" y="979002"/>
            <a:ext cx="1078064" cy="964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6286512" y="550070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Pompes</a:t>
            </a:r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 bwMode="auto">
          <a:xfrm rot="16200000" flipV="1">
            <a:off x="4000496" y="2714620"/>
            <a:ext cx="2643206" cy="2928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1071538" y="42860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Poutres retroussées</a:t>
            </a:r>
          </a:p>
        </p:txBody>
      </p:sp>
      <p:cxnSp>
        <p:nvCxnSpPr>
          <p:cNvPr id="21" name="Connecteur droit avec flèche 20"/>
          <p:cNvCxnSpPr>
            <a:stCxn id="19" idx="2"/>
          </p:cNvCxnSpPr>
          <p:nvPr/>
        </p:nvCxnSpPr>
        <p:spPr bwMode="auto">
          <a:xfrm rot="16200000" flipH="1">
            <a:off x="2986105" y="-14283"/>
            <a:ext cx="1743030" cy="3429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2928926" y="592933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Liaison entre les deux salles + monte charge</a:t>
            </a:r>
          </a:p>
        </p:txBody>
      </p:sp>
      <p:cxnSp>
        <p:nvCxnSpPr>
          <p:cNvPr id="27" name="Connecteur droit avec flèche 26"/>
          <p:cNvCxnSpPr>
            <a:stCxn id="25" idx="0"/>
          </p:cNvCxnSpPr>
          <p:nvPr/>
        </p:nvCxnSpPr>
        <p:spPr bwMode="auto">
          <a:xfrm rot="16200000" flipV="1">
            <a:off x="2714612" y="4143380"/>
            <a:ext cx="2000264" cy="1571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redondance électrique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21901" t="18854" r="23567" b="18083"/>
          <a:stretch>
            <a:fillRect/>
          </a:stretch>
        </p:blipFill>
        <p:spPr bwMode="auto">
          <a:xfrm>
            <a:off x="2857488" y="1857364"/>
            <a:ext cx="6045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282" y="150017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Nous explorons la possibilité de disposer d’une EDF totalement redondante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2857496"/>
            <a:ext cx="350046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Suppression totale des groupes électrogènes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environnementale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85720" y="135729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L'extension s'inscrit dans le cadre du projet éco-campus de l'Université de Lyon (UCBL)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21455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/>
              <a:t>Convention avec l'UCBL:</a:t>
            </a:r>
          </a:p>
          <a:p>
            <a:r>
              <a:rPr lang="fr-FR" sz="2000" dirty="0" smtClean="0"/>
              <a:t>Le CC-IN2P3 fournira de l'eau chaude pour le chauffage des bâtiments proches </a:t>
            </a:r>
          </a:p>
          <a:p>
            <a:r>
              <a:rPr lang="fr-FR" sz="2000" dirty="0" smtClean="0"/>
              <a:t>Contrainte: Température ~50-55 </a:t>
            </a:r>
            <a:r>
              <a:rPr lang="fr-FR" sz="2000" baseline="30000" dirty="0" err="1" smtClean="0"/>
              <a:t>o</a:t>
            </a:r>
            <a:r>
              <a:rPr lang="fr-FR" sz="2000" dirty="0" err="1" smtClean="0"/>
              <a:t>C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Nécessite un chauffage adapté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282" y="421481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récupération de la chaleur constitue un moyen de valorisation simple et efficace</a:t>
            </a:r>
          </a:p>
          <a:p>
            <a:r>
              <a:rPr lang="fr-FR" sz="2000" dirty="0" smtClean="0"/>
              <a:t>Fourni malheureusement le maximum de chaleur en été</a:t>
            </a:r>
            <a:endParaRPr lang="fr-FR" sz="2000" dirty="0" smtClean="0">
              <a:sym typeface="Wingdings" pitchFamily="2" charset="2"/>
            </a:endParaRPr>
          </a:p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err="1" smtClean="0">
                <a:sym typeface="Wingdings" pitchFamily="2" charset="2"/>
              </a:rPr>
              <a:t>Pré-chauffage</a:t>
            </a:r>
            <a:r>
              <a:rPr lang="fr-FR" sz="2000" dirty="0" smtClean="0">
                <a:sym typeface="Wingdings" pitchFamily="2" charset="2"/>
              </a:rPr>
              <a:t> de l'eau chaude sanitaire (idéal pour une piscine !)</a:t>
            </a: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57224" y="5357826"/>
            <a:ext cx="707236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Nous explorons la possibilité de fournir l'eau chaude pour le restaurant du campus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8662" y="3457518"/>
            <a:ext cx="71438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Le projet prend tout son sens dans le cadre du plan campus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de l'infrastructure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14282" y="178592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problème est d'accommoder une augmentation exponentielle de la puissance informatique avec une salle machine conçue 20 ans plus tôt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931" y="2752867"/>
            <a:ext cx="382978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rayée 7"/>
          <p:cNvSpPr/>
          <p:nvPr/>
        </p:nvSpPr>
        <p:spPr bwMode="auto">
          <a:xfrm>
            <a:off x="4000496" y="3752999"/>
            <a:ext cx="1000132" cy="71438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7" name="Picture 3" descr="D:\Mes documents\CCIN2P3\Présentations\ANGD\Photos\Mainfram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824305"/>
            <a:ext cx="3714776" cy="2462083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81796" cy="609600"/>
          </a:xfrm>
        </p:spPr>
        <p:txBody>
          <a:bodyPr/>
          <a:lstStyle/>
          <a:p>
            <a:r>
              <a:rPr lang="fr-FR" dirty="0" smtClean="0"/>
              <a:t>Évolution de la puissance électrique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083" t="14514" r="6850" b="9895"/>
          <a:stretch>
            <a:fillRect/>
          </a:stretch>
        </p:blipFill>
        <p:spPr bwMode="auto">
          <a:xfrm>
            <a:off x="214282" y="1571612"/>
            <a:ext cx="743401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85720" y="121442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kW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00826" y="1643050"/>
            <a:ext cx="264317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Seuil de disjonction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2714620"/>
            <a:ext cx="221457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Seuil de sécurité</a:t>
            </a:r>
            <a:endParaRPr lang="fr-FR" sz="2000" b="1" dirty="0">
              <a:solidFill>
                <a:srgbClr val="00B05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rot="10800000">
            <a:off x="6215074" y="2571744"/>
            <a:ext cx="500066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rot="10800000" flipV="1">
            <a:off x="6000760" y="1857364"/>
            <a:ext cx="500066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285720" y="5896293"/>
            <a:ext cx="4500594" cy="461665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Accroissement de 500W / jour !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072066" y="5896293"/>
            <a:ext cx="3857652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Budget </a:t>
            </a:r>
            <a:r>
              <a:rPr lang="fr-FR" dirty="0" err="1" smtClean="0"/>
              <a:t>élec</a:t>
            </a:r>
            <a:r>
              <a:rPr lang="fr-FR" dirty="0" smtClean="0"/>
              <a:t>. 2009: 600 k€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24672" cy="609600"/>
          </a:xfrm>
        </p:spPr>
        <p:txBody>
          <a:bodyPr/>
          <a:lstStyle/>
          <a:p>
            <a:r>
              <a:rPr lang="fr-FR" sz="2400" dirty="0" smtClean="0"/>
              <a:t>Consommation </a:t>
            </a:r>
            <a:r>
              <a:rPr lang="fr-FR" sz="2400" dirty="0" err="1" smtClean="0"/>
              <a:t>Elec</a:t>
            </a:r>
            <a:r>
              <a:rPr lang="fr-FR" sz="2400" dirty="0" smtClean="0"/>
              <a:t>. / Puissance CPU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42844" y="150017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centre de calcul ne peut plus raisonner seulement en terme de puissance CPU ou d'espace de stockage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2643182"/>
            <a:ext cx="22860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Puissance CPU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0298" y="3357562"/>
            <a:ext cx="264320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Puissance électrique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20" y="3500438"/>
            <a:ext cx="192882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Encombrement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7158" y="4071942"/>
            <a:ext cx="300039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Facilité de mise en œuvre et d'exploitation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71802" y="5000636"/>
            <a:ext cx="185738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Capacité de stockage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034" y="5143512"/>
            <a:ext cx="228601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Respect de l'environnement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57884" y="3214686"/>
            <a:ext cx="3000396" cy="707886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Ampères ou W / kSI2k</a:t>
            </a:r>
          </a:p>
          <a:p>
            <a:r>
              <a:rPr lang="fr-FR" sz="2000" dirty="0" smtClean="0"/>
              <a:t>Ampères ou W / To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15008" y="4786322"/>
            <a:ext cx="3143272" cy="714380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Éléments prépondérants du cahier des charges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8" name="Connecteur droit 17"/>
          <p:cNvCxnSpPr/>
          <p:nvPr/>
        </p:nvCxnSpPr>
        <p:spPr bwMode="auto">
          <a:xfrm rot="5400000">
            <a:off x="3393273" y="3893347"/>
            <a:ext cx="4143404" cy="928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99" y="1524148"/>
            <a:ext cx="86136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des CPU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643702" y="3071810"/>
            <a:ext cx="150019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Lames DELL </a:t>
            </a:r>
            <a:r>
              <a:rPr lang="fr-FR" sz="1600" b="1" dirty="0" err="1" smtClean="0"/>
              <a:t>Nehalem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E5540 (2.53 </a:t>
            </a:r>
            <a:r>
              <a:rPr lang="fr-FR" sz="1600" b="1" dirty="0" err="1" smtClean="0"/>
              <a:t>Ghz</a:t>
            </a:r>
            <a:r>
              <a:rPr lang="fr-FR" sz="1600" b="1" dirty="0" smtClean="0"/>
              <a:t>)</a:t>
            </a:r>
          </a:p>
          <a:p>
            <a:pPr algn="ctr"/>
            <a:r>
              <a:rPr lang="fr-FR" sz="1600" b="1" dirty="0" smtClean="0"/>
              <a:t>48 Go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85918" y="4494922"/>
            <a:ext cx="178595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IBM </a:t>
            </a:r>
            <a:r>
              <a:rPr lang="fr-FR" sz="1600" b="1" dirty="0" err="1" smtClean="0"/>
              <a:t>iDataplex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Intel 5430 LV – 2.66 GHz – 50 W</a:t>
            </a:r>
          </a:p>
          <a:p>
            <a:pPr algn="ctr"/>
            <a:r>
              <a:rPr lang="fr-FR" sz="1600" b="1" dirty="0" smtClean="0"/>
              <a:t>16 Go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rot="5400000">
            <a:off x="6858016" y="4572008"/>
            <a:ext cx="785818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>
            <a:stCxn id="10" idx="3"/>
          </p:cNvCxnSpPr>
          <p:nvPr/>
        </p:nvCxnSpPr>
        <p:spPr bwMode="auto">
          <a:xfrm flipV="1">
            <a:off x="3571868" y="5000636"/>
            <a:ext cx="2428892" cy="32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4071934" y="2000240"/>
            <a:ext cx="150019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DELL 1U 1950b</a:t>
            </a:r>
          </a:p>
          <a:p>
            <a:pPr algn="ctr"/>
            <a:r>
              <a:rPr lang="fr-FR" sz="1600" b="1" dirty="0" smtClean="0"/>
              <a:t>3 GHz</a:t>
            </a:r>
          </a:p>
          <a:p>
            <a:pPr algn="ctr"/>
            <a:r>
              <a:rPr lang="fr-FR" sz="1600" b="1" dirty="0" smtClean="0"/>
              <a:t>16 Go</a:t>
            </a:r>
          </a:p>
        </p:txBody>
      </p:sp>
      <p:cxnSp>
        <p:nvCxnSpPr>
          <p:cNvPr id="21" name="Connecteur droit avec flèche 20"/>
          <p:cNvCxnSpPr>
            <a:stCxn id="19" idx="2"/>
          </p:cNvCxnSpPr>
          <p:nvPr/>
        </p:nvCxnSpPr>
        <p:spPr bwMode="auto">
          <a:xfrm rot="16200000" flipH="1">
            <a:off x="4092617" y="3806873"/>
            <a:ext cx="1708866" cy="250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71406" y="1171502"/>
            <a:ext cx="19288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Ampères /kSI2k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43108" y="1071546"/>
            <a:ext cx="150019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Loi de Moore Facteur 2 tous les 1.5 ans </a:t>
            </a:r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 bwMode="auto">
          <a:xfrm rot="5400000">
            <a:off x="2378106" y="2556709"/>
            <a:ext cx="923046" cy="107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des disques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14282" y="1857364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 SUN X4500: ~1000 W </a:t>
            </a:r>
            <a:r>
              <a:rPr lang="fr-FR" sz="2000" dirty="0" smtClean="0">
                <a:sym typeface="Wingdings" pitchFamily="2" charset="2"/>
              </a:rPr>
              <a:t> disques de 500 Go</a:t>
            </a:r>
          </a:p>
          <a:p>
            <a:r>
              <a:rPr lang="fr-FR" sz="2000" dirty="0" smtClean="0">
                <a:sym typeface="Wingdings" pitchFamily="2" charset="2"/>
              </a:rPr>
              <a:t>17 To utile / serveur 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~60W / To</a:t>
            </a:r>
            <a:endParaRPr lang="fr-F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fr-FR" sz="2000" dirty="0" smtClean="0">
              <a:sym typeface="Wingdings" pitchFamily="2" charset="2"/>
            </a:endParaRPr>
          </a:p>
          <a:p>
            <a:r>
              <a:rPr lang="fr-FR" sz="2000" dirty="0" smtClean="0">
                <a:sym typeface="Wingdings" pitchFamily="2" charset="2"/>
              </a:rPr>
              <a:t>Nouvelle génération X4540  disques de 1 To</a:t>
            </a:r>
          </a:p>
          <a:p>
            <a:r>
              <a:rPr lang="fr-FR" sz="2000" dirty="0" smtClean="0">
                <a:sym typeface="Wingdings" pitchFamily="2" charset="2"/>
              </a:rPr>
              <a:t>On gagne un facteur 2 à chaque changement de technologie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85720" y="1357298"/>
            <a:ext cx="80010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La consommation du stockage sur disque est loin d'être négligeable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282" y="3714752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Optimisation de la consommation des serveurs de stockage ?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4643446"/>
            <a:ext cx="278608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Ajout de cache SSD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4214818"/>
            <a:ext cx="4572032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Modification des drivers pour arrêter les disques inactifs</a:t>
            </a:r>
          </a:p>
          <a:p>
            <a:r>
              <a:rPr lang="fr-FR" sz="2000" dirty="0" smtClean="0">
                <a:sym typeface="Wingdings" pitchFamily="2" charset="2"/>
              </a:rPr>
              <a:t> Technologie MAID (</a:t>
            </a:r>
            <a:r>
              <a:rPr lang="en-US" sz="2000" dirty="0" smtClean="0"/>
              <a:t>Massive array of idle disks)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5786" y="571501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Voir par exemple: http://www.green-bytes.com/ZFSplusnew.html</a:t>
            </a:r>
            <a:endParaRPr lang="fr-FR" sz="20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33" y="1500174"/>
            <a:ext cx="8734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39052" cy="609600"/>
          </a:xfrm>
        </p:spPr>
        <p:txBody>
          <a:bodyPr/>
          <a:lstStyle/>
          <a:p>
            <a:r>
              <a:rPr lang="fr-FR" sz="2400" dirty="0" smtClean="0"/>
              <a:t>Consommation des serveurs de disques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42844" y="1071546"/>
            <a:ext cx="23574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Ampères / TBytes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14876" y="1928802"/>
            <a:ext cx="250033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Mesuré sur des SUN X4500 / X4550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43042" y="1643050"/>
            <a:ext cx="92869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0.5 To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43438" y="3071810"/>
            <a:ext cx="78581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1 To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92" y="3643314"/>
            <a:ext cx="92869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2 To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14480" y="4643446"/>
            <a:ext cx="1285884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Loi de Moore</a:t>
            </a:r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 bwMode="auto">
          <a:xfrm flipV="1">
            <a:off x="3000364" y="4429132"/>
            <a:ext cx="1071570" cy="56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1357290" y="2571744"/>
            <a:ext cx="1428760" cy="646331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IBM / DDN DCS9550</a:t>
            </a:r>
          </a:p>
        </p:txBody>
      </p:sp>
      <p:cxnSp>
        <p:nvCxnSpPr>
          <p:cNvPr id="19" name="Connecteur droit avec flèche 18"/>
          <p:cNvCxnSpPr>
            <a:stCxn id="17" idx="3"/>
          </p:cNvCxnSpPr>
          <p:nvPr/>
        </p:nvCxnSpPr>
        <p:spPr bwMode="auto">
          <a:xfrm flipV="1">
            <a:off x="2786050" y="2714620"/>
            <a:ext cx="1000132" cy="180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Ellipse 19"/>
          <p:cNvSpPr/>
          <p:nvPr/>
        </p:nvSpPr>
        <p:spPr bwMode="auto">
          <a:xfrm>
            <a:off x="3786182" y="2571744"/>
            <a:ext cx="214314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 rot="5400000">
            <a:off x="4000495" y="2428870"/>
            <a:ext cx="857258" cy="571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du refroidissement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 mai 2010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5629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5629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5629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857884" y="171448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moins d'avoir un système aéraulique complexe, Le refroidissement par air suppose de traiter le volume complet de la salle informatique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72198" y="4357694"/>
            <a:ext cx="24288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Peu efficace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8030</TotalTime>
  <Words>1061</Words>
  <Application>Microsoft Office PowerPoint</Application>
  <PresentationFormat>Affichage à l'écran (4:3)</PresentationFormat>
  <Paragraphs>238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PowerPointCC_110906</vt:lpstr>
      <vt:lpstr>Optimisation des performances énergétiques d'une salle machine</vt:lpstr>
      <vt:lpstr>Évolution des ressources au CC-IN2P3</vt:lpstr>
      <vt:lpstr>Le problème de l'infrastructure</vt:lpstr>
      <vt:lpstr>Évolution de la puissance électrique</vt:lpstr>
      <vt:lpstr>Consommation Elec. / Puissance CPU</vt:lpstr>
      <vt:lpstr>Consommation des CPU</vt:lpstr>
      <vt:lpstr>Consommation des disques</vt:lpstr>
      <vt:lpstr>Consommation des serveurs de disques</vt:lpstr>
      <vt:lpstr>Le problème du refroidissement</vt:lpstr>
      <vt:lpstr>Refroidissement</vt:lpstr>
      <vt:lpstr>Un comportement non intuitif…</vt:lpstr>
      <vt:lpstr>Plus il fait chaud… moins il fait froid !</vt:lpstr>
      <vt:lpstr>Comment survivre ?</vt:lpstr>
      <vt:lpstr>iDataplex et portes froides</vt:lpstr>
      <vt:lpstr>L'étape d'après…</vt:lpstr>
      <vt:lpstr>Diapositive 16</vt:lpstr>
      <vt:lpstr>La fin des faux plancher</vt:lpstr>
      <vt:lpstr>Quelques astuces!</vt:lpstr>
      <vt:lpstr>La persévérance fini par payer…</vt:lpstr>
      <vt:lpstr>Extension du CC-IN2P3</vt:lpstr>
      <vt:lpstr>Dimensionnement de la nouvelle salle</vt:lpstr>
      <vt:lpstr>Dimensionnement de la nouvelle salle</vt:lpstr>
      <vt:lpstr>Le projet retenu – Cap Ingelec</vt:lpstr>
      <vt:lpstr>Diapositive 24</vt:lpstr>
      <vt:lpstr>La redondance électrique</vt:lpstr>
      <vt:lpstr>Démarche environnementale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BOUTIGNY Dominique</cp:lastModifiedBy>
  <cp:revision>144</cp:revision>
  <cp:lastPrinted>1904-01-01T00:00:00Z</cp:lastPrinted>
  <dcterms:created xsi:type="dcterms:W3CDTF">2008-11-05T15:14:46Z</dcterms:created>
  <dcterms:modified xsi:type="dcterms:W3CDTF">2010-05-17T15:14:17Z</dcterms:modified>
</cp:coreProperties>
</file>