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5"/>
  </p:notesMasterIdLst>
  <p:handoutMasterIdLst>
    <p:handoutMasterId r:id="rId16"/>
  </p:handoutMasterIdLst>
  <p:sldIdLst>
    <p:sldId id="543" r:id="rId2"/>
    <p:sldId id="262" r:id="rId3"/>
    <p:sldId id="260" r:id="rId4"/>
    <p:sldId id="1153" r:id="rId5"/>
    <p:sldId id="585" r:id="rId6"/>
    <p:sldId id="591" r:id="rId7"/>
    <p:sldId id="593" r:id="rId8"/>
    <p:sldId id="603" r:id="rId9"/>
    <p:sldId id="1165" r:id="rId10"/>
    <p:sldId id="606" r:id="rId11"/>
    <p:sldId id="608" r:id="rId12"/>
    <p:sldId id="607" r:id="rId13"/>
    <p:sldId id="1171" r:id="rId1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BAB"/>
    <a:srgbClr val="1831A5"/>
    <a:srgbClr val="EE11FF"/>
    <a:srgbClr val="17354A"/>
    <a:srgbClr val="00B4CD"/>
    <a:srgbClr val="00B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9" autoAdjust="0"/>
    <p:restoredTop sz="94611" autoAdjust="0"/>
  </p:normalViewPr>
  <p:slideViewPr>
    <p:cSldViewPr>
      <p:cViewPr varScale="1">
        <p:scale>
          <a:sx n="131" d="100"/>
          <a:sy n="131" d="100"/>
        </p:scale>
        <p:origin x="16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96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F96580-FB13-43C4-A8E9-3AD4E3549187}" type="doc">
      <dgm:prSet loTypeId="urn:microsoft.com/office/officeart/2005/8/layout/hList7" loCatId="list" qsTypeId="urn:microsoft.com/office/officeart/2005/8/quickstyle/3d1" qsCatId="3D" csTypeId="urn:microsoft.com/office/officeart/2005/8/colors/accent1_2" csCatId="accent1" phldr="1"/>
      <dgm:spPr/>
    </dgm:pt>
    <dgm:pt modelId="{20647050-6064-41A3-8742-854F5151E653}">
      <dgm:prSet phldrT="[Texte]" custT="1"/>
      <dgm:spPr>
        <a:solidFill>
          <a:srgbClr val="002060"/>
        </a:solidFill>
      </dgm:spPr>
      <dgm:t>
        <a:bodyPr/>
        <a:lstStyle/>
        <a:p>
          <a:r>
            <a:rPr lang="en-GB" sz="1400" b="1" noProof="0" dirty="0"/>
            <a:t>AMS</a:t>
          </a:r>
          <a:endParaRPr lang="en-GB" sz="1600" b="1" noProof="0" dirty="0"/>
        </a:p>
      </dgm:t>
    </dgm:pt>
    <dgm:pt modelId="{50D25E76-2E38-46D3-B922-CF76469180C5}" type="parTrans" cxnId="{21F9D819-A7ED-4CFC-A295-247361DDB30C}">
      <dgm:prSet/>
      <dgm:spPr/>
      <dgm:t>
        <a:bodyPr/>
        <a:lstStyle/>
        <a:p>
          <a:endParaRPr lang="en-GB" noProof="0"/>
        </a:p>
      </dgm:t>
    </dgm:pt>
    <dgm:pt modelId="{A3F18BDE-8B0E-44F9-8879-C1CCF64CC12F}" type="sibTrans" cxnId="{21F9D819-A7ED-4CFC-A295-247361DDB30C}">
      <dgm:prSet/>
      <dgm:spPr/>
      <dgm:t>
        <a:bodyPr/>
        <a:lstStyle/>
        <a:p>
          <a:endParaRPr lang="en-GB" noProof="0"/>
        </a:p>
      </dgm:t>
    </dgm:pt>
    <dgm:pt modelId="{A913BD32-F882-4817-87B3-1F80D65F6054}">
      <dgm:prSet phldrT="[Texte]" custT="1"/>
      <dgm:spPr>
        <a:solidFill>
          <a:srgbClr val="002060"/>
        </a:solidFill>
      </dgm:spPr>
      <dgm:t>
        <a:bodyPr/>
        <a:lstStyle/>
        <a:p>
          <a:r>
            <a:rPr lang="en-GB" sz="1400" b="1" noProof="0" dirty="0"/>
            <a:t>HESS &amp; CTA</a:t>
          </a:r>
        </a:p>
      </dgm:t>
    </dgm:pt>
    <dgm:pt modelId="{A53C6DBE-29F1-4D25-99EC-60A86F424B2E}" type="parTrans" cxnId="{6376A79F-5899-4998-8227-335458E1FA65}">
      <dgm:prSet/>
      <dgm:spPr/>
      <dgm:t>
        <a:bodyPr/>
        <a:lstStyle/>
        <a:p>
          <a:endParaRPr lang="en-GB" noProof="0"/>
        </a:p>
      </dgm:t>
    </dgm:pt>
    <dgm:pt modelId="{024E8142-DC1E-4043-8418-F6B7F10AA5A5}" type="sibTrans" cxnId="{6376A79F-5899-4998-8227-335458E1FA65}">
      <dgm:prSet/>
      <dgm:spPr/>
      <dgm:t>
        <a:bodyPr/>
        <a:lstStyle/>
        <a:p>
          <a:endParaRPr lang="en-GB" noProof="0"/>
        </a:p>
      </dgm:t>
    </dgm:pt>
    <dgm:pt modelId="{25FA3192-ACBA-4E3A-88D3-8847B96A911F}">
      <dgm:prSet phldrT="[Texte]" custT="1"/>
      <dgm:spPr>
        <a:solidFill>
          <a:srgbClr val="002060"/>
        </a:solidFill>
      </dgm:spPr>
      <dgm:t>
        <a:bodyPr/>
        <a:lstStyle/>
        <a:p>
          <a:r>
            <a:rPr lang="en-GB" sz="1400" b="1" noProof="0" dirty="0"/>
            <a:t>Virgo</a:t>
          </a:r>
          <a:endParaRPr lang="en-GB" sz="1000" b="1" noProof="0" dirty="0"/>
        </a:p>
      </dgm:t>
    </dgm:pt>
    <dgm:pt modelId="{1665C657-A34B-44AD-956D-99C93D79AD7A}" type="parTrans" cxnId="{9FEA9108-190A-45C8-A192-BF622E13BCC0}">
      <dgm:prSet/>
      <dgm:spPr/>
      <dgm:t>
        <a:bodyPr/>
        <a:lstStyle/>
        <a:p>
          <a:endParaRPr lang="en-GB" noProof="0"/>
        </a:p>
      </dgm:t>
    </dgm:pt>
    <dgm:pt modelId="{0CE89A69-7FF9-4968-9C6F-37B58EF61500}" type="sibTrans" cxnId="{9FEA9108-190A-45C8-A192-BF622E13BCC0}">
      <dgm:prSet/>
      <dgm:spPr/>
      <dgm:t>
        <a:bodyPr/>
        <a:lstStyle/>
        <a:p>
          <a:endParaRPr lang="en-GB" noProof="0"/>
        </a:p>
      </dgm:t>
    </dgm:pt>
    <dgm:pt modelId="{4FF83B44-5852-48F0-BE2A-A75FD0A2B6BF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n-GB" sz="1100" b="0" noProof="0" dirty="0"/>
            <a:t> Search for dark matter and antimatter in the Universe</a:t>
          </a:r>
          <a:endParaRPr lang="en-GB" sz="1100" noProof="0" dirty="0"/>
        </a:p>
      </dgm:t>
    </dgm:pt>
    <dgm:pt modelId="{99ED3619-BD08-44BC-82BA-849AEA75E70A}" type="parTrans" cxnId="{1E925F9D-7DC9-415E-9DCA-146A39684B49}">
      <dgm:prSet/>
      <dgm:spPr/>
      <dgm:t>
        <a:bodyPr/>
        <a:lstStyle/>
        <a:p>
          <a:endParaRPr lang="en-GB" noProof="0"/>
        </a:p>
      </dgm:t>
    </dgm:pt>
    <dgm:pt modelId="{362619CD-D1CD-43FB-8ECF-B2B6C6884159}" type="sibTrans" cxnId="{1E925F9D-7DC9-415E-9DCA-146A39684B49}">
      <dgm:prSet/>
      <dgm:spPr/>
      <dgm:t>
        <a:bodyPr/>
        <a:lstStyle/>
        <a:p>
          <a:endParaRPr lang="en-GB" noProof="0"/>
        </a:p>
      </dgm:t>
    </dgm:pt>
    <dgm:pt modelId="{A8D48F80-E606-4937-AC11-7A3D3D97DA0E}">
      <dgm:prSet custT="1"/>
      <dgm:spPr>
        <a:solidFill>
          <a:srgbClr val="002060"/>
        </a:solidFill>
      </dgm:spPr>
      <dgm:t>
        <a:bodyPr/>
        <a:lstStyle/>
        <a:p>
          <a:r>
            <a:rPr lang="en-GB" sz="1100" noProof="0" dirty="0">
              <a:sym typeface="Symbol" panose="05050102010706020507" pitchFamily="18" charset="2"/>
            </a:rPr>
            <a:t> Search for dark-matter</a:t>
          </a:r>
          <a:endParaRPr lang="en-GB" sz="1100" noProof="0" dirty="0"/>
        </a:p>
      </dgm:t>
    </dgm:pt>
    <dgm:pt modelId="{8568A20B-44A3-4A57-9D9A-6332B005767D}" type="parTrans" cxnId="{B2EE622A-2B6D-4F76-87C0-987C3B8CA1D2}">
      <dgm:prSet/>
      <dgm:spPr/>
      <dgm:t>
        <a:bodyPr/>
        <a:lstStyle/>
        <a:p>
          <a:endParaRPr lang="en-GB" noProof="0"/>
        </a:p>
      </dgm:t>
    </dgm:pt>
    <dgm:pt modelId="{D1C3769B-E228-470E-8167-7645B23F3801}" type="sibTrans" cxnId="{B2EE622A-2B6D-4F76-87C0-987C3B8CA1D2}">
      <dgm:prSet/>
      <dgm:spPr/>
      <dgm:t>
        <a:bodyPr/>
        <a:lstStyle/>
        <a:p>
          <a:endParaRPr lang="en-GB" noProof="0"/>
        </a:p>
      </dgm:t>
    </dgm:pt>
    <dgm:pt modelId="{1BEDA0E7-F259-4960-B911-B504682C193A}">
      <dgm:prSet custT="1"/>
      <dgm:spPr>
        <a:solidFill>
          <a:srgbClr val="002060"/>
        </a:solidFill>
      </dgm:spPr>
      <dgm:t>
        <a:bodyPr/>
        <a:lstStyle/>
        <a:p>
          <a:r>
            <a:rPr lang="en-GB" sz="1100" noProof="0" dirty="0"/>
            <a:t> GW detection</a:t>
          </a:r>
        </a:p>
      </dgm:t>
    </dgm:pt>
    <dgm:pt modelId="{91AEB627-673A-43B3-850F-920DEABE7F35}" type="parTrans" cxnId="{65E903BE-7FB0-4040-B908-3E92D81D9EA2}">
      <dgm:prSet/>
      <dgm:spPr/>
      <dgm:t>
        <a:bodyPr/>
        <a:lstStyle/>
        <a:p>
          <a:endParaRPr lang="en-GB" noProof="0"/>
        </a:p>
      </dgm:t>
    </dgm:pt>
    <dgm:pt modelId="{5EC8E658-50E1-4313-B2CC-8A9F7BC03F97}" type="sibTrans" cxnId="{65E903BE-7FB0-4040-B908-3E92D81D9EA2}">
      <dgm:prSet/>
      <dgm:spPr/>
      <dgm:t>
        <a:bodyPr/>
        <a:lstStyle/>
        <a:p>
          <a:endParaRPr lang="en-GB" noProof="0"/>
        </a:p>
      </dgm:t>
    </dgm:pt>
    <dgm:pt modelId="{44B4CA79-B85A-4C1E-A330-7DA80C1CBC5A}">
      <dgm:prSet custT="1"/>
      <dgm:spPr>
        <a:solidFill>
          <a:srgbClr val="002060"/>
        </a:solidFill>
      </dgm:spPr>
      <dgm:t>
        <a:bodyPr/>
        <a:lstStyle/>
        <a:p>
          <a:r>
            <a:rPr lang="en-GB" sz="1400" b="1" noProof="0" dirty="0"/>
            <a:t>LSST</a:t>
          </a:r>
          <a:endParaRPr lang="en-GB" sz="1200" b="1" noProof="0" dirty="0"/>
        </a:p>
      </dgm:t>
    </dgm:pt>
    <dgm:pt modelId="{094DA648-F89D-46E6-9BE6-9A036E5C5905}" type="parTrans" cxnId="{DD275671-15FE-479F-B939-104924722E59}">
      <dgm:prSet/>
      <dgm:spPr/>
      <dgm:t>
        <a:bodyPr/>
        <a:lstStyle/>
        <a:p>
          <a:endParaRPr lang="en-GB" noProof="0"/>
        </a:p>
      </dgm:t>
    </dgm:pt>
    <dgm:pt modelId="{F9EDECA3-9664-44D0-9E8F-DF9D884946BD}" type="sibTrans" cxnId="{DD275671-15FE-479F-B939-104924722E59}">
      <dgm:prSet/>
      <dgm:spPr/>
      <dgm:t>
        <a:bodyPr/>
        <a:lstStyle/>
        <a:p>
          <a:endParaRPr lang="en-GB" noProof="0"/>
        </a:p>
      </dgm:t>
    </dgm:pt>
    <dgm:pt modelId="{4DD13B36-8CD4-400B-835E-7867EE2DD70F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n-GB" sz="1100" noProof="0" dirty="0"/>
            <a:t> On the ISS</a:t>
          </a:r>
        </a:p>
      </dgm:t>
    </dgm:pt>
    <dgm:pt modelId="{08C32FFF-D499-4ACF-9787-F70E9D164C07}" type="parTrans" cxnId="{A5B13E49-5AF1-4116-9459-B2A85FA7FFD2}">
      <dgm:prSet/>
      <dgm:spPr/>
      <dgm:t>
        <a:bodyPr/>
        <a:lstStyle/>
        <a:p>
          <a:endParaRPr lang="en-GB" noProof="0"/>
        </a:p>
      </dgm:t>
    </dgm:pt>
    <dgm:pt modelId="{26953EEE-BCE1-45F1-BA82-8EFF9179990E}" type="sibTrans" cxnId="{A5B13E49-5AF1-4116-9459-B2A85FA7FFD2}">
      <dgm:prSet/>
      <dgm:spPr/>
      <dgm:t>
        <a:bodyPr/>
        <a:lstStyle/>
        <a:p>
          <a:endParaRPr lang="en-GB" noProof="0"/>
        </a:p>
      </dgm:t>
    </dgm:pt>
    <dgm:pt modelId="{10CA86B2-6FC7-460E-8662-1FBD8AC0E160}">
      <dgm:prSet custT="1"/>
      <dgm:spPr>
        <a:solidFill>
          <a:srgbClr val="002060"/>
        </a:solidFill>
      </dgm:spPr>
      <dgm:t>
        <a:bodyPr/>
        <a:lstStyle/>
        <a:p>
          <a:r>
            <a:rPr lang="en-GB" sz="1050" noProof="0" dirty="0"/>
            <a:t> </a:t>
          </a:r>
          <a:r>
            <a:rPr lang="en-GB" sz="1100" noProof="0" dirty="0"/>
            <a:t>Telescopes in Namibia, Chile and La Palma</a:t>
          </a:r>
        </a:p>
      </dgm:t>
    </dgm:pt>
    <dgm:pt modelId="{D5F0EBD3-5C56-4CD2-B462-7310F0FDB2C2}" type="parTrans" cxnId="{FF7C7E11-3104-46CA-BC6D-6F84900048EB}">
      <dgm:prSet/>
      <dgm:spPr/>
      <dgm:t>
        <a:bodyPr/>
        <a:lstStyle/>
        <a:p>
          <a:endParaRPr lang="en-GB" noProof="0"/>
        </a:p>
      </dgm:t>
    </dgm:pt>
    <dgm:pt modelId="{9D975546-6B50-481B-9720-289346B709F3}" type="sibTrans" cxnId="{FF7C7E11-3104-46CA-BC6D-6F84900048EB}">
      <dgm:prSet/>
      <dgm:spPr/>
      <dgm:t>
        <a:bodyPr/>
        <a:lstStyle/>
        <a:p>
          <a:endParaRPr lang="en-GB" noProof="0"/>
        </a:p>
      </dgm:t>
    </dgm:pt>
    <dgm:pt modelId="{01D2406C-25C5-456A-A2CF-CAE20AE9EF02}">
      <dgm:prSet custT="1"/>
      <dgm:spPr>
        <a:solidFill>
          <a:srgbClr val="002060"/>
        </a:solidFill>
      </dgm:spPr>
      <dgm:t>
        <a:bodyPr/>
        <a:lstStyle/>
        <a:p>
          <a:r>
            <a:rPr lang="en-GB" sz="1100" noProof="0" dirty="0">
              <a:sym typeface="Symbol" panose="05050102010706020507" pitchFamily="18" charset="2"/>
            </a:rPr>
            <a:t> Study of high energy cosmic rays sources</a:t>
          </a:r>
          <a:endParaRPr lang="en-GB" sz="1100" noProof="0" dirty="0"/>
        </a:p>
      </dgm:t>
    </dgm:pt>
    <dgm:pt modelId="{CB81E367-B695-4DA6-BB4E-3A930C4B20B5}" type="parTrans" cxnId="{8D9EA2C0-3AB9-4005-8609-1BF85A8FA939}">
      <dgm:prSet/>
      <dgm:spPr/>
      <dgm:t>
        <a:bodyPr/>
        <a:lstStyle/>
        <a:p>
          <a:endParaRPr lang="en-GB" noProof="0"/>
        </a:p>
      </dgm:t>
    </dgm:pt>
    <dgm:pt modelId="{C497EB98-1C24-45BE-8A31-3713C01D0BFA}" type="sibTrans" cxnId="{8D9EA2C0-3AB9-4005-8609-1BF85A8FA939}">
      <dgm:prSet/>
      <dgm:spPr/>
      <dgm:t>
        <a:bodyPr/>
        <a:lstStyle/>
        <a:p>
          <a:endParaRPr lang="en-GB" noProof="0"/>
        </a:p>
      </dgm:t>
    </dgm:pt>
    <dgm:pt modelId="{7FC4364A-1F2C-4CA8-B03F-50A86C535CEA}">
      <dgm:prSet custT="1"/>
      <dgm:spPr>
        <a:solidFill>
          <a:srgbClr val="002060"/>
        </a:solidFill>
      </dgm:spPr>
      <dgm:t>
        <a:bodyPr/>
        <a:lstStyle/>
        <a:p>
          <a:r>
            <a:rPr lang="en-GB" sz="1100" noProof="0" dirty="0"/>
            <a:t>Interferometer installed in Pisa, Italy.</a:t>
          </a:r>
        </a:p>
      </dgm:t>
    </dgm:pt>
    <dgm:pt modelId="{53993660-B77B-4517-85FC-B56CFA8761CC}" type="parTrans" cxnId="{F74F7E42-4964-4BA7-857D-DCBE25C960A9}">
      <dgm:prSet/>
      <dgm:spPr/>
      <dgm:t>
        <a:bodyPr/>
        <a:lstStyle/>
        <a:p>
          <a:endParaRPr lang="en-GB" noProof="0"/>
        </a:p>
      </dgm:t>
    </dgm:pt>
    <dgm:pt modelId="{7FFB5A17-24EC-4A3F-AC50-54275A615F79}" type="sibTrans" cxnId="{F74F7E42-4964-4BA7-857D-DCBE25C960A9}">
      <dgm:prSet/>
      <dgm:spPr/>
      <dgm:t>
        <a:bodyPr/>
        <a:lstStyle/>
        <a:p>
          <a:endParaRPr lang="en-GB" noProof="0"/>
        </a:p>
      </dgm:t>
    </dgm:pt>
    <dgm:pt modelId="{098BFB43-F307-4A29-BF80-8B003144B1A0}">
      <dgm:prSet custT="1"/>
      <dgm:spPr>
        <a:solidFill>
          <a:srgbClr val="002060"/>
        </a:solidFill>
      </dgm:spPr>
      <dgm:t>
        <a:bodyPr/>
        <a:lstStyle/>
        <a:p>
          <a:r>
            <a:rPr lang="en-GB" sz="1100" noProof="0" dirty="0"/>
            <a:t>General relativity, gravitational astronomy</a:t>
          </a:r>
        </a:p>
      </dgm:t>
    </dgm:pt>
    <dgm:pt modelId="{4125EFE9-2A48-48EC-AC7E-667274E5C6E3}" type="parTrans" cxnId="{4786BA77-8074-49B0-B871-FF8F8D60B0B8}">
      <dgm:prSet/>
      <dgm:spPr/>
      <dgm:t>
        <a:bodyPr/>
        <a:lstStyle/>
        <a:p>
          <a:endParaRPr lang="en-GB" noProof="0"/>
        </a:p>
      </dgm:t>
    </dgm:pt>
    <dgm:pt modelId="{9DFAE22E-89B2-47CE-A334-22B410E21476}" type="sibTrans" cxnId="{4786BA77-8074-49B0-B871-FF8F8D60B0B8}">
      <dgm:prSet/>
      <dgm:spPr/>
      <dgm:t>
        <a:bodyPr/>
        <a:lstStyle/>
        <a:p>
          <a:endParaRPr lang="en-GB" noProof="0"/>
        </a:p>
      </dgm:t>
    </dgm:pt>
    <dgm:pt modelId="{A7685BE9-A22E-4724-BBB4-3C1100A7CA41}">
      <dgm:prSet custT="1"/>
      <dgm:spPr>
        <a:solidFill>
          <a:srgbClr val="002060"/>
        </a:solidFill>
      </dgm:spPr>
      <dgm:t>
        <a:bodyPr/>
        <a:lstStyle/>
        <a:p>
          <a:r>
            <a:rPr lang="en-GB" sz="1000" noProof="0" dirty="0"/>
            <a:t> </a:t>
          </a:r>
          <a:r>
            <a:rPr lang="en-GB" sz="1100" noProof="0" dirty="0"/>
            <a:t>Chile.</a:t>
          </a:r>
        </a:p>
      </dgm:t>
    </dgm:pt>
    <dgm:pt modelId="{315A94C0-E099-4F50-A54F-5827BEAE5C87}" type="parTrans" cxnId="{A80A49E0-97E4-4DCD-9EA4-D900C9ACD016}">
      <dgm:prSet/>
      <dgm:spPr/>
      <dgm:t>
        <a:bodyPr/>
        <a:lstStyle/>
        <a:p>
          <a:endParaRPr lang="en-GB" noProof="0"/>
        </a:p>
      </dgm:t>
    </dgm:pt>
    <dgm:pt modelId="{7C437553-FF27-4705-A1AF-AAD67C9CA2B6}" type="sibTrans" cxnId="{A80A49E0-97E4-4DCD-9EA4-D900C9ACD016}">
      <dgm:prSet/>
      <dgm:spPr/>
      <dgm:t>
        <a:bodyPr/>
        <a:lstStyle/>
        <a:p>
          <a:endParaRPr lang="en-GB" noProof="0"/>
        </a:p>
      </dgm:t>
    </dgm:pt>
    <dgm:pt modelId="{310A5AB9-90E6-4051-9DB0-EF79C5C888D0}">
      <dgm:prSet custT="1"/>
      <dgm:spPr>
        <a:solidFill>
          <a:srgbClr val="002060"/>
        </a:solidFill>
      </dgm:spPr>
      <dgm:t>
        <a:bodyPr/>
        <a:lstStyle/>
        <a:p>
          <a:pPr rtl="0"/>
          <a:endParaRPr lang="en-GB" sz="1100" noProof="0"/>
        </a:p>
      </dgm:t>
    </dgm:pt>
    <dgm:pt modelId="{C2E1F436-C300-4EFB-8D70-A63EA4FE4C68}" type="parTrans" cxnId="{19B0EFB9-C83C-4126-A0DD-B7F8F39412F7}">
      <dgm:prSet/>
      <dgm:spPr/>
      <dgm:t>
        <a:bodyPr/>
        <a:lstStyle/>
        <a:p>
          <a:endParaRPr lang="en-GB" noProof="0"/>
        </a:p>
      </dgm:t>
    </dgm:pt>
    <dgm:pt modelId="{785202A9-41B5-44DC-8BC7-E4CCD48E7811}" type="sibTrans" cxnId="{19B0EFB9-C83C-4126-A0DD-B7F8F39412F7}">
      <dgm:prSet/>
      <dgm:spPr/>
      <dgm:t>
        <a:bodyPr/>
        <a:lstStyle/>
        <a:p>
          <a:endParaRPr lang="en-GB" noProof="0"/>
        </a:p>
      </dgm:t>
    </dgm:pt>
    <dgm:pt modelId="{86BCA53A-0AEA-4006-89F8-A7979CB2BF02}">
      <dgm:prSet custT="1"/>
      <dgm:spPr>
        <a:solidFill>
          <a:srgbClr val="002060"/>
        </a:solidFill>
      </dgm:spPr>
      <dgm:t>
        <a:bodyPr/>
        <a:lstStyle/>
        <a:p>
          <a:endParaRPr lang="en-GB" sz="400" noProof="0" dirty="0"/>
        </a:p>
      </dgm:t>
    </dgm:pt>
    <dgm:pt modelId="{ADDD2364-9F73-48E6-92AC-DFBBDC207790}" type="parTrans" cxnId="{07F7A147-7428-4E47-BCFF-D42324FDF4DE}">
      <dgm:prSet/>
      <dgm:spPr/>
      <dgm:t>
        <a:bodyPr/>
        <a:lstStyle/>
        <a:p>
          <a:endParaRPr lang="en-GB" noProof="0"/>
        </a:p>
      </dgm:t>
    </dgm:pt>
    <dgm:pt modelId="{EEE07A2F-FFD8-4041-95AA-C70AE557ECF8}" type="sibTrans" cxnId="{07F7A147-7428-4E47-BCFF-D42324FDF4DE}">
      <dgm:prSet/>
      <dgm:spPr/>
      <dgm:t>
        <a:bodyPr/>
        <a:lstStyle/>
        <a:p>
          <a:endParaRPr lang="en-GB" noProof="0"/>
        </a:p>
      </dgm:t>
    </dgm:pt>
    <dgm:pt modelId="{15E578CC-3786-4704-8943-12F4252803F4}">
      <dgm:prSet custT="1"/>
      <dgm:spPr>
        <a:solidFill>
          <a:srgbClr val="002060"/>
        </a:solidFill>
      </dgm:spPr>
      <dgm:t>
        <a:bodyPr/>
        <a:lstStyle/>
        <a:p>
          <a:endParaRPr lang="en-GB" sz="400" noProof="0" dirty="0"/>
        </a:p>
      </dgm:t>
    </dgm:pt>
    <dgm:pt modelId="{55C227FD-3BED-4C80-9537-6F5CE2B2736E}" type="parTrans" cxnId="{ED5B6B43-4FDA-4EBF-B89A-F2171743164C}">
      <dgm:prSet/>
      <dgm:spPr/>
      <dgm:t>
        <a:bodyPr/>
        <a:lstStyle/>
        <a:p>
          <a:endParaRPr lang="en-GB" noProof="0"/>
        </a:p>
      </dgm:t>
    </dgm:pt>
    <dgm:pt modelId="{B66FF219-6FC9-4FCF-B837-F9B849B099D3}" type="sibTrans" cxnId="{ED5B6B43-4FDA-4EBF-B89A-F2171743164C}">
      <dgm:prSet/>
      <dgm:spPr/>
      <dgm:t>
        <a:bodyPr/>
        <a:lstStyle/>
        <a:p>
          <a:endParaRPr lang="en-GB" noProof="0"/>
        </a:p>
      </dgm:t>
    </dgm:pt>
    <dgm:pt modelId="{136ADDFF-BBD3-4ED9-96F7-D9F2F3D87259}">
      <dgm:prSet custT="1"/>
      <dgm:spPr>
        <a:solidFill>
          <a:srgbClr val="002060"/>
        </a:solidFill>
      </dgm:spPr>
      <dgm:t>
        <a:bodyPr/>
        <a:lstStyle/>
        <a:p>
          <a:endParaRPr lang="en-GB" sz="1100" noProof="0" dirty="0"/>
        </a:p>
      </dgm:t>
    </dgm:pt>
    <dgm:pt modelId="{67F0D394-7321-4E0D-A0B3-665CA5EB1231}" type="parTrans" cxnId="{53704C66-03EE-458D-82BD-9932620881A3}">
      <dgm:prSet/>
      <dgm:spPr/>
      <dgm:t>
        <a:bodyPr/>
        <a:lstStyle/>
        <a:p>
          <a:endParaRPr lang="en-GB" noProof="0"/>
        </a:p>
      </dgm:t>
    </dgm:pt>
    <dgm:pt modelId="{92887076-8BB9-49AD-88BC-328A8304FD16}" type="sibTrans" cxnId="{53704C66-03EE-458D-82BD-9932620881A3}">
      <dgm:prSet/>
      <dgm:spPr/>
      <dgm:t>
        <a:bodyPr/>
        <a:lstStyle/>
        <a:p>
          <a:endParaRPr lang="en-GB" noProof="0"/>
        </a:p>
      </dgm:t>
    </dgm:pt>
    <dgm:pt modelId="{BAB3CAE5-4DA6-4FC2-A8AE-C4E9D3774E9A}">
      <dgm:prSet custT="1"/>
      <dgm:spPr>
        <a:solidFill>
          <a:srgbClr val="002060"/>
        </a:solidFill>
      </dgm:spPr>
      <dgm:t>
        <a:bodyPr/>
        <a:lstStyle/>
        <a:p>
          <a:r>
            <a:rPr lang="en-GB" sz="1100" noProof="0" dirty="0"/>
            <a:t> Dark matter and dark energy studies</a:t>
          </a:r>
        </a:p>
      </dgm:t>
    </dgm:pt>
    <dgm:pt modelId="{C8DB0DC7-9D4C-40CA-B820-FAB6510363A0}" type="sibTrans" cxnId="{544B5D8A-738E-4B9E-BE79-D84830EEAD5A}">
      <dgm:prSet/>
      <dgm:spPr/>
      <dgm:t>
        <a:bodyPr/>
        <a:lstStyle/>
        <a:p>
          <a:endParaRPr lang="en-GB" noProof="0"/>
        </a:p>
      </dgm:t>
    </dgm:pt>
    <dgm:pt modelId="{FA916307-5D64-4D44-AB90-A198BC26CA44}" type="parTrans" cxnId="{544B5D8A-738E-4B9E-BE79-D84830EEAD5A}">
      <dgm:prSet/>
      <dgm:spPr/>
      <dgm:t>
        <a:bodyPr/>
        <a:lstStyle/>
        <a:p>
          <a:endParaRPr lang="en-GB" noProof="0"/>
        </a:p>
      </dgm:t>
    </dgm:pt>
    <dgm:pt modelId="{4145223F-E68B-4184-A127-428E687569F4}">
      <dgm:prSet custT="1"/>
      <dgm:spPr>
        <a:solidFill>
          <a:srgbClr val="002060"/>
        </a:solidFill>
      </dgm:spPr>
      <dgm:t>
        <a:bodyPr/>
        <a:lstStyle/>
        <a:p>
          <a:endParaRPr lang="en-GB" sz="1100" noProof="0" dirty="0"/>
        </a:p>
      </dgm:t>
    </dgm:pt>
    <dgm:pt modelId="{02F7D4D2-53CD-451C-BF15-25D0DB83AE7B}" type="sibTrans" cxnId="{ABC72A5B-6702-4129-9E7A-C49370F52670}">
      <dgm:prSet/>
      <dgm:spPr/>
      <dgm:t>
        <a:bodyPr/>
        <a:lstStyle/>
        <a:p>
          <a:endParaRPr lang="en-GB" noProof="0"/>
        </a:p>
      </dgm:t>
    </dgm:pt>
    <dgm:pt modelId="{6F33D36C-98B2-4356-A5F7-DD39E80A9868}" type="parTrans" cxnId="{ABC72A5B-6702-4129-9E7A-C49370F52670}">
      <dgm:prSet/>
      <dgm:spPr/>
      <dgm:t>
        <a:bodyPr/>
        <a:lstStyle/>
        <a:p>
          <a:endParaRPr lang="en-GB" noProof="0"/>
        </a:p>
      </dgm:t>
    </dgm:pt>
    <dgm:pt modelId="{32932504-8081-49D8-A67D-7FE1252EFA8F}" type="pres">
      <dgm:prSet presAssocID="{EFF96580-FB13-43C4-A8E9-3AD4E3549187}" presName="Name0" presStyleCnt="0">
        <dgm:presLayoutVars>
          <dgm:dir/>
          <dgm:resizeHandles val="exact"/>
        </dgm:presLayoutVars>
      </dgm:prSet>
      <dgm:spPr/>
    </dgm:pt>
    <dgm:pt modelId="{74953512-9CA2-4747-B894-F6BD53BAEF82}" type="pres">
      <dgm:prSet presAssocID="{EFF96580-FB13-43C4-A8E9-3AD4E3549187}" presName="fgShape" presStyleLbl="fgShp" presStyleIdx="0" presStyleCnt="1"/>
      <dgm:spPr>
        <a:noFill/>
      </dgm:spPr>
    </dgm:pt>
    <dgm:pt modelId="{9F721C02-5CE0-43AB-9744-F1AF71C6B76F}" type="pres">
      <dgm:prSet presAssocID="{EFF96580-FB13-43C4-A8E9-3AD4E3549187}" presName="linComp" presStyleCnt="0"/>
      <dgm:spPr/>
    </dgm:pt>
    <dgm:pt modelId="{5A1CC399-E964-46D9-9D0B-A28B680341FE}" type="pres">
      <dgm:prSet presAssocID="{20647050-6064-41A3-8742-854F5151E653}" presName="compNode" presStyleCnt="0"/>
      <dgm:spPr/>
    </dgm:pt>
    <dgm:pt modelId="{B1E67EE8-B972-4065-ABA2-0DC4153E5222}" type="pres">
      <dgm:prSet presAssocID="{20647050-6064-41A3-8742-854F5151E653}" presName="bkgdShape" presStyleLbl="node1" presStyleIdx="0" presStyleCnt="4" custLinFactNeighborX="-95" custLinFactNeighborY="1172"/>
      <dgm:spPr/>
    </dgm:pt>
    <dgm:pt modelId="{A7D76298-0B80-4159-985F-1412DD725181}" type="pres">
      <dgm:prSet presAssocID="{20647050-6064-41A3-8742-854F5151E653}" presName="nodeTx" presStyleLbl="node1" presStyleIdx="0" presStyleCnt="4">
        <dgm:presLayoutVars>
          <dgm:bulletEnabled val="1"/>
        </dgm:presLayoutVars>
      </dgm:prSet>
      <dgm:spPr/>
    </dgm:pt>
    <dgm:pt modelId="{BD01567A-7B32-4D70-8166-836A9857E84A}" type="pres">
      <dgm:prSet presAssocID="{20647050-6064-41A3-8742-854F5151E653}" presName="invisiNode" presStyleLbl="node1" presStyleIdx="0" presStyleCnt="4"/>
      <dgm:spPr/>
    </dgm:pt>
    <dgm:pt modelId="{7C56CF07-901B-48E1-9575-3116973C62EC}" type="pres">
      <dgm:prSet presAssocID="{20647050-6064-41A3-8742-854F5151E653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BB70634-857E-4A3D-B5F2-ED757BE0BA64}" type="pres">
      <dgm:prSet presAssocID="{A3F18BDE-8B0E-44F9-8879-C1CCF64CC12F}" presName="sibTrans" presStyleLbl="sibTrans2D1" presStyleIdx="0" presStyleCnt="0"/>
      <dgm:spPr/>
    </dgm:pt>
    <dgm:pt modelId="{A751B59E-3B3D-44FE-9423-FC9FF2ED7C31}" type="pres">
      <dgm:prSet presAssocID="{A913BD32-F882-4817-87B3-1F80D65F6054}" presName="compNode" presStyleCnt="0"/>
      <dgm:spPr/>
    </dgm:pt>
    <dgm:pt modelId="{A68A6F66-9204-47C9-95FF-A1798A1770D5}" type="pres">
      <dgm:prSet presAssocID="{A913BD32-F882-4817-87B3-1F80D65F6054}" presName="bkgdShape" presStyleLbl="node1" presStyleIdx="1" presStyleCnt="4"/>
      <dgm:spPr/>
    </dgm:pt>
    <dgm:pt modelId="{83C6436C-6A3F-4B46-A211-D7B9AC1C237E}" type="pres">
      <dgm:prSet presAssocID="{A913BD32-F882-4817-87B3-1F80D65F6054}" presName="nodeTx" presStyleLbl="node1" presStyleIdx="1" presStyleCnt="4">
        <dgm:presLayoutVars>
          <dgm:bulletEnabled val="1"/>
        </dgm:presLayoutVars>
      </dgm:prSet>
      <dgm:spPr/>
    </dgm:pt>
    <dgm:pt modelId="{6781E3B3-D1D4-4188-A51A-2A62F1B4B3A1}" type="pres">
      <dgm:prSet presAssocID="{A913BD32-F882-4817-87B3-1F80D65F6054}" presName="invisiNode" presStyleLbl="node1" presStyleIdx="1" presStyleCnt="4"/>
      <dgm:spPr/>
    </dgm:pt>
    <dgm:pt modelId="{7D9B7CC6-32E4-4CE4-B02F-DEF172C46E54}" type="pres">
      <dgm:prSet presAssocID="{A913BD32-F882-4817-87B3-1F80D65F6054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CCDB765F-1A86-4642-A3FF-579F4C6D509B}" type="pres">
      <dgm:prSet presAssocID="{024E8142-DC1E-4043-8418-F6B7F10AA5A5}" presName="sibTrans" presStyleLbl="sibTrans2D1" presStyleIdx="0" presStyleCnt="0"/>
      <dgm:spPr/>
    </dgm:pt>
    <dgm:pt modelId="{3A1C34FB-404F-4B4C-B26B-A09BBB1AE37D}" type="pres">
      <dgm:prSet presAssocID="{25FA3192-ACBA-4E3A-88D3-8847B96A911F}" presName="compNode" presStyleCnt="0"/>
      <dgm:spPr/>
    </dgm:pt>
    <dgm:pt modelId="{828B1F6C-AD3B-40AE-9858-BC98CA7E5B20}" type="pres">
      <dgm:prSet presAssocID="{25FA3192-ACBA-4E3A-88D3-8847B96A911F}" presName="bkgdShape" presStyleLbl="node1" presStyleIdx="2" presStyleCnt="4"/>
      <dgm:spPr/>
    </dgm:pt>
    <dgm:pt modelId="{9CC61A5F-08F4-4B42-9FC2-45D94738010C}" type="pres">
      <dgm:prSet presAssocID="{25FA3192-ACBA-4E3A-88D3-8847B96A911F}" presName="nodeTx" presStyleLbl="node1" presStyleIdx="2" presStyleCnt="4">
        <dgm:presLayoutVars>
          <dgm:bulletEnabled val="1"/>
        </dgm:presLayoutVars>
      </dgm:prSet>
      <dgm:spPr/>
    </dgm:pt>
    <dgm:pt modelId="{2791AA78-DAFA-4DBC-AD37-BB22D2F87C18}" type="pres">
      <dgm:prSet presAssocID="{25FA3192-ACBA-4E3A-88D3-8847B96A911F}" presName="invisiNode" presStyleLbl="node1" presStyleIdx="2" presStyleCnt="4"/>
      <dgm:spPr/>
    </dgm:pt>
    <dgm:pt modelId="{6633D20C-F996-400B-9EBB-3C7FA856D023}" type="pres">
      <dgm:prSet presAssocID="{25FA3192-ACBA-4E3A-88D3-8847B96A911F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6E3B6453-2A71-4D19-9F4E-33EC1023E741}" type="pres">
      <dgm:prSet presAssocID="{0CE89A69-7FF9-4968-9C6F-37B58EF61500}" presName="sibTrans" presStyleLbl="sibTrans2D1" presStyleIdx="0" presStyleCnt="0"/>
      <dgm:spPr/>
    </dgm:pt>
    <dgm:pt modelId="{F2D515F5-902A-4B2F-B865-0D291FC94444}" type="pres">
      <dgm:prSet presAssocID="{44B4CA79-B85A-4C1E-A330-7DA80C1CBC5A}" presName="compNode" presStyleCnt="0"/>
      <dgm:spPr/>
    </dgm:pt>
    <dgm:pt modelId="{EDDD55CA-8583-42FC-86C2-31D7B3363E9A}" type="pres">
      <dgm:prSet presAssocID="{44B4CA79-B85A-4C1E-A330-7DA80C1CBC5A}" presName="bkgdShape" presStyleLbl="node1" presStyleIdx="3" presStyleCnt="4"/>
      <dgm:spPr/>
    </dgm:pt>
    <dgm:pt modelId="{8A26D6A5-9B62-40A6-B370-FC425A449322}" type="pres">
      <dgm:prSet presAssocID="{44B4CA79-B85A-4C1E-A330-7DA80C1CBC5A}" presName="nodeTx" presStyleLbl="node1" presStyleIdx="3" presStyleCnt="4">
        <dgm:presLayoutVars>
          <dgm:bulletEnabled val="1"/>
        </dgm:presLayoutVars>
      </dgm:prSet>
      <dgm:spPr/>
    </dgm:pt>
    <dgm:pt modelId="{62DA438F-A0AB-4FE9-A6D3-0A9718D452BF}" type="pres">
      <dgm:prSet presAssocID="{44B4CA79-B85A-4C1E-A330-7DA80C1CBC5A}" presName="invisiNode" presStyleLbl="node1" presStyleIdx="3" presStyleCnt="4"/>
      <dgm:spPr/>
    </dgm:pt>
    <dgm:pt modelId="{4AD94658-BE38-4DCB-A073-DD3A56C460F2}" type="pres">
      <dgm:prSet presAssocID="{44B4CA79-B85A-4C1E-A330-7DA80C1CBC5A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451DA805-0C56-A249-8474-49F34BF8791E}" type="presOf" srcId="{136ADDFF-BBD3-4ED9-96F7-D9F2F3D87259}" destId="{9CC61A5F-08F4-4B42-9FC2-45D94738010C}" srcOrd="1" destOrd="4" presId="urn:microsoft.com/office/officeart/2005/8/layout/hList7"/>
    <dgm:cxn modelId="{9FEA9108-190A-45C8-A192-BF622E13BCC0}" srcId="{EFF96580-FB13-43C4-A8E9-3AD4E3549187}" destId="{25FA3192-ACBA-4E3A-88D3-8847B96A911F}" srcOrd="2" destOrd="0" parTransId="{1665C657-A34B-44AD-956D-99C93D79AD7A}" sibTransId="{0CE89A69-7FF9-4968-9C6F-37B58EF61500}"/>
    <dgm:cxn modelId="{5675640F-C2C3-374B-B9DA-2F0D27DED043}" type="presOf" srcId="{098BFB43-F307-4A29-BF80-8B003144B1A0}" destId="{9CC61A5F-08F4-4B42-9FC2-45D94738010C}" srcOrd="1" destOrd="5" presId="urn:microsoft.com/office/officeart/2005/8/layout/hList7"/>
    <dgm:cxn modelId="{FF7C7E11-3104-46CA-BC6D-6F84900048EB}" srcId="{A913BD32-F882-4817-87B3-1F80D65F6054}" destId="{10CA86B2-6FC7-460E-8662-1FBD8AC0E160}" srcOrd="0" destOrd="0" parTransId="{D5F0EBD3-5C56-4CD2-B462-7310F0FDB2C2}" sibTransId="{9D975546-6B50-481B-9720-289346B709F3}"/>
    <dgm:cxn modelId="{0C6DAD11-BF84-6147-8D8E-D1FB47A124D1}" type="presOf" srcId="{44B4CA79-B85A-4C1E-A330-7DA80C1CBC5A}" destId="{EDDD55CA-8583-42FC-86C2-31D7B3363E9A}" srcOrd="0" destOrd="0" presId="urn:microsoft.com/office/officeart/2005/8/layout/hList7"/>
    <dgm:cxn modelId="{BD42C011-B6E2-8240-99F4-060586F37302}" type="presOf" srcId="{7FC4364A-1F2C-4CA8-B03F-50A86C535CEA}" destId="{9CC61A5F-08F4-4B42-9FC2-45D94738010C}" srcOrd="1" destOrd="1" presId="urn:microsoft.com/office/officeart/2005/8/layout/hList7"/>
    <dgm:cxn modelId="{21F9D819-A7ED-4CFC-A295-247361DDB30C}" srcId="{EFF96580-FB13-43C4-A8E9-3AD4E3549187}" destId="{20647050-6064-41A3-8742-854F5151E653}" srcOrd="0" destOrd="0" parTransId="{50D25E76-2E38-46D3-B922-CF76469180C5}" sibTransId="{A3F18BDE-8B0E-44F9-8879-C1CCF64CC12F}"/>
    <dgm:cxn modelId="{5C52171E-AFF4-964A-B3EC-1978560BB472}" type="presOf" srcId="{A7685BE9-A22E-4724-BBB4-3C1100A7CA41}" destId="{EDDD55CA-8583-42FC-86C2-31D7B3363E9A}" srcOrd="0" destOrd="1" presId="urn:microsoft.com/office/officeart/2005/8/layout/hList7"/>
    <dgm:cxn modelId="{B2EE622A-2B6D-4F76-87C0-987C3B8CA1D2}" srcId="{A913BD32-F882-4817-87B3-1F80D65F6054}" destId="{A8D48F80-E606-4937-AC11-7A3D3D97DA0E}" srcOrd="2" destOrd="0" parTransId="{8568A20B-44A3-4A57-9D9A-6332B005767D}" sibTransId="{D1C3769B-E228-470E-8167-7645B23F3801}"/>
    <dgm:cxn modelId="{7189A72D-82AD-F04C-AE88-A09E0ACA994E}" type="presOf" srcId="{20647050-6064-41A3-8742-854F5151E653}" destId="{B1E67EE8-B972-4065-ABA2-0DC4153E5222}" srcOrd="0" destOrd="0" presId="urn:microsoft.com/office/officeart/2005/8/layout/hList7"/>
    <dgm:cxn modelId="{0CC8A131-F5F0-8B44-82D6-0CDDD5E41097}" type="presOf" srcId="{BAB3CAE5-4DA6-4FC2-A8AE-C4E9D3774E9A}" destId="{EDDD55CA-8583-42FC-86C2-31D7B3363E9A}" srcOrd="0" destOrd="2" presId="urn:microsoft.com/office/officeart/2005/8/layout/hList7"/>
    <dgm:cxn modelId="{1DC4D938-9782-9941-B4AC-91FD43DBC70E}" type="presOf" srcId="{BAB3CAE5-4DA6-4FC2-A8AE-C4E9D3774E9A}" destId="{8A26D6A5-9B62-40A6-B370-FC425A449322}" srcOrd="1" destOrd="2" presId="urn:microsoft.com/office/officeart/2005/8/layout/hList7"/>
    <dgm:cxn modelId="{1451883B-A01B-AA46-B87E-F64FD7A16D84}" type="presOf" srcId="{1BEDA0E7-F259-4960-B911-B504682C193A}" destId="{828B1F6C-AD3B-40AE-9858-BC98CA7E5B20}" srcOrd="0" destOrd="3" presId="urn:microsoft.com/office/officeart/2005/8/layout/hList7"/>
    <dgm:cxn modelId="{F74F7E42-4964-4BA7-857D-DCBE25C960A9}" srcId="{25FA3192-ACBA-4E3A-88D3-8847B96A911F}" destId="{7FC4364A-1F2C-4CA8-B03F-50A86C535CEA}" srcOrd="0" destOrd="0" parTransId="{53993660-B77B-4517-85FC-B56CFA8761CC}" sibTransId="{7FFB5A17-24EC-4A3F-AC50-54275A615F79}"/>
    <dgm:cxn modelId="{EEC6BF42-22A9-7347-9199-1A8E8646122E}" type="presOf" srcId="{024E8142-DC1E-4043-8418-F6B7F10AA5A5}" destId="{CCDB765F-1A86-4642-A3FF-579F4C6D509B}" srcOrd="0" destOrd="0" presId="urn:microsoft.com/office/officeart/2005/8/layout/hList7"/>
    <dgm:cxn modelId="{ED5B6B43-4FDA-4EBF-B89A-F2171743164C}" srcId="{A913BD32-F882-4817-87B3-1F80D65F6054}" destId="{15E578CC-3786-4704-8943-12F4252803F4}" srcOrd="3" destOrd="0" parTransId="{55C227FD-3BED-4C80-9537-6F5CE2B2736E}" sibTransId="{B66FF219-6FC9-4FCF-B837-F9B849B099D3}"/>
    <dgm:cxn modelId="{07F7A147-7428-4E47-BCFF-D42324FDF4DE}" srcId="{A913BD32-F882-4817-87B3-1F80D65F6054}" destId="{86BCA53A-0AEA-4006-89F8-A7979CB2BF02}" srcOrd="1" destOrd="0" parTransId="{ADDD2364-9F73-48E6-92AC-DFBBDC207790}" sibTransId="{EEE07A2F-FFD8-4041-95AA-C70AE557ECF8}"/>
    <dgm:cxn modelId="{A5B13E49-5AF1-4116-9459-B2A85FA7FFD2}" srcId="{20647050-6064-41A3-8742-854F5151E653}" destId="{4DD13B36-8CD4-400B-835E-7867EE2DD70F}" srcOrd="0" destOrd="0" parTransId="{08C32FFF-D499-4ACF-9787-F70E9D164C07}" sibTransId="{26953EEE-BCE1-45F1-BA82-8EFF9179990E}"/>
    <dgm:cxn modelId="{91D9024C-AC24-1B43-87D9-C52845C4D32A}" type="presOf" srcId="{098BFB43-F307-4A29-BF80-8B003144B1A0}" destId="{828B1F6C-AD3B-40AE-9858-BC98CA7E5B20}" srcOrd="0" destOrd="5" presId="urn:microsoft.com/office/officeart/2005/8/layout/hList7"/>
    <dgm:cxn modelId="{759E6B4E-6548-3147-9CF8-07468F2D82A9}" type="presOf" srcId="{15E578CC-3786-4704-8943-12F4252803F4}" destId="{83C6436C-6A3F-4B46-A211-D7B9AC1C237E}" srcOrd="1" destOrd="4" presId="urn:microsoft.com/office/officeart/2005/8/layout/hList7"/>
    <dgm:cxn modelId="{3C49C951-ED33-FA4F-989A-5DA0E0EA9D58}" type="presOf" srcId="{A3F18BDE-8B0E-44F9-8879-C1CCF64CC12F}" destId="{2BB70634-857E-4A3D-B5F2-ED757BE0BA64}" srcOrd="0" destOrd="0" presId="urn:microsoft.com/office/officeart/2005/8/layout/hList7"/>
    <dgm:cxn modelId="{ABC72A5B-6702-4129-9E7A-C49370F52670}" srcId="{25FA3192-ACBA-4E3A-88D3-8847B96A911F}" destId="{4145223F-E68B-4184-A127-428E687569F4}" srcOrd="1" destOrd="0" parTransId="{6F33D36C-98B2-4356-A5F7-DD39E80A9868}" sibTransId="{02F7D4D2-53CD-451C-BF15-25D0DB83AE7B}"/>
    <dgm:cxn modelId="{B58BCF5C-065B-6C47-8885-93B80FF516C9}" type="presOf" srcId="{A913BD32-F882-4817-87B3-1F80D65F6054}" destId="{83C6436C-6A3F-4B46-A211-D7B9AC1C237E}" srcOrd="1" destOrd="0" presId="urn:microsoft.com/office/officeart/2005/8/layout/hList7"/>
    <dgm:cxn modelId="{53704C66-03EE-458D-82BD-9932620881A3}" srcId="{25FA3192-ACBA-4E3A-88D3-8847B96A911F}" destId="{136ADDFF-BBD3-4ED9-96F7-D9F2F3D87259}" srcOrd="3" destOrd="0" parTransId="{67F0D394-7321-4E0D-A0B3-665CA5EB1231}" sibTransId="{92887076-8BB9-49AD-88BC-328A8304FD16}"/>
    <dgm:cxn modelId="{22C45A67-0B31-1E49-997D-6430FCBC3138}" type="presOf" srcId="{7FC4364A-1F2C-4CA8-B03F-50A86C535CEA}" destId="{828B1F6C-AD3B-40AE-9858-BC98CA7E5B20}" srcOrd="0" destOrd="1" presId="urn:microsoft.com/office/officeart/2005/8/layout/hList7"/>
    <dgm:cxn modelId="{66D04568-55BB-FC44-9126-D7DA03B9AA46}" type="presOf" srcId="{01D2406C-25C5-456A-A2CF-CAE20AE9EF02}" destId="{A68A6F66-9204-47C9-95FF-A1798A1770D5}" srcOrd="0" destOrd="5" presId="urn:microsoft.com/office/officeart/2005/8/layout/hList7"/>
    <dgm:cxn modelId="{59FA5770-8BB0-1D4A-8609-1236D7C68156}" type="presOf" srcId="{310A5AB9-90E6-4051-9DB0-EF79C5C888D0}" destId="{B1E67EE8-B972-4065-ABA2-0DC4153E5222}" srcOrd="0" destOrd="2" presId="urn:microsoft.com/office/officeart/2005/8/layout/hList7"/>
    <dgm:cxn modelId="{EB4BE470-E579-0B48-8993-BE522A37E6BB}" type="presOf" srcId="{A7685BE9-A22E-4724-BBB4-3C1100A7CA41}" destId="{8A26D6A5-9B62-40A6-B370-FC425A449322}" srcOrd="1" destOrd="1" presId="urn:microsoft.com/office/officeart/2005/8/layout/hList7"/>
    <dgm:cxn modelId="{DD275671-15FE-479F-B939-104924722E59}" srcId="{EFF96580-FB13-43C4-A8E9-3AD4E3549187}" destId="{44B4CA79-B85A-4C1E-A330-7DA80C1CBC5A}" srcOrd="3" destOrd="0" parTransId="{094DA648-F89D-46E6-9BE6-9A036E5C5905}" sibTransId="{F9EDECA3-9664-44D0-9E8F-DF9D884946BD}"/>
    <dgm:cxn modelId="{517FB273-8E42-E94D-8405-9A38A6B5B624}" type="presOf" srcId="{1BEDA0E7-F259-4960-B911-B504682C193A}" destId="{9CC61A5F-08F4-4B42-9FC2-45D94738010C}" srcOrd="1" destOrd="3" presId="urn:microsoft.com/office/officeart/2005/8/layout/hList7"/>
    <dgm:cxn modelId="{4786BA77-8074-49B0-B871-FF8F8D60B0B8}" srcId="{25FA3192-ACBA-4E3A-88D3-8847B96A911F}" destId="{098BFB43-F307-4A29-BF80-8B003144B1A0}" srcOrd="4" destOrd="0" parTransId="{4125EFE9-2A48-48EC-AC7E-667274E5C6E3}" sibTransId="{9DFAE22E-89B2-47CE-A334-22B410E21476}"/>
    <dgm:cxn modelId="{93ED5E79-EFE8-7345-A746-9486DD5F72BE}" type="presOf" srcId="{0CE89A69-7FF9-4968-9C6F-37B58EF61500}" destId="{6E3B6453-2A71-4D19-9F4E-33EC1023E741}" srcOrd="0" destOrd="0" presId="urn:microsoft.com/office/officeart/2005/8/layout/hList7"/>
    <dgm:cxn modelId="{42017F79-4741-814F-8118-01020AA42365}" type="presOf" srcId="{10CA86B2-6FC7-460E-8662-1FBD8AC0E160}" destId="{83C6436C-6A3F-4B46-A211-D7B9AC1C237E}" srcOrd="1" destOrd="1" presId="urn:microsoft.com/office/officeart/2005/8/layout/hList7"/>
    <dgm:cxn modelId="{52592B7E-F041-7E49-B797-A88BE996DB2C}" type="presOf" srcId="{310A5AB9-90E6-4051-9DB0-EF79C5C888D0}" destId="{A7D76298-0B80-4159-985F-1412DD725181}" srcOrd="1" destOrd="2" presId="urn:microsoft.com/office/officeart/2005/8/layout/hList7"/>
    <dgm:cxn modelId="{422BD17F-0931-DD4F-9794-78EDDEA972E4}" type="presOf" srcId="{A8D48F80-E606-4937-AC11-7A3D3D97DA0E}" destId="{83C6436C-6A3F-4B46-A211-D7B9AC1C237E}" srcOrd="1" destOrd="3" presId="urn:microsoft.com/office/officeart/2005/8/layout/hList7"/>
    <dgm:cxn modelId="{B4D02382-0BD7-B245-8FD0-A4E833E22DD9}" type="presOf" srcId="{4145223F-E68B-4184-A127-428E687569F4}" destId="{9CC61A5F-08F4-4B42-9FC2-45D94738010C}" srcOrd="1" destOrd="2" presId="urn:microsoft.com/office/officeart/2005/8/layout/hList7"/>
    <dgm:cxn modelId="{680CE286-4308-4044-8F5B-766A0E9BA5A9}" type="presOf" srcId="{4DD13B36-8CD4-400B-835E-7867EE2DD70F}" destId="{A7D76298-0B80-4159-985F-1412DD725181}" srcOrd="1" destOrd="1" presId="urn:microsoft.com/office/officeart/2005/8/layout/hList7"/>
    <dgm:cxn modelId="{A82E2489-202A-FA41-BF6B-6161D514A7F4}" type="presOf" srcId="{86BCA53A-0AEA-4006-89F8-A7979CB2BF02}" destId="{A68A6F66-9204-47C9-95FF-A1798A1770D5}" srcOrd="0" destOrd="2" presId="urn:microsoft.com/office/officeart/2005/8/layout/hList7"/>
    <dgm:cxn modelId="{544B5D8A-738E-4B9E-BE79-D84830EEAD5A}" srcId="{44B4CA79-B85A-4C1E-A330-7DA80C1CBC5A}" destId="{BAB3CAE5-4DA6-4FC2-A8AE-C4E9D3774E9A}" srcOrd="1" destOrd="0" parTransId="{FA916307-5D64-4D44-AB90-A198BC26CA44}" sibTransId="{C8DB0DC7-9D4C-40CA-B820-FAB6510363A0}"/>
    <dgm:cxn modelId="{6941358E-DE71-AB44-BE06-0EB91257D593}" type="presOf" srcId="{44B4CA79-B85A-4C1E-A330-7DA80C1CBC5A}" destId="{8A26D6A5-9B62-40A6-B370-FC425A449322}" srcOrd="1" destOrd="0" presId="urn:microsoft.com/office/officeart/2005/8/layout/hList7"/>
    <dgm:cxn modelId="{8F15918F-65B2-A94C-A037-BB83F75036AE}" type="presOf" srcId="{15E578CC-3786-4704-8943-12F4252803F4}" destId="{A68A6F66-9204-47C9-95FF-A1798A1770D5}" srcOrd="0" destOrd="4" presId="urn:microsoft.com/office/officeart/2005/8/layout/hList7"/>
    <dgm:cxn modelId="{17B3D98F-1173-D246-99B9-C5D3771D080B}" type="presOf" srcId="{A8D48F80-E606-4937-AC11-7A3D3D97DA0E}" destId="{A68A6F66-9204-47C9-95FF-A1798A1770D5}" srcOrd="0" destOrd="3" presId="urn:microsoft.com/office/officeart/2005/8/layout/hList7"/>
    <dgm:cxn modelId="{54268196-9FF7-0240-8912-618D51D3DD59}" type="presOf" srcId="{4DD13B36-8CD4-400B-835E-7867EE2DD70F}" destId="{B1E67EE8-B972-4065-ABA2-0DC4153E5222}" srcOrd="0" destOrd="1" presId="urn:microsoft.com/office/officeart/2005/8/layout/hList7"/>
    <dgm:cxn modelId="{1E925F9D-7DC9-415E-9DCA-146A39684B49}" srcId="{20647050-6064-41A3-8742-854F5151E653}" destId="{4FF83B44-5852-48F0-BE2A-A75FD0A2B6BF}" srcOrd="2" destOrd="0" parTransId="{99ED3619-BD08-44BC-82BA-849AEA75E70A}" sibTransId="{362619CD-D1CD-43FB-8ECF-B2B6C6884159}"/>
    <dgm:cxn modelId="{6376A79F-5899-4998-8227-335458E1FA65}" srcId="{EFF96580-FB13-43C4-A8E9-3AD4E3549187}" destId="{A913BD32-F882-4817-87B3-1F80D65F6054}" srcOrd="1" destOrd="0" parTransId="{A53C6DBE-29F1-4D25-99EC-60A86F424B2E}" sibTransId="{024E8142-DC1E-4043-8418-F6B7F10AA5A5}"/>
    <dgm:cxn modelId="{16E853A3-7A78-FC41-8177-8E0E12F9A7CB}" type="presOf" srcId="{25FA3192-ACBA-4E3A-88D3-8847B96A911F}" destId="{828B1F6C-AD3B-40AE-9858-BC98CA7E5B20}" srcOrd="0" destOrd="0" presId="urn:microsoft.com/office/officeart/2005/8/layout/hList7"/>
    <dgm:cxn modelId="{18E39CA5-F73F-1C42-A41C-243324CB3FC1}" type="presOf" srcId="{136ADDFF-BBD3-4ED9-96F7-D9F2F3D87259}" destId="{828B1F6C-AD3B-40AE-9858-BC98CA7E5B20}" srcOrd="0" destOrd="4" presId="urn:microsoft.com/office/officeart/2005/8/layout/hList7"/>
    <dgm:cxn modelId="{E7307EAB-EDFE-BA4D-A2C4-A28D194B307B}" type="presOf" srcId="{4FF83B44-5852-48F0-BE2A-A75FD0A2B6BF}" destId="{A7D76298-0B80-4159-985F-1412DD725181}" srcOrd="1" destOrd="3" presId="urn:microsoft.com/office/officeart/2005/8/layout/hList7"/>
    <dgm:cxn modelId="{3A92C7B9-79D5-E448-BD6A-E676C964DE21}" type="presOf" srcId="{10CA86B2-6FC7-460E-8662-1FBD8AC0E160}" destId="{A68A6F66-9204-47C9-95FF-A1798A1770D5}" srcOrd="0" destOrd="1" presId="urn:microsoft.com/office/officeart/2005/8/layout/hList7"/>
    <dgm:cxn modelId="{19B0EFB9-C83C-4126-A0DD-B7F8F39412F7}" srcId="{20647050-6064-41A3-8742-854F5151E653}" destId="{310A5AB9-90E6-4051-9DB0-EF79C5C888D0}" srcOrd="1" destOrd="0" parTransId="{C2E1F436-C300-4EFB-8D70-A63EA4FE4C68}" sibTransId="{785202A9-41B5-44DC-8BC7-E4CCD48E7811}"/>
    <dgm:cxn modelId="{65E903BE-7FB0-4040-B908-3E92D81D9EA2}" srcId="{25FA3192-ACBA-4E3A-88D3-8847B96A911F}" destId="{1BEDA0E7-F259-4960-B911-B504682C193A}" srcOrd="2" destOrd="0" parTransId="{91AEB627-673A-43B3-850F-920DEABE7F35}" sibTransId="{5EC8E658-50E1-4313-B2CC-8A9F7BC03F97}"/>
    <dgm:cxn modelId="{8D9EA2C0-3AB9-4005-8609-1BF85A8FA939}" srcId="{A913BD32-F882-4817-87B3-1F80D65F6054}" destId="{01D2406C-25C5-456A-A2CF-CAE20AE9EF02}" srcOrd="4" destOrd="0" parTransId="{CB81E367-B695-4DA6-BB4E-3A930C4B20B5}" sibTransId="{C497EB98-1C24-45BE-8A31-3713C01D0BFA}"/>
    <dgm:cxn modelId="{8C61B6C0-C381-E644-90D2-1553BC3769D4}" type="presOf" srcId="{25FA3192-ACBA-4E3A-88D3-8847B96A911F}" destId="{9CC61A5F-08F4-4B42-9FC2-45D94738010C}" srcOrd="1" destOrd="0" presId="urn:microsoft.com/office/officeart/2005/8/layout/hList7"/>
    <dgm:cxn modelId="{C6E597CC-D949-9D46-8049-2CAAD3C5F44B}" type="presOf" srcId="{EFF96580-FB13-43C4-A8E9-3AD4E3549187}" destId="{32932504-8081-49D8-A67D-7FE1252EFA8F}" srcOrd="0" destOrd="0" presId="urn:microsoft.com/office/officeart/2005/8/layout/hList7"/>
    <dgm:cxn modelId="{378C71D0-386D-9A4A-A54B-61D3D708B657}" type="presOf" srcId="{A913BD32-F882-4817-87B3-1F80D65F6054}" destId="{A68A6F66-9204-47C9-95FF-A1798A1770D5}" srcOrd="0" destOrd="0" presId="urn:microsoft.com/office/officeart/2005/8/layout/hList7"/>
    <dgm:cxn modelId="{5D33B5D8-0633-1940-916F-C74CFE2E6EE8}" type="presOf" srcId="{01D2406C-25C5-456A-A2CF-CAE20AE9EF02}" destId="{83C6436C-6A3F-4B46-A211-D7B9AC1C237E}" srcOrd="1" destOrd="5" presId="urn:microsoft.com/office/officeart/2005/8/layout/hList7"/>
    <dgm:cxn modelId="{F11C9EDD-94B6-0240-9727-830368861C32}" type="presOf" srcId="{20647050-6064-41A3-8742-854F5151E653}" destId="{A7D76298-0B80-4159-985F-1412DD725181}" srcOrd="1" destOrd="0" presId="urn:microsoft.com/office/officeart/2005/8/layout/hList7"/>
    <dgm:cxn modelId="{A80A49E0-97E4-4DCD-9EA4-D900C9ACD016}" srcId="{44B4CA79-B85A-4C1E-A330-7DA80C1CBC5A}" destId="{A7685BE9-A22E-4724-BBB4-3C1100A7CA41}" srcOrd="0" destOrd="0" parTransId="{315A94C0-E099-4F50-A54F-5827BEAE5C87}" sibTransId="{7C437553-FF27-4705-A1AF-AAD67C9CA2B6}"/>
    <dgm:cxn modelId="{AE1598F1-BA0B-0E4C-AF93-02210115A5BF}" type="presOf" srcId="{86BCA53A-0AEA-4006-89F8-A7979CB2BF02}" destId="{83C6436C-6A3F-4B46-A211-D7B9AC1C237E}" srcOrd="1" destOrd="2" presId="urn:microsoft.com/office/officeart/2005/8/layout/hList7"/>
    <dgm:cxn modelId="{C8372DF3-AF5C-7141-87A1-569EFB9687F2}" type="presOf" srcId="{4145223F-E68B-4184-A127-428E687569F4}" destId="{828B1F6C-AD3B-40AE-9858-BC98CA7E5B20}" srcOrd="0" destOrd="2" presId="urn:microsoft.com/office/officeart/2005/8/layout/hList7"/>
    <dgm:cxn modelId="{5E45EAF4-BB98-6441-ACF8-773B31DD30EC}" type="presOf" srcId="{4FF83B44-5852-48F0-BE2A-A75FD0A2B6BF}" destId="{B1E67EE8-B972-4065-ABA2-0DC4153E5222}" srcOrd="0" destOrd="3" presId="urn:microsoft.com/office/officeart/2005/8/layout/hList7"/>
    <dgm:cxn modelId="{0D532A30-0C88-004D-8765-436E040508A5}" type="presParOf" srcId="{32932504-8081-49D8-A67D-7FE1252EFA8F}" destId="{74953512-9CA2-4747-B894-F6BD53BAEF82}" srcOrd="0" destOrd="0" presId="urn:microsoft.com/office/officeart/2005/8/layout/hList7"/>
    <dgm:cxn modelId="{D6726B98-A48B-4A4D-B51F-11C2B7BB3820}" type="presParOf" srcId="{32932504-8081-49D8-A67D-7FE1252EFA8F}" destId="{9F721C02-5CE0-43AB-9744-F1AF71C6B76F}" srcOrd="1" destOrd="0" presId="urn:microsoft.com/office/officeart/2005/8/layout/hList7"/>
    <dgm:cxn modelId="{93043F38-E904-2D49-9C82-996D6FA7F6FE}" type="presParOf" srcId="{9F721C02-5CE0-43AB-9744-F1AF71C6B76F}" destId="{5A1CC399-E964-46D9-9D0B-A28B680341FE}" srcOrd="0" destOrd="0" presId="urn:microsoft.com/office/officeart/2005/8/layout/hList7"/>
    <dgm:cxn modelId="{20EB0905-1C91-AA4B-A422-62526F00DA51}" type="presParOf" srcId="{5A1CC399-E964-46D9-9D0B-A28B680341FE}" destId="{B1E67EE8-B972-4065-ABA2-0DC4153E5222}" srcOrd="0" destOrd="0" presId="urn:microsoft.com/office/officeart/2005/8/layout/hList7"/>
    <dgm:cxn modelId="{B7390AE6-9C10-454D-BE13-6C5357176828}" type="presParOf" srcId="{5A1CC399-E964-46D9-9D0B-A28B680341FE}" destId="{A7D76298-0B80-4159-985F-1412DD725181}" srcOrd="1" destOrd="0" presId="urn:microsoft.com/office/officeart/2005/8/layout/hList7"/>
    <dgm:cxn modelId="{AF9D607E-432D-5641-861C-07D36F32A52F}" type="presParOf" srcId="{5A1CC399-E964-46D9-9D0B-A28B680341FE}" destId="{BD01567A-7B32-4D70-8166-836A9857E84A}" srcOrd="2" destOrd="0" presId="urn:microsoft.com/office/officeart/2005/8/layout/hList7"/>
    <dgm:cxn modelId="{3DF2E75F-FE53-5444-947E-6BB781EA53C8}" type="presParOf" srcId="{5A1CC399-E964-46D9-9D0B-A28B680341FE}" destId="{7C56CF07-901B-48E1-9575-3116973C62EC}" srcOrd="3" destOrd="0" presId="urn:microsoft.com/office/officeart/2005/8/layout/hList7"/>
    <dgm:cxn modelId="{7821285C-5DDB-A14B-B4AD-4533E90B81AB}" type="presParOf" srcId="{9F721C02-5CE0-43AB-9744-F1AF71C6B76F}" destId="{2BB70634-857E-4A3D-B5F2-ED757BE0BA64}" srcOrd="1" destOrd="0" presId="urn:microsoft.com/office/officeart/2005/8/layout/hList7"/>
    <dgm:cxn modelId="{9349194B-BEE7-3D46-91EB-FA2C93973544}" type="presParOf" srcId="{9F721C02-5CE0-43AB-9744-F1AF71C6B76F}" destId="{A751B59E-3B3D-44FE-9423-FC9FF2ED7C31}" srcOrd="2" destOrd="0" presId="urn:microsoft.com/office/officeart/2005/8/layout/hList7"/>
    <dgm:cxn modelId="{0F54F31B-22EA-3449-BD7F-019F258B3E23}" type="presParOf" srcId="{A751B59E-3B3D-44FE-9423-FC9FF2ED7C31}" destId="{A68A6F66-9204-47C9-95FF-A1798A1770D5}" srcOrd="0" destOrd="0" presId="urn:microsoft.com/office/officeart/2005/8/layout/hList7"/>
    <dgm:cxn modelId="{E97F1531-71CD-E14E-8C90-CC52FE078BD0}" type="presParOf" srcId="{A751B59E-3B3D-44FE-9423-FC9FF2ED7C31}" destId="{83C6436C-6A3F-4B46-A211-D7B9AC1C237E}" srcOrd="1" destOrd="0" presId="urn:microsoft.com/office/officeart/2005/8/layout/hList7"/>
    <dgm:cxn modelId="{52C5E696-7DCF-C24C-AFA8-3623F0381A32}" type="presParOf" srcId="{A751B59E-3B3D-44FE-9423-FC9FF2ED7C31}" destId="{6781E3B3-D1D4-4188-A51A-2A62F1B4B3A1}" srcOrd="2" destOrd="0" presId="urn:microsoft.com/office/officeart/2005/8/layout/hList7"/>
    <dgm:cxn modelId="{73C59126-55CD-864F-8E22-1E8108E203F6}" type="presParOf" srcId="{A751B59E-3B3D-44FE-9423-FC9FF2ED7C31}" destId="{7D9B7CC6-32E4-4CE4-B02F-DEF172C46E54}" srcOrd="3" destOrd="0" presId="urn:microsoft.com/office/officeart/2005/8/layout/hList7"/>
    <dgm:cxn modelId="{5E25637F-6406-4147-97B9-6E7A2D09F92E}" type="presParOf" srcId="{9F721C02-5CE0-43AB-9744-F1AF71C6B76F}" destId="{CCDB765F-1A86-4642-A3FF-579F4C6D509B}" srcOrd="3" destOrd="0" presId="urn:microsoft.com/office/officeart/2005/8/layout/hList7"/>
    <dgm:cxn modelId="{6F48C804-0412-1545-98A7-24C8467D72C2}" type="presParOf" srcId="{9F721C02-5CE0-43AB-9744-F1AF71C6B76F}" destId="{3A1C34FB-404F-4B4C-B26B-A09BBB1AE37D}" srcOrd="4" destOrd="0" presId="urn:microsoft.com/office/officeart/2005/8/layout/hList7"/>
    <dgm:cxn modelId="{9B0314D0-D909-814D-9E80-3F309F393D0A}" type="presParOf" srcId="{3A1C34FB-404F-4B4C-B26B-A09BBB1AE37D}" destId="{828B1F6C-AD3B-40AE-9858-BC98CA7E5B20}" srcOrd="0" destOrd="0" presId="urn:microsoft.com/office/officeart/2005/8/layout/hList7"/>
    <dgm:cxn modelId="{E55D2113-E787-5348-A9D6-ACFB6A4551F0}" type="presParOf" srcId="{3A1C34FB-404F-4B4C-B26B-A09BBB1AE37D}" destId="{9CC61A5F-08F4-4B42-9FC2-45D94738010C}" srcOrd="1" destOrd="0" presId="urn:microsoft.com/office/officeart/2005/8/layout/hList7"/>
    <dgm:cxn modelId="{A778E0F2-6511-B54C-B4FC-A0C9FCE7206E}" type="presParOf" srcId="{3A1C34FB-404F-4B4C-B26B-A09BBB1AE37D}" destId="{2791AA78-DAFA-4DBC-AD37-BB22D2F87C18}" srcOrd="2" destOrd="0" presId="urn:microsoft.com/office/officeart/2005/8/layout/hList7"/>
    <dgm:cxn modelId="{221E9414-1717-C14F-8C94-2DAB65AC319C}" type="presParOf" srcId="{3A1C34FB-404F-4B4C-B26B-A09BBB1AE37D}" destId="{6633D20C-F996-400B-9EBB-3C7FA856D023}" srcOrd="3" destOrd="0" presId="urn:microsoft.com/office/officeart/2005/8/layout/hList7"/>
    <dgm:cxn modelId="{FC2A4AF0-0F23-3E49-B0DE-0BDE49F97B21}" type="presParOf" srcId="{9F721C02-5CE0-43AB-9744-F1AF71C6B76F}" destId="{6E3B6453-2A71-4D19-9F4E-33EC1023E741}" srcOrd="5" destOrd="0" presId="urn:microsoft.com/office/officeart/2005/8/layout/hList7"/>
    <dgm:cxn modelId="{F9F46014-216D-2748-BFB6-062040FCE491}" type="presParOf" srcId="{9F721C02-5CE0-43AB-9744-F1AF71C6B76F}" destId="{F2D515F5-902A-4B2F-B865-0D291FC94444}" srcOrd="6" destOrd="0" presId="urn:microsoft.com/office/officeart/2005/8/layout/hList7"/>
    <dgm:cxn modelId="{80480433-546E-5843-857E-DC27E816F7E6}" type="presParOf" srcId="{F2D515F5-902A-4B2F-B865-0D291FC94444}" destId="{EDDD55CA-8583-42FC-86C2-31D7B3363E9A}" srcOrd="0" destOrd="0" presId="urn:microsoft.com/office/officeart/2005/8/layout/hList7"/>
    <dgm:cxn modelId="{635D7A88-EC6A-524B-AFEA-C2D063F185F3}" type="presParOf" srcId="{F2D515F5-902A-4B2F-B865-0D291FC94444}" destId="{8A26D6A5-9B62-40A6-B370-FC425A449322}" srcOrd="1" destOrd="0" presId="urn:microsoft.com/office/officeart/2005/8/layout/hList7"/>
    <dgm:cxn modelId="{243C61C6-3AF1-1044-97CF-D2A93D75B94D}" type="presParOf" srcId="{F2D515F5-902A-4B2F-B865-0D291FC94444}" destId="{62DA438F-A0AB-4FE9-A6D3-0A9718D452BF}" srcOrd="2" destOrd="0" presId="urn:microsoft.com/office/officeart/2005/8/layout/hList7"/>
    <dgm:cxn modelId="{08E040D9-7BC5-3E42-AF63-14406236B5C4}" type="presParOf" srcId="{F2D515F5-902A-4B2F-B865-0D291FC94444}" destId="{4AD94658-BE38-4DCB-A073-DD3A56C460F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57FA1-4426-45C6-9128-FC1229BB13BD}" type="doc">
      <dgm:prSet loTypeId="urn:microsoft.com/office/officeart/2005/8/layout/hList7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2748921-AE47-4B6C-AED6-0C38F0C68AAE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GB" sz="1400" b="1" dirty="0"/>
            <a:t>ATLAS</a:t>
          </a:r>
          <a:endParaRPr lang="en-GB" sz="1200" dirty="0"/>
        </a:p>
      </dgm:t>
    </dgm:pt>
    <dgm:pt modelId="{D27E3CD1-CEA6-4C28-BFF5-F6304D9F784A}" type="parTrans" cxnId="{38517736-E995-4486-AC1C-24A44E2357F4}">
      <dgm:prSet/>
      <dgm:spPr/>
      <dgm:t>
        <a:bodyPr/>
        <a:lstStyle/>
        <a:p>
          <a:pPr algn="l"/>
          <a:endParaRPr lang="en-GB" sz="1400"/>
        </a:p>
      </dgm:t>
    </dgm:pt>
    <dgm:pt modelId="{2E70CF93-407B-43F4-85FC-FE0323E88D9E}" type="sibTrans" cxnId="{38517736-E995-4486-AC1C-24A44E2357F4}">
      <dgm:prSet/>
      <dgm:spPr/>
      <dgm:t>
        <a:bodyPr/>
        <a:lstStyle/>
        <a:p>
          <a:pPr algn="l"/>
          <a:endParaRPr lang="en-GB" sz="1400"/>
        </a:p>
      </dgm:t>
    </dgm:pt>
    <dgm:pt modelId="{4192226F-3D57-417C-AB83-A5716D6CFA2D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GB" sz="1400" b="1" dirty="0" err="1"/>
            <a:t>LHCb</a:t>
          </a:r>
          <a:endParaRPr lang="en-GB" sz="1400" dirty="0"/>
        </a:p>
      </dgm:t>
    </dgm:pt>
    <dgm:pt modelId="{01E28909-42F8-40B6-96F5-B89ED73F566D}" type="parTrans" cxnId="{557BE91B-A106-4E2F-B980-87804C6590D6}">
      <dgm:prSet/>
      <dgm:spPr/>
      <dgm:t>
        <a:bodyPr/>
        <a:lstStyle/>
        <a:p>
          <a:pPr algn="l"/>
          <a:endParaRPr lang="en-GB" sz="1400"/>
        </a:p>
      </dgm:t>
    </dgm:pt>
    <dgm:pt modelId="{9297B3BB-4F24-41FA-BF95-225F7CD5B3FD}" type="sibTrans" cxnId="{557BE91B-A106-4E2F-B980-87804C6590D6}">
      <dgm:prSet/>
      <dgm:spPr/>
      <dgm:t>
        <a:bodyPr/>
        <a:lstStyle/>
        <a:p>
          <a:pPr algn="l"/>
          <a:endParaRPr lang="en-GB" sz="1400"/>
        </a:p>
      </dgm:t>
    </dgm:pt>
    <dgm:pt modelId="{8CFC5BB8-728D-48B9-B093-99178AA4B961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GB" sz="1400" b="1" dirty="0"/>
            <a:t>Neutrinos</a:t>
          </a:r>
          <a:endParaRPr lang="en-GB" sz="1400" dirty="0"/>
        </a:p>
      </dgm:t>
    </dgm:pt>
    <dgm:pt modelId="{32ACC236-C9CB-477E-992C-B42679F9E76A}" type="parTrans" cxnId="{FB3D3A77-74B5-4639-8E43-FE96630B0237}">
      <dgm:prSet/>
      <dgm:spPr/>
      <dgm:t>
        <a:bodyPr/>
        <a:lstStyle/>
        <a:p>
          <a:pPr algn="l"/>
          <a:endParaRPr lang="en-GB" sz="1400"/>
        </a:p>
      </dgm:t>
    </dgm:pt>
    <dgm:pt modelId="{5772CA47-2CDA-4282-8E67-FB9293DF4B2A}" type="sibTrans" cxnId="{FB3D3A77-74B5-4639-8E43-FE96630B0237}">
      <dgm:prSet/>
      <dgm:spPr/>
      <dgm:t>
        <a:bodyPr/>
        <a:lstStyle/>
        <a:p>
          <a:pPr algn="l"/>
          <a:endParaRPr lang="en-GB" sz="1400"/>
        </a:p>
      </dgm:t>
    </dgm:pt>
    <dgm:pt modelId="{3B12AA9D-61D8-4DEB-BD9C-EB89CEBDE256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GB" sz="1100" dirty="0"/>
            <a:t> </a:t>
          </a:r>
          <a:r>
            <a:rPr lang="en-GB" sz="1050" dirty="0"/>
            <a:t>At LHC, CERN</a:t>
          </a:r>
        </a:p>
      </dgm:t>
    </dgm:pt>
    <dgm:pt modelId="{717DD2DF-F5C7-4F06-AED3-AC9A28239150}" type="parTrans" cxnId="{0DD98CD8-E99D-46C3-801E-B61602C8BE11}">
      <dgm:prSet/>
      <dgm:spPr/>
      <dgm:t>
        <a:bodyPr/>
        <a:lstStyle/>
        <a:p>
          <a:pPr algn="l"/>
          <a:endParaRPr lang="en-GB" sz="1400"/>
        </a:p>
      </dgm:t>
    </dgm:pt>
    <dgm:pt modelId="{6C27EACC-5218-4268-B85E-AC0B8389362D}" type="sibTrans" cxnId="{0DD98CD8-E99D-46C3-801E-B61602C8BE11}">
      <dgm:prSet/>
      <dgm:spPr/>
      <dgm:t>
        <a:bodyPr/>
        <a:lstStyle/>
        <a:p>
          <a:pPr algn="l"/>
          <a:endParaRPr lang="en-GB" sz="1400"/>
        </a:p>
      </dgm:t>
    </dgm:pt>
    <dgm:pt modelId="{9E8D5DDE-71B7-4097-B448-8D5FCBFA9945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GB" sz="1050" dirty="0"/>
            <a:t> At LHC,  CERN</a:t>
          </a:r>
          <a:endParaRPr lang="en-GB" sz="1100" dirty="0"/>
        </a:p>
      </dgm:t>
    </dgm:pt>
    <dgm:pt modelId="{57C9E391-4D80-4370-A0AE-4FF669B97B4E}" type="parTrans" cxnId="{8731C852-25B9-4FE1-9E41-B6D2818F8356}">
      <dgm:prSet/>
      <dgm:spPr/>
      <dgm:t>
        <a:bodyPr/>
        <a:lstStyle/>
        <a:p>
          <a:pPr algn="l"/>
          <a:endParaRPr lang="en-GB" sz="1400"/>
        </a:p>
      </dgm:t>
    </dgm:pt>
    <dgm:pt modelId="{6A912D34-3C78-4895-92CE-48BFE2F7A142}" type="sibTrans" cxnId="{8731C852-25B9-4FE1-9E41-B6D2818F8356}">
      <dgm:prSet/>
      <dgm:spPr/>
      <dgm:t>
        <a:bodyPr/>
        <a:lstStyle/>
        <a:p>
          <a:pPr algn="l"/>
          <a:endParaRPr lang="en-GB" sz="1400"/>
        </a:p>
      </dgm:t>
    </dgm:pt>
    <dgm:pt modelId="{205F3D67-54C9-44C8-BEF7-66C2B966EFBA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GB" sz="1100" noProof="0" dirty="0"/>
            <a:t> Matter-antimatter asymmetry</a:t>
          </a:r>
        </a:p>
      </dgm:t>
    </dgm:pt>
    <dgm:pt modelId="{D4A927FB-4996-4DD5-8D9C-F0BDD868DC75}" type="parTrans" cxnId="{61080402-EB65-4BA6-9039-58EE39EC461C}">
      <dgm:prSet/>
      <dgm:spPr/>
      <dgm:t>
        <a:bodyPr/>
        <a:lstStyle/>
        <a:p>
          <a:pPr algn="l"/>
          <a:endParaRPr lang="en-GB" sz="1400"/>
        </a:p>
      </dgm:t>
    </dgm:pt>
    <dgm:pt modelId="{DE275124-6EDF-4B60-9107-3C61DDA9CF59}" type="sibTrans" cxnId="{61080402-EB65-4BA6-9039-58EE39EC461C}">
      <dgm:prSet/>
      <dgm:spPr/>
      <dgm:t>
        <a:bodyPr/>
        <a:lstStyle/>
        <a:p>
          <a:pPr algn="l"/>
          <a:endParaRPr lang="en-GB" sz="1400"/>
        </a:p>
      </dgm:t>
    </dgm:pt>
    <dgm:pt modelId="{E3761353-49FA-4385-A56E-A79DA2BF9FE5}">
      <dgm:prSet custT="1"/>
      <dgm:spPr>
        <a:solidFill>
          <a:srgbClr val="002060"/>
        </a:solidFill>
      </dgm:spPr>
      <dgm:t>
        <a:bodyPr/>
        <a:lstStyle/>
        <a:p>
          <a:pPr algn="l"/>
          <a:r>
            <a:rPr lang="en-GB" sz="1050" dirty="0"/>
            <a:t> </a:t>
          </a:r>
          <a:r>
            <a:rPr lang="en-GB" sz="1100" dirty="0"/>
            <a:t>Neutrino properties: oscillation, 4</a:t>
          </a:r>
          <a:r>
            <a:rPr lang="en-GB" sz="1100" baseline="30000" dirty="0"/>
            <a:t>th</a:t>
          </a:r>
          <a:r>
            <a:rPr lang="en-GB" sz="1100" dirty="0"/>
            <a:t> family, m</a:t>
          </a:r>
          <a:r>
            <a:rPr lang="en-GB" sz="1100" noProof="0" dirty="0" err="1"/>
            <a:t>atter</a:t>
          </a:r>
          <a:r>
            <a:rPr lang="en-GB" sz="1100" noProof="0" dirty="0"/>
            <a:t>-antimatter asymmetry</a:t>
          </a:r>
          <a:endParaRPr lang="en-GB" sz="1100" dirty="0"/>
        </a:p>
      </dgm:t>
    </dgm:pt>
    <dgm:pt modelId="{DFC59F1D-2209-41F4-B723-A3DA226D3D6F}" type="parTrans" cxnId="{B8A43568-67F8-488E-9443-E53D4459AC21}">
      <dgm:prSet/>
      <dgm:spPr/>
      <dgm:t>
        <a:bodyPr/>
        <a:lstStyle/>
        <a:p>
          <a:pPr algn="l"/>
          <a:endParaRPr lang="en-GB" sz="1400"/>
        </a:p>
      </dgm:t>
    </dgm:pt>
    <dgm:pt modelId="{739AD747-99F7-43D4-9565-56A677A1AD45}" type="sibTrans" cxnId="{B8A43568-67F8-488E-9443-E53D4459AC21}">
      <dgm:prSet/>
      <dgm:spPr/>
      <dgm:t>
        <a:bodyPr/>
        <a:lstStyle/>
        <a:p>
          <a:pPr algn="l"/>
          <a:endParaRPr lang="en-GB" sz="1400"/>
        </a:p>
      </dgm:t>
    </dgm:pt>
    <dgm:pt modelId="{82E5A7AA-CBF6-4364-AAAB-28C32EFE6B26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GB" sz="1050" dirty="0"/>
            <a:t> </a:t>
          </a:r>
          <a:r>
            <a:rPr lang="en-GB" sz="1100" dirty="0"/>
            <a:t>Search for new physics</a:t>
          </a:r>
        </a:p>
      </dgm:t>
    </dgm:pt>
    <dgm:pt modelId="{CFDCCF5E-8990-42F4-B70D-CFE0EE324555}" type="parTrans" cxnId="{56EDE2B2-3C07-4662-A19C-B1DC1AADB9A0}">
      <dgm:prSet/>
      <dgm:spPr/>
      <dgm:t>
        <a:bodyPr/>
        <a:lstStyle/>
        <a:p>
          <a:pPr algn="l"/>
          <a:endParaRPr lang="en-GB" sz="1400"/>
        </a:p>
      </dgm:t>
    </dgm:pt>
    <dgm:pt modelId="{A2995DD0-5031-4678-B643-72292A9BBAAB}" type="sibTrans" cxnId="{56EDE2B2-3C07-4662-A19C-B1DC1AADB9A0}">
      <dgm:prSet/>
      <dgm:spPr/>
      <dgm:t>
        <a:bodyPr/>
        <a:lstStyle/>
        <a:p>
          <a:pPr algn="l"/>
          <a:endParaRPr lang="en-GB" sz="1400"/>
        </a:p>
      </dgm:t>
    </dgm:pt>
    <dgm:pt modelId="{E73A5143-21C3-4DD2-8018-0F82CE7100D1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GB" sz="1100" dirty="0"/>
            <a:t> Higgs boson discovery, 2012</a:t>
          </a:r>
        </a:p>
      </dgm:t>
    </dgm:pt>
    <dgm:pt modelId="{EE7AB3FC-78FB-46DC-9ED9-C87591472793}" type="parTrans" cxnId="{FD898282-513F-4A27-B600-91C93644A33F}">
      <dgm:prSet/>
      <dgm:spPr/>
      <dgm:t>
        <a:bodyPr/>
        <a:lstStyle/>
        <a:p>
          <a:pPr algn="l"/>
          <a:endParaRPr lang="en-GB" sz="1400"/>
        </a:p>
      </dgm:t>
    </dgm:pt>
    <dgm:pt modelId="{E7DCFC5F-694E-4C34-8FD5-6457380BDCFD}" type="sibTrans" cxnId="{FD898282-513F-4A27-B600-91C93644A33F}">
      <dgm:prSet/>
      <dgm:spPr/>
      <dgm:t>
        <a:bodyPr/>
        <a:lstStyle/>
        <a:p>
          <a:pPr algn="l"/>
          <a:endParaRPr lang="en-GB" sz="1400"/>
        </a:p>
      </dgm:t>
    </dgm:pt>
    <dgm:pt modelId="{443C8609-C554-4AD2-9260-DF88EBD51B7F}">
      <dgm:prSet custT="1"/>
      <dgm:spPr>
        <a:solidFill>
          <a:srgbClr val="002060"/>
        </a:solidFill>
      </dgm:spPr>
      <dgm:t>
        <a:bodyPr/>
        <a:lstStyle/>
        <a:p>
          <a:pPr algn="l"/>
          <a:endParaRPr lang="en-GB" sz="700" dirty="0"/>
        </a:p>
      </dgm:t>
    </dgm:pt>
    <dgm:pt modelId="{4495F822-B4D6-4A1D-ADEF-3E95442C318D}" type="parTrans" cxnId="{15FB38C4-0058-4C1D-85E8-8B5E81628AA9}">
      <dgm:prSet/>
      <dgm:spPr/>
      <dgm:t>
        <a:bodyPr/>
        <a:lstStyle/>
        <a:p>
          <a:pPr algn="l"/>
          <a:endParaRPr lang="en-GB" sz="1400"/>
        </a:p>
      </dgm:t>
    </dgm:pt>
    <dgm:pt modelId="{5199B307-9FDE-440F-A78E-3F4FC5B6A859}" type="sibTrans" cxnId="{15FB38C4-0058-4C1D-85E8-8B5E81628AA9}">
      <dgm:prSet/>
      <dgm:spPr/>
      <dgm:t>
        <a:bodyPr/>
        <a:lstStyle/>
        <a:p>
          <a:pPr algn="l"/>
          <a:endParaRPr lang="en-GB" sz="1400"/>
        </a:p>
      </dgm:t>
    </dgm:pt>
    <dgm:pt modelId="{A2049315-BC08-4F4A-8644-2D2A829D2097}">
      <dgm:prSet custT="1"/>
      <dgm:spPr>
        <a:solidFill>
          <a:srgbClr val="002060"/>
        </a:solidFill>
      </dgm:spPr>
      <dgm:t>
        <a:bodyPr/>
        <a:lstStyle/>
        <a:p>
          <a:pPr algn="l"/>
          <a:r>
            <a:rPr lang="en-GB" sz="1100" dirty="0"/>
            <a:t> </a:t>
          </a:r>
          <a:r>
            <a:rPr lang="en-GB" sz="1050" dirty="0"/>
            <a:t>STEREO, </a:t>
          </a:r>
          <a:r>
            <a:rPr lang="en-GB" sz="1050" dirty="0" err="1"/>
            <a:t>SuperNEMO</a:t>
          </a:r>
          <a:r>
            <a:rPr lang="en-GB" sz="1050" dirty="0"/>
            <a:t> and WA105/DUNE</a:t>
          </a:r>
        </a:p>
      </dgm:t>
    </dgm:pt>
    <dgm:pt modelId="{2161D867-99B4-4734-94BF-38F317491035}" type="parTrans" cxnId="{0DB2E460-6B2E-48EC-86C4-B257769765E1}">
      <dgm:prSet/>
      <dgm:spPr/>
      <dgm:t>
        <a:bodyPr/>
        <a:lstStyle/>
        <a:p>
          <a:pPr algn="l"/>
          <a:endParaRPr lang="en-GB" sz="1400"/>
        </a:p>
      </dgm:t>
    </dgm:pt>
    <dgm:pt modelId="{FF5F887E-8F0E-4416-881E-770B9E6EE51C}" type="sibTrans" cxnId="{0DB2E460-6B2E-48EC-86C4-B257769765E1}">
      <dgm:prSet/>
      <dgm:spPr/>
      <dgm:t>
        <a:bodyPr/>
        <a:lstStyle/>
        <a:p>
          <a:pPr algn="l"/>
          <a:endParaRPr lang="en-GB" sz="1400"/>
        </a:p>
      </dgm:t>
    </dgm:pt>
    <dgm:pt modelId="{F350B085-6776-4FE2-95F3-FD291827D351}">
      <dgm:prSet custT="1"/>
      <dgm:spPr>
        <a:solidFill>
          <a:srgbClr val="002060"/>
        </a:solidFill>
      </dgm:spPr>
      <dgm:t>
        <a:bodyPr/>
        <a:lstStyle/>
        <a:p>
          <a:pPr algn="l" rtl="0"/>
          <a:endParaRPr lang="en-GB" sz="1050" dirty="0"/>
        </a:p>
      </dgm:t>
    </dgm:pt>
    <dgm:pt modelId="{4BDA0CD2-740F-40C3-996B-9131564DBBFA}" type="parTrans" cxnId="{CA8A8E8D-51A6-4C8B-94B7-24039981DE5E}">
      <dgm:prSet/>
      <dgm:spPr/>
      <dgm:t>
        <a:bodyPr/>
        <a:lstStyle/>
        <a:p>
          <a:pPr algn="l"/>
          <a:endParaRPr lang="en-GB" sz="1400"/>
        </a:p>
      </dgm:t>
    </dgm:pt>
    <dgm:pt modelId="{83EB743A-3848-498D-943A-DEBB68A95CEC}" type="sibTrans" cxnId="{CA8A8E8D-51A6-4C8B-94B7-24039981DE5E}">
      <dgm:prSet/>
      <dgm:spPr/>
      <dgm:t>
        <a:bodyPr/>
        <a:lstStyle/>
        <a:p>
          <a:pPr algn="l"/>
          <a:endParaRPr lang="en-GB" sz="1400"/>
        </a:p>
      </dgm:t>
    </dgm:pt>
    <dgm:pt modelId="{BE545765-6109-42C7-B691-378144E70200}">
      <dgm:prSet custT="1"/>
      <dgm:spPr>
        <a:solidFill>
          <a:srgbClr val="002060"/>
        </a:solidFill>
      </dgm:spPr>
      <dgm:t>
        <a:bodyPr/>
        <a:lstStyle/>
        <a:p>
          <a:pPr algn="l" rtl="0"/>
          <a:endParaRPr lang="en-GB" sz="1100" dirty="0"/>
        </a:p>
      </dgm:t>
    </dgm:pt>
    <dgm:pt modelId="{1C89551B-E727-4C65-9D8B-710253A5AB8D}" type="parTrans" cxnId="{92DF8AB5-4F1B-43C4-8118-00AA1E405F02}">
      <dgm:prSet/>
      <dgm:spPr/>
      <dgm:t>
        <a:bodyPr/>
        <a:lstStyle/>
        <a:p>
          <a:pPr algn="l"/>
          <a:endParaRPr lang="en-GB" sz="1400"/>
        </a:p>
      </dgm:t>
    </dgm:pt>
    <dgm:pt modelId="{3A356E84-E85F-4D6A-858D-0B9947D97825}" type="sibTrans" cxnId="{92DF8AB5-4F1B-43C4-8118-00AA1E405F02}">
      <dgm:prSet/>
      <dgm:spPr/>
      <dgm:t>
        <a:bodyPr/>
        <a:lstStyle/>
        <a:p>
          <a:pPr algn="l"/>
          <a:endParaRPr lang="en-GB" sz="1400"/>
        </a:p>
      </dgm:t>
    </dgm:pt>
    <dgm:pt modelId="{76CCA3C4-3EAD-4418-89CD-C4EB72A3CCC5}">
      <dgm:prSet custT="1"/>
      <dgm:spPr>
        <a:solidFill>
          <a:srgbClr val="002060"/>
        </a:solidFill>
      </dgm:spPr>
      <dgm:t>
        <a:bodyPr/>
        <a:lstStyle/>
        <a:p>
          <a:pPr algn="l" rtl="0"/>
          <a:endParaRPr lang="en-GB" sz="1100" dirty="0"/>
        </a:p>
      </dgm:t>
    </dgm:pt>
    <dgm:pt modelId="{75B455EC-5EC3-4A79-8802-F4D237ACC22D}" type="parTrans" cxnId="{21C675F5-6296-483C-BCDD-5FE53838670B}">
      <dgm:prSet/>
      <dgm:spPr/>
      <dgm:t>
        <a:bodyPr/>
        <a:lstStyle/>
        <a:p>
          <a:pPr algn="l"/>
          <a:endParaRPr lang="en-GB" sz="1400"/>
        </a:p>
      </dgm:t>
    </dgm:pt>
    <dgm:pt modelId="{EB44268F-109A-4595-94D3-85FEBD458E12}" type="sibTrans" cxnId="{21C675F5-6296-483C-BCDD-5FE53838670B}">
      <dgm:prSet/>
      <dgm:spPr/>
      <dgm:t>
        <a:bodyPr/>
        <a:lstStyle/>
        <a:p>
          <a:pPr algn="l"/>
          <a:endParaRPr lang="en-GB" sz="1400"/>
        </a:p>
      </dgm:t>
    </dgm:pt>
    <dgm:pt modelId="{D0CEE664-1822-499D-8CA5-256B701734B2}">
      <dgm:prSet custT="1"/>
      <dgm:spPr>
        <a:solidFill>
          <a:srgbClr val="002060"/>
        </a:solidFill>
      </dgm:spPr>
      <dgm:t>
        <a:bodyPr/>
        <a:lstStyle/>
        <a:p>
          <a:pPr algn="l"/>
          <a:endParaRPr lang="en-GB" sz="1050" dirty="0"/>
        </a:p>
      </dgm:t>
    </dgm:pt>
    <dgm:pt modelId="{75BA253C-0CAF-4F5D-8DB6-9B3BBD1C1E36}" type="parTrans" cxnId="{7E2851E0-C599-4E25-A659-1C1267B09520}">
      <dgm:prSet/>
      <dgm:spPr/>
      <dgm:t>
        <a:bodyPr/>
        <a:lstStyle/>
        <a:p>
          <a:pPr algn="l"/>
          <a:endParaRPr lang="en-GB" sz="1400"/>
        </a:p>
      </dgm:t>
    </dgm:pt>
    <dgm:pt modelId="{D7C2EDE7-8EFD-4395-A356-EF35F457F9B4}" type="sibTrans" cxnId="{7E2851E0-C599-4E25-A659-1C1267B09520}">
      <dgm:prSet/>
      <dgm:spPr/>
      <dgm:t>
        <a:bodyPr/>
        <a:lstStyle/>
        <a:p>
          <a:pPr algn="l"/>
          <a:endParaRPr lang="en-GB" sz="1400"/>
        </a:p>
      </dgm:t>
    </dgm:pt>
    <dgm:pt modelId="{93B9B80E-7F71-43AD-8D3C-1BD2442735EE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GB" sz="1100" noProof="0"/>
            <a:t>Search for new physics</a:t>
          </a:r>
          <a:endParaRPr lang="en-GB" sz="1100" noProof="0" dirty="0"/>
        </a:p>
      </dgm:t>
    </dgm:pt>
    <dgm:pt modelId="{9936F207-1307-48CD-8210-518442E00BA9}" type="parTrans" cxnId="{7A994D64-9889-4576-ABD3-60AB5E094C28}">
      <dgm:prSet/>
      <dgm:spPr/>
      <dgm:t>
        <a:bodyPr/>
        <a:lstStyle/>
        <a:p>
          <a:pPr algn="l"/>
          <a:endParaRPr lang="en-GB" sz="1400"/>
        </a:p>
      </dgm:t>
    </dgm:pt>
    <dgm:pt modelId="{8290ED35-5C45-41BC-8EEB-97746357DD6B}" type="sibTrans" cxnId="{7A994D64-9889-4576-ABD3-60AB5E094C28}">
      <dgm:prSet/>
      <dgm:spPr/>
      <dgm:t>
        <a:bodyPr/>
        <a:lstStyle/>
        <a:p>
          <a:pPr algn="l"/>
          <a:endParaRPr lang="en-GB" sz="1400"/>
        </a:p>
      </dgm:t>
    </dgm:pt>
    <dgm:pt modelId="{750B3643-B591-4936-BFEF-12C3AE24B745}">
      <dgm:prSet custT="1"/>
      <dgm:spPr>
        <a:solidFill>
          <a:srgbClr val="002060"/>
        </a:solidFill>
      </dgm:spPr>
      <dgm:t>
        <a:bodyPr/>
        <a:lstStyle/>
        <a:p>
          <a:pPr algn="l" rtl="0"/>
          <a:endParaRPr lang="en-GB" sz="1100" noProof="0" dirty="0"/>
        </a:p>
      </dgm:t>
    </dgm:pt>
    <dgm:pt modelId="{5108523C-DED0-4D2E-8C65-7D40755BF2B4}" type="parTrans" cxnId="{4CB800F7-4A3A-4C8D-ABD2-003A09FC775B}">
      <dgm:prSet/>
      <dgm:spPr/>
      <dgm:t>
        <a:bodyPr/>
        <a:lstStyle/>
        <a:p>
          <a:pPr algn="l"/>
          <a:endParaRPr lang="en-GB" sz="1400"/>
        </a:p>
      </dgm:t>
    </dgm:pt>
    <dgm:pt modelId="{43FF2EA0-0E8F-4059-8A80-E9FC98EFB116}" type="sibTrans" cxnId="{4CB800F7-4A3A-4C8D-ABD2-003A09FC775B}">
      <dgm:prSet/>
      <dgm:spPr/>
      <dgm:t>
        <a:bodyPr/>
        <a:lstStyle/>
        <a:p>
          <a:pPr algn="l"/>
          <a:endParaRPr lang="en-GB" sz="1400"/>
        </a:p>
      </dgm:t>
    </dgm:pt>
    <dgm:pt modelId="{12FBD301-D803-4037-B38B-E32A150FB795}" type="pres">
      <dgm:prSet presAssocID="{43457FA1-4426-45C6-9128-FC1229BB13BD}" presName="Name0" presStyleCnt="0">
        <dgm:presLayoutVars>
          <dgm:dir/>
          <dgm:resizeHandles val="exact"/>
        </dgm:presLayoutVars>
      </dgm:prSet>
      <dgm:spPr/>
    </dgm:pt>
    <dgm:pt modelId="{021D52FF-C99C-48D4-8F73-3C7509DDA438}" type="pres">
      <dgm:prSet presAssocID="{43457FA1-4426-45C6-9128-FC1229BB13BD}" presName="fgShape" presStyleLbl="fgShp" presStyleIdx="0" presStyleCnt="1" custLinFactY="100000" custLinFactNeighborX="70" custLinFactNeighborY="197118"/>
      <dgm:spPr>
        <a:noFill/>
      </dgm:spPr>
    </dgm:pt>
    <dgm:pt modelId="{335482D5-C7CC-48E3-A695-91161C426349}" type="pres">
      <dgm:prSet presAssocID="{43457FA1-4426-45C6-9128-FC1229BB13BD}" presName="linComp" presStyleCnt="0"/>
      <dgm:spPr/>
    </dgm:pt>
    <dgm:pt modelId="{8CC0C1B9-47D0-4351-97CB-30DA0215B9DD}" type="pres">
      <dgm:prSet presAssocID="{02748921-AE47-4B6C-AED6-0C38F0C68AAE}" presName="compNode" presStyleCnt="0"/>
      <dgm:spPr/>
    </dgm:pt>
    <dgm:pt modelId="{49D86181-728F-4373-9957-E3507345C452}" type="pres">
      <dgm:prSet presAssocID="{02748921-AE47-4B6C-AED6-0C38F0C68AAE}" presName="bkgdShape" presStyleLbl="node1" presStyleIdx="0" presStyleCnt="3" custScaleX="74258" custLinFactNeighborX="-1045"/>
      <dgm:spPr/>
    </dgm:pt>
    <dgm:pt modelId="{880E69C7-1648-4A49-99E8-B882EC4772C3}" type="pres">
      <dgm:prSet presAssocID="{02748921-AE47-4B6C-AED6-0C38F0C68AAE}" presName="nodeTx" presStyleLbl="node1" presStyleIdx="0" presStyleCnt="3">
        <dgm:presLayoutVars>
          <dgm:bulletEnabled val="1"/>
        </dgm:presLayoutVars>
      </dgm:prSet>
      <dgm:spPr/>
    </dgm:pt>
    <dgm:pt modelId="{64434256-DEB6-4055-9479-DA452A6C6893}" type="pres">
      <dgm:prSet presAssocID="{02748921-AE47-4B6C-AED6-0C38F0C68AAE}" presName="invisiNode" presStyleLbl="node1" presStyleIdx="0" presStyleCnt="3"/>
      <dgm:spPr/>
    </dgm:pt>
    <dgm:pt modelId="{709FF716-6BAF-4C6F-98BA-85CC33EE3FF1}" type="pres">
      <dgm:prSet presAssocID="{02748921-AE47-4B6C-AED6-0C38F0C68AAE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F92342F8-4313-4401-AEF1-4AD46A91BB81}" type="pres">
      <dgm:prSet presAssocID="{2E70CF93-407B-43F4-85FC-FE0323E88D9E}" presName="sibTrans" presStyleLbl="sibTrans2D1" presStyleIdx="0" presStyleCnt="0"/>
      <dgm:spPr/>
    </dgm:pt>
    <dgm:pt modelId="{02E31A0D-2178-4107-9562-1F908316EC34}" type="pres">
      <dgm:prSet presAssocID="{4192226F-3D57-417C-AB83-A5716D6CFA2D}" presName="compNode" presStyleCnt="0"/>
      <dgm:spPr/>
    </dgm:pt>
    <dgm:pt modelId="{68DB6EB6-A116-4A13-BBDA-AE80B9028F26}" type="pres">
      <dgm:prSet presAssocID="{4192226F-3D57-417C-AB83-A5716D6CFA2D}" presName="bkgdShape" presStyleLbl="node1" presStyleIdx="1" presStyleCnt="3" custScaleX="75814"/>
      <dgm:spPr/>
    </dgm:pt>
    <dgm:pt modelId="{F2725606-70BD-4B6E-85A3-39180008DD00}" type="pres">
      <dgm:prSet presAssocID="{4192226F-3D57-417C-AB83-A5716D6CFA2D}" presName="nodeTx" presStyleLbl="node1" presStyleIdx="1" presStyleCnt="3">
        <dgm:presLayoutVars>
          <dgm:bulletEnabled val="1"/>
        </dgm:presLayoutVars>
      </dgm:prSet>
      <dgm:spPr/>
    </dgm:pt>
    <dgm:pt modelId="{14F82900-A43B-4A84-B815-21516C6E5C0B}" type="pres">
      <dgm:prSet presAssocID="{4192226F-3D57-417C-AB83-A5716D6CFA2D}" presName="invisiNode" presStyleLbl="node1" presStyleIdx="1" presStyleCnt="3"/>
      <dgm:spPr/>
    </dgm:pt>
    <dgm:pt modelId="{EE995648-6633-4A7E-906D-3F48E1672ACE}" type="pres">
      <dgm:prSet presAssocID="{4192226F-3D57-417C-AB83-A5716D6CFA2D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1422E39-6B9A-41F3-8162-5BE73A744F2D}" type="pres">
      <dgm:prSet presAssocID="{9297B3BB-4F24-41FA-BF95-225F7CD5B3FD}" presName="sibTrans" presStyleLbl="sibTrans2D1" presStyleIdx="0" presStyleCnt="0"/>
      <dgm:spPr/>
    </dgm:pt>
    <dgm:pt modelId="{650BD733-1D02-4A06-8A48-573B48FEEA48}" type="pres">
      <dgm:prSet presAssocID="{8CFC5BB8-728D-48B9-B093-99178AA4B961}" presName="compNode" presStyleCnt="0"/>
      <dgm:spPr/>
    </dgm:pt>
    <dgm:pt modelId="{E590FCC2-BFC9-47C7-BE56-AB68456EC50A}" type="pres">
      <dgm:prSet presAssocID="{8CFC5BB8-728D-48B9-B093-99178AA4B961}" presName="bkgdShape" presStyleLbl="node1" presStyleIdx="2" presStyleCnt="3" custScaleX="79749"/>
      <dgm:spPr/>
    </dgm:pt>
    <dgm:pt modelId="{E002F4EA-659F-4C83-9171-A88B9D8045AE}" type="pres">
      <dgm:prSet presAssocID="{8CFC5BB8-728D-48B9-B093-99178AA4B961}" presName="nodeTx" presStyleLbl="node1" presStyleIdx="2" presStyleCnt="3">
        <dgm:presLayoutVars>
          <dgm:bulletEnabled val="1"/>
        </dgm:presLayoutVars>
      </dgm:prSet>
      <dgm:spPr/>
    </dgm:pt>
    <dgm:pt modelId="{3AE431CA-2A08-46DF-9904-080E67AD1E1B}" type="pres">
      <dgm:prSet presAssocID="{8CFC5BB8-728D-48B9-B093-99178AA4B961}" presName="invisiNode" presStyleLbl="node1" presStyleIdx="2" presStyleCnt="3"/>
      <dgm:spPr/>
    </dgm:pt>
    <dgm:pt modelId="{20F866B3-29C0-49C7-8B87-3C2FCA23B95E}" type="pres">
      <dgm:prSet presAssocID="{8CFC5BB8-728D-48B9-B093-99178AA4B961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61080402-EB65-4BA6-9039-58EE39EC461C}" srcId="{4192226F-3D57-417C-AB83-A5716D6CFA2D}" destId="{205F3D67-54C9-44C8-BEF7-66C2B966EFBA}" srcOrd="2" destOrd="0" parTransId="{D4A927FB-4996-4DD5-8D9C-F0BDD868DC75}" sibTransId="{DE275124-6EDF-4B60-9107-3C61DDA9CF59}"/>
    <dgm:cxn modelId="{9FC78202-14C5-6F49-AA1F-BEF2242DAE1A}" type="presOf" srcId="{3B12AA9D-61D8-4DEB-BD9C-EB89CEBDE256}" destId="{49D86181-728F-4373-9957-E3507345C452}" srcOrd="0" destOrd="1" presId="urn:microsoft.com/office/officeart/2005/8/layout/hList7"/>
    <dgm:cxn modelId="{38F61606-8D05-114B-A1EC-1FF23ECB34E2}" type="presOf" srcId="{9297B3BB-4F24-41FA-BF95-225F7CD5B3FD}" destId="{31422E39-6B9A-41F3-8162-5BE73A744F2D}" srcOrd="0" destOrd="0" presId="urn:microsoft.com/office/officeart/2005/8/layout/hList7"/>
    <dgm:cxn modelId="{F0425D11-D336-8A40-ACF1-8430406DE99E}" type="presOf" srcId="{443C8609-C554-4AD2-9260-DF88EBD51B7F}" destId="{E002F4EA-659F-4C83-9171-A88B9D8045AE}" srcOrd="1" destOrd="4" presId="urn:microsoft.com/office/officeart/2005/8/layout/hList7"/>
    <dgm:cxn modelId="{557BE91B-A106-4E2F-B980-87804C6590D6}" srcId="{43457FA1-4426-45C6-9128-FC1229BB13BD}" destId="{4192226F-3D57-417C-AB83-A5716D6CFA2D}" srcOrd="1" destOrd="0" parTransId="{01E28909-42F8-40B6-96F5-B89ED73F566D}" sibTransId="{9297B3BB-4F24-41FA-BF95-225F7CD5B3FD}"/>
    <dgm:cxn modelId="{B1D66E1E-A643-4C41-B0FA-8A9A3DE127EA}" type="presOf" srcId="{BE545765-6109-42C7-B691-378144E70200}" destId="{880E69C7-1648-4A49-99E8-B882EC4772C3}" srcOrd="1" destOrd="4" presId="urn:microsoft.com/office/officeart/2005/8/layout/hList7"/>
    <dgm:cxn modelId="{E917521F-B11F-FE49-8521-F05F59641286}" type="presOf" srcId="{D0CEE664-1822-499D-8CA5-256B701734B2}" destId="{E002F4EA-659F-4C83-9171-A88B9D8045AE}" srcOrd="1" destOrd="2" presId="urn:microsoft.com/office/officeart/2005/8/layout/hList7"/>
    <dgm:cxn modelId="{A44C3E20-36A1-1442-8965-7D69860FA851}" type="presOf" srcId="{BE545765-6109-42C7-B691-378144E70200}" destId="{49D86181-728F-4373-9957-E3507345C452}" srcOrd="0" destOrd="4" presId="urn:microsoft.com/office/officeart/2005/8/layout/hList7"/>
    <dgm:cxn modelId="{4BE2552A-E9D7-164B-8785-BAACA8DD947C}" type="presOf" srcId="{D0CEE664-1822-499D-8CA5-256B701734B2}" destId="{E590FCC2-BFC9-47C7-BE56-AB68456EC50A}" srcOrd="0" destOrd="2" presId="urn:microsoft.com/office/officeart/2005/8/layout/hList7"/>
    <dgm:cxn modelId="{38517736-E995-4486-AC1C-24A44E2357F4}" srcId="{43457FA1-4426-45C6-9128-FC1229BB13BD}" destId="{02748921-AE47-4B6C-AED6-0C38F0C68AAE}" srcOrd="0" destOrd="0" parTransId="{D27E3CD1-CEA6-4C28-BFF5-F6304D9F784A}" sibTransId="{2E70CF93-407B-43F4-85FC-FE0323E88D9E}"/>
    <dgm:cxn modelId="{DFB59F36-4285-8D4C-9B41-F25014CDF2A6}" type="presOf" srcId="{76CCA3C4-3EAD-4418-89CD-C4EB72A3CCC5}" destId="{F2725606-70BD-4B6E-85A3-39180008DD00}" srcOrd="1" destOrd="2" presId="urn:microsoft.com/office/officeart/2005/8/layout/hList7"/>
    <dgm:cxn modelId="{5CCA243B-3B62-2A46-ABBD-5DA0716B26FA}" type="presOf" srcId="{750B3643-B591-4936-BFEF-12C3AE24B745}" destId="{F2725606-70BD-4B6E-85A3-39180008DD00}" srcOrd="1" destOrd="4" presId="urn:microsoft.com/office/officeart/2005/8/layout/hList7"/>
    <dgm:cxn modelId="{40BE043D-EC1B-C643-8CF4-1BDBCA023EB4}" type="presOf" srcId="{205F3D67-54C9-44C8-BEF7-66C2B966EFBA}" destId="{F2725606-70BD-4B6E-85A3-39180008DD00}" srcOrd="1" destOrd="3" presId="urn:microsoft.com/office/officeart/2005/8/layout/hList7"/>
    <dgm:cxn modelId="{318DFD4F-AF53-904D-9BFC-B6C4DE6E91E1}" type="presOf" srcId="{F350B085-6776-4FE2-95F3-FD291827D351}" destId="{49D86181-728F-4373-9957-E3507345C452}" srcOrd="0" destOrd="2" presId="urn:microsoft.com/office/officeart/2005/8/layout/hList7"/>
    <dgm:cxn modelId="{8731C852-25B9-4FE1-9E41-B6D2818F8356}" srcId="{4192226F-3D57-417C-AB83-A5716D6CFA2D}" destId="{9E8D5DDE-71B7-4097-B448-8D5FCBFA9945}" srcOrd="0" destOrd="0" parTransId="{57C9E391-4D80-4370-A0AE-4FF669B97B4E}" sibTransId="{6A912D34-3C78-4895-92CE-48BFE2F7A142}"/>
    <dgm:cxn modelId="{1D3F7259-9AD7-B247-A2C2-48697EA5339A}" type="presOf" srcId="{205F3D67-54C9-44C8-BEF7-66C2B966EFBA}" destId="{68DB6EB6-A116-4A13-BBDA-AE80B9028F26}" srcOrd="0" destOrd="3" presId="urn:microsoft.com/office/officeart/2005/8/layout/hList7"/>
    <dgm:cxn modelId="{205BA75B-22FF-E548-984F-1564DCF402F4}" type="presOf" srcId="{750B3643-B591-4936-BFEF-12C3AE24B745}" destId="{68DB6EB6-A116-4A13-BBDA-AE80B9028F26}" srcOrd="0" destOrd="4" presId="urn:microsoft.com/office/officeart/2005/8/layout/hList7"/>
    <dgm:cxn modelId="{C680B45C-C456-CA43-A113-5B5D9A674769}" type="presOf" srcId="{3B12AA9D-61D8-4DEB-BD9C-EB89CEBDE256}" destId="{880E69C7-1648-4A49-99E8-B882EC4772C3}" srcOrd="1" destOrd="1" presId="urn:microsoft.com/office/officeart/2005/8/layout/hList7"/>
    <dgm:cxn modelId="{450E105D-238A-E74D-8263-48EE02360253}" type="presOf" srcId="{93B9B80E-7F71-43AD-8D3C-1BD2442735EE}" destId="{68DB6EB6-A116-4A13-BBDA-AE80B9028F26}" srcOrd="0" destOrd="5" presId="urn:microsoft.com/office/officeart/2005/8/layout/hList7"/>
    <dgm:cxn modelId="{84E6435E-5AC1-5248-BE9C-983B22E50CE1}" type="presOf" srcId="{A2049315-BC08-4F4A-8644-2D2A829D2097}" destId="{E590FCC2-BFC9-47C7-BE56-AB68456EC50A}" srcOrd="0" destOrd="1" presId="urn:microsoft.com/office/officeart/2005/8/layout/hList7"/>
    <dgm:cxn modelId="{0DB2E460-6B2E-48EC-86C4-B257769765E1}" srcId="{8CFC5BB8-728D-48B9-B093-99178AA4B961}" destId="{A2049315-BC08-4F4A-8644-2D2A829D2097}" srcOrd="0" destOrd="0" parTransId="{2161D867-99B4-4734-94BF-38F317491035}" sibTransId="{FF5F887E-8F0E-4416-881E-770B9E6EE51C}"/>
    <dgm:cxn modelId="{7A994D64-9889-4576-ABD3-60AB5E094C28}" srcId="{4192226F-3D57-417C-AB83-A5716D6CFA2D}" destId="{93B9B80E-7F71-43AD-8D3C-1BD2442735EE}" srcOrd="4" destOrd="0" parTransId="{9936F207-1307-48CD-8210-518442E00BA9}" sibTransId="{8290ED35-5C45-41BC-8EEB-97746357DD6B}"/>
    <dgm:cxn modelId="{B8A43568-67F8-488E-9443-E53D4459AC21}" srcId="{8CFC5BB8-728D-48B9-B093-99178AA4B961}" destId="{E3761353-49FA-4385-A56E-A79DA2BF9FE5}" srcOrd="2" destOrd="0" parTransId="{DFC59F1D-2209-41F4-B723-A3DA226D3D6F}" sibTransId="{739AD747-99F7-43D4-9565-56A677A1AD45}"/>
    <dgm:cxn modelId="{79B9F76C-DF81-0947-A4C1-8C497A44387A}" type="presOf" srcId="{02748921-AE47-4B6C-AED6-0C38F0C68AAE}" destId="{880E69C7-1648-4A49-99E8-B882EC4772C3}" srcOrd="1" destOrd="0" presId="urn:microsoft.com/office/officeart/2005/8/layout/hList7"/>
    <dgm:cxn modelId="{0CF6D774-4769-654E-A6AF-18E51F0AB75A}" type="presOf" srcId="{76CCA3C4-3EAD-4418-89CD-C4EB72A3CCC5}" destId="{68DB6EB6-A116-4A13-BBDA-AE80B9028F26}" srcOrd="0" destOrd="2" presId="urn:microsoft.com/office/officeart/2005/8/layout/hList7"/>
    <dgm:cxn modelId="{FB3D3A77-74B5-4639-8E43-FE96630B0237}" srcId="{43457FA1-4426-45C6-9128-FC1229BB13BD}" destId="{8CFC5BB8-728D-48B9-B093-99178AA4B961}" srcOrd="2" destOrd="0" parTransId="{32ACC236-C9CB-477E-992C-B42679F9E76A}" sibTransId="{5772CA47-2CDA-4282-8E67-FB9293DF4B2A}"/>
    <dgm:cxn modelId="{3668307F-A4D0-7E42-85D2-88C5A7E53A15}" type="presOf" srcId="{E73A5143-21C3-4DD2-8018-0F82CE7100D1}" destId="{49D86181-728F-4373-9957-E3507345C452}" srcOrd="0" destOrd="5" presId="urn:microsoft.com/office/officeart/2005/8/layout/hList7"/>
    <dgm:cxn modelId="{FD898282-513F-4A27-B600-91C93644A33F}" srcId="{02748921-AE47-4B6C-AED6-0C38F0C68AAE}" destId="{E73A5143-21C3-4DD2-8018-0F82CE7100D1}" srcOrd="4" destOrd="0" parTransId="{EE7AB3FC-78FB-46DC-9ED9-C87591472793}" sibTransId="{E7DCFC5F-694E-4C34-8FD5-6457380BDCFD}"/>
    <dgm:cxn modelId="{CA8A8E8D-51A6-4C8B-94B7-24039981DE5E}" srcId="{02748921-AE47-4B6C-AED6-0C38F0C68AAE}" destId="{F350B085-6776-4FE2-95F3-FD291827D351}" srcOrd="1" destOrd="0" parTransId="{4BDA0CD2-740F-40C3-996B-9131564DBBFA}" sibTransId="{83EB743A-3848-498D-943A-DEBB68A95CEC}"/>
    <dgm:cxn modelId="{7469898E-C6E8-1E4E-A435-931657DC6F41}" type="presOf" srcId="{8CFC5BB8-728D-48B9-B093-99178AA4B961}" destId="{E590FCC2-BFC9-47C7-BE56-AB68456EC50A}" srcOrd="0" destOrd="0" presId="urn:microsoft.com/office/officeart/2005/8/layout/hList7"/>
    <dgm:cxn modelId="{1E33ED9B-6B70-B045-888D-35BDAA650415}" type="presOf" srcId="{E3761353-49FA-4385-A56E-A79DA2BF9FE5}" destId="{E002F4EA-659F-4C83-9171-A88B9D8045AE}" srcOrd="1" destOrd="3" presId="urn:microsoft.com/office/officeart/2005/8/layout/hList7"/>
    <dgm:cxn modelId="{42EA41A2-DAAE-4142-8622-9BDDB7DFBA64}" type="presOf" srcId="{4192226F-3D57-417C-AB83-A5716D6CFA2D}" destId="{F2725606-70BD-4B6E-85A3-39180008DD00}" srcOrd="1" destOrd="0" presId="urn:microsoft.com/office/officeart/2005/8/layout/hList7"/>
    <dgm:cxn modelId="{AF668BA6-18D4-5344-8E68-783837A62DF6}" type="presOf" srcId="{A2049315-BC08-4F4A-8644-2D2A829D2097}" destId="{E002F4EA-659F-4C83-9171-A88B9D8045AE}" srcOrd="1" destOrd="1" presId="urn:microsoft.com/office/officeart/2005/8/layout/hList7"/>
    <dgm:cxn modelId="{56EDE2B2-3C07-4662-A19C-B1DC1AADB9A0}" srcId="{02748921-AE47-4B6C-AED6-0C38F0C68AAE}" destId="{82E5A7AA-CBF6-4364-AAAB-28C32EFE6B26}" srcOrd="2" destOrd="0" parTransId="{CFDCCF5E-8990-42F4-B70D-CFE0EE324555}" sibTransId="{A2995DD0-5031-4678-B643-72292A9BBAAB}"/>
    <dgm:cxn modelId="{32DB7EB4-3236-A142-9F2E-B0E2E48F2768}" type="presOf" srcId="{443C8609-C554-4AD2-9260-DF88EBD51B7F}" destId="{E590FCC2-BFC9-47C7-BE56-AB68456EC50A}" srcOrd="0" destOrd="4" presId="urn:microsoft.com/office/officeart/2005/8/layout/hList7"/>
    <dgm:cxn modelId="{92DF8AB5-4F1B-43C4-8118-00AA1E405F02}" srcId="{02748921-AE47-4B6C-AED6-0C38F0C68AAE}" destId="{BE545765-6109-42C7-B691-378144E70200}" srcOrd="3" destOrd="0" parTransId="{1C89551B-E727-4C65-9D8B-710253A5AB8D}" sibTransId="{3A356E84-E85F-4D6A-858D-0B9947D97825}"/>
    <dgm:cxn modelId="{95AC46B7-EC87-3048-9EAD-11AB5C7DAEBD}" type="presOf" srcId="{2E70CF93-407B-43F4-85FC-FE0323E88D9E}" destId="{F92342F8-4313-4401-AEF1-4AD46A91BB81}" srcOrd="0" destOrd="0" presId="urn:microsoft.com/office/officeart/2005/8/layout/hList7"/>
    <dgm:cxn modelId="{15FB38C4-0058-4C1D-85E8-8B5E81628AA9}" srcId="{8CFC5BB8-728D-48B9-B093-99178AA4B961}" destId="{443C8609-C554-4AD2-9260-DF88EBD51B7F}" srcOrd="3" destOrd="0" parTransId="{4495F822-B4D6-4A1D-ADEF-3E95442C318D}" sibTransId="{5199B307-9FDE-440F-A78E-3F4FC5B6A859}"/>
    <dgm:cxn modelId="{F08AC7CF-CB4C-2C4E-8F2A-FA3D9A3F7C60}" type="presOf" srcId="{82E5A7AA-CBF6-4364-AAAB-28C32EFE6B26}" destId="{880E69C7-1648-4A49-99E8-B882EC4772C3}" srcOrd="1" destOrd="3" presId="urn:microsoft.com/office/officeart/2005/8/layout/hList7"/>
    <dgm:cxn modelId="{C4FD6DD2-8A06-5040-ACA6-ACC0E72C9F40}" type="presOf" srcId="{4192226F-3D57-417C-AB83-A5716D6CFA2D}" destId="{68DB6EB6-A116-4A13-BBDA-AE80B9028F26}" srcOrd="0" destOrd="0" presId="urn:microsoft.com/office/officeart/2005/8/layout/hList7"/>
    <dgm:cxn modelId="{0B6010D8-A13B-AF40-8B2F-51E12C50E172}" type="presOf" srcId="{E73A5143-21C3-4DD2-8018-0F82CE7100D1}" destId="{880E69C7-1648-4A49-99E8-B882EC4772C3}" srcOrd="1" destOrd="5" presId="urn:microsoft.com/office/officeart/2005/8/layout/hList7"/>
    <dgm:cxn modelId="{0DD98CD8-E99D-46C3-801E-B61602C8BE11}" srcId="{02748921-AE47-4B6C-AED6-0C38F0C68AAE}" destId="{3B12AA9D-61D8-4DEB-BD9C-EB89CEBDE256}" srcOrd="0" destOrd="0" parTransId="{717DD2DF-F5C7-4F06-AED3-AC9A28239150}" sibTransId="{6C27EACC-5218-4268-B85E-AC0B8389362D}"/>
    <dgm:cxn modelId="{1FD900DA-51F9-B943-9943-AE1B06944F9C}" type="presOf" srcId="{9E8D5DDE-71B7-4097-B448-8D5FCBFA9945}" destId="{68DB6EB6-A116-4A13-BBDA-AE80B9028F26}" srcOrd="0" destOrd="1" presId="urn:microsoft.com/office/officeart/2005/8/layout/hList7"/>
    <dgm:cxn modelId="{EF1C60DF-9521-2542-AD7E-FCE87C0E99CF}" type="presOf" srcId="{93B9B80E-7F71-43AD-8D3C-1BD2442735EE}" destId="{F2725606-70BD-4B6E-85A3-39180008DD00}" srcOrd="1" destOrd="5" presId="urn:microsoft.com/office/officeart/2005/8/layout/hList7"/>
    <dgm:cxn modelId="{7E2851E0-C599-4E25-A659-1C1267B09520}" srcId="{8CFC5BB8-728D-48B9-B093-99178AA4B961}" destId="{D0CEE664-1822-499D-8CA5-256B701734B2}" srcOrd="1" destOrd="0" parTransId="{75BA253C-0CAF-4F5D-8DB6-9B3BBD1C1E36}" sibTransId="{D7C2EDE7-8EFD-4395-A356-EF35F457F9B4}"/>
    <dgm:cxn modelId="{7EDD61E0-BB41-ED4B-B6B7-DA4A34650761}" type="presOf" srcId="{F350B085-6776-4FE2-95F3-FD291827D351}" destId="{880E69C7-1648-4A49-99E8-B882EC4772C3}" srcOrd="1" destOrd="2" presId="urn:microsoft.com/office/officeart/2005/8/layout/hList7"/>
    <dgm:cxn modelId="{96D4FBE0-4252-1448-87C6-E144CB0050BA}" type="presOf" srcId="{82E5A7AA-CBF6-4364-AAAB-28C32EFE6B26}" destId="{49D86181-728F-4373-9957-E3507345C452}" srcOrd="0" destOrd="3" presId="urn:microsoft.com/office/officeart/2005/8/layout/hList7"/>
    <dgm:cxn modelId="{624654E5-8379-6948-9004-99F514AC50B4}" type="presOf" srcId="{43457FA1-4426-45C6-9128-FC1229BB13BD}" destId="{12FBD301-D803-4037-B38B-E32A150FB795}" srcOrd="0" destOrd="0" presId="urn:microsoft.com/office/officeart/2005/8/layout/hList7"/>
    <dgm:cxn modelId="{2CD25EE8-A3C6-DE4C-9282-178824443E76}" type="presOf" srcId="{02748921-AE47-4B6C-AED6-0C38F0C68AAE}" destId="{49D86181-728F-4373-9957-E3507345C452}" srcOrd="0" destOrd="0" presId="urn:microsoft.com/office/officeart/2005/8/layout/hList7"/>
    <dgm:cxn modelId="{3179F5EE-4B8B-9B45-BE25-F35E6BD7EFC1}" type="presOf" srcId="{9E8D5DDE-71B7-4097-B448-8D5FCBFA9945}" destId="{F2725606-70BD-4B6E-85A3-39180008DD00}" srcOrd="1" destOrd="1" presId="urn:microsoft.com/office/officeart/2005/8/layout/hList7"/>
    <dgm:cxn modelId="{5C719BF2-A87A-9945-B962-8DBD037B9AFF}" type="presOf" srcId="{E3761353-49FA-4385-A56E-A79DA2BF9FE5}" destId="{E590FCC2-BFC9-47C7-BE56-AB68456EC50A}" srcOrd="0" destOrd="3" presId="urn:microsoft.com/office/officeart/2005/8/layout/hList7"/>
    <dgm:cxn modelId="{21C675F5-6296-483C-BCDD-5FE53838670B}" srcId="{4192226F-3D57-417C-AB83-A5716D6CFA2D}" destId="{76CCA3C4-3EAD-4418-89CD-C4EB72A3CCC5}" srcOrd="1" destOrd="0" parTransId="{75B455EC-5EC3-4A79-8802-F4D237ACC22D}" sibTransId="{EB44268F-109A-4595-94D3-85FEBD458E12}"/>
    <dgm:cxn modelId="{4CB800F7-4A3A-4C8D-ABD2-003A09FC775B}" srcId="{4192226F-3D57-417C-AB83-A5716D6CFA2D}" destId="{750B3643-B591-4936-BFEF-12C3AE24B745}" srcOrd="3" destOrd="0" parTransId="{5108523C-DED0-4D2E-8C65-7D40755BF2B4}" sibTransId="{43FF2EA0-0E8F-4059-8A80-E9FC98EFB116}"/>
    <dgm:cxn modelId="{BCF248F9-3F17-1940-BB2D-FEBE7A786FD3}" type="presOf" srcId="{8CFC5BB8-728D-48B9-B093-99178AA4B961}" destId="{E002F4EA-659F-4C83-9171-A88B9D8045AE}" srcOrd="1" destOrd="0" presId="urn:microsoft.com/office/officeart/2005/8/layout/hList7"/>
    <dgm:cxn modelId="{F0B9A7B6-3047-E741-A959-92487207CD36}" type="presParOf" srcId="{12FBD301-D803-4037-B38B-E32A150FB795}" destId="{021D52FF-C99C-48D4-8F73-3C7509DDA438}" srcOrd="0" destOrd="0" presId="urn:microsoft.com/office/officeart/2005/8/layout/hList7"/>
    <dgm:cxn modelId="{F84B5D4B-F6EA-2242-A353-8AF58BEEB22E}" type="presParOf" srcId="{12FBD301-D803-4037-B38B-E32A150FB795}" destId="{335482D5-C7CC-48E3-A695-91161C426349}" srcOrd="1" destOrd="0" presId="urn:microsoft.com/office/officeart/2005/8/layout/hList7"/>
    <dgm:cxn modelId="{8C48CBBC-D93C-AA48-9675-721D92058C30}" type="presParOf" srcId="{335482D5-C7CC-48E3-A695-91161C426349}" destId="{8CC0C1B9-47D0-4351-97CB-30DA0215B9DD}" srcOrd="0" destOrd="0" presId="urn:microsoft.com/office/officeart/2005/8/layout/hList7"/>
    <dgm:cxn modelId="{18D37D04-C7E4-1845-B32E-FA2A2A99EC99}" type="presParOf" srcId="{8CC0C1B9-47D0-4351-97CB-30DA0215B9DD}" destId="{49D86181-728F-4373-9957-E3507345C452}" srcOrd="0" destOrd="0" presId="urn:microsoft.com/office/officeart/2005/8/layout/hList7"/>
    <dgm:cxn modelId="{228A8453-9D11-004B-A3C2-EE52EBEE76E5}" type="presParOf" srcId="{8CC0C1B9-47D0-4351-97CB-30DA0215B9DD}" destId="{880E69C7-1648-4A49-99E8-B882EC4772C3}" srcOrd="1" destOrd="0" presId="urn:microsoft.com/office/officeart/2005/8/layout/hList7"/>
    <dgm:cxn modelId="{9A3D667D-7D52-D34D-907E-3A7342156758}" type="presParOf" srcId="{8CC0C1B9-47D0-4351-97CB-30DA0215B9DD}" destId="{64434256-DEB6-4055-9479-DA452A6C6893}" srcOrd="2" destOrd="0" presId="urn:microsoft.com/office/officeart/2005/8/layout/hList7"/>
    <dgm:cxn modelId="{A4EBB44B-31E4-FE41-94F0-71192E761FA4}" type="presParOf" srcId="{8CC0C1B9-47D0-4351-97CB-30DA0215B9DD}" destId="{709FF716-6BAF-4C6F-98BA-85CC33EE3FF1}" srcOrd="3" destOrd="0" presId="urn:microsoft.com/office/officeart/2005/8/layout/hList7"/>
    <dgm:cxn modelId="{006D076F-236A-DA44-BA3D-DD55657DC47F}" type="presParOf" srcId="{335482D5-C7CC-48E3-A695-91161C426349}" destId="{F92342F8-4313-4401-AEF1-4AD46A91BB81}" srcOrd="1" destOrd="0" presId="urn:microsoft.com/office/officeart/2005/8/layout/hList7"/>
    <dgm:cxn modelId="{2DDA455A-03BB-0D4F-B014-18577CD845F2}" type="presParOf" srcId="{335482D5-C7CC-48E3-A695-91161C426349}" destId="{02E31A0D-2178-4107-9562-1F908316EC34}" srcOrd="2" destOrd="0" presId="urn:microsoft.com/office/officeart/2005/8/layout/hList7"/>
    <dgm:cxn modelId="{796E9909-5B3E-4F42-9203-8E1C24F89BB7}" type="presParOf" srcId="{02E31A0D-2178-4107-9562-1F908316EC34}" destId="{68DB6EB6-A116-4A13-BBDA-AE80B9028F26}" srcOrd="0" destOrd="0" presId="urn:microsoft.com/office/officeart/2005/8/layout/hList7"/>
    <dgm:cxn modelId="{52AB5B29-05E0-C34F-8093-D70F5386067E}" type="presParOf" srcId="{02E31A0D-2178-4107-9562-1F908316EC34}" destId="{F2725606-70BD-4B6E-85A3-39180008DD00}" srcOrd="1" destOrd="0" presId="urn:microsoft.com/office/officeart/2005/8/layout/hList7"/>
    <dgm:cxn modelId="{FD7853D6-38A4-154F-8502-C55A6D85E09A}" type="presParOf" srcId="{02E31A0D-2178-4107-9562-1F908316EC34}" destId="{14F82900-A43B-4A84-B815-21516C6E5C0B}" srcOrd="2" destOrd="0" presId="urn:microsoft.com/office/officeart/2005/8/layout/hList7"/>
    <dgm:cxn modelId="{4B2C717A-959D-6549-B82B-753A1BD2181D}" type="presParOf" srcId="{02E31A0D-2178-4107-9562-1F908316EC34}" destId="{EE995648-6633-4A7E-906D-3F48E1672ACE}" srcOrd="3" destOrd="0" presId="urn:microsoft.com/office/officeart/2005/8/layout/hList7"/>
    <dgm:cxn modelId="{4F354495-8B83-8045-AE8B-E7DA88230A7E}" type="presParOf" srcId="{335482D5-C7CC-48E3-A695-91161C426349}" destId="{31422E39-6B9A-41F3-8162-5BE73A744F2D}" srcOrd="3" destOrd="0" presId="urn:microsoft.com/office/officeart/2005/8/layout/hList7"/>
    <dgm:cxn modelId="{7A9BFFF4-78BA-0242-8074-A221D92826BC}" type="presParOf" srcId="{335482D5-C7CC-48E3-A695-91161C426349}" destId="{650BD733-1D02-4A06-8A48-573B48FEEA48}" srcOrd="4" destOrd="0" presId="urn:microsoft.com/office/officeart/2005/8/layout/hList7"/>
    <dgm:cxn modelId="{D56E5463-9BD8-A045-97FB-312AD47EAEF0}" type="presParOf" srcId="{650BD733-1D02-4A06-8A48-573B48FEEA48}" destId="{E590FCC2-BFC9-47C7-BE56-AB68456EC50A}" srcOrd="0" destOrd="0" presId="urn:microsoft.com/office/officeart/2005/8/layout/hList7"/>
    <dgm:cxn modelId="{65CAAF86-4719-AA4A-9871-AB4F86E931B9}" type="presParOf" srcId="{650BD733-1D02-4A06-8A48-573B48FEEA48}" destId="{E002F4EA-659F-4C83-9171-A88B9D8045AE}" srcOrd="1" destOrd="0" presId="urn:microsoft.com/office/officeart/2005/8/layout/hList7"/>
    <dgm:cxn modelId="{A7971615-A0D3-DE49-A22C-2DC92ABF5E92}" type="presParOf" srcId="{650BD733-1D02-4A06-8A48-573B48FEEA48}" destId="{3AE431CA-2A08-46DF-9904-080E67AD1E1B}" srcOrd="2" destOrd="0" presId="urn:microsoft.com/office/officeart/2005/8/layout/hList7"/>
    <dgm:cxn modelId="{BB9BA40E-56B7-4243-9C5B-173EE8A84D4E}" type="presParOf" srcId="{650BD733-1D02-4A06-8A48-573B48FEEA48}" destId="{20F866B3-29C0-49C7-8B87-3C2FCA23B95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86FBB8-C345-D84D-98D3-EA6788A077A3}" type="doc">
      <dgm:prSet loTypeId="urn:microsoft.com/office/officeart/2005/8/layout/matrix1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AD13A1B-6D30-2641-BBB2-1FFC5A6CA063}">
      <dgm:prSet phldrT="[Texte]" custT="1"/>
      <dgm:spPr/>
      <dgm:t>
        <a:bodyPr/>
        <a:lstStyle/>
        <a:p>
          <a:r>
            <a:rPr lang="en-GB" sz="1600" b="1" noProof="0" dirty="0">
              <a:solidFill>
                <a:srgbClr val="002060"/>
              </a:solidFill>
            </a:rPr>
            <a:t>Multi-probe approach to fundamental questions</a:t>
          </a:r>
        </a:p>
      </dgm:t>
    </dgm:pt>
    <dgm:pt modelId="{EDDD5B46-08C8-944E-94DE-98A3943101BB}" type="parTrans" cxnId="{1233A356-58F9-2844-8240-8BFC06D2D44E}">
      <dgm:prSet/>
      <dgm:spPr/>
      <dgm:t>
        <a:bodyPr/>
        <a:lstStyle/>
        <a:p>
          <a:endParaRPr lang="en-GB" noProof="0" dirty="0"/>
        </a:p>
      </dgm:t>
    </dgm:pt>
    <dgm:pt modelId="{DA71E343-0339-2641-81DD-14C887449F47}" type="sibTrans" cxnId="{1233A356-58F9-2844-8240-8BFC06D2D44E}">
      <dgm:prSet/>
      <dgm:spPr/>
      <dgm:t>
        <a:bodyPr/>
        <a:lstStyle/>
        <a:p>
          <a:endParaRPr lang="en-GB" noProof="0" dirty="0"/>
        </a:p>
      </dgm:t>
    </dgm:pt>
    <dgm:pt modelId="{58D062AA-9C73-454C-B132-109AD874C1E6}">
      <dgm:prSet phldrT="[Texte]" custT="1"/>
      <dgm:spPr/>
      <dgm:t>
        <a:bodyPr/>
        <a:lstStyle/>
        <a:p>
          <a:pPr algn="ctr"/>
          <a:endParaRPr lang="en-GB" sz="1600" b="1" noProof="0" dirty="0">
            <a:latin typeface="+mn-lt"/>
          </a:endParaRPr>
        </a:p>
        <a:p>
          <a:pPr algn="ctr"/>
          <a:r>
            <a:rPr lang="en-GB" sz="1600" b="1" noProof="0" dirty="0">
              <a:latin typeface="+mn-lt"/>
            </a:rPr>
            <a:t>Accelerator-based search </a:t>
          </a:r>
        </a:p>
        <a:p>
          <a:pPr algn="ctr"/>
          <a:r>
            <a:rPr lang="en-GB" sz="1600" b="1" noProof="0" dirty="0">
              <a:latin typeface="+mn-lt"/>
            </a:rPr>
            <a:t>for New Physics</a:t>
          </a:r>
        </a:p>
        <a:p>
          <a:pPr algn="ctr"/>
          <a:r>
            <a:rPr lang="en-GB" sz="1200" noProof="0" dirty="0">
              <a:latin typeface="+mn-lt"/>
            </a:rPr>
            <a:t>[New particles; </a:t>
          </a:r>
          <a:r>
            <a:rPr lang="en-GB" sz="1400" noProof="0" dirty="0">
              <a:latin typeface="+mn-lt"/>
            </a:rPr>
            <a:t>Electroweak </a:t>
          </a:r>
          <a:r>
            <a:rPr lang="en-GB" sz="1400" noProof="0" dirty="0" err="1">
              <a:latin typeface="+mn-lt"/>
            </a:rPr>
            <a:t>baryogenesis</a:t>
          </a:r>
          <a:r>
            <a:rPr lang="en-GB" sz="1400" noProof="0" dirty="0">
              <a:latin typeface="+mn-lt"/>
            </a:rPr>
            <a:t>; matter/ anti-matter asymmetry; CP-violation; DM]</a:t>
          </a:r>
        </a:p>
        <a:p>
          <a:pPr algn="just"/>
          <a:endParaRPr lang="en-GB" sz="1200" noProof="0" dirty="0">
            <a:latin typeface="+mn-lt"/>
          </a:endParaRPr>
        </a:p>
        <a:p>
          <a:pPr algn="just"/>
          <a:r>
            <a:rPr lang="en-GB" sz="1200" i="1" noProof="0" dirty="0">
              <a:latin typeface="+mn-lt"/>
            </a:rPr>
            <a:t>Some promising paths:</a:t>
          </a:r>
        </a:p>
        <a:p>
          <a:pPr algn="just"/>
          <a:r>
            <a:rPr lang="en-GB" sz="1200" noProof="0" dirty="0">
              <a:latin typeface="+mn-lt"/>
            </a:rPr>
            <a:t>Higher precision on the Higgs couplings to fermions and to vector bosons. Higgs self-couplings; non-SM CP violating rare decays. NP search novel strategies </a:t>
          </a:r>
        </a:p>
      </dgm:t>
    </dgm:pt>
    <dgm:pt modelId="{71A6855D-AFDF-A744-9478-2287E65272B4}" type="parTrans" cxnId="{E33A8880-AE05-7C40-A96E-8881161B4D43}">
      <dgm:prSet/>
      <dgm:spPr/>
      <dgm:t>
        <a:bodyPr/>
        <a:lstStyle/>
        <a:p>
          <a:endParaRPr lang="en-GB" noProof="0" dirty="0"/>
        </a:p>
      </dgm:t>
    </dgm:pt>
    <dgm:pt modelId="{29075F15-1C1D-AC40-A86C-1B5BCBB3F5FD}" type="sibTrans" cxnId="{E33A8880-AE05-7C40-A96E-8881161B4D43}">
      <dgm:prSet/>
      <dgm:spPr/>
      <dgm:t>
        <a:bodyPr/>
        <a:lstStyle/>
        <a:p>
          <a:endParaRPr lang="en-GB" noProof="0" dirty="0"/>
        </a:p>
      </dgm:t>
    </dgm:pt>
    <dgm:pt modelId="{84A961B0-F4C8-B342-B6F6-AB8B3FAD79D4}">
      <dgm:prSet phldrT="[Texte]" custT="1"/>
      <dgm:spPr/>
      <dgm:t>
        <a:bodyPr/>
        <a:lstStyle/>
        <a:p>
          <a:pPr algn="ctr"/>
          <a:endParaRPr lang="en-GB" sz="1600" b="1" noProof="0" dirty="0">
            <a:latin typeface="+mn-lt"/>
          </a:endParaRPr>
        </a:p>
        <a:p>
          <a:pPr algn="ctr"/>
          <a:endParaRPr lang="en-GB" sz="1600" b="1" noProof="0" dirty="0">
            <a:latin typeface="+mn-lt"/>
          </a:endParaRPr>
        </a:p>
        <a:p>
          <a:pPr algn="ctr"/>
          <a:r>
            <a:rPr lang="en-GB" sz="1600" b="1" noProof="0" dirty="0">
              <a:latin typeface="+mn-lt"/>
            </a:rPr>
            <a:t>GW and </a:t>
          </a:r>
          <a:r>
            <a:rPr lang="en-GB" sz="1600" b="1" noProof="0" dirty="0">
              <a:latin typeface="Symbol" pitchFamily="2" charset="2"/>
            </a:rPr>
            <a:t>g</a:t>
          </a:r>
          <a:r>
            <a:rPr lang="en-GB" sz="1600" b="1" noProof="0" dirty="0">
              <a:latin typeface="+mn-lt"/>
            </a:rPr>
            <a:t>-rays</a:t>
          </a:r>
        </a:p>
        <a:p>
          <a:pPr algn="ctr"/>
          <a:r>
            <a:rPr lang="en-GB" sz="1600" b="1" noProof="0" dirty="0">
              <a:latin typeface="+mn-lt"/>
            </a:rPr>
            <a:t>for Violent Universe</a:t>
          </a:r>
        </a:p>
        <a:p>
          <a:pPr algn="ctr"/>
          <a:r>
            <a:rPr lang="en-GB" sz="1400" b="0" noProof="0" dirty="0">
              <a:latin typeface="+mn-lt"/>
            </a:rPr>
            <a:t>[Binary systems physics; BH; Blazars; </a:t>
          </a:r>
          <a:r>
            <a:rPr lang="en-GB" sz="1400" b="0" dirty="0">
              <a:latin typeface="+mn-lt"/>
            </a:rPr>
            <a:t>Gen. Relativity] </a:t>
          </a:r>
        </a:p>
        <a:p>
          <a:pPr algn="r"/>
          <a:endParaRPr lang="en-GB" sz="1000" b="0" i="1" noProof="0" dirty="0">
            <a:latin typeface="+mn-lt"/>
          </a:endParaRPr>
        </a:p>
        <a:p>
          <a:pPr algn="r"/>
          <a:r>
            <a:rPr lang="en-GB" sz="1200" b="0" i="1" noProof="0" dirty="0">
              <a:latin typeface="+mn-lt"/>
            </a:rPr>
            <a:t>Some promising paths:</a:t>
          </a:r>
        </a:p>
        <a:p>
          <a:pPr algn="r"/>
          <a:r>
            <a:rPr lang="en-GB" sz="1200" b="0" noProof="0" dirty="0">
              <a:latin typeface="+mn-lt"/>
            </a:rPr>
            <a:t>C</a:t>
          </a:r>
          <a:r>
            <a:rPr lang="en-GB" sz="1200" b="0" dirty="0" err="1">
              <a:latin typeface="+mn-lt"/>
            </a:rPr>
            <a:t>onnection</a:t>
          </a:r>
          <a:r>
            <a:rPr lang="en-GB" sz="1200" b="0" dirty="0">
              <a:latin typeface="+mn-lt"/>
            </a:rPr>
            <a:t> between compact binary mergers, GRBs and </a:t>
          </a:r>
          <a:r>
            <a:rPr lang="en-GB" sz="1200" b="0" dirty="0" err="1">
              <a:latin typeface="+mn-lt"/>
            </a:rPr>
            <a:t>kilonovae</a:t>
          </a:r>
          <a:r>
            <a:rPr lang="en-GB" sz="1200" b="0" dirty="0">
              <a:latin typeface="+mn-lt"/>
            </a:rPr>
            <a:t>; Blazars population studies; BH spectroscopy and structure of neutron stars (equation of state of ultra-dense matter), transients alerts follow up, probing HE emission of GC</a:t>
          </a:r>
          <a:endParaRPr lang="en-GB" sz="1200" b="0" noProof="0" dirty="0">
            <a:latin typeface="+mn-lt"/>
          </a:endParaRPr>
        </a:p>
      </dgm:t>
    </dgm:pt>
    <dgm:pt modelId="{C70F00C1-0CA1-DB45-B3C4-CFDD61B67D5F}" type="parTrans" cxnId="{E4ADBCF5-ED81-4E40-9390-A11F6DCE7143}">
      <dgm:prSet/>
      <dgm:spPr/>
      <dgm:t>
        <a:bodyPr/>
        <a:lstStyle/>
        <a:p>
          <a:endParaRPr lang="en-GB" noProof="0" dirty="0"/>
        </a:p>
      </dgm:t>
    </dgm:pt>
    <dgm:pt modelId="{A02CECF4-3EC6-A147-98F9-874B2544AB30}" type="sibTrans" cxnId="{E4ADBCF5-ED81-4E40-9390-A11F6DCE7143}">
      <dgm:prSet/>
      <dgm:spPr/>
      <dgm:t>
        <a:bodyPr/>
        <a:lstStyle/>
        <a:p>
          <a:endParaRPr lang="en-GB" noProof="0" dirty="0"/>
        </a:p>
      </dgm:t>
    </dgm:pt>
    <dgm:pt modelId="{27DD46BA-F9F0-BD4E-BA22-6FB158377B88}">
      <dgm:prSet phldrT="[Texte]" phldr="1"/>
      <dgm:spPr/>
      <dgm:t>
        <a:bodyPr/>
        <a:lstStyle/>
        <a:p>
          <a:endParaRPr lang="en-GB" noProof="0" dirty="0"/>
        </a:p>
      </dgm:t>
    </dgm:pt>
    <dgm:pt modelId="{E1005E5B-AB03-3747-B81F-378E9CC0EAB7}" type="parTrans" cxnId="{13B8F2D8-2059-744C-A3F7-79EFF3085D74}">
      <dgm:prSet/>
      <dgm:spPr/>
      <dgm:t>
        <a:bodyPr/>
        <a:lstStyle/>
        <a:p>
          <a:endParaRPr lang="en-GB" noProof="0" dirty="0"/>
        </a:p>
      </dgm:t>
    </dgm:pt>
    <dgm:pt modelId="{B4BE363F-576D-A74B-8125-13914A374D31}" type="sibTrans" cxnId="{13B8F2D8-2059-744C-A3F7-79EFF3085D74}">
      <dgm:prSet/>
      <dgm:spPr/>
      <dgm:t>
        <a:bodyPr/>
        <a:lstStyle/>
        <a:p>
          <a:endParaRPr lang="en-GB" noProof="0" dirty="0"/>
        </a:p>
      </dgm:t>
    </dgm:pt>
    <dgm:pt modelId="{B0C56257-5249-D942-87B0-89E867706895}">
      <dgm:prSet phldrT="[Texte]" phldr="1"/>
      <dgm:spPr/>
      <dgm:t>
        <a:bodyPr/>
        <a:lstStyle/>
        <a:p>
          <a:endParaRPr lang="en-GB" noProof="0" dirty="0"/>
        </a:p>
      </dgm:t>
    </dgm:pt>
    <dgm:pt modelId="{718B324E-59B8-0748-9AE5-0C63930C142B}" type="parTrans" cxnId="{164F3FEF-0F95-AB43-8F65-DA6D144CB946}">
      <dgm:prSet/>
      <dgm:spPr/>
      <dgm:t>
        <a:bodyPr/>
        <a:lstStyle/>
        <a:p>
          <a:endParaRPr lang="en-GB" noProof="0" dirty="0"/>
        </a:p>
      </dgm:t>
    </dgm:pt>
    <dgm:pt modelId="{568E8268-6DBB-C741-954A-26485ED65D7D}" type="sibTrans" cxnId="{164F3FEF-0F95-AB43-8F65-DA6D144CB946}">
      <dgm:prSet/>
      <dgm:spPr/>
      <dgm:t>
        <a:bodyPr/>
        <a:lstStyle/>
        <a:p>
          <a:endParaRPr lang="en-GB" noProof="0" dirty="0"/>
        </a:p>
      </dgm:t>
    </dgm:pt>
    <dgm:pt modelId="{4E55E225-5459-9F4D-A691-7DE8D9D495B6}">
      <dgm:prSet custT="1"/>
      <dgm:spPr/>
      <dgm:t>
        <a:bodyPr/>
        <a:lstStyle/>
        <a:p>
          <a:pPr algn="ctr"/>
          <a:r>
            <a:rPr lang="en-GB" sz="1600" b="1" noProof="0" dirty="0">
              <a:latin typeface="+mn-lt"/>
            </a:rPr>
            <a:t>Neutrinos </a:t>
          </a:r>
        </a:p>
        <a:p>
          <a:pPr algn="ctr"/>
          <a:r>
            <a:rPr lang="en-GB" sz="1600" b="1" noProof="0" dirty="0">
              <a:latin typeface="+mn-lt"/>
            </a:rPr>
            <a:t>for New Physics and Violent Universe</a:t>
          </a:r>
          <a:r>
            <a:rPr lang="en-GB" sz="1400" b="1" noProof="0" dirty="0">
              <a:latin typeface="+mn-lt"/>
            </a:rPr>
            <a:t> </a:t>
          </a:r>
        </a:p>
        <a:p>
          <a:pPr algn="ctr"/>
          <a:r>
            <a:rPr lang="en-GB" sz="1400" b="0" noProof="0" dirty="0">
              <a:latin typeface="+mn-lt"/>
            </a:rPr>
            <a:t>[</a:t>
          </a:r>
          <a:r>
            <a:rPr lang="en-GB" sz="1400" b="0" noProof="0" dirty="0">
              <a:latin typeface="Symbol" pitchFamily="2" charset="2"/>
            </a:rPr>
            <a:t>n</a:t>
          </a:r>
          <a:r>
            <a:rPr lang="en-GB" sz="1400" b="0" noProof="0" dirty="0">
              <a:latin typeface="+mn-lt"/>
            </a:rPr>
            <a:t> nature, NP, CP; cosmic] </a:t>
          </a:r>
        </a:p>
        <a:p>
          <a:pPr algn="ctr">
            <a:buNone/>
          </a:pPr>
          <a:endParaRPr lang="en-GB" sz="1400" b="0" i="1" noProof="0" dirty="0">
            <a:latin typeface="+mn-lt"/>
          </a:endParaRPr>
        </a:p>
        <a:p>
          <a:pPr algn="l">
            <a:buNone/>
          </a:pPr>
          <a:r>
            <a:rPr lang="en-GB" sz="1200" b="0" i="1" noProof="0" dirty="0">
              <a:latin typeface="+mn-lt"/>
            </a:rPr>
            <a:t>Some promising paths:</a:t>
          </a:r>
        </a:p>
        <a:p>
          <a:pPr algn="l">
            <a:buNone/>
          </a:pPr>
          <a:r>
            <a:rPr lang="en-GB" sz="1200" dirty="0" err="1">
              <a:latin typeface="Calibri" panose="020F0502020204030204" pitchFamily="34" charset="0"/>
            </a:rPr>
            <a:t>Neutrinoless</a:t>
          </a:r>
          <a:r>
            <a:rPr lang="en-GB" sz="1200" dirty="0">
              <a:latin typeface="Calibri" panose="020F0502020204030204" pitchFamily="34" charset="0"/>
            </a:rPr>
            <a:t> double-</a:t>
          </a:r>
          <a:r>
            <a:rPr lang="en-GB" sz="1200" dirty="0">
              <a:latin typeface="Symbol" pitchFamily="2" charset="2"/>
            </a:rPr>
            <a:t>b </a:t>
          </a:r>
          <a:r>
            <a:rPr lang="en-GB" sz="1200" dirty="0">
              <a:latin typeface="Calibri" panose="020F0502020204030204" pitchFamily="34" charset="0"/>
            </a:rPr>
            <a:t>decay; CP violation in the neutrino sector; neutrinos from Galactic supernovae </a:t>
          </a:r>
          <a:endParaRPr lang="en-GB" sz="1200" noProof="0" dirty="0">
            <a:latin typeface="+mn-lt"/>
          </a:endParaRPr>
        </a:p>
      </dgm:t>
    </dgm:pt>
    <dgm:pt modelId="{CDF1C86C-1392-2A4F-8CC4-ED116108FB71}" type="parTrans" cxnId="{4562E820-54AB-7F43-97AE-4456DB30A6EC}">
      <dgm:prSet/>
      <dgm:spPr/>
      <dgm:t>
        <a:bodyPr/>
        <a:lstStyle/>
        <a:p>
          <a:endParaRPr lang="en-GB" noProof="0" dirty="0"/>
        </a:p>
      </dgm:t>
    </dgm:pt>
    <dgm:pt modelId="{82417421-868F-2948-A875-2CA5FA4C1838}" type="sibTrans" cxnId="{4562E820-54AB-7F43-97AE-4456DB30A6EC}">
      <dgm:prSet/>
      <dgm:spPr/>
      <dgm:t>
        <a:bodyPr/>
        <a:lstStyle/>
        <a:p>
          <a:endParaRPr lang="en-GB" noProof="0" dirty="0"/>
        </a:p>
      </dgm:t>
    </dgm:pt>
    <dgm:pt modelId="{9AD18A4B-2770-C045-8372-BC0B568DFBE5}">
      <dgm:prSet custT="1"/>
      <dgm:spPr/>
      <dgm:t>
        <a:bodyPr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noProof="0" dirty="0">
              <a:latin typeface="+mn-lt"/>
            </a:rPr>
            <a:t>Multi-messengers observations 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noProof="0" dirty="0">
              <a:latin typeface="+mn-lt"/>
            </a:rPr>
            <a:t>for Dark Sector</a:t>
          </a:r>
          <a:endParaRPr lang="en-GB" sz="1600" b="0" i="1" noProof="0" dirty="0">
            <a:latin typeface="+mn-lt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b="0" noProof="0" dirty="0">
              <a:latin typeface="+mn-lt"/>
            </a:rPr>
            <a:t>[DM, DE; Cosmology] </a:t>
          </a:r>
        </a:p>
        <a:p>
          <a:pPr marL="0"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0" i="1" noProof="0" dirty="0">
            <a:latin typeface="+mn-lt"/>
          </a:endParaRPr>
        </a:p>
        <a:p>
          <a:pPr marL="0"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noProof="0" dirty="0">
              <a:latin typeface="+mn-lt"/>
            </a:rPr>
            <a:t>Some promising paths:</a:t>
          </a:r>
        </a:p>
        <a:p>
          <a:pPr marL="0"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noProof="0" dirty="0">
              <a:latin typeface="+mn-lt"/>
            </a:rPr>
            <a:t>Indirect search,</a:t>
          </a:r>
          <a:r>
            <a:rPr lang="en-GB" sz="1200" noProof="0" dirty="0">
              <a:latin typeface="Calibri" panose="020F0502020204030204" pitchFamily="34" charset="0"/>
            </a:rPr>
            <a:t> GW sources contribution to DM, Dwarf galaxies studies, measuring the Hubble constant, large redshifts galaxies via image stacking, wide-field DE survey</a:t>
          </a:r>
          <a:endParaRPr lang="en-GB" sz="1200" b="1" noProof="0" dirty="0">
            <a:latin typeface="+mn-lt"/>
          </a:endParaRPr>
        </a:p>
      </dgm:t>
    </dgm:pt>
    <dgm:pt modelId="{23A19E46-7BFF-7E4E-874D-8E26E95AE010}" type="parTrans" cxnId="{1DF9D0B1-1224-214E-873A-AC78AD049F4A}">
      <dgm:prSet/>
      <dgm:spPr/>
      <dgm:t>
        <a:bodyPr/>
        <a:lstStyle/>
        <a:p>
          <a:endParaRPr lang="en-GB" noProof="0" dirty="0"/>
        </a:p>
      </dgm:t>
    </dgm:pt>
    <dgm:pt modelId="{F41E700D-9B82-B44C-9C0F-05CE9C2D7D8D}" type="sibTrans" cxnId="{1DF9D0B1-1224-214E-873A-AC78AD049F4A}">
      <dgm:prSet/>
      <dgm:spPr/>
      <dgm:t>
        <a:bodyPr/>
        <a:lstStyle/>
        <a:p>
          <a:endParaRPr lang="en-GB" noProof="0" dirty="0"/>
        </a:p>
      </dgm:t>
    </dgm:pt>
    <dgm:pt modelId="{7475E5DE-A568-3D4A-A854-FC5227812A91}" type="pres">
      <dgm:prSet presAssocID="{D786FBB8-C345-D84D-98D3-EA6788A077A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34B49D0-DD9A-5447-95FD-0131E3E8F2BD}" type="pres">
      <dgm:prSet presAssocID="{D786FBB8-C345-D84D-98D3-EA6788A077A3}" presName="matrix" presStyleCnt="0"/>
      <dgm:spPr/>
    </dgm:pt>
    <dgm:pt modelId="{6F57CC8C-D093-EF49-A5F4-058B7EC3E9FA}" type="pres">
      <dgm:prSet presAssocID="{D786FBB8-C345-D84D-98D3-EA6788A077A3}" presName="tile1" presStyleLbl="node1" presStyleIdx="0" presStyleCnt="4"/>
      <dgm:spPr/>
    </dgm:pt>
    <dgm:pt modelId="{B33716F6-9863-6546-982C-3FD22C3B08B7}" type="pres">
      <dgm:prSet presAssocID="{D786FBB8-C345-D84D-98D3-EA6788A077A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4298367-0E42-1649-8A69-458B4FDD092E}" type="pres">
      <dgm:prSet presAssocID="{D786FBB8-C345-D84D-98D3-EA6788A077A3}" presName="tile2" presStyleLbl="node1" presStyleIdx="1" presStyleCnt="4"/>
      <dgm:spPr/>
    </dgm:pt>
    <dgm:pt modelId="{9D224923-C577-1C43-B09C-8E0801582749}" type="pres">
      <dgm:prSet presAssocID="{D786FBB8-C345-D84D-98D3-EA6788A077A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0680117-36F2-C344-809C-A58487DFFA8A}" type="pres">
      <dgm:prSet presAssocID="{D786FBB8-C345-D84D-98D3-EA6788A077A3}" presName="tile3" presStyleLbl="node1" presStyleIdx="2" presStyleCnt="4"/>
      <dgm:spPr/>
    </dgm:pt>
    <dgm:pt modelId="{0B30BC06-64FE-AD48-81EF-8D47C42C6E23}" type="pres">
      <dgm:prSet presAssocID="{D786FBB8-C345-D84D-98D3-EA6788A077A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B99F783-007F-1545-B70D-8E822500250D}" type="pres">
      <dgm:prSet presAssocID="{D786FBB8-C345-D84D-98D3-EA6788A077A3}" presName="tile4" presStyleLbl="node1" presStyleIdx="3" presStyleCnt="4"/>
      <dgm:spPr/>
    </dgm:pt>
    <dgm:pt modelId="{AC528545-BA4C-EA49-8C51-20468C3FC5D5}" type="pres">
      <dgm:prSet presAssocID="{D786FBB8-C345-D84D-98D3-EA6788A077A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8B368FF-B491-D844-9845-CADF22142F76}" type="pres">
      <dgm:prSet presAssocID="{D786FBB8-C345-D84D-98D3-EA6788A077A3}" presName="centerTile" presStyleLbl="fgShp" presStyleIdx="0" presStyleCnt="1" custScaleX="86624" custScaleY="77922">
        <dgm:presLayoutVars>
          <dgm:chMax val="0"/>
          <dgm:chPref val="0"/>
        </dgm:presLayoutVars>
      </dgm:prSet>
      <dgm:spPr/>
    </dgm:pt>
  </dgm:ptLst>
  <dgm:cxnLst>
    <dgm:cxn modelId="{A2DF5213-EFA2-E143-8115-1BAA77B18885}" type="presOf" srcId="{9AD18A4B-2770-C045-8372-BC0B568DFBE5}" destId="{AC528545-BA4C-EA49-8C51-20468C3FC5D5}" srcOrd="1" destOrd="0" presId="urn:microsoft.com/office/officeart/2005/8/layout/matrix1"/>
    <dgm:cxn modelId="{4562E820-54AB-7F43-97AE-4456DB30A6EC}" srcId="{FAD13A1B-6D30-2641-BBB2-1FFC5A6CA063}" destId="{4E55E225-5459-9F4D-A691-7DE8D9D495B6}" srcOrd="2" destOrd="0" parTransId="{CDF1C86C-1392-2A4F-8CC4-ED116108FB71}" sibTransId="{82417421-868F-2948-A875-2CA5FA4C1838}"/>
    <dgm:cxn modelId="{7ECBC446-DD3E-FF45-BC39-BDB326BE6EEF}" type="presOf" srcId="{FAD13A1B-6D30-2641-BBB2-1FFC5A6CA063}" destId="{78B368FF-B491-D844-9845-CADF22142F76}" srcOrd="0" destOrd="0" presId="urn:microsoft.com/office/officeart/2005/8/layout/matrix1"/>
    <dgm:cxn modelId="{1233A356-58F9-2844-8240-8BFC06D2D44E}" srcId="{D786FBB8-C345-D84D-98D3-EA6788A077A3}" destId="{FAD13A1B-6D30-2641-BBB2-1FFC5A6CA063}" srcOrd="0" destOrd="0" parTransId="{EDDD5B46-08C8-944E-94DE-98A3943101BB}" sibTransId="{DA71E343-0339-2641-81DD-14C887449F47}"/>
    <dgm:cxn modelId="{56396362-F77B-4C49-8B29-298F3AAF09F6}" type="presOf" srcId="{4E55E225-5459-9F4D-A691-7DE8D9D495B6}" destId="{0B30BC06-64FE-AD48-81EF-8D47C42C6E23}" srcOrd="1" destOrd="0" presId="urn:microsoft.com/office/officeart/2005/8/layout/matrix1"/>
    <dgm:cxn modelId="{F415D36C-B612-7F42-8536-6101BF765AAF}" type="presOf" srcId="{9AD18A4B-2770-C045-8372-BC0B568DFBE5}" destId="{AB99F783-007F-1545-B70D-8E822500250D}" srcOrd="0" destOrd="0" presId="urn:microsoft.com/office/officeart/2005/8/layout/matrix1"/>
    <dgm:cxn modelId="{A697AF7C-5EFE-6B42-9F5E-592DE12FFEF9}" type="presOf" srcId="{58D062AA-9C73-454C-B132-109AD874C1E6}" destId="{B33716F6-9863-6546-982C-3FD22C3B08B7}" srcOrd="1" destOrd="0" presId="urn:microsoft.com/office/officeart/2005/8/layout/matrix1"/>
    <dgm:cxn modelId="{2AF1E17C-8B7E-1441-85F8-022941E9CD49}" type="presOf" srcId="{58D062AA-9C73-454C-B132-109AD874C1E6}" destId="{6F57CC8C-D093-EF49-A5F4-058B7EC3E9FA}" srcOrd="0" destOrd="0" presId="urn:microsoft.com/office/officeart/2005/8/layout/matrix1"/>
    <dgm:cxn modelId="{E33A8880-AE05-7C40-A96E-8881161B4D43}" srcId="{FAD13A1B-6D30-2641-BBB2-1FFC5A6CA063}" destId="{58D062AA-9C73-454C-B132-109AD874C1E6}" srcOrd="0" destOrd="0" parTransId="{71A6855D-AFDF-A744-9478-2287E65272B4}" sibTransId="{29075F15-1C1D-AC40-A86C-1B5BCBB3F5FD}"/>
    <dgm:cxn modelId="{0F513E85-EFC5-AD4F-B96E-66D968FF93DD}" type="presOf" srcId="{4E55E225-5459-9F4D-A691-7DE8D9D495B6}" destId="{40680117-36F2-C344-809C-A58487DFFA8A}" srcOrd="0" destOrd="0" presId="urn:microsoft.com/office/officeart/2005/8/layout/matrix1"/>
    <dgm:cxn modelId="{CBA7BA86-8F21-F348-B5FB-DB5D7852AA32}" type="presOf" srcId="{84A961B0-F4C8-B342-B6F6-AB8B3FAD79D4}" destId="{9D224923-C577-1C43-B09C-8E0801582749}" srcOrd="1" destOrd="0" presId="urn:microsoft.com/office/officeart/2005/8/layout/matrix1"/>
    <dgm:cxn modelId="{A779C69D-F55F-7D4A-B2D7-22097572BD9F}" type="presOf" srcId="{D786FBB8-C345-D84D-98D3-EA6788A077A3}" destId="{7475E5DE-A568-3D4A-A854-FC5227812A91}" srcOrd="0" destOrd="0" presId="urn:microsoft.com/office/officeart/2005/8/layout/matrix1"/>
    <dgm:cxn modelId="{1DF9D0B1-1224-214E-873A-AC78AD049F4A}" srcId="{FAD13A1B-6D30-2641-BBB2-1FFC5A6CA063}" destId="{9AD18A4B-2770-C045-8372-BC0B568DFBE5}" srcOrd="3" destOrd="0" parTransId="{23A19E46-7BFF-7E4E-874D-8E26E95AE010}" sibTransId="{F41E700D-9B82-B44C-9C0F-05CE9C2D7D8D}"/>
    <dgm:cxn modelId="{C4B4D8B7-6099-534E-9FDB-5FB69FBC6A1B}" type="presOf" srcId="{84A961B0-F4C8-B342-B6F6-AB8B3FAD79D4}" destId="{84298367-0E42-1649-8A69-458B4FDD092E}" srcOrd="0" destOrd="0" presId="urn:microsoft.com/office/officeart/2005/8/layout/matrix1"/>
    <dgm:cxn modelId="{13B8F2D8-2059-744C-A3F7-79EFF3085D74}" srcId="{D786FBB8-C345-D84D-98D3-EA6788A077A3}" destId="{27DD46BA-F9F0-BD4E-BA22-6FB158377B88}" srcOrd="1" destOrd="0" parTransId="{E1005E5B-AB03-3747-B81F-378E9CC0EAB7}" sibTransId="{B4BE363F-576D-A74B-8125-13914A374D31}"/>
    <dgm:cxn modelId="{164F3FEF-0F95-AB43-8F65-DA6D144CB946}" srcId="{27DD46BA-F9F0-BD4E-BA22-6FB158377B88}" destId="{B0C56257-5249-D942-87B0-89E867706895}" srcOrd="0" destOrd="0" parTransId="{718B324E-59B8-0748-9AE5-0C63930C142B}" sibTransId="{568E8268-6DBB-C741-954A-26485ED65D7D}"/>
    <dgm:cxn modelId="{E4ADBCF5-ED81-4E40-9390-A11F6DCE7143}" srcId="{FAD13A1B-6D30-2641-BBB2-1FFC5A6CA063}" destId="{84A961B0-F4C8-B342-B6F6-AB8B3FAD79D4}" srcOrd="1" destOrd="0" parTransId="{C70F00C1-0CA1-DB45-B3C4-CFDD61B67D5F}" sibTransId="{A02CECF4-3EC6-A147-98F9-874B2544AB30}"/>
    <dgm:cxn modelId="{11FFFD9C-692A-6D4E-98B0-C9ECB0918795}" type="presParOf" srcId="{7475E5DE-A568-3D4A-A854-FC5227812A91}" destId="{B34B49D0-DD9A-5447-95FD-0131E3E8F2BD}" srcOrd="0" destOrd="0" presId="urn:microsoft.com/office/officeart/2005/8/layout/matrix1"/>
    <dgm:cxn modelId="{24B6D9C9-6E3F-914C-B55A-1807C9218D2A}" type="presParOf" srcId="{B34B49D0-DD9A-5447-95FD-0131E3E8F2BD}" destId="{6F57CC8C-D093-EF49-A5F4-058B7EC3E9FA}" srcOrd="0" destOrd="0" presId="urn:microsoft.com/office/officeart/2005/8/layout/matrix1"/>
    <dgm:cxn modelId="{D9428361-5EF0-9E4B-A060-FA62B5F4D255}" type="presParOf" srcId="{B34B49D0-DD9A-5447-95FD-0131E3E8F2BD}" destId="{B33716F6-9863-6546-982C-3FD22C3B08B7}" srcOrd="1" destOrd="0" presId="urn:microsoft.com/office/officeart/2005/8/layout/matrix1"/>
    <dgm:cxn modelId="{76C09DA1-021F-AA42-87AE-3625FE6386B2}" type="presParOf" srcId="{B34B49D0-DD9A-5447-95FD-0131E3E8F2BD}" destId="{84298367-0E42-1649-8A69-458B4FDD092E}" srcOrd="2" destOrd="0" presId="urn:microsoft.com/office/officeart/2005/8/layout/matrix1"/>
    <dgm:cxn modelId="{2E720ACC-867A-2D48-AA11-13D4D6CD6CBF}" type="presParOf" srcId="{B34B49D0-DD9A-5447-95FD-0131E3E8F2BD}" destId="{9D224923-C577-1C43-B09C-8E0801582749}" srcOrd="3" destOrd="0" presId="urn:microsoft.com/office/officeart/2005/8/layout/matrix1"/>
    <dgm:cxn modelId="{6EF2158B-6F98-A64A-90D8-E5614A16552E}" type="presParOf" srcId="{B34B49D0-DD9A-5447-95FD-0131E3E8F2BD}" destId="{40680117-36F2-C344-809C-A58487DFFA8A}" srcOrd="4" destOrd="0" presId="urn:microsoft.com/office/officeart/2005/8/layout/matrix1"/>
    <dgm:cxn modelId="{9EF19BF5-17E9-B344-825E-DF9A37C679E3}" type="presParOf" srcId="{B34B49D0-DD9A-5447-95FD-0131E3E8F2BD}" destId="{0B30BC06-64FE-AD48-81EF-8D47C42C6E23}" srcOrd="5" destOrd="0" presId="urn:microsoft.com/office/officeart/2005/8/layout/matrix1"/>
    <dgm:cxn modelId="{9624A0D8-DA51-7A4B-8243-A2ED1473EDF8}" type="presParOf" srcId="{B34B49D0-DD9A-5447-95FD-0131E3E8F2BD}" destId="{AB99F783-007F-1545-B70D-8E822500250D}" srcOrd="6" destOrd="0" presId="urn:microsoft.com/office/officeart/2005/8/layout/matrix1"/>
    <dgm:cxn modelId="{BD43D1DB-E333-A84C-A1CB-474B013E8531}" type="presParOf" srcId="{B34B49D0-DD9A-5447-95FD-0131E3E8F2BD}" destId="{AC528545-BA4C-EA49-8C51-20468C3FC5D5}" srcOrd="7" destOrd="0" presId="urn:microsoft.com/office/officeart/2005/8/layout/matrix1"/>
    <dgm:cxn modelId="{4A977760-2BD7-BB41-BE8C-B3364C35CABF}" type="presParOf" srcId="{7475E5DE-A568-3D4A-A854-FC5227812A91}" destId="{78B368FF-B491-D844-9845-CADF22142F7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67EE8-B972-4065-ABA2-0DC4153E5222}">
      <dsp:nvSpPr>
        <dsp:cNvPr id="0" name=""/>
        <dsp:cNvSpPr/>
      </dsp:nvSpPr>
      <dsp:spPr>
        <a:xfrm>
          <a:off x="4" y="0"/>
          <a:ext cx="1129644" cy="3384376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/>
            <a:t>AMS</a:t>
          </a:r>
          <a:endParaRPr lang="en-GB" sz="1600" b="1" kern="1200" noProof="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noProof="0" dirty="0"/>
            <a:t> On the ISS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 noProof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0" kern="1200" noProof="0" dirty="0"/>
            <a:t> Search for dark matter and antimatter in the Universe</a:t>
          </a:r>
          <a:endParaRPr lang="en-GB" sz="1100" kern="1200" noProof="0" dirty="0"/>
        </a:p>
      </dsp:txBody>
      <dsp:txXfrm>
        <a:off x="4" y="1353750"/>
        <a:ext cx="1129644" cy="1353750"/>
      </dsp:txXfrm>
    </dsp:sp>
    <dsp:sp modelId="{7C56CF07-901B-48E1-9575-3116973C62EC}">
      <dsp:nvSpPr>
        <dsp:cNvPr id="0" name=""/>
        <dsp:cNvSpPr/>
      </dsp:nvSpPr>
      <dsp:spPr>
        <a:xfrm>
          <a:off x="34967" y="203062"/>
          <a:ext cx="1061865" cy="11269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68A6F66-9204-47C9-95FF-A1798A1770D5}">
      <dsp:nvSpPr>
        <dsp:cNvPr id="0" name=""/>
        <dsp:cNvSpPr/>
      </dsp:nvSpPr>
      <dsp:spPr>
        <a:xfrm>
          <a:off x="1164611" y="0"/>
          <a:ext cx="1129644" cy="3384376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/>
            <a:t>HESS &amp; CTA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noProof="0" dirty="0"/>
            <a:t> </a:t>
          </a:r>
          <a:r>
            <a:rPr lang="en-GB" sz="1100" kern="1200" noProof="0" dirty="0"/>
            <a:t>Telescopes in Namibia, Chile and La Palma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4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noProof="0" dirty="0">
              <a:sym typeface="Symbol" panose="05050102010706020507" pitchFamily="18" charset="2"/>
            </a:rPr>
            <a:t> Search for dark-matter</a:t>
          </a:r>
          <a:endParaRPr lang="en-GB" sz="1100" kern="1200" noProof="0" dirty="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4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noProof="0" dirty="0">
              <a:sym typeface="Symbol" panose="05050102010706020507" pitchFamily="18" charset="2"/>
            </a:rPr>
            <a:t> Study of high energy cosmic rays sources</a:t>
          </a:r>
          <a:endParaRPr lang="en-GB" sz="1100" kern="1200" noProof="0" dirty="0"/>
        </a:p>
      </dsp:txBody>
      <dsp:txXfrm>
        <a:off x="1164611" y="1353750"/>
        <a:ext cx="1129644" cy="1353750"/>
      </dsp:txXfrm>
    </dsp:sp>
    <dsp:sp modelId="{7D9B7CC6-32E4-4CE4-B02F-DEF172C46E54}">
      <dsp:nvSpPr>
        <dsp:cNvPr id="0" name=""/>
        <dsp:cNvSpPr/>
      </dsp:nvSpPr>
      <dsp:spPr>
        <a:xfrm>
          <a:off x="1198500" y="203062"/>
          <a:ext cx="1061865" cy="112699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28B1F6C-AD3B-40AE-9858-BC98CA7E5B20}">
      <dsp:nvSpPr>
        <dsp:cNvPr id="0" name=""/>
        <dsp:cNvSpPr/>
      </dsp:nvSpPr>
      <dsp:spPr>
        <a:xfrm>
          <a:off x="2328144" y="0"/>
          <a:ext cx="1129644" cy="3384376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/>
            <a:t>Virgo</a:t>
          </a:r>
          <a:endParaRPr lang="en-GB" sz="1000" b="1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noProof="0" dirty="0"/>
            <a:t>Interferometer installed in Pisa, Italy.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noProof="0" dirty="0"/>
            <a:t> GW detection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noProof="0" dirty="0"/>
            <a:t>General relativity, gravitational astronomy</a:t>
          </a:r>
        </a:p>
      </dsp:txBody>
      <dsp:txXfrm>
        <a:off x="2328144" y="1353750"/>
        <a:ext cx="1129644" cy="1353750"/>
      </dsp:txXfrm>
    </dsp:sp>
    <dsp:sp modelId="{6633D20C-F996-400B-9EBB-3C7FA856D023}">
      <dsp:nvSpPr>
        <dsp:cNvPr id="0" name=""/>
        <dsp:cNvSpPr/>
      </dsp:nvSpPr>
      <dsp:spPr>
        <a:xfrm>
          <a:off x="2362033" y="203062"/>
          <a:ext cx="1061865" cy="112699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DDD55CA-8583-42FC-86C2-31D7B3363E9A}">
      <dsp:nvSpPr>
        <dsp:cNvPr id="0" name=""/>
        <dsp:cNvSpPr/>
      </dsp:nvSpPr>
      <dsp:spPr>
        <a:xfrm>
          <a:off x="3491678" y="0"/>
          <a:ext cx="1129644" cy="3384376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/>
            <a:t>LSST</a:t>
          </a:r>
          <a:endParaRPr lang="en-GB" sz="1200" b="1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noProof="0" dirty="0"/>
            <a:t> </a:t>
          </a:r>
          <a:r>
            <a:rPr lang="en-GB" sz="1100" kern="1200" noProof="0" dirty="0"/>
            <a:t>Chile.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noProof="0" dirty="0"/>
            <a:t> Dark matter and dark energy studies</a:t>
          </a:r>
        </a:p>
      </dsp:txBody>
      <dsp:txXfrm>
        <a:off x="3491678" y="1353750"/>
        <a:ext cx="1129644" cy="1353750"/>
      </dsp:txXfrm>
    </dsp:sp>
    <dsp:sp modelId="{4AD94658-BE38-4DCB-A073-DD3A56C460F2}">
      <dsp:nvSpPr>
        <dsp:cNvPr id="0" name=""/>
        <dsp:cNvSpPr/>
      </dsp:nvSpPr>
      <dsp:spPr>
        <a:xfrm>
          <a:off x="3525567" y="203062"/>
          <a:ext cx="1061865" cy="112699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4953512-9CA2-4747-B894-F6BD53BAEF82}">
      <dsp:nvSpPr>
        <dsp:cNvPr id="0" name=""/>
        <dsp:cNvSpPr/>
      </dsp:nvSpPr>
      <dsp:spPr>
        <a:xfrm>
          <a:off x="184895" y="2707500"/>
          <a:ext cx="4252608" cy="507656"/>
        </a:xfrm>
        <a:prstGeom prst="leftRightArrow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86181-728F-4373-9957-E3507345C452}">
      <dsp:nvSpPr>
        <dsp:cNvPr id="0" name=""/>
        <dsp:cNvSpPr/>
      </dsp:nvSpPr>
      <dsp:spPr>
        <a:xfrm>
          <a:off x="161236" y="0"/>
          <a:ext cx="1137774" cy="3372096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ATLAS</a:t>
          </a:r>
          <a:endParaRPr lang="en-GB" sz="12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 </a:t>
          </a:r>
          <a:r>
            <a:rPr lang="en-GB" sz="1050" kern="1200" dirty="0"/>
            <a:t>At LHC, CERN</a:t>
          </a:r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kern="1200" dirty="0"/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 </a:t>
          </a:r>
          <a:r>
            <a:rPr lang="en-GB" sz="1100" kern="1200" dirty="0"/>
            <a:t>Search for new physics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 Higgs boson discovery, 2012</a:t>
          </a:r>
        </a:p>
      </dsp:txBody>
      <dsp:txXfrm>
        <a:off x="161236" y="1348838"/>
        <a:ext cx="1137774" cy="1348838"/>
      </dsp:txXfrm>
    </dsp:sp>
    <dsp:sp modelId="{709FF716-6BAF-4C6F-98BA-85CC33EE3FF1}">
      <dsp:nvSpPr>
        <dsp:cNvPr id="0" name=""/>
        <dsp:cNvSpPr/>
      </dsp:nvSpPr>
      <dsp:spPr>
        <a:xfrm>
          <a:off x="184681" y="202325"/>
          <a:ext cx="1122907" cy="112290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8DB6EB6-A116-4A13-BBDA-AE80B9028F26}">
      <dsp:nvSpPr>
        <dsp:cNvPr id="0" name=""/>
        <dsp:cNvSpPr/>
      </dsp:nvSpPr>
      <dsp:spPr>
        <a:xfrm>
          <a:off x="1360988" y="0"/>
          <a:ext cx="1161615" cy="3372096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 err="1"/>
            <a:t>LHCb</a:t>
          </a:r>
          <a:endParaRPr lang="en-GB" sz="1400" kern="1200" dirty="0"/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 At LHC,  CERN</a:t>
          </a:r>
          <a:endParaRPr lang="en-GB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noProof="0" dirty="0"/>
            <a:t> Matter-antimatter asymmetry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 noProof="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noProof="0"/>
            <a:t>Search for new physics</a:t>
          </a:r>
          <a:endParaRPr lang="en-GB" sz="1100" kern="1200" noProof="0" dirty="0"/>
        </a:p>
      </dsp:txBody>
      <dsp:txXfrm>
        <a:off x="1360988" y="1348838"/>
        <a:ext cx="1161615" cy="1348838"/>
      </dsp:txXfrm>
    </dsp:sp>
    <dsp:sp modelId="{EE995648-6633-4A7E-906D-3F48E1672ACE}">
      <dsp:nvSpPr>
        <dsp:cNvPr id="0" name=""/>
        <dsp:cNvSpPr/>
      </dsp:nvSpPr>
      <dsp:spPr>
        <a:xfrm>
          <a:off x="1380341" y="202325"/>
          <a:ext cx="1122907" cy="112290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590FCC2-BFC9-47C7-BE56-AB68456EC50A}">
      <dsp:nvSpPr>
        <dsp:cNvPr id="0" name=""/>
        <dsp:cNvSpPr/>
      </dsp:nvSpPr>
      <dsp:spPr>
        <a:xfrm>
          <a:off x="2568569" y="0"/>
          <a:ext cx="1221907" cy="3372096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Neutrinos</a:t>
          </a:r>
          <a:endParaRPr lang="en-GB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 </a:t>
          </a:r>
          <a:r>
            <a:rPr lang="en-GB" sz="1050" kern="1200" dirty="0"/>
            <a:t>STEREO, </a:t>
          </a:r>
          <a:r>
            <a:rPr lang="en-GB" sz="1050" kern="1200" dirty="0" err="1"/>
            <a:t>SuperNEMO</a:t>
          </a:r>
          <a:r>
            <a:rPr lang="en-GB" sz="1050" kern="1200" dirty="0"/>
            <a:t> and WA105/DUNE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 </a:t>
          </a:r>
          <a:r>
            <a:rPr lang="en-GB" sz="1100" kern="1200" dirty="0"/>
            <a:t>Neutrino properties: oscillation, 4</a:t>
          </a:r>
          <a:r>
            <a:rPr lang="en-GB" sz="1100" kern="1200" baseline="30000" dirty="0"/>
            <a:t>th</a:t>
          </a:r>
          <a:r>
            <a:rPr lang="en-GB" sz="1100" kern="1200" dirty="0"/>
            <a:t> family, m</a:t>
          </a:r>
          <a:r>
            <a:rPr lang="en-GB" sz="1100" kern="1200" noProof="0" dirty="0" err="1"/>
            <a:t>atter</a:t>
          </a:r>
          <a:r>
            <a:rPr lang="en-GB" sz="1100" kern="1200" noProof="0" dirty="0"/>
            <a:t>-antimatter asymmetry</a:t>
          </a:r>
          <a:endParaRPr lang="en-GB" sz="11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700" kern="1200" dirty="0"/>
        </a:p>
      </dsp:txBody>
      <dsp:txXfrm>
        <a:off x="2568569" y="1348838"/>
        <a:ext cx="1221907" cy="1348838"/>
      </dsp:txXfrm>
    </dsp:sp>
    <dsp:sp modelId="{20F866B3-29C0-49C7-8B87-3C2FCA23B95E}">
      <dsp:nvSpPr>
        <dsp:cNvPr id="0" name=""/>
        <dsp:cNvSpPr/>
      </dsp:nvSpPr>
      <dsp:spPr>
        <a:xfrm>
          <a:off x="2618068" y="202325"/>
          <a:ext cx="1122907" cy="112290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21D52FF-C99C-48D4-8F73-3C7509DDA438}">
      <dsp:nvSpPr>
        <dsp:cNvPr id="0" name=""/>
        <dsp:cNvSpPr/>
      </dsp:nvSpPr>
      <dsp:spPr>
        <a:xfrm>
          <a:off x="322334" y="2866281"/>
          <a:ext cx="3327713" cy="505814"/>
        </a:xfrm>
        <a:prstGeom prst="leftRightArrow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7CC8C-D093-EF49-A5F4-058B7EC3E9FA}">
      <dsp:nvSpPr>
        <dsp:cNvPr id="0" name=""/>
        <dsp:cNvSpPr/>
      </dsp:nvSpPr>
      <dsp:spPr>
        <a:xfrm rot="16200000">
          <a:off x="594065" y="-594065"/>
          <a:ext cx="2844316" cy="4032448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noProof="0" dirty="0"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latin typeface="+mn-lt"/>
            </a:rPr>
            <a:t>Accelerator-based search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latin typeface="+mn-lt"/>
            </a:rPr>
            <a:t>for New Physics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latin typeface="+mn-lt"/>
            </a:rPr>
            <a:t>[New particles; </a:t>
          </a:r>
          <a:r>
            <a:rPr lang="en-GB" sz="1400" kern="1200" noProof="0" dirty="0">
              <a:latin typeface="+mn-lt"/>
            </a:rPr>
            <a:t>Electroweak </a:t>
          </a:r>
          <a:r>
            <a:rPr lang="en-GB" sz="1400" kern="1200" noProof="0" dirty="0" err="1">
              <a:latin typeface="+mn-lt"/>
            </a:rPr>
            <a:t>baryogenesis</a:t>
          </a:r>
          <a:r>
            <a:rPr lang="en-GB" sz="1400" kern="1200" noProof="0" dirty="0">
              <a:latin typeface="+mn-lt"/>
            </a:rPr>
            <a:t>; matter/ anti-matter asymmetry; CP-violation; DM]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noProof="0" dirty="0">
            <a:latin typeface="+mn-lt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1" kern="1200" noProof="0" dirty="0">
              <a:latin typeface="+mn-lt"/>
            </a:rPr>
            <a:t>Some promising paths: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latin typeface="+mn-lt"/>
            </a:rPr>
            <a:t>Higher precision on the Higgs couplings to fermions and to vector bosons. Higgs self-couplings; non-SM CP violating rare decays. NP search novel strategies </a:t>
          </a:r>
        </a:p>
      </dsp:txBody>
      <dsp:txXfrm rot="5400000">
        <a:off x="0" y="0"/>
        <a:ext cx="4032448" cy="2133237"/>
      </dsp:txXfrm>
    </dsp:sp>
    <dsp:sp modelId="{84298367-0E42-1649-8A69-458B4FDD092E}">
      <dsp:nvSpPr>
        <dsp:cNvPr id="0" name=""/>
        <dsp:cNvSpPr/>
      </dsp:nvSpPr>
      <dsp:spPr>
        <a:xfrm>
          <a:off x="4032448" y="0"/>
          <a:ext cx="4032448" cy="2844316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noProof="0" dirty="0"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noProof="0" dirty="0"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latin typeface="+mn-lt"/>
            </a:rPr>
            <a:t>GW and </a:t>
          </a:r>
          <a:r>
            <a:rPr lang="en-GB" sz="1600" b="1" kern="1200" noProof="0" dirty="0">
              <a:latin typeface="Symbol" pitchFamily="2" charset="2"/>
            </a:rPr>
            <a:t>g</a:t>
          </a:r>
          <a:r>
            <a:rPr lang="en-GB" sz="1600" b="1" kern="1200" noProof="0" dirty="0">
              <a:latin typeface="+mn-lt"/>
            </a:rPr>
            <a:t>-rays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latin typeface="+mn-lt"/>
            </a:rPr>
            <a:t>for Violent Universe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latin typeface="+mn-lt"/>
            </a:rPr>
            <a:t>[Binary systems physics; BH; Blazars; </a:t>
          </a:r>
          <a:r>
            <a:rPr lang="en-GB" sz="1400" b="0" kern="1200" dirty="0">
              <a:latin typeface="+mn-lt"/>
            </a:rPr>
            <a:t>Gen. Relativity] </a:t>
          </a:r>
        </a:p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b="0" i="1" kern="1200" noProof="0" dirty="0">
            <a:latin typeface="+mn-lt"/>
          </a:endParaRPr>
        </a:p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 noProof="0" dirty="0">
              <a:latin typeface="+mn-lt"/>
            </a:rPr>
            <a:t>Some promising paths:</a:t>
          </a:r>
        </a:p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kern="1200" noProof="0" dirty="0">
              <a:latin typeface="+mn-lt"/>
            </a:rPr>
            <a:t>C</a:t>
          </a:r>
          <a:r>
            <a:rPr lang="en-GB" sz="1200" b="0" kern="1200" dirty="0" err="1">
              <a:latin typeface="+mn-lt"/>
            </a:rPr>
            <a:t>onnection</a:t>
          </a:r>
          <a:r>
            <a:rPr lang="en-GB" sz="1200" b="0" kern="1200" dirty="0">
              <a:latin typeface="+mn-lt"/>
            </a:rPr>
            <a:t> between compact binary mergers, GRBs and </a:t>
          </a:r>
          <a:r>
            <a:rPr lang="en-GB" sz="1200" b="0" kern="1200" dirty="0" err="1">
              <a:latin typeface="+mn-lt"/>
            </a:rPr>
            <a:t>kilonovae</a:t>
          </a:r>
          <a:r>
            <a:rPr lang="en-GB" sz="1200" b="0" kern="1200" dirty="0">
              <a:latin typeface="+mn-lt"/>
            </a:rPr>
            <a:t>; Blazars population studies; BH spectroscopy and structure of neutron stars (equation of state of ultra-dense matter), transients alerts follow up, probing HE emission of GC</a:t>
          </a:r>
          <a:endParaRPr lang="en-GB" sz="1200" b="0" kern="1200" noProof="0" dirty="0">
            <a:latin typeface="+mn-lt"/>
          </a:endParaRPr>
        </a:p>
      </dsp:txBody>
      <dsp:txXfrm>
        <a:off x="4032448" y="0"/>
        <a:ext cx="4032448" cy="2133237"/>
      </dsp:txXfrm>
    </dsp:sp>
    <dsp:sp modelId="{40680117-36F2-C344-809C-A58487DFFA8A}">
      <dsp:nvSpPr>
        <dsp:cNvPr id="0" name=""/>
        <dsp:cNvSpPr/>
      </dsp:nvSpPr>
      <dsp:spPr>
        <a:xfrm rot="10800000">
          <a:off x="0" y="2844316"/>
          <a:ext cx="4032448" cy="2844316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latin typeface="+mn-lt"/>
            </a:rPr>
            <a:t>Neutrinos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latin typeface="+mn-lt"/>
            </a:rPr>
            <a:t>for New Physics and Violent Universe</a:t>
          </a:r>
          <a:r>
            <a:rPr lang="en-GB" sz="1400" b="1" kern="1200" noProof="0" dirty="0">
              <a:latin typeface="+mn-lt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latin typeface="+mn-lt"/>
            </a:rPr>
            <a:t>[</a:t>
          </a:r>
          <a:r>
            <a:rPr lang="en-GB" sz="1400" b="0" kern="1200" noProof="0" dirty="0">
              <a:latin typeface="Symbol" pitchFamily="2" charset="2"/>
            </a:rPr>
            <a:t>n</a:t>
          </a:r>
          <a:r>
            <a:rPr lang="en-GB" sz="1400" b="0" kern="1200" noProof="0" dirty="0">
              <a:latin typeface="+mn-lt"/>
            </a:rPr>
            <a:t> nature, NP, CP; cosmic]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0" i="1" kern="1200" noProof="0" dirty="0">
            <a:latin typeface="+mn-lt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 noProof="0" dirty="0">
              <a:latin typeface="+mn-lt"/>
            </a:rPr>
            <a:t>Some promising paths: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>
              <a:latin typeface="Calibri" panose="020F0502020204030204" pitchFamily="34" charset="0"/>
            </a:rPr>
            <a:t>Neutrinoless</a:t>
          </a:r>
          <a:r>
            <a:rPr lang="en-GB" sz="1200" kern="1200" dirty="0">
              <a:latin typeface="Calibri" panose="020F0502020204030204" pitchFamily="34" charset="0"/>
            </a:rPr>
            <a:t> double-</a:t>
          </a:r>
          <a:r>
            <a:rPr lang="en-GB" sz="1200" kern="1200" dirty="0">
              <a:latin typeface="Symbol" pitchFamily="2" charset="2"/>
            </a:rPr>
            <a:t>b </a:t>
          </a:r>
          <a:r>
            <a:rPr lang="en-GB" sz="1200" kern="1200" dirty="0">
              <a:latin typeface="Calibri" panose="020F0502020204030204" pitchFamily="34" charset="0"/>
            </a:rPr>
            <a:t>decay; CP violation in the neutrino sector; neutrinos from Galactic supernovae </a:t>
          </a:r>
          <a:endParaRPr lang="en-GB" sz="1200" kern="1200" noProof="0" dirty="0">
            <a:latin typeface="+mn-lt"/>
          </a:endParaRPr>
        </a:p>
      </dsp:txBody>
      <dsp:txXfrm rot="10800000">
        <a:off x="0" y="3555395"/>
        <a:ext cx="4032448" cy="2133237"/>
      </dsp:txXfrm>
    </dsp:sp>
    <dsp:sp modelId="{AB99F783-007F-1545-B70D-8E822500250D}">
      <dsp:nvSpPr>
        <dsp:cNvPr id="0" name=""/>
        <dsp:cNvSpPr/>
      </dsp:nvSpPr>
      <dsp:spPr>
        <a:xfrm rot="5400000">
          <a:off x="4626514" y="2250250"/>
          <a:ext cx="2844316" cy="4032448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latin typeface="+mn-lt"/>
            </a:rPr>
            <a:t>Multi-messengers observations 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latin typeface="+mn-lt"/>
            </a:rPr>
            <a:t>for Dark Sector</a:t>
          </a:r>
          <a:endParaRPr lang="en-GB" sz="1600" b="0" i="1" kern="1200" noProof="0" dirty="0">
            <a:latin typeface="+mn-lt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b="0" kern="1200" noProof="0" dirty="0">
              <a:latin typeface="+mn-lt"/>
            </a:rPr>
            <a:t>[DM, DE; Cosmology] </a:t>
          </a:r>
        </a:p>
        <a:p>
          <a:pPr marL="0"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0" i="1" kern="1200" noProof="0" dirty="0">
            <a:latin typeface="+mn-lt"/>
          </a:endParaRPr>
        </a:p>
        <a:p>
          <a:pPr marL="0"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1" kern="1200" noProof="0" dirty="0">
              <a:latin typeface="+mn-lt"/>
            </a:rPr>
            <a:t>Some promising paths:</a:t>
          </a:r>
        </a:p>
        <a:p>
          <a:pPr marL="0"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kern="1200" noProof="0" dirty="0">
              <a:latin typeface="+mn-lt"/>
            </a:rPr>
            <a:t>Indirect search,</a:t>
          </a:r>
          <a:r>
            <a:rPr lang="en-GB" sz="1200" kern="1200" noProof="0" dirty="0">
              <a:latin typeface="Calibri" panose="020F0502020204030204" pitchFamily="34" charset="0"/>
            </a:rPr>
            <a:t> GW sources contribution to DM, Dwarf galaxies studies, measuring the Hubble constant, large redshifts galaxies via image stacking, wide-field DE survey</a:t>
          </a:r>
          <a:endParaRPr lang="en-GB" sz="1200" b="1" kern="1200" noProof="0" dirty="0">
            <a:latin typeface="+mn-lt"/>
          </a:endParaRPr>
        </a:p>
      </dsp:txBody>
      <dsp:txXfrm rot="-5400000">
        <a:off x="4032448" y="3555394"/>
        <a:ext cx="4032448" cy="2133237"/>
      </dsp:txXfrm>
    </dsp:sp>
    <dsp:sp modelId="{78B368FF-B491-D844-9845-CADF22142F76}">
      <dsp:nvSpPr>
        <dsp:cNvPr id="0" name=""/>
        <dsp:cNvSpPr/>
      </dsp:nvSpPr>
      <dsp:spPr>
        <a:xfrm>
          <a:off x="2984527" y="2290229"/>
          <a:ext cx="2095840" cy="1108173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rgbClr val="002060"/>
              </a:solidFill>
            </a:rPr>
            <a:t>Multi-probe approach to fundamental questions</a:t>
          </a:r>
        </a:p>
      </dsp:txBody>
      <dsp:txXfrm>
        <a:off x="3038624" y="2344326"/>
        <a:ext cx="1987646" cy="999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EC6AE0-A76A-4571-8B58-A338DA854169}" type="datetimeFigureOut">
              <a:rPr lang="fr-FR"/>
              <a:pPr>
                <a:defRPr/>
              </a:pPr>
              <a:t>17/01/2021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7564C5-49F1-424B-8328-678E2107A4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34030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787E105-89C5-4F0E-986A-F5E85A5B8CA1}" type="datetimeFigureOut">
              <a:rPr lang="fr-FR"/>
              <a:pPr>
                <a:defRPr/>
              </a:pPr>
              <a:t>17/01/2021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43239E-5CFC-4EA3-9F9C-DF60679EE9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13173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BAC2BE-4E1D-44BF-82CE-959ABA7E1D58}" type="datetime1">
              <a:rPr lang="fr-FR" smtClean="0"/>
              <a:t>17/01/2021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691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603" name="Espace réservé du titre 1"/>
          <p:cNvSpPr>
            <a:spLocks noGrp="1"/>
          </p:cNvSpPr>
          <p:nvPr>
            <p:ph type="ctrTitle" hasCustomPrompt="1"/>
          </p:nvPr>
        </p:nvSpPr>
        <p:spPr>
          <a:xfrm>
            <a:off x="2987824" y="3140968"/>
            <a:ext cx="6620272" cy="1470025"/>
          </a:xfrm>
        </p:spPr>
        <p:txBody>
          <a:bodyPr/>
          <a:lstStyle>
            <a:lvl1pPr algn="l">
              <a:defRPr sz="3600" smtClean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sz="3600" b="1" dirty="0">
                <a:solidFill>
                  <a:srgbClr val="153449"/>
                </a:solidFill>
              </a:rPr>
              <a:t>Titre de la présentation</a:t>
            </a:r>
            <a:br>
              <a:rPr lang="fr-FR" sz="3600" b="1" dirty="0">
                <a:solidFill>
                  <a:srgbClr val="153449"/>
                </a:solidFill>
              </a:rPr>
            </a:br>
            <a:r>
              <a:rPr lang="fr-FR" sz="2300" dirty="0">
                <a:solidFill>
                  <a:srgbClr val="01B2CD"/>
                </a:solidFill>
              </a:rPr>
              <a:t>Sous-titre de la présentation</a:t>
            </a:r>
            <a:br>
              <a:rPr lang="fr-FR" sz="2300" dirty="0">
                <a:solidFill>
                  <a:srgbClr val="01B2CD"/>
                </a:solidFill>
              </a:rPr>
            </a:br>
            <a:r>
              <a:rPr lang="fr-FR" sz="1800" dirty="0">
                <a:solidFill>
                  <a:srgbClr val="153449"/>
                </a:solidFill>
              </a:rPr>
              <a:t>7 MARS </a:t>
            </a:r>
            <a:r>
              <a:rPr lang="fr-FR" sz="1800" baseline="0" dirty="0">
                <a:solidFill>
                  <a:srgbClr val="153449"/>
                </a:solidFill>
              </a:rPr>
              <a:t>2016</a:t>
            </a:r>
            <a:endParaRPr lang="fr-FR" sz="1800" dirty="0">
              <a:solidFill>
                <a:srgbClr val="153449"/>
              </a:solidFill>
            </a:endParaRPr>
          </a:p>
        </p:txBody>
      </p:sp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lang="fr-FR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Lieu,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17/01/2021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153449"/>
                </a:solidFill>
              </a:rPr>
              <a:t>Nom Prénom de l’émetteur</a:t>
            </a:r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368" y="6454800"/>
            <a:ext cx="1032428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Lieu,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17/01/2021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153449"/>
                </a:solidFill>
              </a:rPr>
              <a:t>Nom Prénom de l’émetteur</a:t>
            </a: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Lieu,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17/01/2021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153449"/>
                </a:solidFill>
              </a:rPr>
              <a:t>Nom Prénom de l’émetteur</a:t>
            </a:r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3999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Lieu,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17/01/2021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52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153449"/>
                </a:solidFill>
              </a:rPr>
              <a:t>Nom Prénom de l’émetteur</a:t>
            </a: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3999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10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Lieu,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17/01/2021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11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153449"/>
                </a:solidFill>
              </a:rPr>
              <a:t>Nom Prénom de l’émetteur</a:t>
            </a:r>
          </a:p>
        </p:txBody>
      </p:sp>
      <p:sp>
        <p:nvSpPr>
          <p:cNvPr id="12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Annecy,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17/01/2021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153449"/>
                </a:solidFill>
              </a:rPr>
              <a:t>G. </a:t>
            </a:r>
            <a:r>
              <a:rPr lang="fr-FR" dirty="0" err="1">
                <a:solidFill>
                  <a:srgbClr val="153449"/>
                </a:solidFill>
              </a:rPr>
              <a:t>Lamanna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17/01/21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62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805200" y="68400"/>
            <a:ext cx="5126400" cy="4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Espace réservé du contenu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" y="205200"/>
            <a:ext cx="1080000" cy="358729"/>
          </a:xfrm>
          <a:prstGeom prst="rect">
            <a:avLst/>
          </a:prstGeom>
        </p:spPr>
      </p:pic>
      <p:sp>
        <p:nvSpPr>
          <p:cNvPr id="14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1187624" y="6454800"/>
            <a:ext cx="2633464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Annecy,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17/01/2021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15" name="Espace réservé du pied de page 5"/>
          <p:cNvSpPr>
            <a:spLocks noGrp="1"/>
          </p:cNvSpPr>
          <p:nvPr>
            <p:ph type="ftr" sz="quarter" idx="3"/>
          </p:nvPr>
        </p:nvSpPr>
        <p:spPr>
          <a:xfrm>
            <a:off x="4294212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153449"/>
                </a:solidFill>
              </a:rPr>
              <a:t>G. </a:t>
            </a:r>
            <a:r>
              <a:rPr lang="fr-FR" dirty="0" err="1">
                <a:solidFill>
                  <a:srgbClr val="153449"/>
                </a:solidFill>
              </a:rPr>
              <a:t>Lamanna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7884368" y="6453336"/>
            <a:ext cx="1032428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1112400" y="6472800"/>
            <a:ext cx="7732800" cy="0"/>
          </a:xfrm>
          <a:prstGeom prst="line">
            <a:avLst/>
          </a:prstGeom>
          <a:ln w="12700">
            <a:solidFill>
              <a:srgbClr val="00B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20000" y="640800"/>
            <a:ext cx="6505200" cy="0"/>
          </a:xfrm>
          <a:prstGeom prst="line">
            <a:avLst/>
          </a:prstGeom>
          <a:ln w="12700">
            <a:solidFill>
              <a:srgbClr val="00B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814400" y="561600"/>
            <a:ext cx="6199200" cy="3600"/>
          </a:xfrm>
          <a:prstGeom prst="line">
            <a:avLst/>
          </a:prstGeom>
          <a:ln w="12700">
            <a:solidFill>
              <a:srgbClr val="173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9" r:id="rId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7354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27784" y="3140968"/>
            <a:ext cx="6192688" cy="1470025"/>
          </a:xfrm>
        </p:spPr>
        <p:txBody>
          <a:bodyPr/>
          <a:lstStyle/>
          <a:p>
            <a:r>
              <a:rPr lang="en-GB" sz="2800" b="1" dirty="0">
                <a:solidFill>
                  <a:srgbClr val="153449"/>
                </a:solidFill>
              </a:rPr>
              <a:t>LAPP 2021-2025 strategy</a:t>
            </a:r>
            <a:br>
              <a:rPr lang="en-GB" b="1" dirty="0">
                <a:solidFill>
                  <a:srgbClr val="153449"/>
                </a:solidFill>
              </a:rPr>
            </a:br>
            <a:r>
              <a:rPr lang="en-GB" sz="2400" dirty="0">
                <a:solidFill>
                  <a:srgbClr val="01B2CD"/>
                </a:solidFill>
              </a:rPr>
              <a:t>G. </a:t>
            </a:r>
            <a:r>
              <a:rPr lang="en-GB" sz="2400" dirty="0" err="1">
                <a:solidFill>
                  <a:srgbClr val="01B2CD"/>
                </a:solidFill>
              </a:rPr>
              <a:t>Lamanna</a:t>
            </a:r>
            <a:br>
              <a:rPr lang="en-GB" dirty="0">
                <a:solidFill>
                  <a:srgbClr val="01B2CD"/>
                </a:solidFill>
              </a:rPr>
            </a:br>
            <a:r>
              <a:rPr lang="en-GB" sz="1800" dirty="0">
                <a:solidFill>
                  <a:srgbClr val="153449"/>
                </a:solidFill>
              </a:rPr>
              <a:t>18 January 2021</a:t>
            </a:r>
            <a:br>
              <a:rPr lang="en-GB" sz="2800" dirty="0">
                <a:solidFill>
                  <a:srgbClr val="153449"/>
                </a:solidFill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349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8A54A7-6C56-E848-B02D-F7C717A9FBC4}"/>
              </a:ext>
            </a:extLst>
          </p:cNvPr>
          <p:cNvSpPr/>
          <p:nvPr/>
        </p:nvSpPr>
        <p:spPr>
          <a:xfrm>
            <a:off x="1913434" y="8701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dirty="0">
                <a:solidFill>
                  <a:srgbClr val="232BAB"/>
                </a:solidFill>
                <a:latin typeface="+mn-lt"/>
              </a:rPr>
              <a:t>Structure, workforce and scientific orientations</a:t>
            </a:r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6909AE0B-63F3-0A4E-AF1C-E4BBEF5524DA}"/>
              </a:ext>
            </a:extLst>
          </p:cNvPr>
          <p:cNvSpPr txBox="1">
            <a:spLocks/>
          </p:cNvSpPr>
          <p:nvPr/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00B3CC"/>
                </a:solidFill>
                <a:latin typeface="+mj-lt"/>
              </a:rPr>
              <a:t>LAPP, </a:t>
            </a:r>
            <a:fld id="{F5D53C7E-BDE4-4C4D-BDCE-303F81627645}" type="datetime1">
              <a:rPr lang="fr-FR" sz="1200" smtClean="0">
                <a:solidFill>
                  <a:srgbClr val="00B3CC"/>
                </a:solidFill>
                <a:latin typeface="+mj-lt"/>
              </a:rPr>
              <a:pPr/>
              <a:t>17/01/2021</a:t>
            </a:fld>
            <a:endParaRPr lang="fr-FR" sz="1200" dirty="0">
              <a:solidFill>
                <a:srgbClr val="00B3CC"/>
              </a:solidFill>
              <a:latin typeface="+mj-lt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62BB16F1-E4BF-2643-BB0B-CC42FB4F064A}"/>
              </a:ext>
            </a:extLst>
          </p:cNvPr>
          <p:cNvSpPr txBox="1">
            <a:spLocks/>
          </p:cNvSpPr>
          <p:nvPr/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rgbClr val="153449"/>
                </a:solidFill>
                <a:latin typeface="+mj-lt"/>
              </a:rPr>
              <a:t>G. Lamanna</a:t>
            </a:r>
            <a:endParaRPr lang="fr-FR" sz="1200" dirty="0">
              <a:solidFill>
                <a:srgbClr val="153449"/>
              </a:solidFill>
              <a:latin typeface="+mj-lt"/>
            </a:endParaRP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A0245CF0-07BB-E649-8E78-C2FE83DE8124}"/>
              </a:ext>
            </a:extLst>
          </p:cNvPr>
          <p:cNvSpPr txBox="1">
            <a:spLocks/>
          </p:cNvSpPr>
          <p:nvPr/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A19AD89-17DE-4EAC-B060-CF86C17F7722}" type="slidenum">
              <a:rPr lang="fr-FR" sz="1200" smtClean="0">
                <a:latin typeface="+mj-lt"/>
              </a:rPr>
              <a:pPr/>
              <a:t>10</a:t>
            </a:fld>
            <a:endParaRPr lang="fr-FR" sz="12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D32B3D-00A6-E04F-A703-1D6117591E11}"/>
              </a:ext>
            </a:extLst>
          </p:cNvPr>
          <p:cNvSpPr/>
          <p:nvPr/>
        </p:nvSpPr>
        <p:spPr>
          <a:xfrm>
            <a:off x="611560" y="1124744"/>
            <a:ext cx="808448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+mn-lt"/>
              </a:rPr>
              <a:t>HEP - Particle accelerator studies of the Standard Model and search for new particles.</a:t>
            </a:r>
            <a:br>
              <a:rPr lang="en-GB" sz="1600" dirty="0">
                <a:latin typeface="+mn-lt"/>
              </a:rPr>
            </a:br>
            <a:r>
              <a:rPr lang="en-GB" sz="1600" u="sng" dirty="0">
                <a:latin typeface="+mn-lt"/>
              </a:rPr>
              <a:t>Future master project</a:t>
            </a:r>
            <a:r>
              <a:rPr lang="en-GB" sz="1600" dirty="0">
                <a:latin typeface="+mn-lt"/>
              </a:rPr>
              <a:t>: </a:t>
            </a:r>
            <a:r>
              <a:rPr lang="en-GB" sz="1600" b="1" dirty="0">
                <a:latin typeface="+mn-lt"/>
              </a:rPr>
              <a:t>FCC</a:t>
            </a:r>
          </a:p>
          <a:p>
            <a:endParaRPr lang="en-GB" sz="1600" i="1" u="sng" dirty="0">
              <a:latin typeface="+mn-lt"/>
            </a:endParaRPr>
          </a:p>
          <a:p>
            <a:r>
              <a:rPr lang="en-GB" sz="1600" i="1" u="sng" dirty="0">
                <a:latin typeface="+mn-lt"/>
              </a:rPr>
              <a:t>Executive summary</a:t>
            </a:r>
            <a:endParaRPr lang="en-GB" sz="1600" i="1" dirty="0">
              <a:latin typeface="+mn-lt"/>
            </a:endParaRPr>
          </a:p>
          <a:p>
            <a:endParaRPr lang="en-GB" sz="1400" dirty="0">
              <a:latin typeface="+mn-lt"/>
            </a:endParaRPr>
          </a:p>
          <a:p>
            <a:r>
              <a:rPr lang="en-GB" sz="1400" dirty="0">
                <a:latin typeface="+mn-lt"/>
              </a:rPr>
              <a:t>Accelerators: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LAPP committing in the FCC-</a:t>
            </a:r>
            <a:r>
              <a:rPr lang="en-GB" sz="1400" dirty="0" err="1">
                <a:latin typeface="+mn-lt"/>
              </a:rPr>
              <a:t>ee</a:t>
            </a:r>
            <a:r>
              <a:rPr lang="en-GB" sz="1400" dirty="0">
                <a:latin typeface="+mn-lt"/>
              </a:rPr>
              <a:t> accelerator layout study and Machine Detector Interface - MDI collaboration (mechanical design of the final focus system and impact of vibrations on the accelerator performance).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Further potential implications (TBD)</a:t>
            </a:r>
          </a:p>
          <a:p>
            <a:endParaRPr lang="en-GB" sz="1400" dirty="0">
              <a:latin typeface="+mn-lt"/>
            </a:endParaRPr>
          </a:p>
          <a:p>
            <a:r>
              <a:rPr lang="en-GB" sz="1400" dirty="0">
                <a:latin typeface="+mn-lt"/>
              </a:rPr>
              <a:t>Detectors:</a:t>
            </a:r>
          </a:p>
          <a:p>
            <a:r>
              <a:rPr lang="en-GB" sz="1400" dirty="0">
                <a:latin typeface="+mn-lt"/>
              </a:rPr>
              <a:t>Potential R&amp;D on noble liquid sampling calorimeter and a new concept of vertex detector.</a:t>
            </a:r>
          </a:p>
          <a:p>
            <a:endParaRPr lang="en-GB" sz="1400" dirty="0">
              <a:latin typeface="+mn-lt"/>
            </a:endParaRPr>
          </a:p>
          <a:p>
            <a:endParaRPr lang="en-GB" sz="1400" dirty="0">
              <a:latin typeface="+mn-lt"/>
            </a:endParaRPr>
          </a:p>
          <a:p>
            <a:r>
              <a:rPr lang="en-GB" sz="1600" i="1" u="sng" dirty="0">
                <a:latin typeface="+mn-lt"/>
              </a:rPr>
              <a:t>Next contract objectives: </a:t>
            </a:r>
          </a:p>
          <a:p>
            <a:r>
              <a:rPr lang="en-GB" sz="1400" dirty="0">
                <a:latin typeface="+mn-lt"/>
              </a:rPr>
              <a:t> H2020 FCCIS (2021-2025) : 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latin typeface="+mn-lt"/>
              </a:rPr>
              <a:t>MDI studies 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latin typeface="+mn-lt"/>
              </a:rPr>
              <a:t>Responsible for  local-regional scientific, environmental and economic impact studies..;  </a:t>
            </a:r>
          </a:p>
          <a:p>
            <a:r>
              <a:rPr lang="en-GB" sz="1400" dirty="0">
                <a:latin typeface="+mn-lt"/>
              </a:rPr>
              <a:t>       a reference for public engagement and education.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latin typeface="+mn-lt"/>
              </a:rPr>
              <a:t>Design of a possible “CERN-French operation centre/technopole ” of FCC. </a:t>
            </a:r>
          </a:p>
        </p:txBody>
      </p:sp>
    </p:spTree>
    <p:extLst>
      <p:ext uri="{BB962C8B-B14F-4D97-AF65-F5344CB8AC3E}">
        <p14:creationId xmlns:p14="http://schemas.microsoft.com/office/powerpoint/2010/main" val="2896052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8A54A7-6C56-E848-B02D-F7C717A9FBC4}"/>
              </a:ext>
            </a:extLst>
          </p:cNvPr>
          <p:cNvSpPr/>
          <p:nvPr/>
        </p:nvSpPr>
        <p:spPr>
          <a:xfrm>
            <a:off x="370364" y="731751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+mn-lt"/>
              </a:rPr>
              <a:t>ET</a:t>
            </a:r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6909AE0B-63F3-0A4E-AF1C-E4BBEF5524DA}"/>
              </a:ext>
            </a:extLst>
          </p:cNvPr>
          <p:cNvSpPr txBox="1">
            <a:spLocks/>
          </p:cNvSpPr>
          <p:nvPr/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00B3CC"/>
                </a:solidFill>
                <a:latin typeface="+mj-lt"/>
              </a:rPr>
              <a:t>LAPP, </a:t>
            </a:r>
            <a:fld id="{F5D53C7E-BDE4-4C4D-BDCE-303F81627645}" type="datetime1">
              <a:rPr lang="fr-FR" sz="1200" smtClean="0">
                <a:solidFill>
                  <a:srgbClr val="00B3CC"/>
                </a:solidFill>
                <a:latin typeface="+mj-lt"/>
              </a:rPr>
              <a:pPr/>
              <a:t>17/01/2021</a:t>
            </a:fld>
            <a:endParaRPr lang="fr-FR" sz="1200" dirty="0">
              <a:solidFill>
                <a:srgbClr val="00B3CC"/>
              </a:solidFill>
              <a:latin typeface="+mj-lt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62BB16F1-E4BF-2643-BB0B-CC42FB4F064A}"/>
              </a:ext>
            </a:extLst>
          </p:cNvPr>
          <p:cNvSpPr txBox="1">
            <a:spLocks/>
          </p:cNvSpPr>
          <p:nvPr/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rgbClr val="153449"/>
                </a:solidFill>
                <a:latin typeface="+mj-lt"/>
              </a:rPr>
              <a:t>G. Lamanna</a:t>
            </a:r>
            <a:endParaRPr lang="fr-FR" sz="1200" dirty="0">
              <a:solidFill>
                <a:srgbClr val="153449"/>
              </a:solidFill>
              <a:latin typeface="+mj-lt"/>
            </a:endParaRP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A0245CF0-07BB-E649-8E78-C2FE83DE8124}"/>
              </a:ext>
            </a:extLst>
          </p:cNvPr>
          <p:cNvSpPr txBox="1">
            <a:spLocks/>
          </p:cNvSpPr>
          <p:nvPr/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A19AD89-17DE-4EAC-B060-CF86C17F7722}" type="slidenum">
              <a:rPr lang="fr-FR" sz="1200" smtClean="0">
                <a:latin typeface="+mj-lt"/>
              </a:rPr>
              <a:pPr/>
              <a:t>11</a:t>
            </a:fld>
            <a:endParaRPr lang="fr-FR" sz="12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4B7292-BD79-DD43-AEEA-6F05F9834423}"/>
              </a:ext>
            </a:extLst>
          </p:cNvPr>
          <p:cNvSpPr/>
          <p:nvPr/>
        </p:nvSpPr>
        <p:spPr>
          <a:xfrm>
            <a:off x="370364" y="1193416"/>
            <a:ext cx="784887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+mn-lt"/>
              </a:rPr>
              <a:t>The Einstein Telescope (ET), a 3rd generation detector (2030), combining several interferometers on the same site, and using an underground infrastructure to reduce the contribution of seismic and Newtonian noises. </a:t>
            </a:r>
          </a:p>
          <a:p>
            <a:r>
              <a:rPr lang="en-GB" sz="1400" dirty="0">
                <a:latin typeface="+mn-lt"/>
              </a:rPr>
              <a:t>Advanced technologies: cryogenics and high power laser..</a:t>
            </a:r>
          </a:p>
          <a:p>
            <a:endParaRPr lang="en-GB" sz="1400" dirty="0">
              <a:latin typeface="+mn-lt"/>
            </a:endParaRPr>
          </a:p>
          <a:p>
            <a:r>
              <a:rPr lang="en-GB" sz="1400" dirty="0">
                <a:latin typeface="+mn-lt"/>
              </a:rPr>
              <a:t>Advanced tests of the theory of general relativity and strong impact in astrophysics and cosmology.</a:t>
            </a:r>
            <a:br>
              <a:rPr lang="en-GB" sz="1400" dirty="0">
                <a:latin typeface="+mn-lt"/>
              </a:rPr>
            </a:br>
            <a:endParaRPr lang="en-GB" sz="1400" dirty="0">
              <a:latin typeface="+mn-lt"/>
            </a:endParaRPr>
          </a:p>
          <a:p>
            <a:r>
              <a:rPr lang="en-GB" sz="1400" dirty="0">
                <a:latin typeface="+mn-lt"/>
              </a:rPr>
              <a:t>EC FP7 Design Study, Conceptual Design Concept, </a:t>
            </a:r>
          </a:p>
          <a:p>
            <a:r>
              <a:rPr lang="en-GB" sz="1400" dirty="0">
                <a:latin typeface="+mn-lt"/>
              </a:rPr>
              <a:t>ET letter of intent towards ESFRI in 2020.</a:t>
            </a:r>
          </a:p>
          <a:p>
            <a:r>
              <a:rPr lang="en-GB" sz="1400" dirty="0">
                <a:latin typeface="+mn-lt"/>
              </a:rPr>
              <a:t>From experiment to Observatory (as per CTA…)</a:t>
            </a:r>
          </a:p>
          <a:p>
            <a:endParaRPr lang="en-GB" sz="1400" dirty="0">
              <a:latin typeface="+mn-lt"/>
            </a:endParaRPr>
          </a:p>
          <a:p>
            <a:endParaRPr lang="en-GB" sz="1400" dirty="0">
              <a:latin typeface="+mn-lt"/>
            </a:endParaRPr>
          </a:p>
          <a:p>
            <a:endParaRPr lang="en-GB" sz="1400" dirty="0">
              <a:latin typeface="+mn-lt"/>
            </a:endParaRPr>
          </a:p>
          <a:p>
            <a:endParaRPr lang="en-GB" sz="1400" dirty="0">
              <a:latin typeface="+mn-lt"/>
            </a:endParaRPr>
          </a:p>
          <a:p>
            <a:endParaRPr lang="en-GB" sz="1400" dirty="0">
              <a:latin typeface="+mn-lt"/>
            </a:endParaRPr>
          </a:p>
          <a:p>
            <a:endParaRPr lang="en-GB" sz="1400" dirty="0">
              <a:latin typeface="+mn-lt"/>
            </a:endParaRPr>
          </a:p>
          <a:p>
            <a:endParaRPr lang="en-GB" sz="1400" dirty="0">
              <a:latin typeface="+mn-lt"/>
            </a:endParaRPr>
          </a:p>
          <a:p>
            <a:endParaRPr lang="en-GB" sz="1400" dirty="0">
              <a:latin typeface="+mn-lt"/>
            </a:endParaRPr>
          </a:p>
          <a:p>
            <a:endParaRPr lang="en-GB" sz="1400" dirty="0">
              <a:latin typeface="+mn-lt"/>
            </a:endParaRPr>
          </a:p>
          <a:p>
            <a:endParaRPr lang="en-GB" sz="1400" dirty="0">
              <a:latin typeface="+mn-lt"/>
            </a:endParaRPr>
          </a:p>
          <a:p>
            <a:endParaRPr lang="en-GB" sz="1400" dirty="0">
              <a:latin typeface="+mn-lt"/>
            </a:endParaRPr>
          </a:p>
        </p:txBody>
      </p:sp>
      <p:pic>
        <p:nvPicPr>
          <p:cNvPr id="1026" name="Picture 2" descr="page21image2913506192">
            <a:extLst>
              <a:ext uri="{FF2B5EF4-FFF2-40B4-BE49-F238E27FC236}">
                <a16:creationId xmlns:a16="http://schemas.microsoft.com/office/drawing/2014/main" id="{E21D439F-ED79-7043-92C8-181858C19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77471"/>
            <a:ext cx="2909981" cy="360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2image3067873616">
            <a:extLst>
              <a:ext uri="{FF2B5EF4-FFF2-40B4-BE49-F238E27FC236}">
                <a16:creationId xmlns:a16="http://schemas.microsoft.com/office/drawing/2014/main" id="{526770ED-19EB-7440-85D0-8C2BCCD98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28" y="3826678"/>
            <a:ext cx="3611664" cy="25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12528E-7CE5-AC4E-977F-3D0AE08CEBF0}"/>
              </a:ext>
            </a:extLst>
          </p:cNvPr>
          <p:cNvSpPr/>
          <p:nvPr/>
        </p:nvSpPr>
        <p:spPr>
          <a:xfrm>
            <a:off x="1913434" y="8701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dirty="0">
                <a:solidFill>
                  <a:srgbClr val="232BAB"/>
                </a:solidFill>
                <a:latin typeface="+mn-lt"/>
              </a:rPr>
              <a:t>Structure, workforce and scientific orientations</a:t>
            </a:r>
          </a:p>
        </p:txBody>
      </p:sp>
    </p:spTree>
    <p:extLst>
      <p:ext uri="{BB962C8B-B14F-4D97-AF65-F5344CB8AC3E}">
        <p14:creationId xmlns:p14="http://schemas.microsoft.com/office/powerpoint/2010/main" val="4219216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8A54A7-6C56-E848-B02D-F7C717A9FBC4}"/>
              </a:ext>
            </a:extLst>
          </p:cNvPr>
          <p:cNvSpPr/>
          <p:nvPr/>
        </p:nvSpPr>
        <p:spPr>
          <a:xfrm>
            <a:off x="1913434" y="8701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dirty="0">
                <a:solidFill>
                  <a:srgbClr val="232BAB"/>
                </a:solidFill>
                <a:latin typeface="+mn-lt"/>
              </a:rPr>
              <a:t>Structure, workforce and scientific orientations</a:t>
            </a:r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6909AE0B-63F3-0A4E-AF1C-E4BBEF5524DA}"/>
              </a:ext>
            </a:extLst>
          </p:cNvPr>
          <p:cNvSpPr txBox="1">
            <a:spLocks/>
          </p:cNvSpPr>
          <p:nvPr/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00B3CC"/>
                </a:solidFill>
                <a:latin typeface="+mj-lt"/>
              </a:rPr>
              <a:t>LAPP, </a:t>
            </a:r>
            <a:fld id="{F5D53C7E-BDE4-4C4D-BDCE-303F81627645}" type="datetime1">
              <a:rPr lang="fr-FR" sz="1200" smtClean="0">
                <a:solidFill>
                  <a:srgbClr val="00B3CC"/>
                </a:solidFill>
                <a:latin typeface="+mj-lt"/>
              </a:rPr>
              <a:pPr/>
              <a:t>17/01/2021</a:t>
            </a:fld>
            <a:endParaRPr lang="fr-FR" sz="1200" dirty="0">
              <a:solidFill>
                <a:srgbClr val="00B3CC"/>
              </a:solidFill>
              <a:latin typeface="+mj-lt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62BB16F1-E4BF-2643-BB0B-CC42FB4F064A}"/>
              </a:ext>
            </a:extLst>
          </p:cNvPr>
          <p:cNvSpPr txBox="1">
            <a:spLocks/>
          </p:cNvSpPr>
          <p:nvPr/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rgbClr val="153449"/>
                </a:solidFill>
                <a:latin typeface="+mj-lt"/>
              </a:rPr>
              <a:t>G. Lamanna</a:t>
            </a:r>
            <a:endParaRPr lang="fr-FR" sz="1200" dirty="0">
              <a:solidFill>
                <a:srgbClr val="153449"/>
              </a:solidFill>
              <a:latin typeface="+mj-lt"/>
            </a:endParaRP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A0245CF0-07BB-E649-8E78-C2FE83DE8124}"/>
              </a:ext>
            </a:extLst>
          </p:cNvPr>
          <p:cNvSpPr txBox="1">
            <a:spLocks/>
          </p:cNvSpPr>
          <p:nvPr/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A19AD89-17DE-4EAC-B060-CF86C17F7722}" type="slidenum">
              <a:rPr lang="fr-FR" sz="1200" smtClean="0">
                <a:latin typeface="+mj-lt"/>
              </a:rPr>
              <a:pPr/>
              <a:t>12</a:t>
            </a:fld>
            <a:endParaRPr lang="fr-FR" sz="12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D32B3D-00A6-E04F-A703-1D6117591E11}"/>
              </a:ext>
            </a:extLst>
          </p:cNvPr>
          <p:cNvSpPr/>
          <p:nvPr/>
        </p:nvSpPr>
        <p:spPr>
          <a:xfrm>
            <a:off x="611560" y="1124744"/>
            <a:ext cx="8084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>
                <a:latin typeface="+mn-lt"/>
              </a:rPr>
              <a:t>ApC</a:t>
            </a:r>
            <a:r>
              <a:rPr lang="en-GB" sz="1600" b="1" dirty="0">
                <a:latin typeface="+mn-lt"/>
              </a:rPr>
              <a:t> - </a:t>
            </a:r>
            <a:r>
              <a:rPr lang="en-GB" sz="1600" b="1" dirty="0" err="1">
                <a:latin typeface="+mn-lt"/>
              </a:rPr>
              <a:t>Astroparticle</a:t>
            </a:r>
            <a:r>
              <a:rPr lang="en-GB" sz="1600" b="1" dirty="0">
                <a:latin typeface="+mn-lt"/>
              </a:rPr>
              <a:t> physics and Cosmology </a:t>
            </a:r>
            <a:br>
              <a:rPr lang="en-GB" sz="1600" dirty="0">
                <a:latin typeface="+mn-lt"/>
              </a:rPr>
            </a:br>
            <a:r>
              <a:rPr lang="en-GB" sz="1600" u="sng" dirty="0">
                <a:latin typeface="+mn-lt"/>
              </a:rPr>
              <a:t>Future Master project</a:t>
            </a:r>
            <a:r>
              <a:rPr lang="en-GB" sz="1600" dirty="0">
                <a:latin typeface="+mn-lt"/>
              </a:rPr>
              <a:t>: </a:t>
            </a:r>
            <a:r>
              <a:rPr lang="en-GB" sz="1600" b="1" dirty="0">
                <a:latin typeface="+mn-lt"/>
              </a:rPr>
              <a:t>Einstein Telescope (ET) </a:t>
            </a:r>
            <a:endParaRPr lang="en-GB" sz="1600" b="1" i="1" u="sng" dirty="0">
              <a:latin typeface="+mn-lt"/>
            </a:endParaRPr>
          </a:p>
          <a:p>
            <a:endParaRPr lang="en-GB" sz="1600" i="1" u="sng" dirty="0">
              <a:latin typeface="+mn-lt"/>
            </a:endParaRPr>
          </a:p>
          <a:p>
            <a:r>
              <a:rPr lang="en-GB" sz="1600" i="1" u="sng" dirty="0">
                <a:latin typeface="+mn-lt"/>
              </a:rPr>
              <a:t>Executive summary</a:t>
            </a:r>
            <a:endParaRPr lang="en-GB" sz="1600" i="1" dirty="0">
              <a:latin typeface="+mn-lt"/>
            </a:endParaRPr>
          </a:p>
          <a:p>
            <a:r>
              <a:rPr lang="en-GB" sz="1400" dirty="0">
                <a:latin typeface="+mn-lt"/>
              </a:rPr>
              <a:t> Potential </a:t>
            </a:r>
            <a:r>
              <a:rPr lang="en-GB" sz="1400" dirty="0"/>
              <a:t>R&amp;D: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reduction of optical losses of diffuse light sources on the detection benches : a 3D opto-mechanical simulation of the detector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low-noise fast digital controls, low consumption electronics and no-contact transmission of power and data, or bigger in vacuum isolated benches.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control of the bench position (thanks to the accelerator vibrations control expertise at LAPP)</a:t>
            </a:r>
          </a:p>
          <a:p>
            <a:endParaRPr lang="en-GB" sz="1400" dirty="0">
              <a:latin typeface="+mn-lt"/>
            </a:endParaRPr>
          </a:p>
          <a:p>
            <a:r>
              <a:rPr lang="en-GB" sz="1600" i="1" u="sng" dirty="0">
                <a:latin typeface="+mn-lt"/>
              </a:rPr>
              <a:t>Next contract objectives: </a:t>
            </a:r>
          </a:p>
          <a:p>
            <a:r>
              <a:rPr lang="en-GB" sz="1400" dirty="0">
                <a:latin typeface="+mn-lt"/>
              </a:rPr>
              <a:t>H-Europe Preparatory Phase Study (2021-2025) ? : 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latin typeface="+mn-lt"/>
              </a:rPr>
              <a:t>Some technical work R&amp;D (as continuation of Virgo work + some new ones); leverage the Maastricht test-bench; potential cooperation with CERN.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latin typeface="+mn-lt"/>
              </a:rPr>
              <a:t>Planning new cleaner work areas, training by-doing and by-research programme.</a:t>
            </a:r>
          </a:p>
        </p:txBody>
      </p:sp>
    </p:spTree>
    <p:extLst>
      <p:ext uri="{BB962C8B-B14F-4D97-AF65-F5344CB8AC3E}">
        <p14:creationId xmlns:p14="http://schemas.microsoft.com/office/powerpoint/2010/main" val="2810527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6909AE0B-63F3-0A4E-AF1C-E4BBEF5524DA}"/>
              </a:ext>
            </a:extLst>
          </p:cNvPr>
          <p:cNvSpPr txBox="1">
            <a:spLocks/>
          </p:cNvSpPr>
          <p:nvPr/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00B3CC"/>
                </a:solidFill>
                <a:latin typeface="+mj-lt"/>
              </a:rPr>
              <a:t>LAPP, </a:t>
            </a:r>
            <a:fld id="{F5D53C7E-BDE4-4C4D-BDCE-303F81627645}" type="datetime1">
              <a:rPr lang="fr-FR" sz="1200" smtClean="0">
                <a:solidFill>
                  <a:srgbClr val="00B3CC"/>
                </a:solidFill>
                <a:latin typeface="+mj-lt"/>
              </a:rPr>
              <a:pPr/>
              <a:t>17/01/2021</a:t>
            </a:fld>
            <a:endParaRPr lang="fr-FR" sz="1200" dirty="0">
              <a:solidFill>
                <a:srgbClr val="00B3CC"/>
              </a:solidFill>
              <a:latin typeface="+mj-lt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62BB16F1-E4BF-2643-BB0B-CC42FB4F064A}"/>
              </a:ext>
            </a:extLst>
          </p:cNvPr>
          <p:cNvSpPr txBox="1">
            <a:spLocks/>
          </p:cNvSpPr>
          <p:nvPr/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rgbClr val="153449"/>
                </a:solidFill>
                <a:latin typeface="+mj-lt"/>
              </a:rPr>
              <a:t>G. Lamanna</a:t>
            </a:r>
            <a:endParaRPr lang="fr-FR" sz="1200" dirty="0">
              <a:solidFill>
                <a:srgbClr val="153449"/>
              </a:solidFill>
              <a:latin typeface="+mj-lt"/>
            </a:endParaRP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A0245CF0-07BB-E649-8E78-C2FE83DE8124}"/>
              </a:ext>
            </a:extLst>
          </p:cNvPr>
          <p:cNvSpPr txBox="1">
            <a:spLocks/>
          </p:cNvSpPr>
          <p:nvPr/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A19AD89-17DE-4EAC-B060-CF86C17F7722}" type="slidenum">
              <a:rPr lang="fr-FR" sz="1200" smtClean="0">
                <a:latin typeface="+mj-lt"/>
              </a:rPr>
              <a:pPr/>
              <a:t>13</a:t>
            </a:fld>
            <a:endParaRPr lang="fr-FR" sz="12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F9290A-23BE-6644-A048-7BF6E10A7F36}"/>
              </a:ext>
            </a:extLst>
          </p:cNvPr>
          <p:cNvSpPr/>
          <p:nvPr/>
        </p:nvSpPr>
        <p:spPr>
          <a:xfrm>
            <a:off x="395536" y="1628800"/>
            <a:ext cx="81369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+mn-lt"/>
              </a:rPr>
              <a:t>THANK YOU !</a:t>
            </a:r>
            <a:endParaRPr lang="en-GB" sz="2400" dirty="0">
              <a:latin typeface="+mn-lt"/>
            </a:endParaRPr>
          </a:p>
          <a:p>
            <a:endParaRPr lang="en-GB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8093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cintosh HD:Users:lamanna:COMMON:DIREZIONE LAPP:SDMC:Shared:coupeaerien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635023" cy="19051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07504" y="836712"/>
            <a:ext cx="49685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Created in 1976 </a:t>
            </a:r>
            <a:r>
              <a:rPr lang="en-GB" sz="1600" dirty="0">
                <a:solidFill>
                  <a:srgbClr val="002060"/>
                </a:solidFill>
                <a:latin typeface="+mn-lt"/>
              </a:rPr>
              <a:t>by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CNRS</a:t>
            </a:r>
            <a:r>
              <a:rPr lang="en-GB" sz="1600" dirty="0">
                <a:solidFill>
                  <a:srgbClr val="002060"/>
                </a:solidFill>
                <a:latin typeface="+mn-lt"/>
              </a:rPr>
              <a:t> physicists from the Paris region attracted by the proximity of CERN</a:t>
            </a:r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, </a:t>
            </a:r>
            <a:r>
              <a:rPr lang="en-GB" sz="1600" b="1" dirty="0">
                <a:solidFill>
                  <a:srgbClr val="002060"/>
                </a:solidFill>
                <a:latin typeface="+mn-lt"/>
                <a:cs typeface="Century Gothic"/>
              </a:rPr>
              <a:t>LAPP</a:t>
            </a:r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 is a laboratory of the CNRS</a:t>
            </a:r>
            <a:r>
              <a:rPr lang="en-GB" sz="1600" b="1" dirty="0">
                <a:solidFill>
                  <a:srgbClr val="002060"/>
                </a:solidFill>
                <a:latin typeface="+mn-lt"/>
                <a:cs typeface="Century Gothic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National Institute for Nuclear and Particle Physics (</a:t>
            </a:r>
            <a:r>
              <a:rPr lang="en-GB" sz="1600" b="1" dirty="0">
                <a:solidFill>
                  <a:srgbClr val="002060"/>
                </a:solidFill>
                <a:latin typeface="+mn-lt"/>
                <a:cs typeface="Century Gothic"/>
              </a:rPr>
              <a:t>IN2P3</a:t>
            </a:r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) and </a:t>
            </a:r>
            <a:r>
              <a:rPr lang="en-GB" sz="1600" dirty="0">
                <a:solidFill>
                  <a:srgbClr val="002060"/>
                </a:solidFill>
                <a:latin typeface="+mn-lt"/>
              </a:rPr>
              <a:t>University </a:t>
            </a:r>
            <a:r>
              <a:rPr lang="en-GB" sz="1600" dirty="0" err="1">
                <a:solidFill>
                  <a:srgbClr val="002060"/>
                </a:solidFill>
                <a:latin typeface="+mn-lt"/>
              </a:rPr>
              <a:t>Savoie</a:t>
            </a:r>
            <a:r>
              <a:rPr lang="en-GB" sz="1600" dirty="0">
                <a:solidFill>
                  <a:srgbClr val="002060"/>
                </a:solidFill>
                <a:latin typeface="+mn-lt"/>
              </a:rPr>
              <a:t> Mont Blanc (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USMB</a:t>
            </a:r>
            <a:r>
              <a:rPr lang="en-GB" sz="1600" dirty="0">
                <a:solidFill>
                  <a:srgbClr val="002060"/>
                </a:solidFill>
                <a:latin typeface="+mn-lt"/>
              </a:rPr>
              <a:t>) and member of the University Grenoble Alps (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UGA</a:t>
            </a:r>
            <a:r>
              <a:rPr lang="en-GB" sz="1600" dirty="0">
                <a:solidFill>
                  <a:srgbClr val="002060"/>
                </a:solidFill>
                <a:latin typeface="+mn-lt"/>
              </a:rPr>
              <a:t>) community</a:t>
            </a:r>
            <a:endParaRPr lang="en-GB" sz="1600" dirty="0">
              <a:solidFill>
                <a:srgbClr val="002060"/>
              </a:solidFill>
              <a:latin typeface="+mn-lt"/>
              <a:cs typeface="Century Gothic"/>
            </a:endParaRPr>
          </a:p>
          <a:p>
            <a:endParaRPr lang="en-GB" sz="1600" dirty="0">
              <a:solidFill>
                <a:srgbClr val="002060"/>
              </a:solidFill>
              <a:latin typeface="+mn-lt"/>
              <a:cs typeface="Century Gothic"/>
            </a:endParaRPr>
          </a:p>
          <a:p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LAPP research domains:</a:t>
            </a:r>
          </a:p>
          <a:p>
            <a:r>
              <a:rPr lang="en-GB" sz="1600" b="1" dirty="0">
                <a:solidFill>
                  <a:srgbClr val="002060"/>
                </a:solidFill>
                <a:latin typeface="+mn-lt"/>
                <a:cs typeface="Century Gothic"/>
              </a:rPr>
              <a:t>Particle and </a:t>
            </a:r>
            <a:r>
              <a:rPr lang="en-GB" sz="1600" b="1" dirty="0" err="1">
                <a:solidFill>
                  <a:srgbClr val="002060"/>
                </a:solidFill>
                <a:latin typeface="+mn-lt"/>
                <a:cs typeface="Century Gothic"/>
              </a:rPr>
              <a:t>Astroparticle</a:t>
            </a:r>
            <a:r>
              <a:rPr lang="en-GB" sz="1600" b="1" dirty="0">
                <a:solidFill>
                  <a:srgbClr val="002060"/>
                </a:solidFill>
                <a:latin typeface="+mn-lt"/>
                <a:cs typeface="Century Gothic"/>
              </a:rPr>
              <a:t> physics.</a:t>
            </a:r>
          </a:p>
          <a:p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Combination of the experimental </a:t>
            </a:r>
          </a:p>
          <a:p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investigations of the two infinities, </a:t>
            </a:r>
          </a:p>
          <a:p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from the largest-scale structures </a:t>
            </a:r>
          </a:p>
          <a:p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in the observable Universe </a:t>
            </a:r>
          </a:p>
          <a:p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to the most fundamental particles.</a:t>
            </a:r>
          </a:p>
          <a:p>
            <a:endParaRPr lang="en-GB" sz="1600" dirty="0">
              <a:solidFill>
                <a:srgbClr val="002060"/>
              </a:solidFill>
              <a:latin typeface="+mn-lt"/>
              <a:cs typeface="Century Gothic"/>
            </a:endParaRPr>
          </a:p>
          <a:p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Within large international collaborations.</a:t>
            </a:r>
          </a:p>
          <a:p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Experimental sites all over the world. </a:t>
            </a:r>
            <a:endParaRPr lang="en-US" sz="1600" dirty="0">
              <a:solidFill>
                <a:srgbClr val="002060"/>
              </a:solidFill>
              <a:latin typeface="+mn-lt"/>
              <a:cs typeface="Century Gothic"/>
            </a:endParaRPr>
          </a:p>
          <a:p>
            <a:endParaRPr lang="en-US" sz="1600" dirty="0">
              <a:solidFill>
                <a:srgbClr val="002060"/>
              </a:solidFill>
              <a:latin typeface="+mn-lt"/>
              <a:cs typeface="Century Gothic"/>
            </a:endParaRPr>
          </a:p>
          <a:p>
            <a:r>
              <a:rPr lang="en-US" sz="1600" dirty="0">
                <a:solidFill>
                  <a:srgbClr val="002060"/>
                </a:solidFill>
                <a:latin typeface="+mn-lt"/>
                <a:cs typeface="Century Gothic"/>
              </a:rPr>
              <a:t>Frontier </a:t>
            </a:r>
            <a:r>
              <a:rPr lang="en-US" sz="1600" b="1" dirty="0">
                <a:solidFill>
                  <a:srgbClr val="002060"/>
                </a:solidFill>
                <a:latin typeface="+mn-lt"/>
                <a:cs typeface="Century Gothic"/>
              </a:rPr>
              <a:t>technologies</a:t>
            </a:r>
            <a:r>
              <a:rPr lang="en-US" sz="1600" dirty="0">
                <a:solidFill>
                  <a:srgbClr val="002060"/>
                </a:solidFill>
                <a:latin typeface="+mn-lt"/>
                <a:cs typeface="Century Gothic"/>
              </a:rPr>
              <a:t> in different fields:</a:t>
            </a:r>
          </a:p>
          <a:p>
            <a:r>
              <a:rPr lang="en-US" sz="1600" dirty="0">
                <a:solidFill>
                  <a:srgbClr val="002060"/>
                </a:solidFill>
                <a:latin typeface="+mn-lt"/>
                <a:cs typeface="Century Gothic"/>
              </a:rPr>
              <a:t> mechanics, electronics, computer science.</a:t>
            </a:r>
            <a:endParaRPr lang="en-GB" sz="1600" dirty="0">
              <a:solidFill>
                <a:srgbClr val="002060"/>
              </a:solidFill>
              <a:latin typeface="+mn-lt"/>
              <a:cs typeface="Century Gothic"/>
            </a:endParaRPr>
          </a:p>
          <a:p>
            <a:endParaRPr lang="en-GB" sz="1600" dirty="0">
              <a:solidFill>
                <a:srgbClr val="002060"/>
              </a:solidFill>
              <a:latin typeface="+mn-lt"/>
              <a:cs typeface="Century Gothic"/>
            </a:endParaRPr>
          </a:p>
          <a:p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A CNRS-USMB labelled digital platform (</a:t>
            </a:r>
            <a:r>
              <a:rPr lang="en-GB" sz="1600" b="1" dirty="0">
                <a:solidFill>
                  <a:srgbClr val="002060"/>
                </a:solidFill>
                <a:latin typeface="+mn-lt"/>
                <a:cs typeface="Century Gothic"/>
              </a:rPr>
              <a:t>MUST</a:t>
            </a:r>
            <a:r>
              <a:rPr lang="en-GB" sz="1600" dirty="0">
                <a:solidFill>
                  <a:srgbClr val="002060"/>
                </a:solidFill>
                <a:latin typeface="+mn-lt"/>
                <a:cs typeface="Century Gothic"/>
              </a:rPr>
              <a:t>)</a:t>
            </a:r>
          </a:p>
        </p:txBody>
      </p:sp>
      <p:sp>
        <p:nvSpPr>
          <p:cNvPr id="6" name="Espace réservé du pied de page 5"/>
          <p:cNvSpPr txBox="1">
            <a:spLocks/>
          </p:cNvSpPr>
          <p:nvPr/>
        </p:nvSpPr>
        <p:spPr>
          <a:xfrm>
            <a:off x="2833600" y="132761"/>
            <a:ext cx="5988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>
                <a:solidFill>
                  <a:srgbClr val="000081"/>
                </a:solidFill>
                <a:cs typeface="Century Gothic"/>
              </a:rPr>
              <a:t>Fundamental research in Annecy</a:t>
            </a:r>
          </a:p>
        </p:txBody>
      </p:sp>
      <p:sp>
        <p:nvSpPr>
          <p:cNvPr id="7" name="Espace réservé de la date 2"/>
          <p:cNvSpPr txBox="1">
            <a:spLocks/>
          </p:cNvSpPr>
          <p:nvPr/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00B3CC"/>
                </a:solidFill>
                <a:latin typeface="+mj-lt"/>
              </a:rPr>
              <a:t>LAPP, </a:t>
            </a:r>
            <a:fld id="{F5D53C7E-BDE4-4C4D-BDCE-303F81627645}" type="datetime1">
              <a:rPr lang="fr-FR" sz="1200" smtClean="0">
                <a:solidFill>
                  <a:srgbClr val="00B3CC"/>
                </a:solidFill>
                <a:latin typeface="+mj-lt"/>
              </a:rPr>
              <a:pPr/>
              <a:t>17/01/2021</a:t>
            </a:fld>
            <a:endParaRPr lang="fr-FR" sz="1200" dirty="0">
              <a:solidFill>
                <a:srgbClr val="00B3CC"/>
              </a:solidFill>
              <a:latin typeface="+mj-lt"/>
            </a:endParaRP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rgbClr val="153449"/>
                </a:solidFill>
                <a:latin typeface="+mj-lt"/>
              </a:rPr>
              <a:t>G. Lamanna</a:t>
            </a:r>
            <a:endParaRPr lang="fr-FR" sz="1200" dirty="0">
              <a:solidFill>
                <a:srgbClr val="153449"/>
              </a:solidFill>
              <a:latin typeface="+mj-lt"/>
            </a:endParaRPr>
          </a:p>
        </p:txBody>
      </p:sp>
      <p:sp>
        <p:nvSpPr>
          <p:cNvPr id="9" name="Espace réservé du numéro de diapositive 4"/>
          <p:cNvSpPr txBox="1">
            <a:spLocks/>
          </p:cNvSpPr>
          <p:nvPr/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A19AD89-17DE-4EAC-B060-CF86C17F7722}" type="slidenum">
              <a:rPr lang="fr-FR" sz="1200" smtClean="0">
                <a:latin typeface="+mj-lt"/>
              </a:rPr>
              <a:pPr/>
              <a:t>2</a:t>
            </a:fld>
            <a:endParaRPr lang="fr-FR" sz="1200" dirty="0">
              <a:latin typeface="+mj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5111AC6-B1BD-1B4C-888A-8E6DA79C3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56" r="2398" b="7517"/>
          <a:stretch/>
        </p:blipFill>
        <p:spPr>
          <a:xfrm>
            <a:off x="7152199" y="2348880"/>
            <a:ext cx="1931959" cy="29014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Image 9" descr="Macintosh HD:Users:lamanna:COMMON:DIREZIONE LAPP:SDMC:Shared:MUST_una_pers.png">
            <a:extLst>
              <a:ext uri="{FF2B5EF4-FFF2-40B4-BE49-F238E27FC236}">
                <a16:creationId xmlns:a16="http://schemas.microsoft.com/office/drawing/2014/main" id="{0BDA00DB-CD09-1440-8392-2492E57A7A2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-1" r="2356" b="2261"/>
          <a:stretch/>
        </p:blipFill>
        <p:spPr bwMode="auto">
          <a:xfrm>
            <a:off x="4647078" y="5389558"/>
            <a:ext cx="2736304" cy="9315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966324AE-A312-E743-B6BF-0B4ED492E110}"/>
              </a:ext>
            </a:extLst>
          </p:cNvPr>
          <p:cNvGrpSpPr/>
          <p:nvPr/>
        </p:nvGrpSpPr>
        <p:grpSpPr>
          <a:xfrm>
            <a:off x="3587585" y="2904620"/>
            <a:ext cx="3720719" cy="2112984"/>
            <a:chOff x="3419872" y="2828184"/>
            <a:chExt cx="3720719" cy="21129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A211DD-403D-5440-870B-8980A7A42DA9}"/>
                </a:ext>
              </a:extLst>
            </p:cNvPr>
            <p:cNvSpPr/>
            <p:nvPr/>
          </p:nvSpPr>
          <p:spPr>
            <a:xfrm>
              <a:off x="3419872" y="4728935"/>
              <a:ext cx="784291" cy="212233"/>
            </a:xfrm>
            <a:prstGeom prst="rect">
              <a:avLst/>
            </a:prstGeom>
            <a:solidFill>
              <a:srgbClr val="0D3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C6DBA384-4840-4A4E-98CE-2A9D793D9DE2}"/>
                </a:ext>
              </a:extLst>
            </p:cNvPr>
            <p:cNvGrpSpPr/>
            <p:nvPr/>
          </p:nvGrpSpPr>
          <p:grpSpPr>
            <a:xfrm>
              <a:off x="3419872" y="2828184"/>
              <a:ext cx="3720719" cy="2112984"/>
              <a:chOff x="3419872" y="2828184"/>
              <a:chExt cx="3720719" cy="2112984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E252D66F-AFAC-2340-830E-0C2B7BBE43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7871"/>
              <a:stretch/>
            </p:blipFill>
            <p:spPr>
              <a:xfrm>
                <a:off x="3419872" y="2828184"/>
                <a:ext cx="3720719" cy="210077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7F2147-5805-0344-B4E4-523A40557C00}"/>
                  </a:ext>
                </a:extLst>
              </p:cNvPr>
              <p:cNvSpPr/>
              <p:nvPr/>
            </p:nvSpPr>
            <p:spPr>
              <a:xfrm>
                <a:off x="3420606" y="4496872"/>
                <a:ext cx="711550" cy="444296"/>
              </a:xfrm>
              <a:prstGeom prst="rect">
                <a:avLst/>
              </a:prstGeom>
              <a:solidFill>
                <a:srgbClr val="0D36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3614611-A0BB-A248-932F-21F6C5E9BDF0}"/>
                  </a:ext>
                </a:extLst>
              </p:cNvPr>
              <p:cNvSpPr/>
              <p:nvPr/>
            </p:nvSpPr>
            <p:spPr>
              <a:xfrm flipH="1" flipV="1">
                <a:off x="3431860" y="4424864"/>
                <a:ext cx="484270" cy="516304"/>
              </a:xfrm>
              <a:prstGeom prst="rect">
                <a:avLst/>
              </a:prstGeom>
              <a:solidFill>
                <a:srgbClr val="0D36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89DD738-4975-BD42-9B79-A60863AAE746}"/>
                </a:ext>
              </a:extLst>
            </p:cNvPr>
            <p:cNvSpPr/>
            <p:nvPr/>
          </p:nvSpPr>
          <p:spPr>
            <a:xfrm>
              <a:off x="3419872" y="4728935"/>
              <a:ext cx="784291" cy="212233"/>
            </a:xfrm>
            <a:prstGeom prst="rect">
              <a:avLst/>
            </a:prstGeom>
            <a:solidFill>
              <a:srgbClr val="0D3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27831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>
            <p:extLst/>
          </p:nvPr>
        </p:nvGraphicFramePr>
        <p:xfrm>
          <a:off x="4320186" y="872531"/>
          <a:ext cx="462240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èche vers le bas 4"/>
          <p:cNvSpPr/>
          <p:nvPr/>
        </p:nvSpPr>
        <p:spPr>
          <a:xfrm>
            <a:off x="4678400" y="4308832"/>
            <a:ext cx="144016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7" name="Flèche vers le bas 6"/>
          <p:cNvSpPr/>
          <p:nvPr/>
        </p:nvSpPr>
        <p:spPr>
          <a:xfrm>
            <a:off x="5976156" y="4266467"/>
            <a:ext cx="144016" cy="7920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8" name="Flèche vers le bas 7"/>
          <p:cNvSpPr/>
          <p:nvPr/>
        </p:nvSpPr>
        <p:spPr>
          <a:xfrm>
            <a:off x="6948264" y="4302554"/>
            <a:ext cx="144016" cy="114266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9" name="Rectangle 8"/>
          <p:cNvSpPr/>
          <p:nvPr/>
        </p:nvSpPr>
        <p:spPr>
          <a:xfrm>
            <a:off x="3874236" y="4757404"/>
            <a:ext cx="1994929" cy="27699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81"/>
                </a:solidFill>
                <a:latin typeface="Century Gothic"/>
                <a:cs typeface="Century Gothic"/>
              </a:rPr>
              <a:t>Particle physics in Space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19164" y="5102313"/>
            <a:ext cx="1170682" cy="1015663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81"/>
                </a:solidFill>
                <a:latin typeface="Century Gothic"/>
                <a:cs typeface="Century Gothic"/>
              </a:rPr>
              <a:t>A key role in CTA and one of the major French contributions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75704" y="5471645"/>
            <a:ext cx="2016592" cy="64633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81"/>
                </a:solidFill>
                <a:latin typeface="Century Gothic"/>
                <a:cs typeface="Century Gothic"/>
              </a:rPr>
              <a:t>27 years involvement. Pioneer and a reference leading role in Virgo.</a:t>
            </a:r>
          </a:p>
        </p:txBody>
      </p:sp>
      <p:sp>
        <p:nvSpPr>
          <p:cNvPr id="12" name="Espace réservé de la date 2"/>
          <p:cNvSpPr txBox="1">
            <a:spLocks/>
          </p:cNvSpPr>
          <p:nvPr/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00B3CC"/>
                </a:solidFill>
                <a:latin typeface="+mj-lt"/>
              </a:rPr>
              <a:t>LAPP, </a:t>
            </a:r>
            <a:fld id="{F5D53C7E-BDE4-4C4D-BDCE-303F81627645}" type="datetime1">
              <a:rPr lang="fr-FR" sz="1200" smtClean="0">
                <a:solidFill>
                  <a:srgbClr val="00B3CC"/>
                </a:solidFill>
                <a:latin typeface="+mj-lt"/>
              </a:rPr>
              <a:pPr/>
              <a:t>17/01/2021</a:t>
            </a:fld>
            <a:endParaRPr lang="fr-FR" sz="1200" dirty="0">
              <a:solidFill>
                <a:srgbClr val="00B3CC"/>
              </a:solidFill>
              <a:latin typeface="+mj-lt"/>
            </a:endParaRPr>
          </a:p>
        </p:txBody>
      </p:sp>
      <p:sp>
        <p:nvSpPr>
          <p:cNvPr id="13" name="Espace réservé du pied de page 3"/>
          <p:cNvSpPr txBox="1">
            <a:spLocks/>
          </p:cNvSpPr>
          <p:nvPr/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rgbClr val="153449"/>
                </a:solidFill>
                <a:latin typeface="+mj-lt"/>
              </a:rPr>
              <a:t>G. Lamanna</a:t>
            </a:r>
            <a:endParaRPr lang="fr-FR" sz="1200" dirty="0">
              <a:solidFill>
                <a:srgbClr val="153449"/>
              </a:solidFill>
              <a:latin typeface="+mj-lt"/>
            </a:endParaRPr>
          </a:p>
        </p:txBody>
      </p:sp>
      <p:sp>
        <p:nvSpPr>
          <p:cNvPr id="14" name="Espace réservé du numéro de diapositive 4"/>
          <p:cNvSpPr txBox="1">
            <a:spLocks/>
          </p:cNvSpPr>
          <p:nvPr/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A19AD89-17DE-4EAC-B060-CF86C17F7722}" type="slidenum">
              <a:rPr lang="fr-FR" sz="1200" smtClean="0">
                <a:latin typeface="+mj-lt"/>
              </a:rPr>
              <a:pPr/>
              <a:t>3</a:t>
            </a:fld>
            <a:endParaRPr lang="fr-FR" sz="1200" dirty="0">
              <a:latin typeface="+mj-lt"/>
            </a:endParaRPr>
          </a:p>
        </p:txBody>
      </p:sp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D2ABB2F8-2C5D-E24D-ABE5-1467847FC293}"/>
              </a:ext>
            </a:extLst>
          </p:cNvPr>
          <p:cNvSpPr/>
          <p:nvPr/>
        </p:nvSpPr>
        <p:spPr>
          <a:xfrm>
            <a:off x="8604448" y="4265543"/>
            <a:ext cx="144016" cy="2112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D2E444-081C-204D-A9D2-94428D0196A3}"/>
              </a:ext>
            </a:extLst>
          </p:cNvPr>
          <p:cNvSpPr/>
          <p:nvPr/>
        </p:nvSpPr>
        <p:spPr>
          <a:xfrm>
            <a:off x="7763479" y="4524856"/>
            <a:ext cx="1274242" cy="83099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81"/>
                </a:solidFill>
                <a:latin typeface="Century Gothic"/>
                <a:cs typeface="Century Gothic"/>
              </a:rPr>
              <a:t>Opening up Cosmology and Multi-</a:t>
            </a:r>
            <a:r>
              <a:rPr lang="en-US" sz="1200" dirty="0">
                <a:solidFill>
                  <a:srgbClr val="000081"/>
                </a:solidFill>
                <a:latin typeface="Symbol" pitchFamily="2" charset="2"/>
                <a:cs typeface="Century Gothic"/>
              </a:rPr>
              <a:t>l </a:t>
            </a:r>
            <a:r>
              <a:rPr lang="en-US" sz="1200" dirty="0">
                <a:solidFill>
                  <a:srgbClr val="000081"/>
                </a:solidFill>
                <a:latin typeface="Century Gothic"/>
                <a:cs typeface="Century Gothic"/>
              </a:rPr>
              <a:t> </a:t>
            </a:r>
            <a:r>
              <a:rPr lang="en-US" sz="1200" dirty="0" err="1">
                <a:solidFill>
                  <a:srgbClr val="000081"/>
                </a:solidFill>
                <a:latin typeface="Century Gothic"/>
                <a:cs typeface="Century Gothic"/>
              </a:rPr>
              <a:t>astrop</a:t>
            </a:r>
            <a:r>
              <a:rPr lang="en-US" sz="1200" dirty="0">
                <a:solidFill>
                  <a:srgbClr val="000081"/>
                </a:solidFill>
                <a:latin typeface="Century Gothic"/>
                <a:cs typeface="Century Gothic"/>
              </a:rPr>
              <a:t>.</a:t>
            </a:r>
          </a:p>
        </p:txBody>
      </p:sp>
      <p:graphicFrame>
        <p:nvGraphicFramePr>
          <p:cNvPr id="20" name="Espace réservé du contenu 9">
            <a:extLst>
              <a:ext uri="{FF2B5EF4-FFF2-40B4-BE49-F238E27FC236}">
                <a16:creationId xmlns:a16="http://schemas.microsoft.com/office/drawing/2014/main" id="{24941BDC-B39D-FD42-B85B-86679E83185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9866" y="884811"/>
          <a:ext cx="3967724" cy="3372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93DCB011-759F-DD45-B928-5A26877F542B}"/>
              </a:ext>
            </a:extLst>
          </p:cNvPr>
          <p:cNvSpPr/>
          <p:nvPr/>
        </p:nvSpPr>
        <p:spPr>
          <a:xfrm>
            <a:off x="427898" y="4293096"/>
            <a:ext cx="141607" cy="15841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lèche vers le bas 21">
            <a:extLst>
              <a:ext uri="{FF2B5EF4-FFF2-40B4-BE49-F238E27FC236}">
                <a16:creationId xmlns:a16="http://schemas.microsoft.com/office/drawing/2014/main" id="{8E939D8B-B933-9947-9641-E754BB1D8943}"/>
              </a:ext>
            </a:extLst>
          </p:cNvPr>
          <p:cNvSpPr/>
          <p:nvPr/>
        </p:nvSpPr>
        <p:spPr>
          <a:xfrm>
            <a:off x="2231740" y="4256907"/>
            <a:ext cx="144016" cy="7920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E24E0E24-5889-5F44-B785-DC4631C3D91C}"/>
              </a:ext>
            </a:extLst>
          </p:cNvPr>
          <p:cNvSpPr/>
          <p:nvPr/>
        </p:nvSpPr>
        <p:spPr>
          <a:xfrm>
            <a:off x="1005392" y="4273103"/>
            <a:ext cx="144016" cy="7920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lèche vers le bas 23">
            <a:extLst>
              <a:ext uri="{FF2B5EF4-FFF2-40B4-BE49-F238E27FC236}">
                <a16:creationId xmlns:a16="http://schemas.microsoft.com/office/drawing/2014/main" id="{3D3215D4-0B63-304D-A4B9-264B67B9B00D}"/>
              </a:ext>
            </a:extLst>
          </p:cNvPr>
          <p:cNvSpPr/>
          <p:nvPr/>
        </p:nvSpPr>
        <p:spPr>
          <a:xfrm>
            <a:off x="3059832" y="4285096"/>
            <a:ext cx="143205" cy="8000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D10AFA-B601-5F45-84E3-16D01B64113A}"/>
              </a:ext>
            </a:extLst>
          </p:cNvPr>
          <p:cNvSpPr/>
          <p:nvPr/>
        </p:nvSpPr>
        <p:spPr>
          <a:xfrm>
            <a:off x="139866" y="5953808"/>
            <a:ext cx="2016224" cy="46166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81"/>
                </a:solidFill>
                <a:latin typeface="Century Gothic"/>
                <a:cs typeface="Century Gothic"/>
              </a:rPr>
              <a:t>One of the major French contributions in ATLAS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759532-F2AB-084A-8944-418B187B1E68}"/>
              </a:ext>
            </a:extLst>
          </p:cNvPr>
          <p:cNvSpPr/>
          <p:nvPr/>
        </p:nvSpPr>
        <p:spPr>
          <a:xfrm>
            <a:off x="727923" y="5065191"/>
            <a:ext cx="1971869" cy="83099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81"/>
                </a:solidFill>
                <a:latin typeface="Century Gothic"/>
                <a:cs typeface="Century Gothic"/>
              </a:rPr>
              <a:t>Outstanding results and Important involvement in the upgrading for the HL-LHC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E3E5D6-6FFC-F343-BE20-CDF679D7B60C}"/>
              </a:ext>
            </a:extLst>
          </p:cNvPr>
          <p:cNvSpPr/>
          <p:nvPr/>
        </p:nvSpPr>
        <p:spPr>
          <a:xfrm>
            <a:off x="2964697" y="5152400"/>
            <a:ext cx="1895335" cy="46166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81"/>
                </a:solidFill>
                <a:latin typeface="Century Gothic"/>
                <a:cs typeface="Century Gothic"/>
              </a:rPr>
              <a:t>Long-term involvement In </a:t>
            </a:r>
            <a:r>
              <a:rPr lang="en-US" sz="1200" dirty="0">
                <a:solidFill>
                  <a:srgbClr val="000081"/>
                </a:solidFill>
                <a:latin typeface="Symbol" charset="2"/>
                <a:cs typeface="Symbol" charset="2"/>
              </a:rPr>
              <a:t>n</a:t>
            </a:r>
            <a:r>
              <a:rPr lang="en-US" sz="1200" dirty="0">
                <a:solidFill>
                  <a:srgbClr val="000081"/>
                </a:solidFill>
                <a:latin typeface="Century Gothic"/>
                <a:cs typeface="Century Gothic"/>
              </a:rPr>
              <a:t>-physics</a:t>
            </a:r>
          </a:p>
        </p:txBody>
      </p:sp>
      <p:sp>
        <p:nvSpPr>
          <p:cNvPr id="28" name="Espace réservé du pied de page 5">
            <a:extLst>
              <a:ext uri="{FF2B5EF4-FFF2-40B4-BE49-F238E27FC236}">
                <a16:creationId xmlns:a16="http://schemas.microsoft.com/office/drawing/2014/main" id="{95AED586-FE25-2D45-9AA2-71D1B1436AAC}"/>
              </a:ext>
            </a:extLst>
          </p:cNvPr>
          <p:cNvSpPr txBox="1">
            <a:spLocks/>
          </p:cNvSpPr>
          <p:nvPr/>
        </p:nvSpPr>
        <p:spPr>
          <a:xfrm>
            <a:off x="2843808" y="116632"/>
            <a:ext cx="5988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>
                <a:solidFill>
                  <a:srgbClr val="000081"/>
                </a:solidFill>
                <a:cs typeface="Century Gothic"/>
              </a:rPr>
              <a:t>LAPP</a:t>
            </a:r>
          </a:p>
        </p:txBody>
      </p:sp>
    </p:spTree>
    <p:extLst>
      <p:ext uri="{BB962C8B-B14F-4D97-AF65-F5344CB8AC3E}">
        <p14:creationId xmlns:p14="http://schemas.microsoft.com/office/powerpoint/2010/main" val="375307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8A54A7-6C56-E848-B02D-F7C717A9FBC4}"/>
              </a:ext>
            </a:extLst>
          </p:cNvPr>
          <p:cNvSpPr/>
          <p:nvPr/>
        </p:nvSpPr>
        <p:spPr>
          <a:xfrm>
            <a:off x="1913434" y="8701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dirty="0">
                <a:solidFill>
                  <a:srgbClr val="232BAB"/>
                </a:solidFill>
                <a:latin typeface="+mn-lt"/>
              </a:rPr>
              <a:t>Next five-year LAPP scientific programme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A3152A44-18A9-C34A-929F-965E012EFD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4903697"/>
              </p:ext>
            </p:extLst>
          </p:nvPr>
        </p:nvGraphicFramePr>
        <p:xfrm>
          <a:off x="611560" y="764704"/>
          <a:ext cx="806489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952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8A54A7-6C56-E848-B02D-F7C717A9FBC4}"/>
              </a:ext>
            </a:extLst>
          </p:cNvPr>
          <p:cNvSpPr/>
          <p:nvPr/>
        </p:nvSpPr>
        <p:spPr>
          <a:xfrm>
            <a:off x="1913434" y="8701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dirty="0">
                <a:solidFill>
                  <a:srgbClr val="232BAB"/>
                </a:solidFill>
                <a:latin typeface="+mn-lt"/>
              </a:rPr>
              <a:t>Structure, workforce and scientific orientations</a:t>
            </a:r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6909AE0B-63F3-0A4E-AF1C-E4BBEF5524DA}"/>
              </a:ext>
            </a:extLst>
          </p:cNvPr>
          <p:cNvSpPr txBox="1">
            <a:spLocks/>
          </p:cNvSpPr>
          <p:nvPr/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00B3CC"/>
                </a:solidFill>
                <a:latin typeface="+mj-lt"/>
              </a:rPr>
              <a:t>LAPP, </a:t>
            </a:r>
            <a:fld id="{F5D53C7E-BDE4-4C4D-BDCE-303F81627645}" type="datetime1">
              <a:rPr lang="fr-FR" sz="1200" smtClean="0">
                <a:solidFill>
                  <a:srgbClr val="00B3CC"/>
                </a:solidFill>
                <a:latin typeface="+mj-lt"/>
              </a:rPr>
              <a:pPr/>
              <a:t>17/01/2021</a:t>
            </a:fld>
            <a:endParaRPr lang="fr-FR" sz="1200" dirty="0">
              <a:solidFill>
                <a:srgbClr val="00B3CC"/>
              </a:solidFill>
              <a:latin typeface="+mj-lt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62BB16F1-E4BF-2643-BB0B-CC42FB4F064A}"/>
              </a:ext>
            </a:extLst>
          </p:cNvPr>
          <p:cNvSpPr txBox="1">
            <a:spLocks/>
          </p:cNvSpPr>
          <p:nvPr/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rgbClr val="153449"/>
                </a:solidFill>
                <a:latin typeface="+mj-lt"/>
              </a:rPr>
              <a:t>G. Lamanna</a:t>
            </a:r>
            <a:endParaRPr lang="fr-FR" sz="1200" dirty="0">
              <a:solidFill>
                <a:srgbClr val="153449"/>
              </a:solidFill>
              <a:latin typeface="+mj-lt"/>
            </a:endParaRP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A0245CF0-07BB-E649-8E78-C2FE83DE8124}"/>
              </a:ext>
            </a:extLst>
          </p:cNvPr>
          <p:cNvSpPr txBox="1">
            <a:spLocks/>
          </p:cNvSpPr>
          <p:nvPr/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A19AD89-17DE-4EAC-B060-CF86C17F7722}" type="slidenum">
              <a:rPr lang="fr-FR" sz="1200" smtClean="0">
                <a:latin typeface="+mj-lt"/>
              </a:rPr>
              <a:pPr/>
              <a:t>5</a:t>
            </a:fld>
            <a:endParaRPr lang="fr-FR" sz="12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30BBDE-DAF1-7D42-B617-88AC141081D8}"/>
              </a:ext>
            </a:extLst>
          </p:cNvPr>
          <p:cNvSpPr/>
          <p:nvPr/>
        </p:nvSpPr>
        <p:spPr>
          <a:xfrm>
            <a:off x="467544" y="1124744"/>
            <a:ext cx="83056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+mn-lt"/>
              </a:rPr>
              <a:t>HEP - Particle accelerator studies of the Standard Model and search for new particles.</a:t>
            </a:r>
          </a:p>
          <a:p>
            <a:r>
              <a:rPr lang="en-GB" sz="1600" dirty="0">
                <a:latin typeface="+mn-lt"/>
              </a:rPr>
              <a:t>Work force: </a:t>
            </a:r>
            <a:r>
              <a:rPr lang="en-GB" sz="1600" b="1" dirty="0">
                <a:latin typeface="+mn-lt"/>
              </a:rPr>
              <a:t>19 researchers</a:t>
            </a:r>
          </a:p>
          <a:p>
            <a:r>
              <a:rPr lang="en-GB" sz="1600" dirty="0">
                <a:latin typeface="+mn-lt"/>
              </a:rPr>
              <a:t>Established master projects: </a:t>
            </a:r>
            <a:r>
              <a:rPr lang="en-GB" sz="1600" b="1" dirty="0">
                <a:latin typeface="+mn-lt"/>
              </a:rPr>
              <a:t>ATLAS, </a:t>
            </a:r>
            <a:r>
              <a:rPr lang="en-GB" sz="1600" b="1" dirty="0" err="1">
                <a:latin typeface="+mn-lt"/>
              </a:rPr>
              <a:t>LHCb</a:t>
            </a:r>
            <a:r>
              <a:rPr lang="en-GB" sz="1600" b="1" dirty="0">
                <a:latin typeface="+mn-lt"/>
              </a:rPr>
              <a:t> </a:t>
            </a:r>
            <a:endParaRPr lang="en-GB" sz="1600" i="1" u="sng" dirty="0">
              <a:latin typeface="+mn-lt"/>
            </a:endParaRPr>
          </a:p>
          <a:p>
            <a:endParaRPr lang="en-GB" sz="1600" i="1" u="sng" dirty="0">
              <a:latin typeface="+mn-lt"/>
            </a:endParaRPr>
          </a:p>
          <a:p>
            <a:endParaRPr lang="en-GB" sz="1600" i="1" u="sng" dirty="0">
              <a:latin typeface="+mn-lt"/>
            </a:endParaRPr>
          </a:p>
          <a:p>
            <a:r>
              <a:rPr lang="en-GB" sz="1600" i="1" u="sng" dirty="0">
                <a:latin typeface="+mn-lt"/>
              </a:rPr>
              <a:t>Executive summary</a:t>
            </a:r>
            <a:r>
              <a:rPr lang="en-GB" sz="1600" i="1" dirty="0">
                <a:latin typeface="+mn-lt"/>
              </a:rPr>
              <a:t>:</a:t>
            </a:r>
          </a:p>
          <a:p>
            <a:r>
              <a:rPr lang="en-GB" sz="1600" dirty="0">
                <a:latin typeface="+mn-lt"/>
              </a:rPr>
              <a:t>LAPP deeply engaged in LHC and HL-LHC programs;</a:t>
            </a:r>
          </a:p>
          <a:p>
            <a:r>
              <a:rPr lang="en-GB" sz="1600" dirty="0">
                <a:latin typeface="+mn-lt"/>
              </a:rPr>
              <a:t>Responsibilities in the upgrade of ATLAS and </a:t>
            </a:r>
            <a:r>
              <a:rPr lang="en-GB" sz="1600" dirty="0" err="1">
                <a:latin typeface="+mn-lt"/>
              </a:rPr>
              <a:t>LHCb</a:t>
            </a:r>
            <a:r>
              <a:rPr lang="en-GB" sz="1600" dirty="0">
                <a:latin typeface="+mn-lt"/>
              </a:rPr>
              <a:t> detectors as well as in physics analyses. </a:t>
            </a:r>
          </a:p>
          <a:p>
            <a:endParaRPr lang="en-GB" sz="1600" dirty="0">
              <a:latin typeface="+mn-lt"/>
            </a:endParaRPr>
          </a:p>
          <a:p>
            <a:r>
              <a:rPr lang="en-GB" sz="1600" i="1" u="sng" dirty="0">
                <a:latin typeface="+mn-lt"/>
              </a:rPr>
              <a:t>Next contract objectives: </a:t>
            </a:r>
          </a:p>
          <a:p>
            <a:r>
              <a:rPr lang="en-GB" sz="1600" dirty="0">
                <a:latin typeface="+mn-lt"/>
              </a:rPr>
              <a:t> -   Finalise all the current upgrade activities. </a:t>
            </a:r>
          </a:p>
          <a:p>
            <a:r>
              <a:rPr lang="en-GB" sz="1600" dirty="0">
                <a:latin typeface="+mn-lt"/>
              </a:rPr>
              <a:t> -   Physics: ATLAS and </a:t>
            </a:r>
            <a:r>
              <a:rPr lang="en-GB" sz="1600" dirty="0" err="1">
                <a:latin typeface="+mn-lt"/>
              </a:rPr>
              <a:t>LHCb</a:t>
            </a:r>
            <a:r>
              <a:rPr lang="en-GB" sz="1600" dirty="0">
                <a:latin typeface="+mn-lt"/>
              </a:rPr>
              <a:t> will start to operate in the LHC-Run 3 (2021-2023) with data taking at </a:t>
            </a:r>
          </a:p>
          <a:p>
            <a:r>
              <a:rPr lang="en-GB" sz="1600" dirty="0">
                <a:latin typeface="+mn-lt"/>
              </a:rPr>
              <a:t>      centre-of-mass energies of sqrt(s)=13-14 </a:t>
            </a:r>
            <a:r>
              <a:rPr lang="en-GB" sz="1600" dirty="0" err="1">
                <a:latin typeface="+mn-lt"/>
              </a:rPr>
              <a:t>TeV</a:t>
            </a:r>
            <a:r>
              <a:rPr lang="en-GB" sz="1600" dirty="0">
                <a:latin typeface="+mn-lt"/>
              </a:rPr>
              <a:t>, to reach 300 fb-1 of recorded integrated </a:t>
            </a:r>
          </a:p>
          <a:p>
            <a:r>
              <a:rPr lang="en-GB" sz="1600" dirty="0">
                <a:latin typeface="+mn-lt"/>
              </a:rPr>
              <a:t>      luminosity. 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+mn-lt"/>
              </a:rPr>
              <a:t>A long shutdown of two years, from 2023 to 2025. 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+mn-lt"/>
              </a:rPr>
              <a:t>Installation of the detector upgrades required for the HL-LHC phase. 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+mn-lt"/>
              </a:rPr>
              <a:t>Starting HL-LHC in 2027.</a:t>
            </a:r>
          </a:p>
        </p:txBody>
      </p:sp>
    </p:spTree>
    <p:extLst>
      <p:ext uri="{BB962C8B-B14F-4D97-AF65-F5344CB8AC3E}">
        <p14:creationId xmlns:p14="http://schemas.microsoft.com/office/powerpoint/2010/main" val="3693063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8A54A7-6C56-E848-B02D-F7C717A9FBC4}"/>
              </a:ext>
            </a:extLst>
          </p:cNvPr>
          <p:cNvSpPr/>
          <p:nvPr/>
        </p:nvSpPr>
        <p:spPr>
          <a:xfrm>
            <a:off x="1913434" y="8701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dirty="0">
                <a:solidFill>
                  <a:srgbClr val="232BAB"/>
                </a:solidFill>
                <a:latin typeface="+mn-lt"/>
              </a:rPr>
              <a:t>Structure, workforce and scientific orientations</a:t>
            </a:r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6909AE0B-63F3-0A4E-AF1C-E4BBEF5524DA}"/>
              </a:ext>
            </a:extLst>
          </p:cNvPr>
          <p:cNvSpPr txBox="1">
            <a:spLocks/>
          </p:cNvSpPr>
          <p:nvPr/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00B3CC"/>
                </a:solidFill>
                <a:latin typeface="+mj-lt"/>
              </a:rPr>
              <a:t>LAPP, </a:t>
            </a:r>
            <a:fld id="{F5D53C7E-BDE4-4C4D-BDCE-303F81627645}" type="datetime1">
              <a:rPr lang="fr-FR" sz="1200" smtClean="0">
                <a:solidFill>
                  <a:srgbClr val="00B3CC"/>
                </a:solidFill>
                <a:latin typeface="+mj-lt"/>
              </a:rPr>
              <a:pPr/>
              <a:t>17/01/2021</a:t>
            </a:fld>
            <a:endParaRPr lang="fr-FR" sz="1200" dirty="0">
              <a:solidFill>
                <a:srgbClr val="00B3CC"/>
              </a:solidFill>
              <a:latin typeface="+mj-lt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62BB16F1-E4BF-2643-BB0B-CC42FB4F064A}"/>
              </a:ext>
            </a:extLst>
          </p:cNvPr>
          <p:cNvSpPr txBox="1">
            <a:spLocks/>
          </p:cNvSpPr>
          <p:nvPr/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rgbClr val="153449"/>
                </a:solidFill>
                <a:latin typeface="+mj-lt"/>
              </a:rPr>
              <a:t>G. Lamanna</a:t>
            </a:r>
            <a:endParaRPr lang="fr-FR" sz="1200" dirty="0">
              <a:solidFill>
                <a:srgbClr val="153449"/>
              </a:solidFill>
              <a:latin typeface="+mj-lt"/>
            </a:endParaRP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A0245CF0-07BB-E649-8E78-C2FE83DE8124}"/>
              </a:ext>
            </a:extLst>
          </p:cNvPr>
          <p:cNvSpPr txBox="1">
            <a:spLocks/>
          </p:cNvSpPr>
          <p:nvPr/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A19AD89-17DE-4EAC-B060-CF86C17F7722}" type="slidenum">
              <a:rPr lang="fr-FR" sz="1200" smtClean="0">
                <a:latin typeface="+mj-lt"/>
              </a:rPr>
              <a:pPr/>
              <a:t>6</a:t>
            </a:fld>
            <a:endParaRPr lang="fr-FR" sz="12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D32B3D-00A6-E04F-A703-1D6117591E11}"/>
              </a:ext>
            </a:extLst>
          </p:cNvPr>
          <p:cNvSpPr/>
          <p:nvPr/>
        </p:nvSpPr>
        <p:spPr>
          <a:xfrm>
            <a:off x="611560" y="1124744"/>
            <a:ext cx="8084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+mn-lt"/>
              </a:rPr>
              <a:t>NEU - Investigation of the major properties of the neutrino. </a:t>
            </a:r>
            <a:endParaRPr lang="en-GB" sz="1600" dirty="0">
              <a:latin typeface="+mn-lt"/>
            </a:endParaRPr>
          </a:p>
          <a:p>
            <a:r>
              <a:rPr lang="en-GB" sz="1600" dirty="0">
                <a:latin typeface="+mn-lt"/>
              </a:rPr>
              <a:t>Work force: </a:t>
            </a:r>
            <a:r>
              <a:rPr lang="en-GB" sz="1600" b="1" dirty="0">
                <a:latin typeface="+mn-lt"/>
              </a:rPr>
              <a:t>5 researchers</a:t>
            </a:r>
            <a:br>
              <a:rPr lang="en-GB" sz="1600" dirty="0">
                <a:latin typeface="+mn-lt"/>
              </a:rPr>
            </a:br>
            <a:r>
              <a:rPr lang="en-GB" sz="1600" dirty="0">
                <a:latin typeface="+mn-lt"/>
              </a:rPr>
              <a:t>Established master projects: </a:t>
            </a:r>
            <a:r>
              <a:rPr lang="en-GB" sz="1600" b="1" dirty="0">
                <a:latin typeface="+mn-lt"/>
              </a:rPr>
              <a:t>WA105-ProtoDUNE</a:t>
            </a:r>
          </a:p>
          <a:p>
            <a:r>
              <a:rPr lang="en-GB" sz="1600" dirty="0">
                <a:latin typeface="+mn-lt"/>
              </a:rPr>
              <a:t>Next project: </a:t>
            </a:r>
            <a:r>
              <a:rPr lang="en-GB" sz="1600" b="1" dirty="0">
                <a:latin typeface="+mn-lt"/>
              </a:rPr>
              <a:t>DUNE</a:t>
            </a:r>
          </a:p>
          <a:p>
            <a:r>
              <a:rPr lang="en-GB" sz="1600" dirty="0">
                <a:latin typeface="+mn-lt"/>
              </a:rPr>
              <a:t>Closing projects/activities: STEREO, </a:t>
            </a:r>
            <a:r>
              <a:rPr lang="en-GB" sz="1600" dirty="0" err="1">
                <a:latin typeface="+mn-lt"/>
              </a:rPr>
              <a:t>SuperNEMO</a:t>
            </a:r>
            <a:r>
              <a:rPr lang="en-GB" sz="1600" dirty="0">
                <a:latin typeface="+mn-lt"/>
              </a:rPr>
              <a:t> </a:t>
            </a:r>
          </a:p>
          <a:p>
            <a:endParaRPr lang="en-GB" sz="1600" i="1" u="sng" dirty="0">
              <a:latin typeface="+mn-lt"/>
            </a:endParaRPr>
          </a:p>
          <a:p>
            <a:r>
              <a:rPr lang="en-GB" sz="1600" i="1" u="sng" dirty="0">
                <a:latin typeface="+mn-lt"/>
              </a:rPr>
              <a:t>Executive summary</a:t>
            </a:r>
            <a:r>
              <a:rPr lang="en-GB" sz="1600" i="1" dirty="0">
                <a:latin typeface="+mn-lt"/>
              </a:rPr>
              <a:t>:</a:t>
            </a:r>
          </a:p>
          <a:p>
            <a:r>
              <a:rPr lang="en-GB" sz="1600" dirty="0">
                <a:latin typeface="+mn-lt"/>
              </a:rPr>
              <a:t>LAPP focus is on demonstrating the potential of dual phase technology (</a:t>
            </a:r>
            <a:r>
              <a:rPr lang="en-GB" sz="1600" dirty="0" err="1">
                <a:latin typeface="+mn-lt"/>
              </a:rPr>
              <a:t>ProtoDUNE</a:t>
            </a:r>
            <a:r>
              <a:rPr lang="en-GB" sz="1600" dirty="0">
                <a:latin typeface="+mn-lt"/>
              </a:rPr>
              <a:t>-DP at CERN) and largely contributing to the French participation in DUNE (formally defined in 2020); willing to play an important role.</a:t>
            </a:r>
          </a:p>
          <a:p>
            <a:r>
              <a:rPr lang="en-GB" sz="1600" dirty="0">
                <a:latin typeface="+mn-lt"/>
              </a:rPr>
              <a:t>STEREO and </a:t>
            </a:r>
            <a:r>
              <a:rPr lang="en-GB" sz="1600" dirty="0" err="1">
                <a:latin typeface="+mn-lt"/>
              </a:rPr>
              <a:t>SuperNEMO</a:t>
            </a:r>
            <a:r>
              <a:rPr lang="en-GB" sz="1600" dirty="0">
                <a:latin typeface="+mn-lt"/>
              </a:rPr>
              <a:t> will be finalised  (2021 and 2023 </a:t>
            </a:r>
            <a:r>
              <a:rPr lang="en-GB" sz="1600" dirty="0" err="1">
                <a:latin typeface="+mn-lt"/>
              </a:rPr>
              <a:t>repsectevely</a:t>
            </a:r>
            <a:r>
              <a:rPr lang="en-GB" sz="1600" dirty="0">
                <a:latin typeface="+mn-lt"/>
              </a:rPr>
              <a:t>). </a:t>
            </a:r>
          </a:p>
          <a:p>
            <a:endParaRPr lang="en-GB" sz="1600" dirty="0">
              <a:latin typeface="+mn-lt"/>
            </a:endParaRPr>
          </a:p>
          <a:p>
            <a:r>
              <a:rPr lang="en-GB" sz="1600" i="1" u="sng" dirty="0">
                <a:latin typeface="+mn-lt"/>
              </a:rPr>
              <a:t>Next contract objectives: </a:t>
            </a:r>
          </a:p>
          <a:p>
            <a:r>
              <a:rPr lang="en-GB" sz="1600" dirty="0">
                <a:latin typeface="+mn-lt"/>
              </a:rPr>
              <a:t> -   Preparing and building the DUNE experiment. </a:t>
            </a:r>
          </a:p>
          <a:p>
            <a:r>
              <a:rPr lang="en-GB" sz="16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962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8A54A7-6C56-E848-B02D-F7C717A9FBC4}"/>
              </a:ext>
            </a:extLst>
          </p:cNvPr>
          <p:cNvSpPr/>
          <p:nvPr/>
        </p:nvSpPr>
        <p:spPr>
          <a:xfrm>
            <a:off x="1913434" y="8701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dirty="0">
                <a:solidFill>
                  <a:srgbClr val="232BAB"/>
                </a:solidFill>
                <a:latin typeface="+mn-lt"/>
              </a:rPr>
              <a:t>Structure, workforce and scientific orientations</a:t>
            </a:r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6909AE0B-63F3-0A4E-AF1C-E4BBEF5524DA}"/>
              </a:ext>
            </a:extLst>
          </p:cNvPr>
          <p:cNvSpPr txBox="1">
            <a:spLocks/>
          </p:cNvSpPr>
          <p:nvPr/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00B3CC"/>
                </a:solidFill>
                <a:latin typeface="+mj-lt"/>
              </a:rPr>
              <a:t>LAPP, </a:t>
            </a:r>
            <a:fld id="{F5D53C7E-BDE4-4C4D-BDCE-303F81627645}" type="datetime1">
              <a:rPr lang="fr-FR" sz="1200" smtClean="0">
                <a:solidFill>
                  <a:srgbClr val="00B3CC"/>
                </a:solidFill>
                <a:latin typeface="+mj-lt"/>
              </a:rPr>
              <a:pPr/>
              <a:t>17/01/2021</a:t>
            </a:fld>
            <a:endParaRPr lang="fr-FR" sz="1200" dirty="0">
              <a:solidFill>
                <a:srgbClr val="00B3CC"/>
              </a:solidFill>
              <a:latin typeface="+mj-lt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62BB16F1-E4BF-2643-BB0B-CC42FB4F064A}"/>
              </a:ext>
            </a:extLst>
          </p:cNvPr>
          <p:cNvSpPr txBox="1">
            <a:spLocks/>
          </p:cNvSpPr>
          <p:nvPr/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rgbClr val="153449"/>
                </a:solidFill>
                <a:latin typeface="+mj-lt"/>
              </a:rPr>
              <a:t>G. Lamanna</a:t>
            </a:r>
            <a:endParaRPr lang="fr-FR" sz="1200" dirty="0">
              <a:solidFill>
                <a:srgbClr val="153449"/>
              </a:solidFill>
              <a:latin typeface="+mj-lt"/>
            </a:endParaRP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A0245CF0-07BB-E649-8E78-C2FE83DE8124}"/>
              </a:ext>
            </a:extLst>
          </p:cNvPr>
          <p:cNvSpPr txBox="1">
            <a:spLocks/>
          </p:cNvSpPr>
          <p:nvPr/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A19AD89-17DE-4EAC-B060-CF86C17F7722}" type="slidenum">
              <a:rPr lang="fr-FR" sz="1200" smtClean="0">
                <a:latin typeface="+mj-lt"/>
              </a:rPr>
              <a:pPr/>
              <a:t>7</a:t>
            </a:fld>
            <a:endParaRPr lang="fr-FR" sz="12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CD1A1C-860E-CD4A-BB82-E798C2504619}"/>
              </a:ext>
            </a:extLst>
          </p:cNvPr>
          <p:cNvSpPr/>
          <p:nvPr/>
        </p:nvSpPr>
        <p:spPr>
          <a:xfrm>
            <a:off x="394200" y="692696"/>
            <a:ext cx="8720034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>
                <a:latin typeface="+mn-lt"/>
              </a:rPr>
              <a:t>ApC</a:t>
            </a:r>
            <a:r>
              <a:rPr lang="en-GB" sz="1600" b="1" dirty="0">
                <a:latin typeface="+mn-lt"/>
              </a:rPr>
              <a:t> - </a:t>
            </a:r>
            <a:r>
              <a:rPr lang="en-GB" sz="1600" b="1" dirty="0" err="1">
                <a:latin typeface="+mn-lt"/>
              </a:rPr>
              <a:t>Astroparticle</a:t>
            </a:r>
            <a:r>
              <a:rPr lang="en-GB" sz="1600" b="1" dirty="0">
                <a:latin typeface="+mn-lt"/>
              </a:rPr>
              <a:t> physics and Cosmology </a:t>
            </a:r>
            <a:endParaRPr lang="en-GB" sz="1600" dirty="0">
              <a:latin typeface="+mn-lt"/>
            </a:endParaRPr>
          </a:p>
          <a:p>
            <a:r>
              <a:rPr lang="en-GB" sz="1600" dirty="0">
                <a:latin typeface="+mn-lt"/>
              </a:rPr>
              <a:t>Work force: </a:t>
            </a:r>
            <a:r>
              <a:rPr lang="en-GB" sz="1600" b="1" dirty="0">
                <a:latin typeface="+mn-lt"/>
              </a:rPr>
              <a:t>20 researchers</a:t>
            </a:r>
            <a:br>
              <a:rPr lang="en-GB" sz="1600" dirty="0">
                <a:latin typeface="+mn-lt"/>
              </a:rPr>
            </a:br>
            <a:r>
              <a:rPr lang="en-GB" sz="1600" dirty="0">
                <a:latin typeface="+mn-lt"/>
              </a:rPr>
              <a:t>Established master projects: HESS, </a:t>
            </a:r>
            <a:r>
              <a:rPr lang="en-GB" sz="1600" b="1" dirty="0">
                <a:latin typeface="+mn-lt"/>
              </a:rPr>
              <a:t>CTA, LSST, Virgo </a:t>
            </a:r>
          </a:p>
          <a:p>
            <a:r>
              <a:rPr lang="en-GB" sz="1600" dirty="0">
                <a:latin typeface="+mn-lt"/>
              </a:rPr>
              <a:t>Expected/next explored projects: </a:t>
            </a:r>
            <a:r>
              <a:rPr lang="en-GB" sz="1600" b="1" dirty="0">
                <a:latin typeface="+mn-lt"/>
              </a:rPr>
              <a:t>ET </a:t>
            </a:r>
          </a:p>
          <a:p>
            <a:endParaRPr lang="en-GB" sz="1600" b="1" dirty="0">
              <a:latin typeface="+mn-lt"/>
            </a:endParaRPr>
          </a:p>
          <a:p>
            <a:r>
              <a:rPr lang="en-GB" sz="1600" i="1" u="sng" dirty="0">
                <a:latin typeface="+mn-lt"/>
              </a:rPr>
              <a:t>Executive summary</a:t>
            </a:r>
            <a:r>
              <a:rPr lang="en-GB" sz="1600" i="1" dirty="0">
                <a:latin typeface="+mn-lt"/>
              </a:rPr>
              <a:t>:</a:t>
            </a:r>
          </a:p>
          <a:p>
            <a:r>
              <a:rPr lang="en-GB" sz="1400" b="1" dirty="0" err="1">
                <a:latin typeface="+mn-lt"/>
              </a:rPr>
              <a:t>AstroGamma</a:t>
            </a:r>
            <a:r>
              <a:rPr lang="en-GB" sz="1400" b="1" dirty="0">
                <a:latin typeface="+mn-lt"/>
              </a:rPr>
              <a:t> </a:t>
            </a:r>
          </a:p>
          <a:p>
            <a:r>
              <a:rPr lang="en-GB" sz="1400" dirty="0">
                <a:latin typeface="+mn-lt"/>
              </a:rPr>
              <a:t>CTA-North (with LST-1++ MSTs) early science in progress; H.E.S.S. will continue until 2023. </a:t>
            </a:r>
          </a:p>
          <a:p>
            <a:r>
              <a:rPr lang="en-GB" sz="1400" dirty="0">
                <a:latin typeface="+mn-lt"/>
              </a:rPr>
              <a:t>Combination of multi-telescope and multi-wavelength data analysis (DM, GRBs, Blazars …).</a:t>
            </a:r>
          </a:p>
          <a:p>
            <a:r>
              <a:rPr lang="en-GB" sz="1400" b="1" dirty="0">
                <a:latin typeface="+mn-lt"/>
              </a:rPr>
              <a:t>LSST</a:t>
            </a:r>
          </a:p>
          <a:p>
            <a:r>
              <a:rPr lang="en-GB" sz="1400" dirty="0">
                <a:latin typeface="+mn-lt"/>
              </a:rPr>
              <a:t>Deploying a complete pipeline (software as part of a scientific project.)</a:t>
            </a:r>
          </a:p>
          <a:p>
            <a:r>
              <a:rPr lang="en-GB" sz="1400" dirty="0">
                <a:latin typeface="+mn-lt"/>
              </a:rPr>
              <a:t>LSST survey in the period 2023-2025; Develop the Dark Energy science project within DESC.</a:t>
            </a:r>
          </a:p>
          <a:p>
            <a:r>
              <a:rPr lang="en-GB" sz="1400" b="1" dirty="0">
                <a:latin typeface="+mn-lt"/>
              </a:rPr>
              <a:t>Virgo</a:t>
            </a:r>
          </a:p>
          <a:p>
            <a:r>
              <a:rPr lang="en-GB" sz="1400" dirty="0">
                <a:latin typeface="+mn-lt"/>
              </a:rPr>
              <a:t>Improving sensibility on runs O4 (2021-22) and O5 (2024-25). Advanced Virgo+ phase 1 upgrade in 2020-21 and phase 2 upgrade in 2023 to start the O5 run in 2024. Multi-antenna (</a:t>
            </a:r>
            <a:r>
              <a:rPr lang="en-GB" sz="1400" dirty="0" err="1">
                <a:latin typeface="+mn-lt"/>
              </a:rPr>
              <a:t>Kagra</a:t>
            </a:r>
            <a:r>
              <a:rPr lang="en-GB" sz="1400" dirty="0">
                <a:latin typeface="+mn-lt"/>
              </a:rPr>
              <a:t> 2020, L-India 2024).</a:t>
            </a:r>
          </a:p>
          <a:p>
            <a:endParaRPr lang="en-GB" sz="1400" dirty="0">
              <a:latin typeface="+mn-lt"/>
            </a:endParaRPr>
          </a:p>
          <a:p>
            <a:r>
              <a:rPr lang="en-GB" sz="1600" i="1" u="sng" dirty="0">
                <a:latin typeface="+mn-lt"/>
              </a:rPr>
              <a:t>Next contract objectives: </a:t>
            </a:r>
          </a:p>
          <a:p>
            <a:r>
              <a:rPr lang="en-GB" sz="1400" b="1" dirty="0" err="1">
                <a:latin typeface="+mn-lt"/>
              </a:rPr>
              <a:t>AstroGamma</a:t>
            </a:r>
            <a:r>
              <a:rPr lang="en-GB" sz="1400" b="1" dirty="0">
                <a:latin typeface="+mn-lt"/>
              </a:rPr>
              <a:t> </a:t>
            </a:r>
            <a:endParaRPr lang="en-GB" sz="1400" dirty="0">
              <a:latin typeface="+mn-lt"/>
            </a:endParaRPr>
          </a:p>
          <a:p>
            <a:r>
              <a:rPr lang="en-GB" sz="1400" dirty="0">
                <a:latin typeface="+mn-lt"/>
              </a:rPr>
              <a:t>-    LAPP deeply committed in CTAO construction (2021-2024); running the real-time pipelines; CTA early science.</a:t>
            </a:r>
          </a:p>
          <a:p>
            <a:r>
              <a:rPr lang="en-GB" sz="1400" b="1" dirty="0">
                <a:latin typeface="+mn-lt"/>
              </a:rPr>
              <a:t>LSST</a:t>
            </a:r>
          </a:p>
          <a:p>
            <a:r>
              <a:rPr lang="en-GB" sz="1400" dirty="0">
                <a:latin typeface="+mn-lt"/>
              </a:rPr>
              <a:t>-    Tel. commissioning; implementation of Science Analysis Platform at the European level.</a:t>
            </a:r>
          </a:p>
          <a:p>
            <a:r>
              <a:rPr lang="en-GB" sz="1400" b="1" dirty="0">
                <a:latin typeface="+mn-lt"/>
              </a:rPr>
              <a:t>Virgo</a:t>
            </a:r>
            <a:endParaRPr lang="en-GB" sz="1400" dirty="0">
              <a:latin typeface="+mn-lt"/>
            </a:endParaRPr>
          </a:p>
          <a:p>
            <a:r>
              <a:rPr lang="en-GB" sz="1400" dirty="0">
                <a:latin typeface="+mn-lt"/>
              </a:rPr>
              <a:t>-    Pipelines and on-line LIGO-Virgo; multi-messenger (Binaries, GRBs, ..); Major expected science breakthroughs.</a:t>
            </a:r>
          </a:p>
          <a:p>
            <a:r>
              <a:rPr lang="en-GB" sz="1400" dirty="0">
                <a:latin typeface="+mn-lt"/>
              </a:rPr>
              <a:t>-    Phase 1 upgrade reducing the quantum noise by increasing the laser power.</a:t>
            </a:r>
          </a:p>
          <a:p>
            <a:r>
              <a:rPr lang="en-GB" sz="1400" dirty="0">
                <a:latin typeface="+mn-lt"/>
              </a:rPr>
              <a:t>-    Phase 2 upgrade reducing the thermal noise improving the mirror and optics. </a:t>
            </a:r>
          </a:p>
          <a:p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6289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8A54A7-6C56-E848-B02D-F7C717A9FBC4}"/>
              </a:ext>
            </a:extLst>
          </p:cNvPr>
          <p:cNvSpPr/>
          <p:nvPr/>
        </p:nvSpPr>
        <p:spPr>
          <a:xfrm>
            <a:off x="1913434" y="8701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dirty="0">
                <a:solidFill>
                  <a:srgbClr val="232BAB"/>
                </a:solidFill>
                <a:latin typeface="+mn-lt"/>
              </a:rPr>
              <a:t>Structure, workforce and scientific orientations</a:t>
            </a:r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6909AE0B-63F3-0A4E-AF1C-E4BBEF5524DA}"/>
              </a:ext>
            </a:extLst>
          </p:cNvPr>
          <p:cNvSpPr txBox="1">
            <a:spLocks/>
          </p:cNvSpPr>
          <p:nvPr/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00B3CC"/>
                </a:solidFill>
                <a:latin typeface="+mj-lt"/>
              </a:rPr>
              <a:t>LAPP, </a:t>
            </a:r>
            <a:fld id="{F5D53C7E-BDE4-4C4D-BDCE-303F81627645}" type="datetime1">
              <a:rPr lang="fr-FR" sz="1200" smtClean="0">
                <a:solidFill>
                  <a:srgbClr val="00B3CC"/>
                </a:solidFill>
                <a:latin typeface="+mj-lt"/>
              </a:rPr>
              <a:pPr/>
              <a:t>17/01/2021</a:t>
            </a:fld>
            <a:endParaRPr lang="fr-FR" sz="1200" dirty="0">
              <a:solidFill>
                <a:srgbClr val="00B3CC"/>
              </a:solidFill>
              <a:latin typeface="+mj-lt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62BB16F1-E4BF-2643-BB0B-CC42FB4F064A}"/>
              </a:ext>
            </a:extLst>
          </p:cNvPr>
          <p:cNvSpPr txBox="1">
            <a:spLocks/>
          </p:cNvSpPr>
          <p:nvPr/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rgbClr val="153449"/>
                </a:solidFill>
                <a:latin typeface="+mj-lt"/>
              </a:rPr>
              <a:t>G. Lamanna</a:t>
            </a:r>
            <a:endParaRPr lang="fr-FR" sz="1200" dirty="0">
              <a:solidFill>
                <a:srgbClr val="153449"/>
              </a:solidFill>
              <a:latin typeface="+mj-lt"/>
            </a:endParaRP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A0245CF0-07BB-E649-8E78-C2FE83DE8124}"/>
              </a:ext>
            </a:extLst>
          </p:cNvPr>
          <p:cNvSpPr txBox="1">
            <a:spLocks/>
          </p:cNvSpPr>
          <p:nvPr/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A19AD89-17DE-4EAC-B060-CF86C17F7722}" type="slidenum">
              <a:rPr lang="fr-FR" sz="1200" smtClean="0">
                <a:latin typeface="+mj-lt"/>
              </a:rPr>
              <a:pPr/>
              <a:t>8</a:t>
            </a:fld>
            <a:endParaRPr lang="fr-FR" sz="12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60C2A4-9886-E94D-B08B-F16EF96E5AE1}"/>
              </a:ext>
            </a:extLst>
          </p:cNvPr>
          <p:cNvSpPr/>
          <p:nvPr/>
        </p:nvSpPr>
        <p:spPr>
          <a:xfrm>
            <a:off x="379344" y="801008"/>
            <a:ext cx="8367953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latin typeface="+mn-lt"/>
              </a:rPr>
              <a:t>ATLAS</a:t>
            </a:r>
            <a:r>
              <a:rPr lang="en-GB" sz="1400" dirty="0">
                <a:latin typeface="+mn-lt"/>
              </a:rPr>
              <a:t> - </a:t>
            </a:r>
            <a:r>
              <a:rPr lang="en-GB" sz="1400" i="1" dirty="0">
                <a:latin typeface="+mn-lt"/>
              </a:rPr>
              <a:t>New scientific thematic, etc.: </a:t>
            </a:r>
            <a:r>
              <a:rPr lang="en-GB" sz="1400" dirty="0">
                <a:latin typeface="+mn-lt"/>
              </a:rPr>
              <a:t>Development </a:t>
            </a:r>
            <a:r>
              <a:rPr lang="en-GB" sz="1400" b="1" dirty="0">
                <a:latin typeface="+mn-lt"/>
              </a:rPr>
              <a:t>of new machine learning </a:t>
            </a:r>
            <a:r>
              <a:rPr lang="en-GB" sz="1400" dirty="0">
                <a:latin typeface="+mn-lt"/>
              </a:rPr>
              <a:t>based analysis techniques; Capitalise on existing technical expertise in some of the strategic R&amp;D developments for detectors at future HEP colliders, like e.g. CO2 cooling, high performance FPGAs or high-speed data transmission.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43764-C4A3-4B47-B054-D5796CB8C570}"/>
              </a:ext>
            </a:extLst>
          </p:cNvPr>
          <p:cNvSpPr/>
          <p:nvPr/>
        </p:nvSpPr>
        <p:spPr>
          <a:xfrm>
            <a:off x="392554" y="1690551"/>
            <a:ext cx="835474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b="1" dirty="0" err="1">
                <a:latin typeface="+mn-lt"/>
              </a:rPr>
              <a:t>LHCb</a:t>
            </a:r>
            <a:r>
              <a:rPr lang="en-GB" sz="1400" dirty="0">
                <a:latin typeface="+mn-lt"/>
              </a:rPr>
              <a:t> - </a:t>
            </a:r>
            <a:r>
              <a:rPr lang="en-GB" sz="1400" i="1" dirty="0">
                <a:latin typeface="+mn-lt"/>
              </a:rPr>
              <a:t>New scientific thematic, etc.: </a:t>
            </a:r>
            <a:r>
              <a:rPr lang="en-GB" sz="1400" dirty="0">
                <a:latin typeface="+mn-lt"/>
              </a:rPr>
              <a:t>The development of </a:t>
            </a:r>
            <a:r>
              <a:rPr lang="en-GB" sz="1400" b="1" dirty="0">
                <a:latin typeface="+mn-lt"/>
              </a:rPr>
              <a:t>big-data management services </a:t>
            </a:r>
            <a:r>
              <a:rPr lang="en-GB" sz="1400" dirty="0">
                <a:latin typeface="+mn-lt"/>
              </a:rPr>
              <a:t>and </a:t>
            </a:r>
            <a:r>
              <a:rPr lang="en-GB" sz="1400" b="1" dirty="0">
                <a:latin typeface="+mn-lt"/>
              </a:rPr>
              <a:t>deep learning software could</a:t>
            </a:r>
            <a:r>
              <a:rPr lang="en-GB" sz="1400" dirty="0">
                <a:latin typeface="+mn-lt"/>
              </a:rPr>
              <a:t> participate in opening up the LAPP </a:t>
            </a:r>
            <a:r>
              <a:rPr lang="en-GB" sz="1400" b="1" dirty="0">
                <a:latin typeface="+mn-lt"/>
              </a:rPr>
              <a:t>towards interdisciplinary cooperation</a:t>
            </a:r>
            <a:r>
              <a:rPr lang="en-GB" sz="1400" dirty="0">
                <a:latin typeface="+mn-lt"/>
              </a:rPr>
              <a:t>. </a:t>
            </a:r>
          </a:p>
          <a:p>
            <a:r>
              <a:rPr lang="en-GB" sz="1400" dirty="0">
                <a:latin typeface="+mn-lt"/>
              </a:rPr>
              <a:t>Design an electromagnetic calorimeter for the </a:t>
            </a:r>
            <a:r>
              <a:rPr lang="en-GB" sz="1400" dirty="0" err="1">
                <a:latin typeface="+mn-lt"/>
              </a:rPr>
              <a:t>LHCb</a:t>
            </a:r>
            <a:r>
              <a:rPr lang="en-GB" sz="1400" dirty="0">
                <a:latin typeface="+mn-lt"/>
              </a:rPr>
              <a:t> Phase-II Upgrade to operate in 2031 to fully exploit the flavour potential of HL-LHC.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4E9849-7A51-054B-AE3B-7A41775F8D59}"/>
              </a:ext>
            </a:extLst>
          </p:cNvPr>
          <p:cNvSpPr/>
          <p:nvPr/>
        </p:nvSpPr>
        <p:spPr>
          <a:xfrm>
            <a:off x="392554" y="2913469"/>
            <a:ext cx="8354744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latin typeface="+mn-lt"/>
              </a:rPr>
              <a:t>NEU</a:t>
            </a:r>
            <a:r>
              <a:rPr lang="en-GB" sz="1400" dirty="0">
                <a:latin typeface="+mn-lt"/>
              </a:rPr>
              <a:t> - </a:t>
            </a:r>
            <a:r>
              <a:rPr lang="en-GB" sz="1400" i="1" dirty="0">
                <a:latin typeface="+mn-lt"/>
              </a:rPr>
              <a:t>New scientific thematic, etc.: </a:t>
            </a:r>
            <a:r>
              <a:rPr lang="en-GB" sz="1400" dirty="0">
                <a:latin typeface="+mn-lt"/>
              </a:rPr>
              <a:t>The detailed definition of the technical commitments of LAPP in DUNE as well as a regional (by leveraging the </a:t>
            </a:r>
            <a:r>
              <a:rPr lang="en-GB" sz="1400" dirty="0" err="1">
                <a:latin typeface="+mn-lt"/>
              </a:rPr>
              <a:t>LabEx</a:t>
            </a:r>
            <a:r>
              <a:rPr lang="en-GB" sz="1400" dirty="0">
                <a:latin typeface="+mn-lt"/>
              </a:rPr>
              <a:t> ENIGMASS) and national (@IN2P3) strategy, will come during the next few months.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B10855-02FB-7840-B76D-79C0C6B5FF26}"/>
              </a:ext>
            </a:extLst>
          </p:cNvPr>
          <p:cNvSpPr/>
          <p:nvPr/>
        </p:nvSpPr>
        <p:spPr>
          <a:xfrm>
            <a:off x="395536" y="3860467"/>
            <a:ext cx="8351762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latin typeface="+mn-lt"/>
              </a:rPr>
              <a:t>CTA</a:t>
            </a:r>
            <a:r>
              <a:rPr lang="en-GB" sz="1400" dirty="0">
                <a:latin typeface="+mn-lt"/>
              </a:rPr>
              <a:t> - </a:t>
            </a:r>
            <a:r>
              <a:rPr lang="en-GB" sz="1400" i="1" dirty="0">
                <a:latin typeface="+mn-lt"/>
              </a:rPr>
              <a:t>New scientific thematic, etc.: </a:t>
            </a:r>
            <a:r>
              <a:rPr lang="en-GB" sz="1400" dirty="0">
                <a:latin typeface="+mn-lt"/>
              </a:rPr>
              <a:t>The team would privilege a structuring internal cooperation at LAPP with LSST and Virgo for </a:t>
            </a:r>
            <a:r>
              <a:rPr lang="en-GB" sz="1400" b="1" dirty="0">
                <a:latin typeface="+mn-lt"/>
              </a:rPr>
              <a:t>multi-messenger physics </a:t>
            </a:r>
            <a:r>
              <a:rPr lang="en-GB" sz="1400" dirty="0">
                <a:latin typeface="+mn-lt"/>
              </a:rPr>
              <a:t>as well as within the </a:t>
            </a:r>
            <a:r>
              <a:rPr lang="en-GB" sz="1400" dirty="0" err="1">
                <a:latin typeface="+mn-lt"/>
              </a:rPr>
              <a:t>LabEx</a:t>
            </a:r>
            <a:r>
              <a:rPr lang="en-GB" sz="1400" dirty="0">
                <a:latin typeface="+mn-lt"/>
              </a:rPr>
              <a:t> ENIGMASS an largely within the UGA PAGE pole. The perspective of upgrading the baseline design of the LST cameras with </a:t>
            </a:r>
            <a:r>
              <a:rPr lang="en-GB" sz="1400" dirty="0" err="1">
                <a:latin typeface="+mn-lt"/>
              </a:rPr>
              <a:t>SiPM</a:t>
            </a:r>
            <a:r>
              <a:rPr lang="en-GB" sz="1400" dirty="0">
                <a:latin typeface="+mn-lt"/>
              </a:rPr>
              <a:t> should be considered in cooperation with INFN and Max Planck.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748BDF-E324-F94B-8B62-3707F3354A10}"/>
              </a:ext>
            </a:extLst>
          </p:cNvPr>
          <p:cNvSpPr/>
          <p:nvPr/>
        </p:nvSpPr>
        <p:spPr>
          <a:xfrm>
            <a:off x="401965" y="4868579"/>
            <a:ext cx="8345333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latin typeface="+mn-lt"/>
              </a:rPr>
              <a:t>LSST</a:t>
            </a:r>
            <a:r>
              <a:rPr lang="en-GB" sz="1400" dirty="0">
                <a:latin typeface="+mn-lt"/>
              </a:rPr>
              <a:t> </a:t>
            </a:r>
            <a:r>
              <a:rPr lang="en-GB" sz="1400" i="1" dirty="0">
                <a:latin typeface="+mn-lt"/>
              </a:rPr>
              <a:t>- New scientific thematic, etc.: </a:t>
            </a:r>
            <a:r>
              <a:rPr lang="en-GB" sz="1400" dirty="0">
                <a:latin typeface="+mn-lt"/>
              </a:rPr>
              <a:t>Structuring internal cooperation at LAPP with CTA and Virgo for </a:t>
            </a:r>
            <a:r>
              <a:rPr lang="en-GB" sz="1400" b="1" dirty="0">
                <a:latin typeface="+mn-lt"/>
              </a:rPr>
              <a:t>multi-messenger physics</a:t>
            </a:r>
            <a:r>
              <a:rPr lang="en-GB" sz="1400" dirty="0">
                <a:latin typeface="+mn-lt"/>
              </a:rPr>
              <a:t> as well as within the </a:t>
            </a:r>
            <a:r>
              <a:rPr lang="en-GB" sz="1400" dirty="0" err="1">
                <a:latin typeface="+mn-lt"/>
              </a:rPr>
              <a:t>LabEx</a:t>
            </a:r>
            <a:r>
              <a:rPr lang="en-GB" sz="1400" dirty="0">
                <a:latin typeface="+mn-lt"/>
              </a:rPr>
              <a:t> ENIGMASS. </a:t>
            </a:r>
            <a:r>
              <a:rPr lang="en-GB" sz="1400" b="1" dirty="0">
                <a:latin typeface="+mn-lt"/>
              </a:rPr>
              <a:t>Access to LSST images </a:t>
            </a:r>
            <a:r>
              <a:rPr lang="en-GB" sz="1400" dirty="0">
                <a:latin typeface="+mn-lt"/>
              </a:rPr>
              <a:t>contributing to the EOSC concept and LAPP role; to play an important bridge role between LSST and the European scientific community.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B0BB09-A057-354D-B3CC-422205B7B630}"/>
              </a:ext>
            </a:extLst>
          </p:cNvPr>
          <p:cNvSpPr/>
          <p:nvPr/>
        </p:nvSpPr>
        <p:spPr>
          <a:xfrm>
            <a:off x="395536" y="5714672"/>
            <a:ext cx="8351762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latin typeface="+mn-lt"/>
              </a:rPr>
              <a:t>Virgo </a:t>
            </a:r>
            <a:r>
              <a:rPr lang="en-GB" sz="1400" dirty="0">
                <a:latin typeface="+mn-lt"/>
              </a:rPr>
              <a:t>- </a:t>
            </a:r>
            <a:r>
              <a:rPr lang="en-GB" sz="1400" i="1" dirty="0">
                <a:latin typeface="+mn-lt"/>
              </a:rPr>
              <a:t>New scientific thematic, etc.: </a:t>
            </a:r>
            <a:r>
              <a:rPr lang="en-GB" sz="1400" dirty="0">
                <a:latin typeface="+mn-lt"/>
              </a:rPr>
              <a:t>Structuring internal cooperation at LAPP with CTA and LSST (for i.e. </a:t>
            </a:r>
            <a:r>
              <a:rPr lang="en-GB" sz="1400" b="1" dirty="0">
                <a:latin typeface="+mn-lt"/>
              </a:rPr>
              <a:t>GRB multi-messenger </a:t>
            </a:r>
            <a:r>
              <a:rPr lang="en-GB" sz="1400" dirty="0">
                <a:latin typeface="+mn-lt"/>
              </a:rPr>
              <a:t>alerts management and analysis) as well as within the </a:t>
            </a:r>
            <a:r>
              <a:rPr lang="en-GB" sz="1400" dirty="0" err="1">
                <a:latin typeface="+mn-lt"/>
              </a:rPr>
              <a:t>LabEx</a:t>
            </a:r>
            <a:r>
              <a:rPr lang="en-GB" sz="1400" dirty="0">
                <a:latin typeface="+mn-lt"/>
              </a:rPr>
              <a:t> ENIGMASS; </a:t>
            </a:r>
          </a:p>
          <a:p>
            <a:r>
              <a:rPr lang="en-GB" sz="1400" dirty="0">
                <a:latin typeface="+mn-lt"/>
              </a:rPr>
              <a:t>E.T. R&amp;D.</a:t>
            </a:r>
          </a:p>
        </p:txBody>
      </p:sp>
    </p:spTree>
    <p:extLst>
      <p:ext uri="{BB962C8B-B14F-4D97-AF65-F5344CB8AC3E}">
        <p14:creationId xmlns:p14="http://schemas.microsoft.com/office/powerpoint/2010/main" val="112259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8A54A7-6C56-E848-B02D-F7C717A9FBC4}"/>
              </a:ext>
            </a:extLst>
          </p:cNvPr>
          <p:cNvSpPr/>
          <p:nvPr/>
        </p:nvSpPr>
        <p:spPr>
          <a:xfrm>
            <a:off x="222800" y="691083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+mn-lt"/>
              </a:rPr>
              <a:t>FCC</a:t>
            </a:r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6909AE0B-63F3-0A4E-AF1C-E4BBEF5524DA}"/>
              </a:ext>
            </a:extLst>
          </p:cNvPr>
          <p:cNvSpPr txBox="1">
            <a:spLocks/>
          </p:cNvSpPr>
          <p:nvPr/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00B3CC"/>
                </a:solidFill>
                <a:latin typeface="+mj-lt"/>
              </a:rPr>
              <a:t>LAPP, </a:t>
            </a:r>
            <a:fld id="{F5D53C7E-BDE4-4C4D-BDCE-303F81627645}" type="datetime1">
              <a:rPr lang="fr-FR" sz="1200" smtClean="0">
                <a:solidFill>
                  <a:srgbClr val="00B3CC"/>
                </a:solidFill>
                <a:latin typeface="+mj-lt"/>
              </a:rPr>
              <a:pPr/>
              <a:t>17/01/2021</a:t>
            </a:fld>
            <a:endParaRPr lang="fr-FR" sz="1200" dirty="0">
              <a:solidFill>
                <a:srgbClr val="00B3CC"/>
              </a:solidFill>
              <a:latin typeface="+mj-lt"/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62BB16F1-E4BF-2643-BB0B-CC42FB4F064A}"/>
              </a:ext>
            </a:extLst>
          </p:cNvPr>
          <p:cNvSpPr txBox="1">
            <a:spLocks/>
          </p:cNvSpPr>
          <p:nvPr/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rgbClr val="153449"/>
                </a:solidFill>
                <a:latin typeface="+mj-lt"/>
              </a:rPr>
              <a:t>G. Lamanna</a:t>
            </a:r>
            <a:endParaRPr lang="fr-FR" sz="1200" dirty="0">
              <a:solidFill>
                <a:srgbClr val="153449"/>
              </a:solidFill>
              <a:latin typeface="+mj-lt"/>
            </a:endParaRP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A0245CF0-07BB-E649-8E78-C2FE83DE8124}"/>
              </a:ext>
            </a:extLst>
          </p:cNvPr>
          <p:cNvSpPr txBox="1">
            <a:spLocks/>
          </p:cNvSpPr>
          <p:nvPr/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A19AD89-17DE-4EAC-B060-CF86C17F7722}" type="slidenum">
              <a:rPr lang="fr-FR" sz="1200" smtClean="0">
                <a:latin typeface="+mj-lt"/>
              </a:rPr>
              <a:pPr/>
              <a:t>9</a:t>
            </a:fld>
            <a:endParaRPr lang="fr-FR" sz="12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4B7292-BD79-DD43-AEEA-6F05F9834423}"/>
              </a:ext>
            </a:extLst>
          </p:cNvPr>
          <p:cNvSpPr/>
          <p:nvPr/>
        </p:nvSpPr>
        <p:spPr>
          <a:xfrm>
            <a:off x="242485" y="1737220"/>
            <a:ext cx="634446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dirty="0">
              <a:latin typeface="+mn-lt"/>
            </a:endParaRPr>
          </a:p>
          <a:p>
            <a:r>
              <a:rPr lang="en-GB" sz="1400" dirty="0">
                <a:latin typeface="+mn-lt"/>
              </a:rPr>
              <a:t>After having supported CLIC,</a:t>
            </a:r>
          </a:p>
          <a:p>
            <a:r>
              <a:rPr lang="en-GB" sz="1400" dirty="0">
                <a:latin typeface="+mn-lt"/>
              </a:rPr>
              <a:t>LAPP among the French (IN2P3 and CEA) institutes supporting the FCC option:</a:t>
            </a:r>
          </a:p>
          <a:p>
            <a:pPr lvl="1"/>
            <a:r>
              <a:rPr lang="en-GB" sz="1200" dirty="0">
                <a:latin typeface="+mn-lt"/>
              </a:rPr>
              <a:t>First the FCC-</a:t>
            </a:r>
            <a:r>
              <a:rPr lang="en-GB" sz="1200" dirty="0" err="1">
                <a:latin typeface="+mn-lt"/>
              </a:rPr>
              <a:t>ee</a:t>
            </a:r>
            <a:r>
              <a:rPr lang="en-GB" sz="1200" dirty="0">
                <a:latin typeface="+mn-lt"/>
              </a:rPr>
              <a:t> from the Z-pole (90 GeV) to 400 GeV, covering both the electroweak, Higgs and top sectors, in order to obtain ultimate precisions on Standard Model parameters and observe deviations pointing to a new physics scale. The FCC-</a:t>
            </a:r>
            <a:r>
              <a:rPr lang="en-GB" sz="1200" dirty="0" err="1">
                <a:latin typeface="+mn-lt"/>
              </a:rPr>
              <a:t>hh</a:t>
            </a:r>
            <a:r>
              <a:rPr lang="en-GB" sz="1200" dirty="0">
                <a:latin typeface="+mn-lt"/>
              </a:rPr>
              <a:t> collider at 100 </a:t>
            </a:r>
            <a:r>
              <a:rPr lang="en-GB" sz="1200" dirty="0" err="1">
                <a:latin typeface="+mn-lt"/>
              </a:rPr>
              <a:t>TeV</a:t>
            </a:r>
            <a:r>
              <a:rPr lang="en-GB" sz="1200" dirty="0">
                <a:latin typeface="+mn-lt"/>
              </a:rPr>
              <a:t> centre-of-mass energy, would follow.</a:t>
            </a:r>
          </a:p>
          <a:p>
            <a:pPr lvl="1"/>
            <a:endParaRPr lang="en-GB" sz="1400" dirty="0">
              <a:latin typeface="+mn-lt"/>
            </a:endParaRPr>
          </a:p>
          <a:p>
            <a:r>
              <a:rPr lang="en-GB" sz="1400" i="1" dirty="0">
                <a:latin typeface="+mn-lt"/>
              </a:rPr>
              <a:t>(A tunnel of 100 km circumference would be drilled for 75% of its extension</a:t>
            </a:r>
          </a:p>
          <a:p>
            <a:r>
              <a:rPr lang="en-GB" sz="1400" i="1" dirty="0">
                <a:latin typeface="+mn-lt"/>
              </a:rPr>
              <a:t> in our French Haute </a:t>
            </a:r>
            <a:r>
              <a:rPr lang="en-GB" sz="1400" i="1" dirty="0" err="1">
                <a:latin typeface="+mn-lt"/>
              </a:rPr>
              <a:t>Savoie</a:t>
            </a:r>
            <a:r>
              <a:rPr lang="en-GB" sz="1400" i="1" dirty="0">
                <a:latin typeface="+mn-lt"/>
              </a:rPr>
              <a:t> department, with an interaction point located</a:t>
            </a:r>
          </a:p>
          <a:p>
            <a:r>
              <a:rPr lang="en-GB" sz="1400" i="1" dirty="0">
                <a:latin typeface="+mn-lt"/>
              </a:rPr>
              <a:t> a few km from LAPP.)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B233EE3-1422-8548-BC90-EA4A13249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248436"/>
            <a:ext cx="3686934" cy="18645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7BB1874-9F08-D042-B19B-2813559F7C4F}"/>
              </a:ext>
            </a:extLst>
          </p:cNvPr>
          <p:cNvSpPr/>
          <p:nvPr/>
        </p:nvSpPr>
        <p:spPr>
          <a:xfrm>
            <a:off x="1913434" y="8701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dirty="0">
                <a:solidFill>
                  <a:srgbClr val="232BAB"/>
                </a:solidFill>
                <a:latin typeface="+mn-lt"/>
              </a:rPr>
              <a:t>Structure, workforce and scientific orientations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FFB69A0-711F-4342-A68A-254B53E1C31B}"/>
              </a:ext>
            </a:extLst>
          </p:cNvPr>
          <p:cNvGrpSpPr/>
          <p:nvPr/>
        </p:nvGrpSpPr>
        <p:grpSpPr>
          <a:xfrm>
            <a:off x="5855435" y="3519540"/>
            <a:ext cx="2933796" cy="2933796"/>
            <a:chOff x="5102773" y="779856"/>
            <a:chExt cx="2933796" cy="293379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80B6D24-34CC-7348-AA29-5AEF4E5BD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2773" y="779856"/>
              <a:ext cx="2933796" cy="2933796"/>
            </a:xfrm>
            <a:prstGeom prst="rect">
              <a:avLst/>
            </a:prstGeom>
          </p:spPr>
        </p:pic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38E6116D-9501-FD43-91A0-C0AE2B49B608}"/>
                </a:ext>
              </a:extLst>
            </p:cNvPr>
            <p:cNvSpPr/>
            <p:nvPr/>
          </p:nvSpPr>
          <p:spPr>
            <a:xfrm>
              <a:off x="5834289" y="1124744"/>
              <a:ext cx="1676023" cy="1584176"/>
            </a:xfrm>
            <a:prstGeom prst="ellipse">
              <a:avLst/>
            </a:prstGeom>
            <a:noFill/>
            <a:ln>
              <a:solidFill>
                <a:srgbClr val="EE1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B4C2A31-70FB-024F-8C39-60D173309610}"/>
                </a:ext>
              </a:extLst>
            </p:cNvPr>
            <p:cNvSpPr txBox="1"/>
            <p:nvPr/>
          </p:nvSpPr>
          <p:spPr>
            <a:xfrm>
              <a:off x="6619746" y="2708920"/>
              <a:ext cx="6639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002060"/>
                  </a:solidFill>
                </a:rPr>
                <a:t>LAPP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13CF24C-C426-B54F-9091-A2BA60244E5F}"/>
                </a:ext>
              </a:extLst>
            </p:cNvPr>
            <p:cNvSpPr txBox="1"/>
            <p:nvPr/>
          </p:nvSpPr>
          <p:spPr>
            <a:xfrm>
              <a:off x="6956956" y="2092865"/>
              <a:ext cx="5533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EE11FF"/>
                  </a:solidFill>
                </a:rPr>
                <a:t>FCC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DC4BB23-1D14-304C-8CB4-C649BBB80B0A}"/>
                </a:ext>
              </a:extLst>
            </p:cNvPr>
            <p:cNvSpPr txBox="1"/>
            <p:nvPr/>
          </p:nvSpPr>
          <p:spPr>
            <a:xfrm>
              <a:off x="5925325" y="921696"/>
              <a:ext cx="69442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002060"/>
                  </a:solidFill>
                </a:rPr>
                <a:t>CERN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773B3A8-3AAB-4944-A581-A11298109996}"/>
              </a:ext>
            </a:extLst>
          </p:cNvPr>
          <p:cNvSpPr/>
          <p:nvPr/>
        </p:nvSpPr>
        <p:spPr>
          <a:xfrm>
            <a:off x="242485" y="1131894"/>
            <a:ext cx="63444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latin typeface="+mn-lt"/>
              </a:rPr>
              <a:t>We</a:t>
            </a:r>
            <a:r>
              <a:rPr lang="fr-FR" sz="1400" dirty="0">
                <a:latin typeface="+mn-lt"/>
              </a:rPr>
              <a:t> are part of the EU </a:t>
            </a:r>
            <a:r>
              <a:rPr lang="fr-FR" sz="1400" b="1" dirty="0">
                <a:latin typeface="+mn-lt"/>
              </a:rPr>
              <a:t>H2020 FCCIS – The Future </a:t>
            </a:r>
            <a:r>
              <a:rPr lang="fr-FR" sz="1400" b="1" dirty="0" err="1">
                <a:latin typeface="+mn-lt"/>
              </a:rPr>
              <a:t>Circular</a:t>
            </a:r>
            <a:r>
              <a:rPr lang="fr-FR" sz="1400" b="1" dirty="0">
                <a:latin typeface="+mn-lt"/>
              </a:rPr>
              <a:t> </a:t>
            </a:r>
            <a:r>
              <a:rPr lang="fr-FR" sz="1400" b="1" dirty="0" err="1">
                <a:latin typeface="+mn-lt"/>
              </a:rPr>
              <a:t>Collider</a:t>
            </a:r>
            <a:r>
              <a:rPr lang="fr-FR" sz="1400" b="1" dirty="0">
                <a:latin typeface="+mn-lt"/>
              </a:rPr>
              <a:t> Innovation </a:t>
            </a:r>
            <a:r>
              <a:rPr lang="fr-FR" sz="1400" b="1" dirty="0" err="1">
                <a:latin typeface="+mn-lt"/>
              </a:rPr>
              <a:t>Study</a:t>
            </a:r>
            <a:r>
              <a:rPr lang="fr-FR" sz="1400" b="1" dirty="0">
                <a:latin typeface="+mn-lt"/>
              </a:rPr>
              <a:t> </a:t>
            </a:r>
            <a:r>
              <a:rPr lang="fr-FR" sz="1400" dirty="0">
                <a:latin typeface="+mn-lt"/>
              </a:rPr>
              <a:t>international consortium.</a:t>
            </a:r>
            <a:br>
              <a:rPr lang="fr-FR" sz="1400" dirty="0">
                <a:latin typeface="+mn-lt"/>
              </a:rPr>
            </a:br>
            <a:r>
              <a:rPr lang="fr-FR" sz="1400" dirty="0">
                <a:latin typeface="+mn-lt"/>
              </a:rPr>
              <a:t>(</a:t>
            </a:r>
            <a:r>
              <a:rPr lang="fr-FR" sz="1400" dirty="0" err="1">
                <a:latin typeface="+mn-lt"/>
              </a:rPr>
              <a:t>grant</a:t>
            </a:r>
            <a:r>
              <a:rPr lang="fr-FR" sz="1400" dirty="0">
                <a:latin typeface="+mn-lt"/>
              </a:rPr>
              <a:t> agreement no. 951754).</a:t>
            </a:r>
          </a:p>
        </p:txBody>
      </p:sp>
      <p:pic>
        <p:nvPicPr>
          <p:cNvPr id="1026" name="Picture 2" descr="example graphic">
            <a:extLst>
              <a:ext uri="{FF2B5EF4-FFF2-40B4-BE49-F238E27FC236}">
                <a16:creationId xmlns:a16="http://schemas.microsoft.com/office/drawing/2014/main" id="{A9DA7103-7619-D046-9F32-EFBF03939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494" y="662292"/>
            <a:ext cx="1842550" cy="26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661453"/>
      </p:ext>
    </p:extLst>
  </p:cSld>
  <p:clrMapOvr>
    <a:masterClrMapping/>
  </p:clrMapOvr>
</p:sld>
</file>

<file path=ppt/theme/theme1.xml><?xml version="1.0" encoding="utf-8"?>
<a:theme xmlns:a="http://schemas.openxmlformats.org/drawingml/2006/main" name="Reunion 27 Avri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5" id="{E074ECB9-020E-4D20-A477-E2AC00260BA9}" vid="{B1DFA23E-29DC-4ED1-8E73-A914095A767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Reunion 27 Avril.potx</Template>
  <TotalTime>68316</TotalTime>
  <Words>1338</Words>
  <Application>Microsoft Macintosh PowerPoint</Application>
  <PresentationFormat>Affichage à l'écran (4:3)</PresentationFormat>
  <Paragraphs>246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</vt:lpstr>
      <vt:lpstr>Century Gothic</vt:lpstr>
      <vt:lpstr>Courier New</vt:lpstr>
      <vt:lpstr>Symbol</vt:lpstr>
      <vt:lpstr>Reunion 27 Avril</vt:lpstr>
      <vt:lpstr>LAPP 2021-2025 strategy G. Lamanna 18 January 2021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 Sous-titre de la présentation Jeudi 17 mars 2016</dc:title>
  <dc:creator>mievre</dc:creator>
  <cp:lastModifiedBy>Microsoft Office User</cp:lastModifiedBy>
  <cp:revision>782</cp:revision>
  <cp:lastPrinted>2021-01-18T07:56:12Z</cp:lastPrinted>
  <dcterms:created xsi:type="dcterms:W3CDTF">2016-03-30T13:11:02Z</dcterms:created>
  <dcterms:modified xsi:type="dcterms:W3CDTF">2021-01-18T13:00:11Z</dcterms:modified>
</cp:coreProperties>
</file>