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57" r:id="rId4"/>
    <p:sldId id="266" r:id="rId5"/>
    <p:sldId id="264" r:id="rId6"/>
    <p:sldId id="260" r:id="rId7"/>
    <p:sldId id="261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13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8EA5C-3821-4CE5-A180-F43B15F9173D}" type="datetimeFigureOut">
              <a:rPr lang="fr-FR" smtClean="0"/>
              <a:t>12/11/2020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9488A-F7B5-4721-BD7B-24B29DAB694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9130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32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4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82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603" name="Espace réservé du titre 1"/>
          <p:cNvSpPr>
            <a:spLocks noGrp="1"/>
          </p:cNvSpPr>
          <p:nvPr>
            <p:ph type="ctrTitle" hasCustomPrompt="1"/>
          </p:nvPr>
        </p:nvSpPr>
        <p:spPr>
          <a:xfrm>
            <a:off x="2987825" y="3140970"/>
            <a:ext cx="6620272" cy="1470025"/>
          </a:xfrm>
        </p:spPr>
        <p:txBody>
          <a:bodyPr/>
          <a:lstStyle>
            <a:lvl1pPr algn="l">
              <a:defRPr sz="36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sz="3600" b="1" dirty="0">
                <a:solidFill>
                  <a:srgbClr val="153449"/>
                </a:solidFill>
              </a:rPr>
              <a:t>Titre de la présentation</a:t>
            </a:r>
            <a:br>
              <a:rPr lang="fr-FR" sz="3600" b="1" dirty="0">
                <a:solidFill>
                  <a:srgbClr val="153449"/>
                </a:solidFill>
              </a:rPr>
            </a:br>
            <a:r>
              <a:rPr lang="fr-FR" sz="2300" dirty="0">
                <a:solidFill>
                  <a:srgbClr val="01B2CD"/>
                </a:solidFill>
              </a:rPr>
              <a:t>Sous-titre de la présentation</a:t>
            </a:r>
            <a:br>
              <a:rPr lang="fr-FR" sz="2300" dirty="0">
                <a:solidFill>
                  <a:srgbClr val="01B2CD"/>
                </a:solidFill>
              </a:rPr>
            </a:br>
            <a:r>
              <a:rPr lang="fr-FR" sz="1800" dirty="0">
                <a:solidFill>
                  <a:srgbClr val="153449"/>
                </a:solidFill>
              </a:rPr>
              <a:t>7 MARS </a:t>
            </a:r>
            <a:r>
              <a:rPr lang="fr-FR" sz="1800" baseline="0" dirty="0">
                <a:solidFill>
                  <a:srgbClr val="153449"/>
                </a:solidFill>
              </a:rPr>
              <a:t>2016</a:t>
            </a:r>
            <a:endParaRPr lang="fr-FR" sz="1800" dirty="0">
              <a:solidFill>
                <a:srgbClr val="1534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767781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Cliquez pour modifier le style des sous-titres du masque</a:t>
            </a:r>
            <a:endParaRPr lang="fr-FR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12/11/2020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369" y="6454800"/>
            <a:ext cx="1032428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4197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12/11/2020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4375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12/11/2020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3999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8279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12/11/2020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52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3999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4293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10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12/11/2020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1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1351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Annecy,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12/11/2020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G. </a:t>
            </a:r>
            <a:r>
              <a:rPr lang="fr-FR" dirty="0" err="1">
                <a:solidFill>
                  <a:srgbClr val="153449"/>
                </a:solidFill>
              </a:rPr>
              <a:t>Lamanna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950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7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94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5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1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11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33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4DD8-FAA0-415C-99E0-500F920E3EAA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4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805200" y="68400"/>
            <a:ext cx="5126400" cy="4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285876" y="1600202"/>
            <a:ext cx="74009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3" name="Espace réservé du contenu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00" y="205202"/>
            <a:ext cx="1080000" cy="358729"/>
          </a:xfrm>
          <a:prstGeom prst="rect">
            <a:avLst/>
          </a:prstGeom>
        </p:spPr>
      </p:pic>
      <p:sp>
        <p:nvSpPr>
          <p:cNvPr id="14" name="Espace réservé de la date 4"/>
          <p:cNvSpPr>
            <a:spLocks noGrp="1"/>
          </p:cNvSpPr>
          <p:nvPr>
            <p:ph type="dt" sz="half" idx="2"/>
          </p:nvPr>
        </p:nvSpPr>
        <p:spPr>
          <a:xfrm>
            <a:off x="1187624" y="6454800"/>
            <a:ext cx="2633464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Annecy,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12/11/2020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5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4294212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G. </a:t>
            </a:r>
            <a:r>
              <a:rPr lang="fr-FR" dirty="0" err="1">
                <a:solidFill>
                  <a:srgbClr val="153449"/>
                </a:solidFill>
              </a:rPr>
              <a:t>Lamanna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6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7884369" y="6453336"/>
            <a:ext cx="1032428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B3CC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1112400" y="6472800"/>
            <a:ext cx="7732800" cy="0"/>
          </a:xfrm>
          <a:prstGeom prst="line">
            <a:avLst/>
          </a:prstGeom>
          <a:ln w="12700">
            <a:solidFill>
              <a:srgbClr val="00B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720000" y="640800"/>
            <a:ext cx="6505200" cy="0"/>
          </a:xfrm>
          <a:prstGeom prst="line">
            <a:avLst/>
          </a:prstGeom>
          <a:ln w="12700">
            <a:solidFill>
              <a:srgbClr val="00B4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814400" y="561600"/>
            <a:ext cx="6199200" cy="3600"/>
          </a:xfrm>
          <a:prstGeom prst="line">
            <a:avLst/>
          </a:prstGeom>
          <a:ln w="12700">
            <a:solidFill>
              <a:srgbClr val="173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31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7354A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512168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chemeClr val="accent1">
                    <a:lumMod val="50000"/>
                  </a:schemeClr>
                </a:solidFill>
              </a:rPr>
              <a:t>Réunion de service électronique</a:t>
            </a:r>
            <a:br>
              <a:rPr lang="fr-FR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fr-FR" sz="4000" dirty="0" smtClean="0">
                <a:solidFill>
                  <a:schemeClr val="accent1">
                    <a:lumMod val="50000"/>
                  </a:schemeClr>
                </a:solidFill>
              </a:rPr>
              <a:t>12/11/2020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539552" y="836712"/>
            <a:ext cx="8424936" cy="5832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600" b="1" u="sng" dirty="0" smtClean="0">
                <a:solidFill>
                  <a:schemeClr val="tx2"/>
                </a:solidFill>
              </a:rPr>
              <a:t>Confinement #2:</a:t>
            </a:r>
            <a:r>
              <a:rPr lang="fr-FR" sz="1600" dirty="0" smtClean="0">
                <a:solidFill>
                  <a:schemeClr val="tx2"/>
                </a:solidFill>
              </a:rPr>
              <a:t> vos retours? </a:t>
            </a:r>
            <a:r>
              <a:rPr lang="fr-FR" sz="1600" dirty="0">
                <a:solidFill>
                  <a:schemeClr val="tx2"/>
                </a:solidFill>
              </a:rPr>
              <a:t>Présence au labo? Ouverture </a:t>
            </a:r>
            <a:r>
              <a:rPr lang="fr-FR" sz="1600" dirty="0">
                <a:solidFill>
                  <a:schemeClr val="tx2"/>
                </a:solidFill>
              </a:rPr>
              <a:t>d’un créneau visio </a:t>
            </a:r>
            <a:r>
              <a:rPr lang="fr-FR" sz="1600" dirty="0" smtClean="0">
                <a:solidFill>
                  <a:schemeClr val="tx2"/>
                </a:solidFill>
              </a:rPr>
              <a:t>hebdomadaire?</a:t>
            </a:r>
          </a:p>
          <a:p>
            <a:pPr algn="l"/>
            <a:endParaRPr lang="fr-FR" sz="1600" b="1" u="sng" dirty="0" smtClean="0">
              <a:solidFill>
                <a:schemeClr val="tx2"/>
              </a:solidFill>
            </a:endParaRPr>
          </a:p>
          <a:p>
            <a:pPr algn="l"/>
            <a:r>
              <a:rPr lang="fr-FR" sz="1600" b="1" u="sng" dirty="0" smtClean="0">
                <a:solidFill>
                  <a:schemeClr val="tx2"/>
                </a:solidFill>
              </a:rPr>
              <a:t>RH</a:t>
            </a:r>
            <a:r>
              <a:rPr lang="fr-FR" sz="1600" dirty="0" smtClean="0">
                <a:solidFill>
                  <a:schemeClr val="tx2"/>
                </a:solidFill>
              </a:rPr>
              <a:t>: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Arbitrages CDD 2021 pas encore finalisés.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marge très limitée à cause du plafond d’emplois, ~10 CDD ITA IN2P3 en 2021 pour des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« actions pompiers » (?).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Postes permanents IN2P3 2021: 27 ITAs dont 3 ingénieurs-chercheurs (LPCCaen, IJClab, Ganil).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Postes LAPP 2021:</a:t>
            </a:r>
          </a:p>
          <a:p>
            <a:pPr marL="742950" lvl="1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NOEMI IR BAP E expert infrastructure.</a:t>
            </a:r>
          </a:p>
          <a:p>
            <a:pPr marL="742950" lvl="1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NOEMI AI BAP J.</a:t>
            </a:r>
          </a:p>
          <a:p>
            <a:pPr marL="742950" lvl="1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FSEP BAP G responsable logistique du site LAPP-LAPTh-Ulisse.</a:t>
            </a:r>
          </a:p>
          <a:p>
            <a:pPr marL="742950" lvl="1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FSEP IR BAP C physicien des accélérateurs.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Promotions au choix: tableau pour décembre.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Arrivée de François Frappez en janvier 2021 (IR analogique Virgo).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Stagiaires </a:t>
            </a:r>
            <a:r>
              <a:rPr lang="fr-FR" sz="1600" dirty="0">
                <a:solidFill>
                  <a:schemeClr val="tx2"/>
                </a:solidFill>
              </a:rPr>
              <a:t>2021: ATLAS </a:t>
            </a:r>
            <a:r>
              <a:rPr lang="fr-FR" sz="1600" dirty="0" smtClean="0">
                <a:solidFill>
                  <a:schemeClr val="tx2"/>
                </a:solidFill>
              </a:rPr>
              <a:t>ITK (DUT MP), </a:t>
            </a:r>
            <a:r>
              <a:rPr lang="fr-FR" sz="1600" dirty="0">
                <a:solidFill>
                  <a:schemeClr val="tx2"/>
                </a:solidFill>
              </a:rPr>
              <a:t>autres prévus?</a:t>
            </a:r>
          </a:p>
          <a:p>
            <a:pPr algn="l"/>
            <a:endParaRPr lang="fr-FR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53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467544" y="476672"/>
            <a:ext cx="8424936" cy="136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 algn="l">
              <a:buFontTx/>
              <a:buChar char="-"/>
            </a:pPr>
            <a:endParaRPr lang="fr-FR" sz="1600" dirty="0">
              <a:solidFill>
                <a:schemeClr val="tx2"/>
              </a:solidFill>
            </a:endParaRPr>
          </a:p>
          <a:p>
            <a:pPr algn="l"/>
            <a:r>
              <a:rPr lang="fr-FR" sz="1600" b="1" u="sng" dirty="0" smtClean="0">
                <a:solidFill>
                  <a:schemeClr val="tx2"/>
                </a:solidFill>
              </a:rPr>
              <a:t>Organigramme service/labo</a:t>
            </a:r>
            <a:r>
              <a:rPr lang="fr-FR" sz="1600" dirty="0" smtClean="0">
                <a:solidFill>
                  <a:schemeClr val="tx2"/>
                </a:solidFill>
              </a:rPr>
              <a:t>: </a:t>
            </a:r>
            <a:r>
              <a:rPr lang="fr-FR" sz="1600" dirty="0">
                <a:solidFill>
                  <a:schemeClr val="tx2"/>
                </a:solidFill>
              </a:rPr>
              <a:t>G</a:t>
            </a:r>
            <a:r>
              <a:rPr lang="fr-FR" sz="1600" dirty="0" smtClean="0">
                <a:solidFill>
                  <a:schemeClr val="tx2"/>
                </a:solidFill>
              </a:rPr>
              <a:t>iovanni désirait afficher une </a:t>
            </a:r>
            <a:r>
              <a:rPr lang="fr-FR" sz="1600" dirty="0" smtClean="0">
                <a:solidFill>
                  <a:schemeClr val="tx2"/>
                </a:solidFill>
              </a:rPr>
              <a:t>organisation en</a:t>
            </a:r>
            <a:r>
              <a:rPr lang="fr-FR" sz="1600" dirty="0" smtClean="0">
                <a:solidFill>
                  <a:schemeClr val="tx2"/>
                </a:solidFill>
              </a:rPr>
              <a:t> </a:t>
            </a:r>
            <a:r>
              <a:rPr lang="fr-FR" sz="1600" dirty="0" smtClean="0">
                <a:solidFill>
                  <a:schemeClr val="tx2"/>
                </a:solidFill>
              </a:rPr>
              <a:t>« département ».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Je n’ai pas identifié cette </a:t>
            </a:r>
            <a:r>
              <a:rPr lang="fr-FR" sz="1600" dirty="0" smtClean="0">
                <a:solidFill>
                  <a:schemeClr val="tx2"/>
                </a:solidFill>
              </a:rPr>
              <a:t>organisation </a:t>
            </a:r>
            <a:r>
              <a:rPr lang="fr-FR" sz="1600" dirty="0" smtClean="0">
                <a:solidFill>
                  <a:schemeClr val="tx2"/>
                </a:solidFill>
              </a:rPr>
              <a:t>et j’ai préféré afficher nos domaines de compétences.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Des avis?</a:t>
            </a:r>
          </a:p>
          <a:p>
            <a:pPr algn="l"/>
            <a:endParaRPr lang="fr-FR" sz="1600" dirty="0">
              <a:solidFill>
                <a:schemeClr val="tx2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464" y="2492896"/>
            <a:ext cx="8073699" cy="164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35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395536" y="476672"/>
            <a:ext cx="8424936" cy="6192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600" b="1" u="sng" dirty="0" smtClean="0">
                <a:solidFill>
                  <a:schemeClr val="tx2"/>
                </a:solidFill>
              </a:rPr>
              <a:t>Rencontre avec Giovanni</a:t>
            </a:r>
            <a:r>
              <a:rPr lang="fr-FR" sz="1600" dirty="0" smtClean="0">
                <a:solidFill>
                  <a:schemeClr val="tx2"/>
                </a:solidFill>
              </a:rPr>
              <a:t>:</a:t>
            </a:r>
          </a:p>
          <a:p>
            <a:pPr algn="l"/>
            <a:r>
              <a:rPr lang="fr-FR" sz="1600" dirty="0">
                <a:solidFill>
                  <a:schemeClr val="tx2"/>
                </a:solidFill>
              </a:rPr>
              <a:t>P</a:t>
            </a:r>
            <a:r>
              <a:rPr lang="fr-FR" sz="1600" dirty="0" smtClean="0">
                <a:solidFill>
                  <a:schemeClr val="tx2"/>
                </a:solidFill>
              </a:rPr>
              <a:t>référable en présentiel? après la mise en place de la nouvelle direction?</a:t>
            </a:r>
          </a:p>
          <a:p>
            <a:pPr algn="l"/>
            <a:endParaRPr lang="fr-FR" sz="1600" dirty="0">
              <a:solidFill>
                <a:schemeClr val="tx2"/>
              </a:solidFill>
            </a:endParaRPr>
          </a:p>
          <a:p>
            <a:pPr algn="l"/>
            <a:r>
              <a:rPr lang="fr-FR" sz="1600" b="1" u="sng" dirty="0" smtClean="0">
                <a:solidFill>
                  <a:schemeClr val="tx2"/>
                </a:solidFill>
              </a:rPr>
              <a:t>Rencontre avec R. Cledassou</a:t>
            </a:r>
            <a:r>
              <a:rPr lang="fr-FR" sz="1600" dirty="0" smtClean="0">
                <a:solidFill>
                  <a:schemeClr val="tx2"/>
                </a:solidFill>
              </a:rPr>
              <a:t>: des retours, des avis?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Journées R&amp;T reportées en octobre 2021.</a:t>
            </a:r>
          </a:p>
          <a:p>
            <a:pPr algn="l"/>
            <a:endParaRPr lang="fr-FR" sz="1600" dirty="0">
              <a:solidFill>
                <a:schemeClr val="tx2"/>
              </a:solidFill>
            </a:endParaRPr>
          </a:p>
          <a:p>
            <a:pPr algn="l"/>
            <a:r>
              <a:rPr lang="fr-FR" sz="1600" b="1" u="sng" dirty="0" smtClean="0">
                <a:solidFill>
                  <a:schemeClr val="tx2"/>
                </a:solidFill>
              </a:rPr>
              <a:t>CS IN2P3 2021</a:t>
            </a:r>
            <a:r>
              <a:rPr lang="fr-FR" sz="1600" dirty="0" smtClean="0">
                <a:solidFill>
                  <a:schemeClr val="tx2"/>
                </a:solidFill>
              </a:rPr>
              <a:t>: </a:t>
            </a:r>
            <a:r>
              <a:rPr lang="fr-FR" sz="1600" dirty="0">
                <a:solidFill>
                  <a:schemeClr val="tx2"/>
                </a:solidFill>
              </a:rPr>
              <a:t>G</a:t>
            </a:r>
            <a:r>
              <a:rPr lang="fr-FR" sz="1600" dirty="0" smtClean="0">
                <a:solidFill>
                  <a:schemeClr val="tx2"/>
                </a:solidFill>
              </a:rPr>
              <a:t>iovanni désire que le LAPP participe à la discussion sur la stratégie des R&amp;D accélérateurs.</a:t>
            </a:r>
          </a:p>
          <a:p>
            <a:pPr algn="l"/>
            <a:endParaRPr lang="fr-FR" sz="1600" dirty="0" smtClean="0">
              <a:solidFill>
                <a:schemeClr val="tx2"/>
              </a:solidFill>
            </a:endParaRPr>
          </a:p>
          <a:p>
            <a:pPr algn="l"/>
            <a:r>
              <a:rPr lang="fr-FR" sz="1600" b="1" u="sng" dirty="0">
                <a:solidFill>
                  <a:schemeClr val="tx2"/>
                </a:solidFill>
              </a:rPr>
              <a:t>Pool, ateliers</a:t>
            </a:r>
            <a:r>
              <a:rPr lang="fr-FR" sz="1600" dirty="0">
                <a:solidFill>
                  <a:schemeClr val="tx2"/>
                </a:solidFill>
              </a:rPr>
              <a:t>:</a:t>
            </a:r>
          </a:p>
          <a:p>
            <a:pPr marL="285750" indent="-285750" algn="l">
              <a:buFontTx/>
              <a:buChar char="-"/>
            </a:pPr>
            <a:r>
              <a:rPr lang="fr-FR" sz="1600" dirty="0">
                <a:solidFill>
                  <a:schemeClr val="tx2"/>
                </a:solidFill>
              </a:rPr>
              <a:t>Pool: travaux finis, étagères montées. Fermeture prochainement par badge.</a:t>
            </a:r>
          </a:p>
          <a:p>
            <a:pPr marL="285750" indent="-285750" algn="l">
              <a:buFontTx/>
              <a:buChar char="-"/>
            </a:pPr>
            <a:r>
              <a:rPr lang="fr-FR" sz="1600" dirty="0">
                <a:solidFill>
                  <a:schemeClr val="tx2"/>
                </a:solidFill>
              </a:rPr>
              <a:t>Matériels à regrouper, réorganisation des fournitures</a:t>
            </a:r>
            <a:r>
              <a:rPr lang="fr-FR" sz="1600" dirty="0" smtClean="0">
                <a:solidFill>
                  <a:schemeClr val="tx2"/>
                </a:solidFill>
              </a:rPr>
              <a:t>. MAJ Wiki? Autre système?</a:t>
            </a:r>
            <a:endParaRPr lang="fr-FR" sz="1600" dirty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fr-FR" sz="1600" dirty="0">
                <a:solidFill>
                  <a:schemeClr val="tx2"/>
                </a:solidFill>
              </a:rPr>
              <a:t>Réorganisation ateliers, gravure, labos? Fermeture par badges?</a:t>
            </a:r>
          </a:p>
          <a:p>
            <a:pPr marL="285750" indent="-285750" algn="l">
              <a:buFontTx/>
              <a:buChar char="-"/>
            </a:pPr>
            <a:endParaRPr lang="fr-FR" sz="1600" dirty="0">
              <a:solidFill>
                <a:schemeClr val="tx2"/>
              </a:solidFill>
            </a:endParaRPr>
          </a:p>
          <a:p>
            <a:pPr algn="l"/>
            <a:r>
              <a:rPr lang="fr-FR" sz="1600" b="1" u="sng" dirty="0">
                <a:solidFill>
                  <a:schemeClr val="tx2"/>
                </a:solidFill>
              </a:rPr>
              <a:t>Matériels/budget:</a:t>
            </a:r>
            <a:r>
              <a:rPr lang="fr-FR" sz="1600" b="1" dirty="0">
                <a:solidFill>
                  <a:schemeClr val="tx2"/>
                </a:solidFill>
              </a:rPr>
              <a:t> </a:t>
            </a:r>
            <a:r>
              <a:rPr lang="fr-FR" sz="1600" dirty="0">
                <a:solidFill>
                  <a:schemeClr val="tx2"/>
                </a:solidFill>
              </a:rPr>
              <a:t>analyseur de réseau ENA </a:t>
            </a:r>
            <a:r>
              <a:rPr lang="fr-FR" sz="1600" dirty="0" smtClean="0">
                <a:solidFill>
                  <a:schemeClr val="tx2"/>
                </a:solidFill>
              </a:rPr>
              <a:t>E5071C reçu </a:t>
            </a:r>
            <a:r>
              <a:rPr lang="fr-FR" sz="1600" dirty="0">
                <a:solidFill>
                  <a:schemeClr val="tx2"/>
                </a:solidFill>
              </a:rPr>
              <a:t>mais pas </a:t>
            </a:r>
            <a:r>
              <a:rPr lang="fr-FR" sz="1600" dirty="0" smtClean="0">
                <a:solidFill>
                  <a:schemeClr val="tx2"/>
                </a:solidFill>
              </a:rPr>
              <a:t>encore testé</a:t>
            </a:r>
            <a:r>
              <a:rPr lang="fr-FR" sz="1600" dirty="0" smtClean="0">
                <a:solidFill>
                  <a:schemeClr val="tx2"/>
                </a:solidFill>
              </a:rPr>
              <a:t>.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Option Enhanced Timing Analysis incluse </a:t>
            </a:r>
            <a:r>
              <a:rPr lang="fr-FR" sz="1600" dirty="0">
                <a:solidFill>
                  <a:schemeClr val="tx2"/>
                </a:solidFill>
              </a:rPr>
              <a:t>(TDR, eye diag</a:t>
            </a:r>
            <a:r>
              <a:rPr lang="fr-FR" sz="1600" dirty="0" smtClean="0">
                <a:solidFill>
                  <a:schemeClr val="tx2"/>
                </a:solidFill>
              </a:rPr>
              <a:t>.).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Cout </a:t>
            </a:r>
            <a:r>
              <a:rPr lang="fr-FR" sz="1600" dirty="0">
                <a:solidFill>
                  <a:schemeClr val="tx2"/>
                </a:solidFill>
              </a:rPr>
              <a:t>total: 36519€ (Electrorent</a:t>
            </a:r>
            <a:r>
              <a:rPr lang="fr-FR" sz="1600" dirty="0" smtClean="0">
                <a:solidFill>
                  <a:schemeClr val="tx2"/>
                </a:solidFill>
              </a:rPr>
              <a:t>) Atlas+service+labo.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Budget 2020 dépassé avec les prochains PCs.</a:t>
            </a:r>
            <a:endParaRPr lang="fr-FR" sz="1600" dirty="0">
              <a:solidFill>
                <a:schemeClr val="tx2"/>
              </a:solidFill>
            </a:endParaRPr>
          </a:p>
          <a:p>
            <a:pPr algn="l"/>
            <a:endParaRPr lang="fr-FR" sz="1600" dirty="0">
              <a:solidFill>
                <a:schemeClr val="tx2"/>
              </a:solidFill>
            </a:endParaRPr>
          </a:p>
          <a:p>
            <a:pPr algn="l"/>
            <a:r>
              <a:rPr lang="fr-FR" sz="1600" b="1" u="sng" dirty="0">
                <a:solidFill>
                  <a:schemeClr val="tx2"/>
                </a:solidFill>
              </a:rPr>
              <a:t>Licences europractice</a:t>
            </a:r>
            <a:r>
              <a:rPr lang="fr-FR" sz="1600" dirty="0">
                <a:solidFill>
                  <a:schemeClr val="tx2"/>
                </a:solidFill>
              </a:rPr>
              <a:t>: problème de </a:t>
            </a:r>
            <a:r>
              <a:rPr lang="fr-FR" sz="1600" dirty="0" smtClean="0">
                <a:solidFill>
                  <a:schemeClr val="tx2"/>
                </a:solidFill>
              </a:rPr>
              <a:t>paiement?!</a:t>
            </a:r>
          </a:p>
          <a:p>
            <a:pPr algn="l"/>
            <a:endParaRPr lang="fr-FR" sz="2000" dirty="0" smtClean="0">
              <a:solidFill>
                <a:schemeClr val="tx2"/>
              </a:solidFill>
            </a:endParaRPr>
          </a:p>
          <a:p>
            <a:pPr marL="742950" lvl="1" indent="-285750" algn="l">
              <a:buFontTx/>
              <a:buChar char="-"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endParaRPr lang="fr-FR" sz="1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53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467544" y="476672"/>
            <a:ext cx="8280920" cy="60486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600" b="1" u="sng" dirty="0" smtClean="0">
                <a:solidFill>
                  <a:schemeClr val="tx2"/>
                </a:solidFill>
              </a:rPr>
              <a:t>Projet de diplôme universitaires AI IN2P3</a:t>
            </a:r>
            <a:r>
              <a:rPr lang="fr-FR" sz="1600" b="1" dirty="0" smtClean="0">
                <a:solidFill>
                  <a:schemeClr val="tx2"/>
                </a:solidFill>
              </a:rPr>
              <a:t>: Gilles Maurin.</a:t>
            </a:r>
          </a:p>
          <a:p>
            <a:pPr algn="l"/>
            <a:endParaRPr lang="fr-FR" sz="1600" b="1" dirty="0" smtClean="0">
              <a:solidFill>
                <a:schemeClr val="tx2"/>
              </a:solidFill>
            </a:endParaRPr>
          </a:p>
          <a:p>
            <a:pPr algn="l"/>
            <a:r>
              <a:rPr lang="fr-FR" sz="1600" u="sng" dirty="0" smtClean="0">
                <a:solidFill>
                  <a:schemeClr val="tx2"/>
                </a:solidFill>
              </a:rPr>
              <a:t>Analyse IN2P3:</a:t>
            </a:r>
            <a:r>
              <a:rPr lang="fr-FR" sz="1600" dirty="0" smtClean="0">
                <a:solidFill>
                  <a:schemeClr val="tx2"/>
                </a:solidFill>
              </a:rPr>
              <a:t> </a:t>
            </a:r>
            <a:endParaRPr lang="fr-FR" sz="1600" u="sng" dirty="0" smtClean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Nombre de stagiaires AI relativement limité: 2,8/an et par labo; 0,1 par technicien et par an.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Stages de courte durée: investissement important pour l’encadrant mais retombées limités </a:t>
            </a:r>
            <a:r>
              <a:rPr lang="fr-FR" sz="1600" dirty="0" smtClean="0">
                <a:solidFill>
                  <a:schemeClr val="tx2"/>
                </a:solidFill>
              </a:rPr>
              <a:t>(?).</a:t>
            </a:r>
            <a:endParaRPr lang="fr-FR" sz="1600" dirty="0" smtClean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Grandes difficultés à embaucher des </a:t>
            </a:r>
            <a:r>
              <a:rPr lang="fr-FR" sz="1600" dirty="0" err="1" smtClean="0">
                <a:solidFill>
                  <a:schemeClr val="tx2"/>
                </a:solidFill>
              </a:rPr>
              <a:t>AIs</a:t>
            </a:r>
            <a:r>
              <a:rPr lang="fr-FR" sz="1600" dirty="0" smtClean="0">
                <a:solidFill>
                  <a:schemeClr val="tx2"/>
                </a:solidFill>
              </a:rPr>
              <a:t>: </a:t>
            </a:r>
            <a:r>
              <a:rPr lang="fr-FR" sz="1600" dirty="0" smtClean="0">
                <a:solidFill>
                  <a:schemeClr val="tx2"/>
                </a:solidFill>
              </a:rPr>
              <a:t>10 permanents + 10 CDD par an.</a:t>
            </a:r>
          </a:p>
          <a:p>
            <a:pPr algn="l"/>
            <a:r>
              <a:rPr lang="fr-FR" sz="1600" dirty="0">
                <a:solidFill>
                  <a:schemeClr val="tx2"/>
                </a:solidFill>
              </a:rPr>
              <a:t>	</a:t>
            </a:r>
            <a:r>
              <a:rPr lang="fr-FR" sz="1600" dirty="0" smtClean="0">
                <a:solidFill>
                  <a:schemeClr val="tx2"/>
                </a:solidFill>
              </a:rPr>
              <a:t>Pénurie d’AI identifiée à terme.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Liens étroits avec l’industrie ou les instituts qui nécessitent des compétences en </a:t>
            </a:r>
            <a:r>
              <a:rPr lang="fr-FR" sz="1600" dirty="0" smtClean="0">
                <a:solidFill>
                  <a:schemeClr val="tx2"/>
                </a:solidFill>
              </a:rPr>
              <a:t>instrumentation </a:t>
            </a:r>
            <a:r>
              <a:rPr lang="fr-FR" sz="1600" dirty="0" smtClean="0">
                <a:solidFill>
                  <a:schemeClr val="tx2"/>
                </a:solidFill>
              </a:rPr>
              <a:t>et en physique (physique, médical, instrumentation, radioprotection…).</a:t>
            </a:r>
          </a:p>
          <a:p>
            <a:pPr algn="l"/>
            <a:endParaRPr lang="fr-FR" sz="1600" u="sng" dirty="0" smtClean="0">
              <a:solidFill>
                <a:schemeClr val="tx2"/>
              </a:solidFill>
            </a:endParaRPr>
          </a:p>
          <a:p>
            <a:pPr algn="l"/>
            <a:r>
              <a:rPr lang="fr-FR" sz="1600" u="sng" dirty="0" smtClean="0">
                <a:solidFill>
                  <a:schemeClr val="tx2"/>
                </a:solidFill>
              </a:rPr>
              <a:t>Buts</a:t>
            </a:r>
            <a:r>
              <a:rPr lang="fr-FR" sz="1600" dirty="0" smtClean="0">
                <a:solidFill>
                  <a:schemeClr val="tx2"/>
                </a:solidFill>
              </a:rPr>
              <a:t>: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Formation complémentaire à des </a:t>
            </a:r>
            <a:r>
              <a:rPr lang="fr-FR" sz="1600" dirty="0" smtClean="0">
                <a:solidFill>
                  <a:schemeClr val="tx2"/>
                </a:solidFill>
              </a:rPr>
              <a:t>bac+2 (BTS) </a:t>
            </a:r>
            <a:r>
              <a:rPr lang="fr-FR" sz="1600" dirty="0" smtClean="0">
                <a:solidFill>
                  <a:schemeClr val="tx2"/>
                </a:solidFill>
              </a:rPr>
              <a:t>sur le </a:t>
            </a:r>
            <a:r>
              <a:rPr lang="fr-FR" sz="1600" dirty="0">
                <a:solidFill>
                  <a:schemeClr val="tx2"/>
                </a:solidFill>
              </a:rPr>
              <a:t>fonctionnement et le développement de l’instrumentation et des détecteurs pour la </a:t>
            </a:r>
            <a:r>
              <a:rPr lang="fr-FR" sz="1600" dirty="0" smtClean="0">
                <a:solidFill>
                  <a:schemeClr val="tx2"/>
                </a:solidFill>
              </a:rPr>
              <a:t>physique.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Leur </a:t>
            </a:r>
            <a:r>
              <a:rPr lang="fr-FR" sz="1600" dirty="0">
                <a:solidFill>
                  <a:schemeClr val="tx2"/>
                </a:solidFill>
              </a:rPr>
              <a:t>faire connaître notre institut, nos modes de travail originaux, les technologies </a:t>
            </a:r>
            <a:r>
              <a:rPr lang="fr-FR" sz="1600" dirty="0" smtClean="0">
                <a:solidFill>
                  <a:schemeClr val="tx2"/>
                </a:solidFill>
              </a:rPr>
              <a:t>que </a:t>
            </a:r>
            <a:r>
              <a:rPr lang="fr-FR" sz="1600" dirty="0">
                <a:solidFill>
                  <a:schemeClr val="tx2"/>
                </a:solidFill>
              </a:rPr>
              <a:t>nous </a:t>
            </a:r>
            <a:r>
              <a:rPr lang="fr-FR" sz="1600" dirty="0" smtClean="0">
                <a:solidFill>
                  <a:schemeClr val="tx2"/>
                </a:solidFill>
              </a:rPr>
              <a:t>développons.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rgbClr val="FF0000"/>
                </a:solidFill>
              </a:rPr>
              <a:t>Préparer </a:t>
            </a:r>
            <a:r>
              <a:rPr lang="fr-FR" sz="1600" dirty="0">
                <a:solidFill>
                  <a:srgbClr val="FF0000"/>
                </a:solidFill>
              </a:rPr>
              <a:t>des recrutements ultérieurs pour ceux qui </a:t>
            </a:r>
            <a:r>
              <a:rPr lang="fr-FR" sz="1600" dirty="0" smtClean="0">
                <a:solidFill>
                  <a:srgbClr val="FF0000"/>
                </a:solidFill>
              </a:rPr>
              <a:t>souhaiteraient intégrer l’IN2P3 (CDD </a:t>
            </a:r>
            <a:r>
              <a:rPr lang="fr-FR" sz="1600" dirty="0">
                <a:solidFill>
                  <a:srgbClr val="FF0000"/>
                </a:solidFill>
              </a:rPr>
              <a:t>et postes permanents au CNRS, mais aussi dans les PME/PMI avec lesquelles nous travaillons</a:t>
            </a:r>
            <a:r>
              <a:rPr lang="fr-FR" sz="1600" dirty="0" smtClean="0">
                <a:solidFill>
                  <a:srgbClr val="FF00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5747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611560" y="188640"/>
            <a:ext cx="8136904" cy="60486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600" u="sng" dirty="0" smtClean="0">
                <a:solidFill>
                  <a:schemeClr val="tx2"/>
                </a:solidFill>
              </a:rPr>
              <a:t>Pour qui? </a:t>
            </a:r>
            <a:r>
              <a:rPr lang="fr-FR" sz="1600" dirty="0" smtClean="0">
                <a:solidFill>
                  <a:schemeClr val="tx2"/>
                </a:solidFill>
              </a:rPr>
              <a:t>BTS, DUT </a:t>
            </a:r>
            <a:r>
              <a:rPr lang="fr-FR" sz="1600" dirty="0">
                <a:solidFill>
                  <a:schemeClr val="tx2"/>
                </a:solidFill>
              </a:rPr>
              <a:t>ou </a:t>
            </a:r>
            <a:r>
              <a:rPr lang="fr-FR" sz="1600" dirty="0" smtClean="0">
                <a:solidFill>
                  <a:schemeClr val="tx2"/>
                </a:solidFill>
              </a:rPr>
              <a:t>licence </a:t>
            </a:r>
            <a:r>
              <a:rPr lang="fr-FR" sz="1600" dirty="0">
                <a:solidFill>
                  <a:schemeClr val="tx2"/>
                </a:solidFill>
              </a:rPr>
              <a:t>professionnelle</a:t>
            </a:r>
            <a:r>
              <a:rPr lang="fr-FR" sz="1600" dirty="0" smtClean="0">
                <a:solidFill>
                  <a:schemeClr val="tx2"/>
                </a:solidFill>
              </a:rPr>
              <a:t>. ~15 étudiants /an</a:t>
            </a:r>
            <a:r>
              <a:rPr lang="fr-FR" sz="1600" dirty="0" smtClean="0">
                <a:solidFill>
                  <a:schemeClr val="tx2"/>
                </a:solidFill>
              </a:rPr>
              <a:t>. (les DUT vont passer à 3ans)</a:t>
            </a:r>
            <a:endParaRPr lang="fr-FR" sz="1600" dirty="0" smtClean="0">
              <a:solidFill>
                <a:schemeClr val="tx2"/>
              </a:solidFill>
            </a:endParaRPr>
          </a:p>
          <a:p>
            <a:pPr algn="l"/>
            <a:endParaRPr lang="fr-FR" sz="1600" dirty="0" smtClean="0">
              <a:solidFill>
                <a:schemeClr val="tx2"/>
              </a:solidFill>
            </a:endParaRPr>
          </a:p>
          <a:p>
            <a:pPr algn="l"/>
            <a:r>
              <a:rPr lang="fr-FR" sz="1600" u="sng" dirty="0">
                <a:solidFill>
                  <a:schemeClr val="tx2"/>
                </a:solidFill>
              </a:rPr>
              <a:t>La formation: 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Un </a:t>
            </a:r>
            <a:r>
              <a:rPr lang="fr-FR" sz="1600" dirty="0">
                <a:solidFill>
                  <a:schemeClr val="tx2"/>
                </a:solidFill>
              </a:rPr>
              <a:t>premier semestre de cours dispensés entièrement à distance (50 à 100 heures de </a:t>
            </a:r>
            <a:r>
              <a:rPr lang="fr-FR" sz="1600" dirty="0" smtClean="0">
                <a:solidFill>
                  <a:schemeClr val="tx2"/>
                </a:solidFill>
              </a:rPr>
              <a:t>cours)</a:t>
            </a:r>
          </a:p>
          <a:p>
            <a:pPr marL="285750" indent="-285750" algn="l">
              <a:buFontTx/>
              <a:buChar char="-"/>
            </a:pPr>
            <a:r>
              <a:rPr lang="fr-FR" sz="1600" dirty="0">
                <a:solidFill>
                  <a:schemeClr val="tx2"/>
                </a:solidFill>
              </a:rPr>
              <a:t>U</a:t>
            </a:r>
            <a:r>
              <a:rPr lang="fr-FR" sz="1600" dirty="0" smtClean="0">
                <a:solidFill>
                  <a:schemeClr val="tx2"/>
                </a:solidFill>
              </a:rPr>
              <a:t>n </a:t>
            </a:r>
            <a:r>
              <a:rPr lang="fr-FR" sz="1600" dirty="0">
                <a:solidFill>
                  <a:schemeClr val="tx2"/>
                </a:solidFill>
              </a:rPr>
              <a:t>second semestre composé d’un stage de 6 mois dans un laboratoire de l’institut</a:t>
            </a:r>
            <a:r>
              <a:rPr lang="fr-FR" sz="1600" dirty="0" smtClean="0">
                <a:solidFill>
                  <a:schemeClr val="tx2"/>
                </a:solidFill>
              </a:rPr>
              <a:t>.</a:t>
            </a:r>
          </a:p>
          <a:p>
            <a:pPr algn="l"/>
            <a:endParaRPr lang="fr-FR" sz="1600" dirty="0" smtClean="0">
              <a:solidFill>
                <a:schemeClr val="tx2"/>
              </a:solidFill>
            </a:endParaRP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Les </a:t>
            </a:r>
            <a:r>
              <a:rPr lang="fr-FR" sz="1600" dirty="0">
                <a:solidFill>
                  <a:schemeClr val="tx2"/>
                </a:solidFill>
              </a:rPr>
              <a:t>enseignements seront dispensés à distance par des </a:t>
            </a:r>
            <a:r>
              <a:rPr lang="fr-FR" sz="1600" dirty="0" smtClean="0">
                <a:solidFill>
                  <a:schemeClr val="tx2"/>
                </a:solidFill>
              </a:rPr>
              <a:t>ingénieurs </a:t>
            </a:r>
            <a:r>
              <a:rPr lang="fr-FR" sz="1600" dirty="0">
                <a:solidFill>
                  <a:schemeClr val="tx2"/>
                </a:solidFill>
              </a:rPr>
              <a:t>et techniciens de l’IN2P3, les cours s’appuieront très largement sur les ANFs</a:t>
            </a:r>
            <a:r>
              <a:rPr lang="fr-FR" sz="1600" dirty="0" smtClean="0">
                <a:solidFill>
                  <a:schemeClr val="tx2"/>
                </a:solidFill>
              </a:rPr>
              <a:t>. Rémunérés vraisemblablement en </a:t>
            </a:r>
            <a:r>
              <a:rPr lang="fr-FR" sz="1600" dirty="0">
                <a:solidFill>
                  <a:schemeClr val="tx2"/>
                </a:solidFill>
              </a:rPr>
              <a:t>heures </a:t>
            </a:r>
            <a:r>
              <a:rPr lang="fr-FR" sz="1600" dirty="0" smtClean="0">
                <a:solidFill>
                  <a:schemeClr val="tx2"/>
                </a:solidFill>
              </a:rPr>
              <a:t>sup.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Les </a:t>
            </a:r>
            <a:r>
              <a:rPr lang="fr-FR" sz="1600" dirty="0">
                <a:solidFill>
                  <a:schemeClr val="tx2"/>
                </a:solidFill>
              </a:rPr>
              <a:t>stages </a:t>
            </a:r>
            <a:r>
              <a:rPr lang="fr-FR" sz="1600" dirty="0" smtClean="0">
                <a:solidFill>
                  <a:schemeClr val="tx2"/>
                </a:solidFill>
              </a:rPr>
              <a:t>porteront </a:t>
            </a:r>
            <a:r>
              <a:rPr lang="fr-FR" sz="1600" dirty="0">
                <a:solidFill>
                  <a:schemeClr val="tx2"/>
                </a:solidFill>
              </a:rPr>
              <a:t>sur les disciplines de la formation initiale des étudiants.</a:t>
            </a:r>
          </a:p>
          <a:p>
            <a:pPr algn="l"/>
            <a:r>
              <a:rPr lang="fr-FR" sz="1600" dirty="0">
                <a:solidFill>
                  <a:schemeClr val="tx2"/>
                </a:solidFill>
              </a:rPr>
              <a:t>Le maillage national des laboratoires de l’IN2P3 permettra aux jeunes de presque toutes les régions de trouver localement un </a:t>
            </a:r>
            <a:r>
              <a:rPr lang="fr-FR" sz="1600" dirty="0" smtClean="0">
                <a:solidFill>
                  <a:schemeClr val="tx2"/>
                </a:solidFill>
              </a:rPr>
              <a:t>stage.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Les </a:t>
            </a:r>
            <a:r>
              <a:rPr lang="fr-FR" sz="1600" dirty="0">
                <a:solidFill>
                  <a:schemeClr val="tx2"/>
                </a:solidFill>
              </a:rPr>
              <a:t>sujets de stage </a:t>
            </a:r>
            <a:r>
              <a:rPr lang="fr-FR" sz="1600" dirty="0" smtClean="0">
                <a:solidFill>
                  <a:schemeClr val="tx2"/>
                </a:solidFill>
              </a:rPr>
              <a:t>seront </a:t>
            </a:r>
            <a:r>
              <a:rPr lang="fr-FR" sz="1600" dirty="0">
                <a:solidFill>
                  <a:schemeClr val="tx2"/>
                </a:solidFill>
              </a:rPr>
              <a:t>déjà disponibles lors de l’inscription au DU de façon à permettre aux </a:t>
            </a:r>
            <a:r>
              <a:rPr lang="fr-FR" sz="1600" dirty="0" smtClean="0">
                <a:solidFill>
                  <a:schemeClr val="tx2"/>
                </a:solidFill>
              </a:rPr>
              <a:t>candidats de </a:t>
            </a:r>
            <a:r>
              <a:rPr lang="fr-FR" sz="1600" dirty="0">
                <a:solidFill>
                  <a:schemeClr val="tx2"/>
                </a:solidFill>
              </a:rPr>
              <a:t>vérifier qu’ils pourront trouver localement un </a:t>
            </a:r>
            <a:r>
              <a:rPr lang="fr-FR" sz="1600" dirty="0" smtClean="0">
                <a:solidFill>
                  <a:schemeClr val="tx2"/>
                </a:solidFill>
              </a:rPr>
              <a:t>stage.</a:t>
            </a:r>
            <a:endParaRPr lang="fr-FR" sz="1600" dirty="0">
              <a:solidFill>
                <a:schemeClr val="tx2"/>
              </a:solidFill>
            </a:endParaRPr>
          </a:p>
          <a:p>
            <a:pPr algn="l"/>
            <a:r>
              <a:rPr lang="fr-FR" sz="1600" dirty="0">
                <a:solidFill>
                  <a:schemeClr val="tx2"/>
                </a:solidFill>
              </a:rPr>
              <a:t>L’IN2P3 identifiera dans chaque laboratoire un </a:t>
            </a:r>
            <a:r>
              <a:rPr lang="fr-FR" sz="1600" dirty="0" smtClean="0">
                <a:solidFill>
                  <a:schemeClr val="tx2"/>
                </a:solidFill>
              </a:rPr>
              <a:t>« </a:t>
            </a:r>
            <a:r>
              <a:rPr lang="fr-FR" sz="1600" dirty="0">
                <a:solidFill>
                  <a:schemeClr val="tx2"/>
                </a:solidFill>
              </a:rPr>
              <a:t>référent » qui sera l’interlocuteur privilégié des étudiants locaux</a:t>
            </a:r>
            <a:r>
              <a:rPr lang="fr-FR" sz="1600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 algn="l">
              <a:buFontTx/>
              <a:buChar char="-"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Réunions à venir avec Gilles.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Discussions actuellement avec USMB.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Qui est intéressé pour donner des cours, autre…?</a:t>
            </a:r>
          </a:p>
        </p:txBody>
      </p:sp>
    </p:spTree>
    <p:extLst>
      <p:ext uri="{BB962C8B-B14F-4D97-AF65-F5344CB8AC3E}">
        <p14:creationId xmlns:p14="http://schemas.microsoft.com/office/powerpoint/2010/main" val="332267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323528" y="548680"/>
            <a:ext cx="8424936" cy="5832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600" b="1" u="sng" dirty="0" smtClean="0">
                <a:solidFill>
                  <a:schemeClr val="tx2"/>
                </a:solidFill>
              </a:rPr>
              <a:t>Tour des Projets</a:t>
            </a:r>
            <a:endParaRPr lang="fr-FR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64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union 27 Avri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5" id="{E074ECB9-020E-4D20-A477-E2AC00260BA9}" vid="{B1DFA23E-29DC-4ED1-8E73-A914095A7672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6445</TotalTime>
  <Words>672</Words>
  <Application>Microsoft Office PowerPoint</Application>
  <PresentationFormat>Affichage à l'écran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</vt:lpstr>
      <vt:lpstr>Thème Office</vt:lpstr>
      <vt:lpstr>Reunion 27 Avril</vt:lpstr>
      <vt:lpstr>Réunion de service électronique 12/11/2020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de service électronique</dc:title>
  <dc:creator>Sebastien Vilalte</dc:creator>
  <cp:lastModifiedBy>Sebastien Vilalte</cp:lastModifiedBy>
  <cp:revision>322</cp:revision>
  <dcterms:created xsi:type="dcterms:W3CDTF">2014-11-05T14:07:53Z</dcterms:created>
  <dcterms:modified xsi:type="dcterms:W3CDTF">2020-11-12T08:13:24Z</dcterms:modified>
</cp:coreProperties>
</file>