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  <p:sldMasterId id="2147483678" r:id="rId2"/>
    <p:sldMasterId id="2147483721" r:id="rId3"/>
  </p:sldMasterIdLst>
  <p:notesMasterIdLst>
    <p:notesMasterId r:id="rId14"/>
  </p:notesMasterIdLst>
  <p:handoutMasterIdLst>
    <p:handoutMasterId r:id="rId15"/>
  </p:handoutMasterIdLst>
  <p:sldIdLst>
    <p:sldId id="296" r:id="rId4"/>
    <p:sldId id="1664" r:id="rId5"/>
    <p:sldId id="1705" r:id="rId6"/>
    <p:sldId id="1706" r:id="rId7"/>
    <p:sldId id="1707" r:id="rId8"/>
    <p:sldId id="1708" r:id="rId9"/>
    <p:sldId id="1704" r:id="rId10"/>
    <p:sldId id="1663" r:id="rId11"/>
    <p:sldId id="1702" r:id="rId12"/>
    <p:sldId id="418" r:id="rId13"/>
  </p:sldIdLst>
  <p:sldSz cx="12179300" cy="684847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/>
    <p:restoredTop sz="65385" autoAdjust="0"/>
  </p:normalViewPr>
  <p:slideViewPr>
    <p:cSldViewPr snapToGrid="0" snapToObjects="1">
      <p:cViewPr varScale="1">
        <p:scale>
          <a:sx n="47" d="100"/>
          <a:sy n="47" d="100"/>
        </p:scale>
        <p:origin x="272" y="200"/>
      </p:cViewPr>
      <p:guideLst>
        <p:guide orient="horz" pos="2157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70CF6-DF5D-9544-A800-5805762FF0E5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29B1-187E-5643-A5F4-6FB8C32E3A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1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5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On behalf of many people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“Distinguished” review International Panel.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 The talks are available in the </a:t>
            </a:r>
            <a:r>
              <a:rPr lang="en-GB" sz="900" dirty="0" err="1">
                <a:ea typeface="MS PGothic" charset="0"/>
                <a:cs typeface="MS PGothic" charset="0"/>
              </a:rPr>
              <a:t>indico</a:t>
            </a:r>
            <a:r>
              <a:rPr lang="en-GB" sz="900" dirty="0">
                <a:ea typeface="MS PGothic" charset="0"/>
                <a:cs typeface="MS PGothic" charset="0"/>
              </a:rPr>
              <a:t> page  and the 6 October was the close out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2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2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what are the perspectives and what about the idea of ATF3.</a:t>
            </a:r>
          </a:p>
        </p:txBody>
      </p:sp>
    </p:spTree>
    <p:extLst>
      <p:ext uri="{BB962C8B-B14F-4D97-AF65-F5344CB8AC3E}">
        <p14:creationId xmlns:p14="http://schemas.microsoft.com/office/powerpoint/2010/main" val="256726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finalize some comments/questions made during the review panel.</a:t>
            </a:r>
          </a:p>
        </p:txBody>
      </p:sp>
    </p:spTree>
    <p:extLst>
      <p:ext uri="{BB962C8B-B14F-4D97-AF65-F5344CB8AC3E}">
        <p14:creationId xmlns:p14="http://schemas.microsoft.com/office/powerpoint/2010/main" val="51223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other notes from “others discussions” </a:t>
            </a:r>
          </a:p>
        </p:txBody>
      </p:sp>
    </p:spTree>
    <p:extLst>
      <p:ext uri="{BB962C8B-B14F-4D97-AF65-F5344CB8AC3E}">
        <p14:creationId xmlns:p14="http://schemas.microsoft.com/office/powerpoint/2010/main" val="673520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7806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5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820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962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719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491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3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320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152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951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035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481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57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7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2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78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424" y="4956878"/>
            <a:ext cx="11320504" cy="1527117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997">
                <a:solidFill>
                  <a:srgbClr val="004C97"/>
                </a:solidFill>
                <a:latin typeface="Helvetica"/>
              </a:defRPr>
            </a:lvl1pPr>
            <a:lvl2pPr marL="45656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2pPr>
            <a:lvl3pPr marL="91312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3pPr>
            <a:lvl4pPr marL="136968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4pPr>
            <a:lvl5pPr marL="182624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58" y="-1"/>
            <a:ext cx="12240197" cy="89569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424" y="3946353"/>
            <a:ext cx="11320505" cy="1001656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FontTx/>
              <a:buNone/>
              <a:defRPr sz="3196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796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796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796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796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58" y="815876"/>
            <a:ext cx="12240197" cy="296198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6" y="249496"/>
            <a:ext cx="12001866" cy="3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7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483" y="970201"/>
            <a:ext cx="11551306" cy="5052336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77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484" y="970201"/>
            <a:ext cx="5602478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0086" y="970201"/>
            <a:ext cx="5614656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502" y="4758483"/>
            <a:ext cx="5601460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0083" y="4758483"/>
            <a:ext cx="5602477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10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82" y="957517"/>
            <a:ext cx="4032987" cy="5015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18696" y="957519"/>
            <a:ext cx="7122713" cy="501569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1412" y="6495179"/>
            <a:ext cx="899553" cy="240965"/>
          </a:xfrm>
        </p:spPr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38676" y="6495180"/>
            <a:ext cx="8340795" cy="249684"/>
          </a:xfrm>
        </p:spPr>
        <p:txBody>
          <a:bodyPr/>
          <a:lstStyle>
            <a:lvl1pPr>
              <a:defRPr sz="1198" dirty="0" smtClean="0"/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3674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62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453" y="970201"/>
            <a:ext cx="11570335" cy="372154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598">
                <a:solidFill>
                  <a:srgbClr val="505050"/>
                </a:solidFill>
              </a:defRPr>
            </a:lvl1pPr>
            <a:lvl2pPr marL="456560" indent="0">
              <a:buNone/>
              <a:defRPr sz="2796"/>
            </a:lvl2pPr>
            <a:lvl3pPr marL="913120" indent="0">
              <a:buNone/>
              <a:defRPr sz="2397"/>
            </a:lvl3pPr>
            <a:lvl4pPr marL="1369680" indent="0">
              <a:buNone/>
              <a:defRPr sz="1997"/>
            </a:lvl4pPr>
            <a:lvl5pPr marL="1826240" indent="0">
              <a:buNone/>
              <a:defRPr sz="1997"/>
            </a:lvl5pPr>
            <a:lvl6pPr marL="2282800" indent="0">
              <a:buNone/>
              <a:defRPr sz="1997"/>
            </a:lvl6pPr>
            <a:lvl7pPr marL="2739360" indent="0">
              <a:buNone/>
              <a:defRPr sz="1997"/>
            </a:lvl7pPr>
            <a:lvl8pPr marL="3195919" indent="0">
              <a:buNone/>
              <a:defRPr sz="1997"/>
            </a:lvl8pPr>
            <a:lvl9pPr marL="3652479" indent="0">
              <a:buNone/>
              <a:defRPr sz="199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453" y="4936140"/>
            <a:ext cx="11570335" cy="1089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27261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5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58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1412" y="6495179"/>
            <a:ext cx="899553" cy="240965"/>
          </a:xfrm>
        </p:spPr>
        <p:txBody>
          <a:bodyPr/>
          <a:lstStyle/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7" y="6495180"/>
            <a:ext cx="8338504" cy="242536"/>
          </a:xfrm>
        </p:spPr>
        <p:txBody>
          <a:bodyPr/>
          <a:lstStyle/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025" y="253648"/>
            <a:ext cx="11555534" cy="57948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8817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8" y="6495180"/>
            <a:ext cx="8354326" cy="242536"/>
          </a:xfrm>
        </p:spPr>
        <p:txBody>
          <a:bodyPr/>
          <a:lstStyle/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397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6484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999060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1588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2421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397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6484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999060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1588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2421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397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6484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99060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1588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2421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29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3" y="103520"/>
            <a:ext cx="11570335" cy="64084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9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83" y="1041598"/>
            <a:ext cx="11551306" cy="498093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404040"/>
                </a:solidFill>
              </a:defRPr>
            </a:lvl1pPr>
            <a:lvl2pPr>
              <a:defRPr sz="2197">
                <a:solidFill>
                  <a:srgbClr val="404040"/>
                </a:solidFill>
              </a:defRPr>
            </a:lvl2pPr>
            <a:lvl3pPr>
              <a:defRPr sz="1997">
                <a:solidFill>
                  <a:srgbClr val="404040"/>
                </a:solidFill>
              </a:defRPr>
            </a:lvl3pPr>
            <a:lvl4pPr>
              <a:defRPr sz="1797">
                <a:solidFill>
                  <a:srgbClr val="40404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060" y="6506051"/>
            <a:ext cx="1433605" cy="240965"/>
          </a:xfrm>
        </p:spPr>
        <p:txBody>
          <a:bodyPr/>
          <a:lstStyle>
            <a:lvl1pPr>
              <a:defRPr sz="1198"/>
            </a:lvl1pPr>
          </a:lstStyle>
          <a:p>
            <a:r>
              <a:rPr lang="fr-FR" altLang="en-US"/>
              <a:t>1st ATF3 - 30 October 2020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98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98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875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09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825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76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640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6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8627" y="6266954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248" y="6266954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1st ATF3</a:t>
            </a:r>
            <a:endParaRPr lang="fr-FR" kern="120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9572" y="6266954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hangingPunct="1"/>
              <a:t>‹#›</a:t>
            </a:fld>
            <a:endParaRPr lang="fr-FR" kern="120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77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8627" y="6266954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248" y="6266954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</a:rPr>
              <a:t>1st ATF3</a:t>
            </a:r>
            <a:endParaRPr lang="fr-FR" kern="120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9572" y="6266954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</a:rPr>
              <a:pPr hangingPunct="1"/>
              <a:t>‹#›</a:t>
            </a:fld>
            <a:endParaRPr lang="fr-FR" kern="1200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5568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1st ATF3 - 30 October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38504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591060" y="4471265"/>
            <a:ext cx="1433605" cy="2409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397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567" y="6250170"/>
            <a:ext cx="11587251" cy="197715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00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hf hdr="0" ftr="0"/>
  <p:txStyles>
    <p:titleStyle>
      <a:lvl1pPr algn="l" defTabSz="456560" rtl="0" eaLnBrk="1" fontAlgn="base" hangingPunct="1">
        <a:spcBef>
          <a:spcPct val="0"/>
        </a:spcBef>
        <a:spcAft>
          <a:spcPct val="0"/>
        </a:spcAft>
        <a:defRPr sz="169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656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312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6968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624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420" indent="-34242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1910" indent="-28535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140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796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452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1080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5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tiff"/><Relationship Id="rId18" Type="http://schemas.openxmlformats.org/officeDocument/2006/relationships/image" Target="../media/image20.tiff"/><Relationship Id="rId3" Type="http://schemas.openxmlformats.org/officeDocument/2006/relationships/image" Target="../media/image5.tiff"/><Relationship Id="rId21" Type="http://schemas.openxmlformats.org/officeDocument/2006/relationships/image" Target="../media/image23.tiff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17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tiff"/><Relationship Id="rId20" Type="http://schemas.openxmlformats.org/officeDocument/2006/relationships/image" Target="../media/image22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tiff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5" Type="http://schemas.openxmlformats.org/officeDocument/2006/relationships/image" Target="../media/image17.tiff"/><Relationship Id="rId10" Type="http://schemas.openxmlformats.org/officeDocument/2006/relationships/image" Target="../media/image12.png"/><Relationship Id="rId19" Type="http://schemas.openxmlformats.org/officeDocument/2006/relationships/image" Target="../media/image21.tif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tiff"/><Relationship Id="rId22" Type="http://schemas.openxmlformats.org/officeDocument/2006/relationships/image" Target="../media/image2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2E9C6-67C2-194C-A2D4-E97D3759B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4" y="4675806"/>
            <a:ext cx="5856889" cy="2070534"/>
          </a:xfrm>
          <a:prstGeom prst="rect">
            <a:avLst/>
          </a:prstGeom>
        </p:spPr>
      </p:pic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1</a:t>
            </a:fld>
            <a:endParaRPr lang="en-US" sz="1400" dirty="0">
              <a:solidFill>
                <a:srgbClr val="336666"/>
              </a:solidFill>
            </a:endParaRPr>
          </a:p>
        </p:txBody>
      </p:sp>
      <p:pic>
        <p:nvPicPr>
          <p:cNvPr id="77831" name="Image 778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741" y="72663"/>
            <a:ext cx="5504552" cy="1217388"/>
          </a:xfrm>
          <a:prstGeom prst="rect">
            <a:avLst/>
          </a:prstGeom>
        </p:spPr>
      </p:pic>
      <p:pic>
        <p:nvPicPr>
          <p:cNvPr id="5" name="Image 4" descr="CCsup5_09_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67" y="6069293"/>
            <a:ext cx="2124725" cy="63719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2102696" y="6216780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BECAEECA-5F0F-234C-87D8-984534967C47}"/>
              </a:ext>
            </a:extLst>
          </p:cNvPr>
          <p:cNvSpPr txBox="1"/>
          <p:nvPr/>
        </p:nvSpPr>
        <p:spPr>
          <a:xfrm>
            <a:off x="1077572" y="4975442"/>
            <a:ext cx="307951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sz="20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A. </a:t>
            </a:r>
            <a:r>
              <a:rPr lang="en-US" sz="20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Faus-Golfe</a:t>
            </a:r>
            <a:endParaRPr lang="en-US" sz="2000" dirty="0">
              <a:effectLst>
                <a:outerShdw blurRad="317500" dist="20320" dir="48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Flecha a la derecha con muesca 18"/>
          <p:cNvSpPr/>
          <p:nvPr/>
        </p:nvSpPr>
        <p:spPr bwMode="auto">
          <a:xfrm>
            <a:off x="352248" y="2822899"/>
            <a:ext cx="11401226" cy="2124578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9927" y="2999346"/>
            <a:ext cx="6691828" cy="1286530"/>
          </a:xfrm>
        </p:spPr>
        <p:txBody>
          <a:bodyPr lIns="0" tIns="0" rIns="0" bIns="0"/>
          <a:lstStyle/>
          <a:p>
            <a:pPr marL="193675" indent="-193675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From ATF2 to ATF3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5BA034-3F25-9F4F-AF12-105333846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7732" y="5803627"/>
            <a:ext cx="1393271" cy="983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629758-6617-4147-A9AD-2B80A2A1A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013" y="4467732"/>
            <a:ext cx="1426671" cy="1009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9EEC85-D1E1-DC4F-A600-06C310232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3513" y="1275527"/>
            <a:ext cx="2487490" cy="905938"/>
          </a:xfrm>
          <a:prstGeom prst="rect">
            <a:avLst/>
          </a:prstGeom>
        </p:spPr>
      </p:pic>
      <p:pic>
        <p:nvPicPr>
          <p:cNvPr id="3" name="Image 2" descr="X-Ba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67" y="1949708"/>
            <a:ext cx="1966260" cy="950119"/>
          </a:xfrm>
          <a:prstGeom prst="rect">
            <a:avLst/>
          </a:prstGeom>
        </p:spPr>
      </p:pic>
      <p:pic>
        <p:nvPicPr>
          <p:cNvPr id="24" name="Image 1">
            <a:extLst>
              <a:ext uri="{FF2B5EF4-FFF2-40B4-BE49-F238E27FC236}">
                <a16:creationId xmlns:a16="http://schemas.microsoft.com/office/drawing/2014/main" id="{0011A65C-0881-0A4D-9536-EF97F010E1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210" y="4745433"/>
            <a:ext cx="655924" cy="655924"/>
          </a:xfrm>
          <a:prstGeom prst="rect">
            <a:avLst/>
          </a:prstGeom>
        </p:spPr>
      </p:pic>
      <p:pic>
        <p:nvPicPr>
          <p:cNvPr id="25" name="Image 14">
            <a:extLst>
              <a:ext uri="{FF2B5EF4-FFF2-40B4-BE49-F238E27FC236}">
                <a16:creationId xmlns:a16="http://schemas.microsoft.com/office/drawing/2014/main" id="{004F513C-5753-194B-A9A0-9E3CC43D8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0600" y="-88212"/>
            <a:ext cx="901067" cy="901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AE334-5737-0044-819F-7208F73BFB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9939" y="5523293"/>
            <a:ext cx="2281322" cy="426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993C7-76EA-7F40-8E13-DDCC71F5F7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9124" y="705439"/>
            <a:ext cx="5110136" cy="2702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D2562-ADF0-B743-A52D-FC6904A21A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53" y="101596"/>
            <a:ext cx="1583779" cy="1091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6F65A-0798-9143-916D-C0240AF820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1905" y="2469815"/>
            <a:ext cx="1395672" cy="78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D1D7D0-011B-FA4C-AEA5-D7F0AFCA13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8197" y="2139714"/>
            <a:ext cx="1526629" cy="897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0524A9-B210-D54A-A402-37EDC7A762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724" y="1364872"/>
            <a:ext cx="778110" cy="635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18A287-3D3E-8B4B-9742-C104D6D5DB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69269" y="180019"/>
            <a:ext cx="1029991" cy="660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9599E7-2BC4-0F4C-AE52-77FA709773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9215" y="876676"/>
            <a:ext cx="740045" cy="68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D23AF8-95D2-A94A-A256-70FE805E5F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7574" y="126977"/>
            <a:ext cx="1477211" cy="419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05B83-C82F-1F49-AD37-706A3A0534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0476" y="288182"/>
            <a:ext cx="575527" cy="4172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8165B6-380C-E848-B6EC-73D641BEB6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31716" y="596926"/>
            <a:ext cx="594189" cy="2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Csup5_09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53" y="2619482"/>
            <a:ext cx="2460422" cy="737870"/>
          </a:xfrm>
          <a:prstGeom prst="rect">
            <a:avLst/>
          </a:prstGeom>
        </p:spPr>
      </p:pic>
      <p:sp>
        <p:nvSpPr>
          <p:cNvPr id="19" name="Flecha a la derecha con muesca 18"/>
          <p:cNvSpPr/>
          <p:nvPr/>
        </p:nvSpPr>
        <p:spPr bwMode="auto">
          <a:xfrm>
            <a:off x="437770" y="2879484"/>
            <a:ext cx="11401226" cy="3093691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7832" name="Image 77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430" y="867080"/>
            <a:ext cx="2391401" cy="2528812"/>
          </a:xfrm>
          <a:prstGeom prst="rect">
            <a:avLst/>
          </a:prstGeom>
        </p:spPr>
      </p:pic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48990" y="3931944"/>
            <a:ext cx="8624206" cy="752589"/>
          </a:xfrm>
        </p:spPr>
        <p:txBody>
          <a:bodyPr lIns="0" tIns="0" rIns="0" bIns="0"/>
          <a:lstStyle/>
          <a:p>
            <a:pPr marL="193675" indent="-193675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Let’s start the discussion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10</a:t>
            </a:fld>
            <a:endParaRPr lang="en-US" sz="1400">
              <a:solidFill>
                <a:srgbClr val="336666"/>
              </a:solidFill>
            </a:endParaRPr>
          </a:p>
        </p:txBody>
      </p:sp>
      <p:pic>
        <p:nvPicPr>
          <p:cNvPr id="77824" name="Image 778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96798" y="-313461"/>
            <a:ext cx="1211614" cy="2407956"/>
          </a:xfrm>
          <a:prstGeom prst="rect">
            <a:avLst/>
          </a:prstGeom>
        </p:spPr>
      </p:pic>
      <p:pic>
        <p:nvPicPr>
          <p:cNvPr id="77831" name="Image 778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192" y="1831760"/>
            <a:ext cx="3748108" cy="669404"/>
          </a:xfrm>
          <a:prstGeom prst="rect">
            <a:avLst/>
          </a:prstGeom>
        </p:spPr>
      </p:pic>
      <p:pic>
        <p:nvPicPr>
          <p:cNvPr id="3" name="Image 2" descr="X-Ba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96" y="692748"/>
            <a:ext cx="1865800" cy="90157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0D136-9213-994D-B55E-DAF5A8636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65" y="894876"/>
            <a:ext cx="25654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23419" y="542049"/>
            <a:ext cx="3031426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2</a:t>
            </a:fld>
            <a:endParaRPr lang="en-US" sz="140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1954033" y="6318479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44959" y="1958668"/>
            <a:ext cx="4601625" cy="258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ATF2 review</a:t>
            </a:r>
          </a:p>
          <a:p>
            <a:pPr lvl="1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lang="en-US" sz="2800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ATF2 close out</a:t>
            </a:r>
          </a:p>
          <a:p>
            <a:pPr lvl="1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Perspectives: ATF3  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8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lang="en-US" sz="2000" baseline="300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0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80157" y="-218688"/>
            <a:ext cx="3031426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ATF2 review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3</a:t>
            </a:fld>
            <a:endParaRPr lang="en-US" sz="140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1954033" y="6318479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71BDF3-F7A5-D545-873F-35632AA92B2C}"/>
              </a:ext>
            </a:extLst>
          </p:cNvPr>
          <p:cNvSpPr/>
          <p:nvPr/>
        </p:nvSpPr>
        <p:spPr>
          <a:xfrm>
            <a:off x="164739" y="841770"/>
            <a:ext cx="3417417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International Review Panel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Oide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(chair)-  KEK-CERN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V.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Shiltev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- FNAL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Z.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Zao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- SARI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Pieloni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- EPFL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M. Kato - Hiroshima U.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3F2465-B337-F949-AB24-722BB71E9141}"/>
              </a:ext>
            </a:extLst>
          </p:cNvPr>
          <p:cNvSpPr/>
          <p:nvPr/>
        </p:nvSpPr>
        <p:spPr>
          <a:xfrm>
            <a:off x="7234243" y="405739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agenda.linearcollider.org</a:t>
            </a:r>
            <a:r>
              <a:rPr lang="en-US" b="1" dirty="0"/>
              <a:t>/event/8626/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B8AED-411D-1440-9725-4DAFAA4F1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55" y="933658"/>
            <a:ext cx="7485810" cy="190089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A1F745-554D-964D-BCF6-38B23649D86A}"/>
              </a:ext>
            </a:extLst>
          </p:cNvPr>
          <p:cNvSpPr/>
          <p:nvPr/>
        </p:nvSpPr>
        <p:spPr>
          <a:xfrm>
            <a:off x="4795870" y="1811266"/>
            <a:ext cx="2806201" cy="788893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D775B-17E5-4742-B954-667C5876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42" y="2944766"/>
            <a:ext cx="5934828" cy="373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54617-9FFB-6A4B-8292-10E4B089F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662" y="3459164"/>
            <a:ext cx="3414115" cy="31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411711" y="-227344"/>
            <a:ext cx="3762868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ATF2 close-out I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4</a:t>
            </a:fld>
            <a:endParaRPr lang="en-US" sz="140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4054865" y="6492794"/>
            <a:ext cx="2841837" cy="364618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  <a:latin typeface="News Gothic MT"/>
              </a:rPr>
              <a:t>1st ATF3 - 30 </a:t>
            </a:r>
            <a:r>
              <a:rPr lang="fr-FR" dirty="0" err="1">
                <a:solidFill>
                  <a:prstClr val="white"/>
                </a:solidFill>
                <a:latin typeface="News Gothic MT"/>
              </a:rPr>
              <a:t>October</a:t>
            </a:r>
            <a:r>
              <a:rPr lang="fr-FR" dirty="0">
                <a:solidFill>
                  <a:prstClr val="white"/>
                </a:solidFill>
                <a:latin typeface="News Gothic MT"/>
              </a:rPr>
              <a:t>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D81EC-04E8-2643-B474-2157D54BD71C}"/>
              </a:ext>
            </a:extLst>
          </p:cNvPr>
          <p:cNvSpPr/>
          <p:nvPr/>
        </p:nvSpPr>
        <p:spPr>
          <a:xfrm>
            <a:off x="5334516" y="352242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9116E3-C77C-B744-8085-43BF3FA30149}"/>
              </a:ext>
            </a:extLst>
          </p:cNvPr>
          <p:cNvSpPr/>
          <p:nvPr/>
        </p:nvSpPr>
        <p:spPr>
          <a:xfrm>
            <a:off x="247553" y="735800"/>
            <a:ext cx="4091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Q1: Scientific results at ATF/ATF2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40CF3-9201-C240-82AA-761629D11510}"/>
              </a:ext>
            </a:extLst>
          </p:cNvPr>
          <p:cNvSpPr/>
          <p:nvPr/>
        </p:nvSpPr>
        <p:spPr>
          <a:xfrm>
            <a:off x="166482" y="1463715"/>
            <a:ext cx="546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The smallest spot size, 40 nm, in any accelerators.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Intra-train bunch orbit feedback (FONT).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Vertical emittance in the ring, 4 pm, smallest at the beginning of the century.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9D3D4-40F9-2F49-987D-DD1E43844288}"/>
              </a:ext>
            </a:extLst>
          </p:cNvPr>
          <p:cNvSpPr/>
          <p:nvPr/>
        </p:nvSpPr>
        <p:spPr>
          <a:xfrm>
            <a:off x="183248" y="1076348"/>
            <a:ext cx="10219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Outstanding and unique results achieved in ATF/ATF2: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448AAE-44C2-C943-910E-796DEB444F35}"/>
              </a:ext>
            </a:extLst>
          </p:cNvPr>
          <p:cNvSpPr/>
          <p:nvPr/>
        </p:nvSpPr>
        <p:spPr>
          <a:xfrm>
            <a:off x="5902480" y="1094906"/>
            <a:ext cx="5889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Pioneering developments on various accelerator components: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B31C0A-0D44-9A4A-A2AA-3470DB1E6535}"/>
              </a:ext>
            </a:extLst>
          </p:cNvPr>
          <p:cNvSpPr/>
          <p:nvPr/>
        </p:nvSpPr>
        <p:spPr>
          <a:xfrm>
            <a:off x="6065408" y="1443771"/>
            <a:ext cx="5691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Fast extraction kickers with rise/fall time less than 3 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Laser wires measuring 1 </a:t>
            </a:r>
            <a:r>
              <a:rPr lang="en-US" dirty="0" err="1"/>
              <a:t>μm</a:t>
            </a:r>
            <a:r>
              <a:rPr lang="en-US" dirty="0"/>
              <a:t> beam size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Cavity BPMs with 20 nm resolution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Single- and multi- OTR/ODR beam profile monitors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75F72B-286B-B54E-914C-DE3D1903D451}"/>
              </a:ext>
            </a:extLst>
          </p:cNvPr>
          <p:cNvSpPr/>
          <p:nvPr/>
        </p:nvSpPr>
        <p:spPr>
          <a:xfrm>
            <a:off x="247553" y="2777627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Q2: Future ATF operation for LC R&amp;Ds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EAF6C6-88E7-7B4D-BA98-2C3E4C68CC70}"/>
              </a:ext>
            </a:extLst>
          </p:cNvPr>
          <p:cNvSpPr/>
          <p:nvPr/>
        </p:nvSpPr>
        <p:spPr>
          <a:xfrm>
            <a:off x="183248" y="3195037"/>
            <a:ext cx="4775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Intensity dependent effects on the spot size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Optical aberrations &lt;&lt;&lt; β</a:t>
            </a:r>
            <a:r>
              <a:rPr lang="en-US" baseline="-25000" dirty="0"/>
              <a:t>x</a:t>
            </a:r>
            <a:r>
              <a:rPr lang="en-US" dirty="0"/>
              <a:t>*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Beam halo and collimation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Smaller spot sizes with higher </a:t>
            </a:r>
            <a:r>
              <a:rPr lang="en-US" dirty="0" err="1"/>
              <a:t>chromaticities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6D760-EF40-5F4E-AFCE-F90FA8D32C75}"/>
              </a:ext>
            </a:extLst>
          </p:cNvPr>
          <p:cNvSpPr/>
          <p:nvPr/>
        </p:nvSpPr>
        <p:spPr>
          <a:xfrm>
            <a:off x="5475784" y="2848361"/>
            <a:ext cx="5570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Other components which will benefit the ILC preparation: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446844-FBC2-9240-8EDD-CDD49EC35C68}"/>
              </a:ext>
            </a:extLst>
          </p:cNvPr>
          <p:cNvSpPr/>
          <p:nvPr/>
        </p:nvSpPr>
        <p:spPr>
          <a:xfrm>
            <a:off x="5455288" y="3209576"/>
            <a:ext cx="6240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Polarized e- source, transport, and storage in the DR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Beam collimation study using fancy devices such as using a laser or another beam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Beam feedback within one turn of the ring circulation to simulate a fast feedback at the extraction of the ILC DR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909A0-30F5-0940-9908-DB9B47D5CE3B}"/>
              </a:ext>
            </a:extLst>
          </p:cNvPr>
          <p:cNvSpPr/>
          <p:nvPr/>
        </p:nvSpPr>
        <p:spPr>
          <a:xfrm>
            <a:off x="183248" y="4810428"/>
            <a:ext cx="4499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Q3: Future ATF operation (other than LC)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6989D2-0E51-DF40-B71B-E55CE9141235}"/>
              </a:ext>
            </a:extLst>
          </p:cNvPr>
          <p:cNvSpPr/>
          <p:nvPr/>
        </p:nvSpPr>
        <p:spPr>
          <a:xfrm>
            <a:off x="112397" y="5231046"/>
            <a:ext cx="4883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ATF team to expand this effort internationally (conflict with the preparation of the ILC).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KEK should not consider any shutdown before exploring the full scientific possibility of ATF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6BB93C-6891-C24D-9B69-C73D64CA572D}"/>
              </a:ext>
            </a:extLst>
          </p:cNvPr>
          <p:cNvSpPr/>
          <p:nvPr/>
        </p:nvSpPr>
        <p:spPr>
          <a:xfrm>
            <a:off x="5798990" y="4775329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Remarks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80EF9D-113C-8142-BDA5-0C081185CF37}"/>
              </a:ext>
            </a:extLst>
          </p:cNvPr>
          <p:cNvSpPr/>
          <p:nvPr/>
        </p:nvSpPr>
        <p:spPr>
          <a:xfrm>
            <a:off x="5475784" y="5231045"/>
            <a:ext cx="6535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Contradiction between ILC preparation plan for the ILC in coming years and operation history of ATF in the past five years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Cannot judge the feasibility of ILC future plan of the ILC, but still expresses heavy concern on the situation.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585F78-C58E-714E-AABC-604B773B15F0}"/>
              </a:ext>
            </a:extLst>
          </p:cNvPr>
          <p:cNvCxnSpPr/>
          <p:nvPr/>
        </p:nvCxnSpPr>
        <p:spPr>
          <a:xfrm>
            <a:off x="298509" y="2718466"/>
            <a:ext cx="11309854" cy="92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66FE86-D91F-FC46-91A9-3BA9404673F4}"/>
              </a:ext>
            </a:extLst>
          </p:cNvPr>
          <p:cNvCxnSpPr/>
          <p:nvPr/>
        </p:nvCxnSpPr>
        <p:spPr>
          <a:xfrm>
            <a:off x="247553" y="4655802"/>
            <a:ext cx="11309854" cy="92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3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B2C4-2BE7-5445-9A54-C654BAC7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2D3B1-7B39-544A-8389-A7902E5D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5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B0FAB-C1BE-DD40-B1C7-C2B2C2255102}"/>
              </a:ext>
            </a:extLst>
          </p:cNvPr>
          <p:cNvSpPr/>
          <p:nvPr/>
        </p:nvSpPr>
        <p:spPr>
          <a:xfrm>
            <a:off x="436772" y="24840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ATF2 close-out II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62BD9-CDF9-B24A-8826-27F6F870A0F0}"/>
              </a:ext>
            </a:extLst>
          </p:cNvPr>
          <p:cNvSpPr/>
          <p:nvPr/>
        </p:nvSpPr>
        <p:spPr>
          <a:xfrm>
            <a:off x="323104" y="1110734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C04657-645E-AA45-8B19-38F6573D861D}"/>
              </a:ext>
            </a:extLst>
          </p:cNvPr>
          <p:cNvSpPr/>
          <p:nvPr/>
        </p:nvSpPr>
        <p:spPr>
          <a:xfrm>
            <a:off x="197746" y="1665292"/>
            <a:ext cx="4539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Refine the goal of ATF3 whether to cover other subjects presented in the review.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D13F4-6125-CB4B-A521-C865BA1EDAF9}"/>
              </a:ext>
            </a:extLst>
          </p:cNvPr>
          <p:cNvSpPr/>
          <p:nvPr/>
        </p:nvSpPr>
        <p:spPr>
          <a:xfrm>
            <a:off x="197746" y="2452750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ATF Introduction, Instrumentation R&amp;Ds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51C4D-529C-0D4D-BDCF-228CCF005118}"/>
              </a:ext>
            </a:extLst>
          </p:cNvPr>
          <p:cNvSpPr/>
          <p:nvPr/>
        </p:nvSpPr>
        <p:spPr>
          <a:xfrm>
            <a:off x="82022" y="3040721"/>
            <a:ext cx="5207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Improve the instrumentation with AI technology application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735BB-E9C2-1644-9DBD-33DE927F0438}"/>
              </a:ext>
            </a:extLst>
          </p:cNvPr>
          <p:cNvSpPr/>
          <p:nvPr/>
        </p:nvSpPr>
        <p:spPr>
          <a:xfrm>
            <a:off x="197746" y="3904824"/>
            <a:ext cx="3387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ATF2 small beam, Wakefield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1BF84E-8B82-1D4B-A156-6F35EB564265}"/>
              </a:ext>
            </a:extLst>
          </p:cNvPr>
          <p:cNvSpPr/>
          <p:nvPr/>
        </p:nvSpPr>
        <p:spPr>
          <a:xfrm>
            <a:off x="180894" y="4513279"/>
            <a:ext cx="5009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Develop a long L* optics to evaluate optical aberrations.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Try to squeeze βx* for a better understanding of the optics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39DB5A-9CA2-7A47-9FE7-35B93374A51A}"/>
              </a:ext>
            </a:extLst>
          </p:cNvPr>
          <p:cNvSpPr/>
          <p:nvPr/>
        </p:nvSpPr>
        <p:spPr>
          <a:xfrm>
            <a:off x="6297339" y="4384931"/>
            <a:ext cx="3174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ATF2 stabilization (FONT)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D309F-1054-A246-A08B-9EB553A489BA}"/>
              </a:ext>
            </a:extLst>
          </p:cNvPr>
          <p:cNvSpPr/>
          <p:nvPr/>
        </p:nvSpPr>
        <p:spPr>
          <a:xfrm>
            <a:off x="5950493" y="4984865"/>
            <a:ext cx="5608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Give priority (and additional beam time) to allow optimization of the feedback system performance and detailed study of long-term beam trajectory control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7E4E70-979D-434D-A29A-EE21DD1C0C01}"/>
              </a:ext>
            </a:extLst>
          </p:cNvPr>
          <p:cNvSpPr/>
          <p:nvPr/>
        </p:nvSpPr>
        <p:spPr>
          <a:xfrm>
            <a:off x="6262073" y="722851"/>
            <a:ext cx="313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ATF2 ultra-low beta optics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132C82-B782-B445-85AF-D147C6849079}"/>
              </a:ext>
            </a:extLst>
          </p:cNvPr>
          <p:cNvSpPr/>
          <p:nvPr/>
        </p:nvSpPr>
        <p:spPr>
          <a:xfrm>
            <a:off x="5950493" y="1322785"/>
            <a:ext cx="54255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Continue the exploration of the ultra-low  β optics and scaling of beam size with different optics with reduced β</a:t>
            </a:r>
            <a:r>
              <a:rPr lang="en-US" baseline="-25000" dirty="0"/>
              <a:t>x</a:t>
            </a:r>
            <a:r>
              <a:rPr lang="en-US" dirty="0"/>
              <a:t> value (larger aberrations).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Improve stability of beam size measurements (IPBSM) to resolve beam sizes even below 40 nm.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Explore the method with a longer L* optics to keep the beam size resolution.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Small beam tuning (below 50 nm) with nominal optics should be demonstrate to possibly demonstrate the octupole effectiveness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6C2BEE-C056-B249-8FAB-A4BC842B44E1}"/>
              </a:ext>
            </a:extLst>
          </p:cNvPr>
          <p:cNvCxnSpPr>
            <a:cxnSpLocks/>
          </p:cNvCxnSpPr>
          <p:nvPr/>
        </p:nvCxnSpPr>
        <p:spPr>
          <a:xfrm>
            <a:off x="5517397" y="681925"/>
            <a:ext cx="0" cy="55442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8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F8BE-37A7-1B4D-BA33-8F735CA6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3F18D-FEB2-FC43-BCB0-2F63A48B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6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2B720-62BB-8E47-87ED-E62EBFFED270}"/>
              </a:ext>
            </a:extLst>
          </p:cNvPr>
          <p:cNvSpPr/>
          <p:nvPr/>
        </p:nvSpPr>
        <p:spPr>
          <a:xfrm>
            <a:off x="505088" y="3540491"/>
            <a:ext cx="2401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R&amp;D other than LC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1F0BAB-07AE-3F48-9924-93A1B62E3B88}"/>
              </a:ext>
            </a:extLst>
          </p:cNvPr>
          <p:cNvSpPr/>
          <p:nvPr/>
        </p:nvSpPr>
        <p:spPr>
          <a:xfrm>
            <a:off x="310415" y="3986153"/>
            <a:ext cx="54859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Continue the effort on collecting research subjects other than ILC. The calling for proposals should be open and international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Try to find more applications which require the flatness of the beam at ATF.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Start to think about a possibility to convert ATF to a flexible, multi-purpose facility as exploring the possibility to collaborate with other facilities, institutes or universities.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7A1B3D-2B67-8445-A9E2-1ADFC8D6D2D0}"/>
              </a:ext>
            </a:extLst>
          </p:cNvPr>
          <p:cNvSpPr/>
          <p:nvPr/>
        </p:nvSpPr>
        <p:spPr>
          <a:xfrm>
            <a:off x="6974237" y="822774"/>
            <a:ext cx="3720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Operational status and concerns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0B1DB8-258F-714A-8930-59E8830CEE2F}"/>
              </a:ext>
            </a:extLst>
          </p:cNvPr>
          <p:cNvSpPr/>
          <p:nvPr/>
        </p:nvSpPr>
        <p:spPr>
          <a:xfrm>
            <a:off x="6974236" y="1505449"/>
            <a:ext cx="47269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Consider merging activities at ATF, STF, </a:t>
            </a:r>
            <a:r>
              <a:rPr lang="en-US" dirty="0" err="1"/>
              <a:t>cERL</a:t>
            </a:r>
            <a:r>
              <a:rPr lang="en-US" dirty="0"/>
              <a:t>, etc., and flexibly use the limited budget and manpower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Continue the efforts to get funds from outside of KEK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Pay full attention by the entire KEK members to avoid repeating accidents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3049A5-6ABC-7541-95E3-EE61388C898A}"/>
              </a:ext>
            </a:extLst>
          </p:cNvPr>
          <p:cNvSpPr/>
          <p:nvPr/>
        </p:nvSpPr>
        <p:spPr>
          <a:xfrm>
            <a:off x="459001" y="606539"/>
            <a:ext cx="2223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ATF2 future R&amp;D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C780EA-42AF-CD45-98D0-CD2A4399A30A}"/>
              </a:ext>
            </a:extLst>
          </p:cNvPr>
          <p:cNvSpPr/>
          <p:nvPr/>
        </p:nvSpPr>
        <p:spPr>
          <a:xfrm>
            <a:off x="310415" y="1188122"/>
            <a:ext cx="5764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Develop a detailed resource-loaded plan for the ILC-related studies in the ILC preparatory period, under the given limited operation budget, availability of experts, and beam operation time.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Consider an opportunity to carry out SC elements (magnets and cavities) in some other facility with existing cryogenic capability.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4E352B-9CDE-4D4A-A170-CE87E0D700A9}"/>
              </a:ext>
            </a:extLst>
          </p:cNvPr>
          <p:cNvCxnSpPr>
            <a:cxnSpLocks/>
          </p:cNvCxnSpPr>
          <p:nvPr/>
        </p:nvCxnSpPr>
        <p:spPr>
          <a:xfrm>
            <a:off x="6524786" y="806594"/>
            <a:ext cx="0" cy="5460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8978A-0568-5642-8EAA-73A93066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757" y="6440923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C7A30-2A71-9C4D-9967-B7CCEA04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9876" y="6440923"/>
            <a:ext cx="1319424" cy="364618"/>
          </a:xfrm>
        </p:spPr>
        <p:txBody>
          <a:bodyPr/>
          <a:lstStyle/>
          <a:p>
            <a:fld id="{617C510A-7687-CB44-A886-7EC5AB743307}" type="slidenum">
              <a:rPr lang="fr-FR" sz="1400" smtClean="0">
                <a:solidFill>
                  <a:prstClr val="white"/>
                </a:solidFill>
                <a:latin typeface="News Gothic MT"/>
              </a:rPr>
              <a:pPr/>
              <a:t>7</a:t>
            </a:fld>
            <a:endParaRPr lang="fr-FR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6BDD5E94-3E47-3040-BEEE-B3101271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27" y="958738"/>
            <a:ext cx="6337065" cy="548159"/>
          </a:xfrm>
          <a:noFill/>
        </p:spPr>
        <p:txBody>
          <a:bodyPr/>
          <a:lstStyle/>
          <a:p>
            <a:r>
              <a:rPr lang="en-GB" sz="2800" b="1" dirty="0">
                <a:latin typeface="Arial" charset="0"/>
                <a:ea typeface="ＭＳ Ｐゴシック" charset="0"/>
              </a:rPr>
              <a:t>Perspectives: ATF3</a:t>
            </a:r>
            <a:endParaRPr lang="fr-FR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EAF3E-C105-964A-9B66-88991817B51A}"/>
              </a:ext>
            </a:extLst>
          </p:cNvPr>
          <p:cNvSpPr/>
          <p:nvPr/>
        </p:nvSpPr>
        <p:spPr>
          <a:xfrm>
            <a:off x="666674" y="1634226"/>
            <a:ext cx="1044561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the achievements of the ATF2 project a follow-on, upgraded facility “ATF3” for pursuing R&amp;D aimed at  maximizing the luminosity potential of ILC is necessary.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“ATF3” would hence provide the opportunity to attract additional resources from overseas collaborating institutes to deliver the program described above in a modular and sensibly time-ordered fashion.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86322-A2AE-3943-BED2-1BB2E415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FD237-08A3-F44E-80DC-1DE637A1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z="1400" smtClean="0">
                <a:solidFill>
                  <a:prstClr val="white"/>
                </a:solidFill>
                <a:latin typeface="News Gothic MT"/>
              </a:rPr>
              <a:pPr/>
              <a:t>8</a:t>
            </a:fld>
            <a:endParaRPr lang="fr-FR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782AE-9411-F746-A45A-D4EE30B5AB60}"/>
              </a:ext>
            </a:extLst>
          </p:cNvPr>
          <p:cNvSpPr/>
          <p:nvPr/>
        </p:nvSpPr>
        <p:spPr>
          <a:xfrm>
            <a:off x="571093" y="999261"/>
            <a:ext cx="1093041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How unique is ATF/ATF2/ATF3??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Feasibility of the plan taking into account the ILC uncertainty, What to do between now and the “green light” for ILC???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2021 run??? (re-start difficulties after shutdown)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What is the budget/personnel/operation time needed? (summary table will be welcome, priority list...)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Aging of the operating personnel, no transfer of knowledge, no new Japanese PhDs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ATF3  R&amp;D open facility as FACET, ATF-BNL, CLEAR...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Collaboration with other ILC facilities in KEK: SRF and SCF ?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lvl="0" hangingPunct="1">
              <a:defRPr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CCD80-F5D1-8547-8F7C-901A457490B8}"/>
              </a:ext>
            </a:extLst>
          </p:cNvPr>
          <p:cNvSpPr/>
          <p:nvPr/>
        </p:nvSpPr>
        <p:spPr>
          <a:xfrm>
            <a:off x="571093" y="197309"/>
            <a:ext cx="8085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</a:rPr>
              <a:t>Personal Notes from Review discussion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86322-A2AE-3943-BED2-1BB2E415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1st ATF3 - 30 October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FD237-08A3-F44E-80DC-1DE637A1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z="1400" smtClean="0">
                <a:solidFill>
                  <a:prstClr val="white"/>
                </a:solidFill>
                <a:latin typeface="News Gothic MT"/>
              </a:rPr>
              <a:pPr/>
              <a:t>9</a:t>
            </a:fld>
            <a:endParaRPr lang="fr-FR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782AE-9411-F746-A45A-D4EE30B5AB60}"/>
              </a:ext>
            </a:extLst>
          </p:cNvPr>
          <p:cNvSpPr/>
          <p:nvPr/>
        </p:nvSpPr>
        <p:spPr>
          <a:xfrm>
            <a:off x="571093" y="1340223"/>
            <a:ext cx="976937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Operational support during runs for overseas collaborators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Communication problems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Lack of Coordination and Support between different activities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Problems with work visibility for PhDs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.....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  <a:p>
            <a:pPr lvl="0" hangingPunct="1">
              <a:defRPr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CCD80-F5D1-8547-8F7C-901A457490B8}"/>
              </a:ext>
            </a:extLst>
          </p:cNvPr>
          <p:cNvSpPr/>
          <p:nvPr/>
        </p:nvSpPr>
        <p:spPr>
          <a:xfrm>
            <a:off x="571093" y="197309"/>
            <a:ext cx="8666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</a:rPr>
              <a:t>Personal Notes from  “others” discussions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11110</TotalTime>
  <Words>1021</Words>
  <Application>Microsoft Macintosh PowerPoint</Application>
  <PresentationFormat>Custom</PresentationFormat>
  <Paragraphs>127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MS PGothic</vt:lpstr>
      <vt:lpstr>MS PGothic</vt:lpstr>
      <vt:lpstr>Arial</vt:lpstr>
      <vt:lpstr>Avenir Book</vt:lpstr>
      <vt:lpstr>Calibri</vt:lpstr>
      <vt:lpstr>Geneva</vt:lpstr>
      <vt:lpstr>Helvetica</vt:lpstr>
      <vt:lpstr>Impact</vt:lpstr>
      <vt:lpstr>News Gothic MT</vt:lpstr>
      <vt:lpstr>Times New Roman</vt:lpstr>
      <vt:lpstr>Wingdings</vt:lpstr>
      <vt:lpstr>Wingdings 2</vt:lpstr>
      <vt:lpstr>Brise</vt:lpstr>
      <vt:lpstr>1_Brise</vt:lpstr>
      <vt:lpstr>Fermilab_PPT_090815</vt:lpstr>
      <vt:lpstr>From ATF2 to ATF3</vt:lpstr>
      <vt:lpstr>Outline</vt:lpstr>
      <vt:lpstr>ATF2 review</vt:lpstr>
      <vt:lpstr>ATF2 close-out I</vt:lpstr>
      <vt:lpstr>PowerPoint Presentation</vt:lpstr>
      <vt:lpstr>PowerPoint Presentation</vt:lpstr>
      <vt:lpstr>Perspectives: ATF3</vt:lpstr>
      <vt:lpstr>PowerPoint Presentation</vt:lpstr>
      <vt:lpstr>PowerPoint Presentation</vt:lpstr>
      <vt:lpstr>Let’s start the discussion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431</cp:revision>
  <cp:lastPrinted>2020-09-30T09:54:46Z</cp:lastPrinted>
  <dcterms:modified xsi:type="dcterms:W3CDTF">2020-10-30T10:44:23Z</dcterms:modified>
</cp:coreProperties>
</file>