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78" r:id="rId3"/>
    <p:sldId id="279" r:id="rId4"/>
    <p:sldId id="284" r:id="rId5"/>
    <p:sldId id="266" r:id="rId6"/>
    <p:sldId id="267" r:id="rId7"/>
    <p:sldId id="282" r:id="rId8"/>
    <p:sldId id="274" r:id="rId9"/>
    <p:sldId id="262" r:id="rId10"/>
    <p:sldId id="280" r:id="rId11"/>
    <p:sldId id="281"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07" autoAdjust="0"/>
    <p:restoredTop sz="94000" autoAdjust="0"/>
  </p:normalViewPr>
  <p:slideViewPr>
    <p:cSldViewPr snapToGrid="0">
      <p:cViewPr varScale="1">
        <p:scale>
          <a:sx n="120" d="100"/>
          <a:sy n="120" d="100"/>
        </p:scale>
        <p:origin x="4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F11301-794B-4E4A-98BB-3BC7CBB8ED92}" type="datetimeFigureOut">
              <a:rPr lang="fr-FR" smtClean="0"/>
              <a:t>09/10/2020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6B8DED-A80C-4058-8265-7C4DC6C403F0}" type="slidenum">
              <a:rPr lang="fr-FR" smtClean="0"/>
              <a:t>‹N°›</a:t>
            </a:fld>
            <a:endParaRPr lang="fr-FR"/>
          </a:p>
        </p:txBody>
      </p:sp>
    </p:spTree>
    <p:extLst>
      <p:ext uri="{BB962C8B-B14F-4D97-AF65-F5344CB8AC3E}">
        <p14:creationId xmlns:p14="http://schemas.microsoft.com/office/powerpoint/2010/main" val="3956393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smtClean="0"/>
          </a:p>
        </p:txBody>
      </p:sp>
      <p:sp>
        <p:nvSpPr>
          <p:cNvPr id="4" name="Espace réservé du numéro de diapositive 3"/>
          <p:cNvSpPr>
            <a:spLocks noGrp="1"/>
          </p:cNvSpPr>
          <p:nvPr>
            <p:ph type="sldNum" sz="quarter" idx="10"/>
          </p:nvPr>
        </p:nvSpPr>
        <p:spPr/>
        <p:txBody>
          <a:bodyPr/>
          <a:lstStyle/>
          <a:p>
            <a:fld id="{8B6B8DED-A80C-4058-8265-7C4DC6C403F0}" type="slidenum">
              <a:rPr lang="fr-FR" smtClean="0"/>
              <a:t>3</a:t>
            </a:fld>
            <a:endParaRPr lang="fr-FR"/>
          </a:p>
        </p:txBody>
      </p:sp>
    </p:spTree>
    <p:extLst>
      <p:ext uri="{BB962C8B-B14F-4D97-AF65-F5344CB8AC3E}">
        <p14:creationId xmlns:p14="http://schemas.microsoft.com/office/powerpoint/2010/main" val="3540146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smtClean="0"/>
          </a:p>
        </p:txBody>
      </p:sp>
      <p:sp>
        <p:nvSpPr>
          <p:cNvPr id="4" name="Espace réservé du numéro de diapositive 3"/>
          <p:cNvSpPr>
            <a:spLocks noGrp="1"/>
          </p:cNvSpPr>
          <p:nvPr>
            <p:ph type="sldNum" sz="quarter" idx="10"/>
          </p:nvPr>
        </p:nvSpPr>
        <p:spPr/>
        <p:txBody>
          <a:bodyPr/>
          <a:lstStyle/>
          <a:p>
            <a:fld id="{8B6B8DED-A80C-4058-8265-7C4DC6C403F0}" type="slidenum">
              <a:rPr lang="fr-FR" smtClean="0"/>
              <a:t>4</a:t>
            </a:fld>
            <a:endParaRPr lang="fr-FR"/>
          </a:p>
        </p:txBody>
      </p:sp>
    </p:spTree>
    <p:extLst>
      <p:ext uri="{BB962C8B-B14F-4D97-AF65-F5344CB8AC3E}">
        <p14:creationId xmlns:p14="http://schemas.microsoft.com/office/powerpoint/2010/main" val="860917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smtClean="0"/>
          </a:p>
        </p:txBody>
      </p:sp>
      <p:sp>
        <p:nvSpPr>
          <p:cNvPr id="4" name="Espace réservé du numéro de diapositive 3"/>
          <p:cNvSpPr>
            <a:spLocks noGrp="1"/>
          </p:cNvSpPr>
          <p:nvPr>
            <p:ph type="sldNum" sz="quarter" idx="10"/>
          </p:nvPr>
        </p:nvSpPr>
        <p:spPr/>
        <p:txBody>
          <a:bodyPr/>
          <a:lstStyle/>
          <a:p>
            <a:fld id="{8B6B8DED-A80C-4058-8265-7C4DC6C403F0}" type="slidenum">
              <a:rPr lang="fr-FR" smtClean="0"/>
              <a:t>6</a:t>
            </a:fld>
            <a:endParaRPr lang="fr-FR"/>
          </a:p>
        </p:txBody>
      </p:sp>
    </p:spTree>
    <p:extLst>
      <p:ext uri="{BB962C8B-B14F-4D97-AF65-F5344CB8AC3E}">
        <p14:creationId xmlns:p14="http://schemas.microsoft.com/office/powerpoint/2010/main" val="1264238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39BBA0DE-2A9C-49DD-8A46-E49A563804BD}" type="datetimeFigureOut">
              <a:rPr lang="fr-FR" smtClean="0"/>
              <a:t>09/10/2020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154860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9BBA0DE-2A9C-49DD-8A46-E49A563804BD}" type="datetimeFigureOut">
              <a:rPr lang="fr-FR" smtClean="0"/>
              <a:t>09/10/2020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340274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9BBA0DE-2A9C-49DD-8A46-E49A563804BD}" type="datetimeFigureOut">
              <a:rPr lang="fr-FR" smtClean="0"/>
              <a:t>09/10/2020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945786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r>
              <a:rPr lang="fr-FR" dirty="0" smtClean="0"/>
              <a:t>Point Clé </a:t>
            </a:r>
            <a:r>
              <a:rPr lang="fr-FR" dirty="0" err="1" smtClean="0"/>
              <a:t>ECLAIRs</a:t>
            </a:r>
            <a:r>
              <a:rPr lang="fr-FR" dirty="0" smtClean="0"/>
              <a:t> - Qualification et Performances : 04 &amp; 05 Fév. 2020</a:t>
            </a:r>
            <a:endParaRPr lang="fr-FR" dirty="0"/>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3425870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e - Bleu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452979" y="2167171"/>
            <a:ext cx="7784123" cy="535531"/>
          </a:xfrm>
        </p:spPr>
        <p:txBody>
          <a:bodyPr/>
          <a:lstStyle>
            <a:lvl1pPr algn="ctr">
              <a:defRPr sz="3360">
                <a:solidFill>
                  <a:schemeClr val="bg1"/>
                </a:solidFill>
              </a:defRPr>
            </a:lvl1pPr>
          </a:lstStyle>
          <a:p>
            <a:r>
              <a:rPr lang="fr-FR" dirty="0"/>
              <a:t>Cliquez et modifiez le titre</a:t>
            </a:r>
          </a:p>
        </p:txBody>
      </p:sp>
      <p:sp>
        <p:nvSpPr>
          <p:cNvPr id="6" name="Espace réservé du numéro de diapositive 5"/>
          <p:cNvSpPr>
            <a:spLocks noGrp="1"/>
          </p:cNvSpPr>
          <p:nvPr>
            <p:ph type="sldNum" sz="quarter" idx="4"/>
          </p:nvPr>
        </p:nvSpPr>
        <p:spPr>
          <a:xfrm>
            <a:off x="10908257" y="6455097"/>
            <a:ext cx="446264" cy="363854"/>
          </a:xfrm>
          <a:prstGeom prst="rect">
            <a:avLst/>
          </a:prstGeom>
        </p:spPr>
        <p:txBody>
          <a:bodyPr vert="horz" lIns="81043" tIns="40522" rIns="81043" bIns="40522" rtlCol="0" anchor="ctr"/>
          <a:lstStyle>
            <a:lvl1pPr algn="ctr">
              <a:defRPr sz="600">
                <a:solidFill>
                  <a:srgbClr val="002060"/>
                </a:solidFill>
                <a:latin typeface="Arial" charset="0"/>
                <a:ea typeface="Arial" charset="0"/>
                <a:cs typeface="Arial" charset="0"/>
              </a:defRPr>
            </a:lvl1pPr>
          </a:lstStyle>
          <a:p>
            <a:fld id="{EB81167D-292E-8142-ABF3-3BDF0609D345}" type="slidenum">
              <a:rPr lang="fr-FR" smtClean="0"/>
              <a:pPr/>
              <a:t>‹N°›</a:t>
            </a:fld>
            <a:endParaRPr lang="fr-FR" dirty="0"/>
          </a:p>
        </p:txBody>
      </p:sp>
      <p:pic>
        <p:nvPicPr>
          <p:cNvPr id="9" name="Picture 11"/>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201673" y="4045527"/>
            <a:ext cx="4282423" cy="2086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102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9BBA0DE-2A9C-49DD-8A46-E49A563804BD}" type="datetimeFigureOut">
              <a:rPr lang="fr-FR" smtClean="0"/>
              <a:t>09/10/2020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3564572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39BBA0DE-2A9C-49DD-8A46-E49A563804BD}" type="datetimeFigureOut">
              <a:rPr lang="fr-FR" smtClean="0"/>
              <a:t>09/10/2020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49700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9BBA0DE-2A9C-49DD-8A46-E49A563804BD}" type="datetimeFigureOut">
              <a:rPr lang="fr-FR" smtClean="0"/>
              <a:t>09/10/2020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233110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9BBA0DE-2A9C-49DD-8A46-E49A563804BD}" type="datetimeFigureOut">
              <a:rPr lang="fr-FR" smtClean="0"/>
              <a:t>09/10/2020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2269290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9BBA0DE-2A9C-49DD-8A46-E49A563804BD}" type="datetimeFigureOut">
              <a:rPr lang="fr-FR" smtClean="0"/>
              <a:t>09/10/2020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279524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9BBA0DE-2A9C-49DD-8A46-E49A563804BD}" type="datetimeFigureOut">
              <a:rPr lang="fr-FR" smtClean="0"/>
              <a:t>09/10/2020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1226843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9BBA0DE-2A9C-49DD-8A46-E49A563804BD}" type="datetimeFigureOut">
              <a:rPr lang="fr-FR" smtClean="0"/>
              <a:t>09/10/2020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1267860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9BBA0DE-2A9C-49DD-8A46-E49A563804BD}" type="datetimeFigureOut">
              <a:rPr lang="fr-FR" smtClean="0"/>
              <a:t>09/10/2020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7104CB-130F-428F-A317-5E2ADEA619D9}" type="slidenum">
              <a:rPr lang="fr-FR" smtClean="0"/>
              <a:t>‹N°›</a:t>
            </a:fld>
            <a:endParaRPr lang="fr-FR"/>
          </a:p>
        </p:txBody>
      </p:sp>
    </p:spTree>
    <p:extLst>
      <p:ext uri="{BB962C8B-B14F-4D97-AF65-F5344CB8AC3E}">
        <p14:creationId xmlns:p14="http://schemas.microsoft.com/office/powerpoint/2010/main" val="360915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BA0DE-2A9C-49DD-8A46-E49A563804BD}" type="datetimeFigureOut">
              <a:rPr lang="fr-FR" smtClean="0"/>
              <a:t>09/10/2020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104CB-130F-428F-A317-5E2ADEA619D9}" type="slidenum">
              <a:rPr lang="fr-FR" smtClean="0"/>
              <a:t>‹N°›</a:t>
            </a:fld>
            <a:endParaRPr lang="fr-FR"/>
          </a:p>
        </p:txBody>
      </p:sp>
    </p:spTree>
    <p:extLst>
      <p:ext uri="{BB962C8B-B14F-4D97-AF65-F5344CB8AC3E}">
        <p14:creationId xmlns:p14="http://schemas.microsoft.com/office/powerpoint/2010/main" val="3257893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smtClean="0"/>
              <a:t>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838199" y="6356351"/>
            <a:ext cx="4263189" cy="285082"/>
          </a:xfrm>
          <a:prstGeom prst="rect">
            <a:avLst/>
          </a:prstGeom>
        </p:spPr>
        <p:txBody>
          <a:bodyPr vert="horz" lIns="91440" tIns="45720" rIns="91440" bIns="45720" rtlCol="0" anchor="ctr"/>
          <a:lstStyle>
            <a:lvl1pPr algn="l">
              <a:defRPr lang="fr-FR" sz="1100" smtClean="0">
                <a:effectLst/>
              </a:defRPr>
            </a:lvl1pPr>
          </a:lstStyle>
          <a:p>
            <a:r>
              <a:rPr lang="fr-FR" dirty="0" smtClean="0"/>
              <a:t>Point Clé </a:t>
            </a:r>
            <a:r>
              <a:rPr lang="fr-FR" dirty="0" err="1" smtClean="0"/>
              <a:t>ECLAIRs</a:t>
            </a:r>
            <a:r>
              <a:rPr lang="fr-FR" dirty="0" smtClean="0"/>
              <a:t> - Qualification et Performances : 04 &amp; 05 Fév. 2020</a:t>
            </a:r>
            <a:endParaRPr lang="fr-FR" dirty="0"/>
          </a:p>
        </p:txBody>
      </p:sp>
      <p:sp>
        <p:nvSpPr>
          <p:cNvPr id="5" name="Espace réservé du pied de page 4"/>
          <p:cNvSpPr>
            <a:spLocks noGrp="1"/>
          </p:cNvSpPr>
          <p:nvPr>
            <p:ph type="ftr" sz="quarter" idx="3"/>
          </p:nvPr>
        </p:nvSpPr>
        <p:spPr>
          <a:xfrm>
            <a:off x="5559391" y="6340777"/>
            <a:ext cx="2593206" cy="28508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104CB-130F-428F-A317-5E2ADEA619D9}" type="slidenum">
              <a:rPr lang="fr-FR" smtClean="0"/>
              <a:t>‹N°›</a:t>
            </a:fld>
            <a:endParaRPr lang="fr-FR" dirty="0"/>
          </a:p>
        </p:txBody>
      </p:sp>
    </p:spTree>
    <p:extLst>
      <p:ext uri="{BB962C8B-B14F-4D97-AF65-F5344CB8AC3E}">
        <p14:creationId xmlns:p14="http://schemas.microsoft.com/office/powerpoint/2010/main" val="1997614452"/>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62876" y="2212848"/>
            <a:ext cx="8352924" cy="1065449"/>
          </a:xfrm>
        </p:spPr>
        <p:txBody>
          <a:bodyPr>
            <a:noAutofit/>
          </a:bodyPr>
          <a:lstStyle/>
          <a:p>
            <a:r>
              <a:rPr lang="fr-FR" sz="3600" b="1" dirty="0" err="1" smtClean="0"/>
              <a:t>ECLAIRs</a:t>
            </a:r>
            <a:r>
              <a:rPr lang="fr-FR" sz="3600" b="1" dirty="0" smtClean="0"/>
              <a:t> PFM – Validation du Trigger</a:t>
            </a:r>
            <a:endParaRPr lang="fr-FR" sz="3600" b="1" dirty="0"/>
          </a:p>
        </p:txBody>
      </p:sp>
      <p:sp>
        <p:nvSpPr>
          <p:cNvPr id="3" name="Espace réservé du numéro de diapositive 2"/>
          <p:cNvSpPr>
            <a:spLocks noGrp="1"/>
          </p:cNvSpPr>
          <p:nvPr>
            <p:ph type="sldNum" sz="quarter" idx="4"/>
          </p:nvPr>
        </p:nvSpPr>
        <p:spPr>
          <a:xfrm>
            <a:off x="10447022" y="6455097"/>
            <a:ext cx="401638" cy="363854"/>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B81167D-292E-8142-ABF3-3BDF0609D345}" type="slidenum">
              <a:rPr kumimoji="0" lang="fr-FR" sz="1200" b="0" i="0" u="none" strike="noStrike" kern="1200" cap="none" spc="0" normalizeH="0" baseline="0" noProof="0">
                <a:ln>
                  <a:noFill/>
                </a:ln>
                <a:solidFill>
                  <a:srgbClr val="002060"/>
                </a:solidFill>
                <a:effectLst/>
                <a:uLnTx/>
                <a:uFillTx/>
                <a:latin typeface="Calibri" panose="020F0502020204030204"/>
                <a:cs typeface="Arial" charset="0"/>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dirty="0">
              <a:ln>
                <a:noFill/>
              </a:ln>
              <a:solidFill>
                <a:srgbClr val="002060"/>
              </a:solidFill>
              <a:effectLst/>
              <a:uLnTx/>
              <a:uFillTx/>
              <a:latin typeface="Calibri" panose="020F0502020204030204"/>
              <a:cs typeface="Arial" charset="0"/>
            </a:endParaRPr>
          </a:p>
        </p:txBody>
      </p:sp>
      <p:pic>
        <p:nvPicPr>
          <p:cNvPr id="4" name="Imag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72485" y="2363464"/>
            <a:ext cx="3090391" cy="1082828"/>
          </a:xfrm>
          <a:prstGeom prst="rect">
            <a:avLst/>
          </a:prstGeom>
          <a:effectLst>
            <a:outerShdw blurRad="50800" dist="38100" dir="2700000" algn="tl" rotWithShape="0">
              <a:schemeClr val="bg1">
                <a:alpha val="40000"/>
              </a:schemeClr>
            </a:outerShdw>
          </a:effectLst>
        </p:spPr>
      </p:pic>
      <p:sp>
        <p:nvSpPr>
          <p:cNvPr id="5" name="Titre 1"/>
          <p:cNvSpPr txBox="1">
            <a:spLocks/>
          </p:cNvSpPr>
          <p:nvPr/>
        </p:nvSpPr>
        <p:spPr>
          <a:xfrm>
            <a:off x="3689555" y="3015750"/>
            <a:ext cx="8426245" cy="693089"/>
          </a:xfrm>
          <a:prstGeom prst="rect">
            <a:avLst/>
          </a:prstGeom>
        </p:spPr>
        <p:txBody>
          <a:bodyPr vert="horz" lIns="109728" tIns="54864" rIns="109728" bIns="54864" rtlCol="0" anchor="ctr">
            <a:normAutofit fontScale="97500"/>
          </a:bodyPr>
          <a:lstStyle>
            <a:lvl1pPr algn="ctr" defTabSz="914400" rtl="0" eaLnBrk="1" latinLnBrk="0" hangingPunct="1">
              <a:lnSpc>
                <a:spcPct val="90000"/>
              </a:lnSpc>
              <a:spcBef>
                <a:spcPct val="0"/>
              </a:spcBef>
              <a:buNone/>
              <a:defRPr lang="fr-FR" sz="2800" b="1" i="0" kern="1200">
                <a:solidFill>
                  <a:schemeClr val="bg1"/>
                </a:solidFill>
                <a:latin typeface="Arial Black" charset="0"/>
                <a:ea typeface="Arial Black" charset="0"/>
                <a:cs typeface="Arial Black" charset="0"/>
              </a:defRPr>
            </a:lvl1pPr>
          </a:lstStyle>
          <a:p>
            <a:pPr lvl="0">
              <a:defRPr/>
            </a:pPr>
            <a:r>
              <a:rPr lang="fr-FR" sz="3200" dirty="0" smtClean="0">
                <a:latin typeface="+mj-lt"/>
              </a:rPr>
              <a:t>« Vision </a:t>
            </a:r>
            <a:r>
              <a:rPr lang="fr-FR" sz="3200" dirty="0">
                <a:latin typeface="+mj-lt"/>
              </a:rPr>
              <a:t>et </a:t>
            </a:r>
            <a:r>
              <a:rPr lang="fr-FR" sz="3200" dirty="0" smtClean="0">
                <a:latin typeface="+mj-lt"/>
              </a:rPr>
              <a:t>besoin côté</a:t>
            </a:r>
            <a:r>
              <a:rPr lang="fr-FR" sz="3200" dirty="0">
                <a:latin typeface="+mj-lt"/>
              </a:rPr>
              <a:t> Instrument » </a:t>
            </a:r>
            <a:endParaRPr kumimoji="0" lang="fr-FR" sz="3200" b="1" i="0" u="none" strike="noStrike" kern="1200" cap="none" spc="0" normalizeH="0" baseline="0" noProof="0" dirty="0">
              <a:ln>
                <a:noFill/>
              </a:ln>
              <a:solidFill>
                <a:srgbClr val="00B0F0"/>
              </a:solidFill>
              <a:effectLst/>
              <a:uLnTx/>
              <a:uFillTx/>
              <a:latin typeface="+mj-lt"/>
            </a:endParaRPr>
          </a:p>
        </p:txBody>
      </p:sp>
      <p:pic>
        <p:nvPicPr>
          <p:cNvPr id="6" name="Picture 5"/>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882902" y="836640"/>
            <a:ext cx="842402" cy="691296"/>
          </a:xfrm>
          <a:prstGeom prst="rect">
            <a:avLst/>
          </a:prstGeom>
          <a:solidFill>
            <a:srgbClr val="D200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5" descr="http://bolo.berkeley.edu/drupal/sites/default/files/AboutUs/APCLogo.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910652" y="836640"/>
            <a:ext cx="667838" cy="691296"/>
          </a:xfrm>
          <a:prstGeom prst="rect">
            <a:avLst/>
          </a:prstGeom>
          <a:effectLst>
            <a:outerShdw blurRad="50800" dist="38100" dir="2700000" algn="tl" rotWithShape="0">
              <a:schemeClr val="bg1">
                <a:alpha val="40000"/>
              </a:schemeClr>
            </a:outerShdw>
          </a:effectLst>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991224" y="836640"/>
            <a:ext cx="1319984" cy="691296"/>
          </a:xfrm>
          <a:prstGeom prst="rect">
            <a:avLst/>
          </a:prstGeom>
          <a:effectLst>
            <a:outerShdw blurRad="50800" dist="38100" dir="2700000" algn="tl" rotWithShape="0">
              <a:schemeClr val="bg1">
                <a:alpha val="40000"/>
              </a:schemeClr>
            </a:outerShdw>
          </a:effectLst>
        </p:spPr>
      </p:pic>
      <p:sp>
        <p:nvSpPr>
          <p:cNvPr id="12" name="Titre 1"/>
          <p:cNvSpPr txBox="1">
            <a:spLocks/>
          </p:cNvSpPr>
          <p:nvPr/>
        </p:nvSpPr>
        <p:spPr>
          <a:xfrm>
            <a:off x="203599" y="5988698"/>
            <a:ext cx="3049740" cy="55958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360"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1600" b="1" i="0" u="none" strike="noStrike" kern="1200" cap="none" spc="0" normalizeH="0" baseline="0" noProof="0" dirty="0" smtClean="0">
                <a:ln>
                  <a:noFill/>
                </a:ln>
                <a:solidFill>
                  <a:prstClr val="white"/>
                </a:solidFill>
                <a:effectLst/>
                <a:uLnTx/>
                <a:uFillTx/>
                <a:latin typeface="Calibri Light" panose="020F0302020204030204"/>
                <a:ea typeface="+mj-ea"/>
                <a:cs typeface="+mj-cs"/>
              </a:rPr>
              <a:t>Présentation du</a:t>
            </a:r>
            <a:r>
              <a:rPr kumimoji="0" lang="fr-FR" sz="1600" b="1" i="0" u="none" strike="noStrike" kern="1200" cap="none" spc="0" normalizeH="0" noProof="0" dirty="0" smtClean="0">
                <a:ln>
                  <a:noFill/>
                </a:ln>
                <a:solidFill>
                  <a:prstClr val="white"/>
                </a:solidFill>
                <a:effectLst/>
                <a:uLnTx/>
                <a:uFillTx/>
                <a:latin typeface="Calibri Light" panose="020F0302020204030204"/>
                <a:ea typeface="+mj-ea"/>
                <a:cs typeface="+mj-cs"/>
              </a:rPr>
              <a:t> </a:t>
            </a:r>
            <a:r>
              <a:rPr kumimoji="0" lang="fr-FR" sz="1600" b="1" i="0" u="none" strike="noStrike" kern="1200" cap="none" spc="0" normalizeH="0" baseline="0" noProof="0" dirty="0" smtClean="0">
                <a:ln>
                  <a:noFill/>
                </a:ln>
                <a:solidFill>
                  <a:prstClr val="white"/>
                </a:solidFill>
                <a:effectLst/>
                <a:uLnTx/>
                <a:uFillTx/>
                <a:latin typeface="Calibri Light" panose="020F0302020204030204"/>
                <a:ea typeface="+mj-ea"/>
                <a:cs typeface="+mj-cs"/>
              </a:rPr>
              <a:t>08 octobre 2020</a:t>
            </a:r>
            <a:endParaRPr kumimoji="0" lang="fr-FR" sz="16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2120281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4041" y="904185"/>
            <a:ext cx="11638326" cy="5746781"/>
          </a:xfrm>
        </p:spPr>
        <p:txBody>
          <a:bodyPr>
            <a:normAutofit/>
          </a:bodyPr>
          <a:lstStyle/>
          <a:p>
            <a:pPr marL="342900" indent="-342900" algn="l">
              <a:buFont typeface="Wingdings" panose="05000000000000000000" pitchFamily="2" charset="2"/>
              <a:buChar char="v"/>
            </a:pPr>
            <a:r>
              <a:rPr lang="fr-FR" sz="1400" b="1" dirty="0"/>
              <a:t>ECL-INST-PERF- 1240 </a:t>
            </a:r>
            <a:r>
              <a:rPr lang="fr-FR" sz="1400" dirty="0"/>
              <a:t>Dans le cas où la précision de localisation du GRB est améliorée lors des différentes générations d’images en interne, </a:t>
            </a:r>
            <a:r>
              <a:rPr lang="fr-FR" sz="1400" dirty="0" err="1"/>
              <a:t>ECLAIRs</a:t>
            </a:r>
            <a:r>
              <a:rPr lang="fr-FR" sz="1400" dirty="0"/>
              <a:t> doit générer une position affinée de la source, et ce toutes les 2 s maximum et jusqu’à 5 mn maximum (valeur configurable) après T0. En cas de </a:t>
            </a:r>
            <a:r>
              <a:rPr lang="fr-FR" sz="1400" dirty="0" err="1"/>
              <a:t>slew</a:t>
            </a:r>
            <a:r>
              <a:rPr lang="fr-FR" sz="1400" dirty="0"/>
              <a:t>, ECLAIRS devra arrêter d’envoyer des positions affinées </a:t>
            </a:r>
            <a:r>
              <a:rPr lang="fr-FR" sz="1400" dirty="0" smtClean="0"/>
              <a:t>.</a:t>
            </a:r>
          </a:p>
          <a:p>
            <a:pPr marL="342900" indent="-342900" algn="l">
              <a:buFont typeface="Wingdings" panose="05000000000000000000" pitchFamily="2" charset="2"/>
              <a:buChar char="v"/>
            </a:pPr>
            <a:r>
              <a:rPr lang="fr-FR" sz="1400" b="1" dirty="0"/>
              <a:t>ECL-INST-PERF- 1250 </a:t>
            </a:r>
            <a:r>
              <a:rPr lang="fr-FR" sz="1400" dirty="0"/>
              <a:t>En phase opérationnelle (au cours des observations), </a:t>
            </a:r>
            <a:r>
              <a:rPr lang="fr-FR" sz="1400" dirty="0" err="1"/>
              <a:t>ECLAIRs</a:t>
            </a:r>
            <a:r>
              <a:rPr lang="fr-FR" sz="1400" dirty="0"/>
              <a:t> doit générer en interne des images du ciel. Le temps d’intégration de ces images doit varier de 20 s à 20 mn, configurable). Les algorithmes correspondant à la génération de ces images et à la détection et localisation des sources dans l’image sont appelés « trigger image ». </a:t>
            </a:r>
            <a:endParaRPr lang="fr-FR" sz="1400" dirty="0" smtClean="0"/>
          </a:p>
          <a:p>
            <a:pPr marL="342900" indent="-342900" algn="l">
              <a:buFont typeface="Wingdings" panose="05000000000000000000" pitchFamily="2" charset="2"/>
              <a:buChar char="v"/>
            </a:pPr>
            <a:r>
              <a:rPr lang="fr-FR" sz="1400" b="1" dirty="0"/>
              <a:t>ECL-INST-PERF- 1260 </a:t>
            </a:r>
            <a:r>
              <a:rPr lang="fr-FR" sz="1400" dirty="0"/>
              <a:t>En phase opérationnelle, les images (réalisées par </a:t>
            </a:r>
            <a:r>
              <a:rPr lang="fr-FR" sz="1400" dirty="0" err="1"/>
              <a:t>déconvolution</a:t>
            </a:r>
            <a:r>
              <a:rPr lang="fr-FR" sz="1400" dirty="0"/>
              <a:t> du </a:t>
            </a:r>
            <a:r>
              <a:rPr lang="fr-FR" sz="1400" dirty="0" err="1"/>
              <a:t>shadowgram</a:t>
            </a:r>
            <a:r>
              <a:rPr lang="fr-FR" sz="1400" dirty="0"/>
              <a:t> acquis par le plan de détection) doivent être générées : </a:t>
            </a:r>
            <a:br>
              <a:rPr lang="fr-FR" sz="1400" dirty="0"/>
            </a:br>
            <a:r>
              <a:rPr lang="fr-FR" sz="1400" dirty="0"/>
              <a:t>• Pour chaque signal transitoire détecté,</a:t>
            </a:r>
            <a:br>
              <a:rPr lang="fr-FR" sz="1400" dirty="0"/>
            </a:br>
            <a:r>
              <a:rPr lang="fr-FR" sz="1400" dirty="0"/>
              <a:t>• Et automatiquement toutes les 20 secondes.</a:t>
            </a:r>
            <a:br>
              <a:rPr lang="fr-FR" sz="1400" dirty="0"/>
            </a:br>
            <a:r>
              <a:rPr lang="fr-FR" sz="1400" dirty="0"/>
              <a:t>Un pic dans cette image permettra de calculer la localisation de la source. </a:t>
            </a:r>
            <a:endParaRPr lang="fr-FR" sz="1400" dirty="0" smtClean="0"/>
          </a:p>
          <a:p>
            <a:pPr marL="342900" indent="-342900" algn="l">
              <a:buFont typeface="Wingdings" panose="05000000000000000000" pitchFamily="2" charset="2"/>
              <a:buChar char="v"/>
            </a:pPr>
            <a:r>
              <a:rPr lang="fr-FR" sz="1400" b="1" dirty="0"/>
              <a:t>ECL-INST-PERF- 1270 </a:t>
            </a:r>
            <a:r>
              <a:rPr lang="fr-FR" sz="1400" dirty="0"/>
              <a:t>Le « trigger image » doit s’opérer sur la base de la détection de nouvelles sources dans des images réalisées sur 4 « </a:t>
            </a:r>
            <a:r>
              <a:rPr lang="fr-FR" sz="1400" dirty="0" err="1"/>
              <a:t>energy</a:t>
            </a:r>
            <a:r>
              <a:rPr lang="fr-FR" sz="1400" dirty="0"/>
              <a:t> </a:t>
            </a:r>
            <a:r>
              <a:rPr lang="fr-FR" sz="1400" dirty="0" err="1"/>
              <a:t>strips</a:t>
            </a:r>
            <a:r>
              <a:rPr lang="fr-FR" sz="1400" dirty="0"/>
              <a:t> » et en additionnant des images de 20 s sur des périodes de temps allant de 20 s à 20 mn (configurable). </a:t>
            </a:r>
            <a:endParaRPr lang="fr-FR" sz="1400" dirty="0" smtClean="0"/>
          </a:p>
          <a:p>
            <a:pPr marL="342900" indent="-342900" algn="l">
              <a:buFont typeface="Wingdings" panose="05000000000000000000" pitchFamily="2" charset="2"/>
              <a:buChar char="v"/>
            </a:pPr>
            <a:r>
              <a:rPr lang="fr-FR" sz="1400" b="1" dirty="0"/>
              <a:t>ECL-INST-OPER- 0310 </a:t>
            </a:r>
            <a:r>
              <a:rPr lang="fr-FR" sz="1400" dirty="0"/>
              <a:t>Lors de la traversée de la SAA profonde, l’instrument </a:t>
            </a:r>
            <a:r>
              <a:rPr lang="fr-FR" sz="1400" dirty="0" err="1"/>
              <a:t>ECLAIRs</a:t>
            </a:r>
            <a:r>
              <a:rPr lang="fr-FR" sz="1400" dirty="0"/>
              <a:t> ne doit pas pouvoir basculer en mode “OPER” ni "TUNING". Le Trigger et l’acquisition des données scientifiques seront inhibés tout au long de la traversée. </a:t>
            </a:r>
            <a:endParaRPr lang="fr-FR" sz="1400" dirty="0" smtClean="0"/>
          </a:p>
          <a:p>
            <a:pPr marL="342900" indent="-342900" algn="l">
              <a:buFont typeface="Wingdings" panose="05000000000000000000" pitchFamily="2" charset="2"/>
              <a:buChar char="v"/>
            </a:pPr>
            <a:r>
              <a:rPr lang="fr-FR" sz="1400" b="1" dirty="0"/>
              <a:t>ECL-INST-OPER- 0320 </a:t>
            </a:r>
            <a:r>
              <a:rPr lang="fr-FR" sz="1400" dirty="0"/>
              <a:t>Le mode “OPER” </a:t>
            </a:r>
            <a:r>
              <a:rPr lang="fr-FR" sz="1400" dirty="0" err="1"/>
              <a:t>d’ECLAIRs</a:t>
            </a:r>
            <a:r>
              <a:rPr lang="fr-FR" sz="1400" dirty="0"/>
              <a:t> supportera plusieurs configurations du trigger (actif ou non, valeur du seuil de déclenchement, et tout autre paramètre de config du trigger) et de la gestion des pixels bruyants (active ou non). </a:t>
            </a:r>
            <a:endParaRPr lang="fr-FR" sz="1400" dirty="0" smtClean="0"/>
          </a:p>
          <a:p>
            <a:pPr marL="342900" indent="-342900" algn="l">
              <a:buFont typeface="Wingdings" panose="05000000000000000000" pitchFamily="2" charset="2"/>
              <a:buChar char="v"/>
            </a:pPr>
            <a:endParaRPr lang="fr-FR" sz="1400" dirty="0" smtClean="0">
              <a:solidFill>
                <a:srgbClr val="00B0F0"/>
              </a:solidFill>
            </a:endParaRPr>
          </a:p>
        </p:txBody>
      </p:sp>
      <p:sp>
        <p:nvSpPr>
          <p:cNvPr id="4" name="Titre 1"/>
          <p:cNvSpPr txBox="1">
            <a:spLocks/>
          </p:cNvSpPr>
          <p:nvPr/>
        </p:nvSpPr>
        <p:spPr>
          <a:xfrm>
            <a:off x="274041" y="118652"/>
            <a:ext cx="10757482" cy="657706"/>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b="1" dirty="0" smtClean="0">
                <a:solidFill>
                  <a:srgbClr val="002060"/>
                </a:solidFill>
                <a:latin typeface="Arial Black" panose="020B0A04020102020204" pitchFamily="34" charset="0"/>
              </a:rPr>
              <a:t>Rappel des exigences instrument spécifiques au Trigger Image (3/3)</a:t>
            </a:r>
            <a:endParaRPr lang="fr-FR" sz="2400" b="1" dirty="0">
              <a:solidFill>
                <a:srgbClr val="002060"/>
              </a:solidFill>
              <a:latin typeface="Arial Black" panose="020B0A04020102020204" pitchFamily="34" charset="0"/>
            </a:endParaRPr>
          </a:p>
        </p:txBody>
      </p:sp>
    </p:spTree>
    <p:extLst>
      <p:ext uri="{BB962C8B-B14F-4D97-AF65-F5344CB8AC3E}">
        <p14:creationId xmlns:p14="http://schemas.microsoft.com/office/powerpoint/2010/main" val="3428206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6242" y="805987"/>
            <a:ext cx="7784123" cy="535531"/>
          </a:xfrm>
        </p:spPr>
        <p:txBody>
          <a:bodyPr>
            <a:normAutofit fontScale="90000"/>
          </a:bodyPr>
          <a:lstStyle/>
          <a:p>
            <a:r>
              <a:rPr lang="fr-FR" b="1" dirty="0" smtClean="0"/>
              <a:t>SOMMAIRE</a:t>
            </a:r>
            <a:endParaRPr lang="fr-FR" b="1" dirty="0"/>
          </a:p>
        </p:txBody>
      </p:sp>
      <p:sp>
        <p:nvSpPr>
          <p:cNvPr id="3" name="Titre 1"/>
          <p:cNvSpPr txBox="1">
            <a:spLocks/>
          </p:cNvSpPr>
          <p:nvPr/>
        </p:nvSpPr>
        <p:spPr>
          <a:xfrm>
            <a:off x="3436201" y="1341519"/>
            <a:ext cx="7784123" cy="384287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360" kern="1200">
                <a:solidFill>
                  <a:schemeClr val="bg1"/>
                </a:solidFill>
                <a:latin typeface="+mj-lt"/>
                <a:ea typeface="+mj-ea"/>
                <a:cs typeface="+mj-cs"/>
              </a:defRPr>
            </a:lvl1pPr>
          </a:lstStyle>
          <a:p>
            <a:pPr marL="342900" indent="-342900" algn="l">
              <a:lnSpc>
                <a:spcPct val="150000"/>
              </a:lnSpc>
              <a:buFont typeface="Wingdings" panose="05000000000000000000" pitchFamily="2" charset="2"/>
              <a:buChar char="Ø"/>
            </a:pPr>
            <a:r>
              <a:rPr lang="fr-FR" sz="2400" b="1" dirty="0" smtClean="0"/>
              <a:t>Objectifs</a:t>
            </a:r>
          </a:p>
          <a:p>
            <a:pPr marL="342900" indent="-342900" algn="l">
              <a:lnSpc>
                <a:spcPct val="150000"/>
              </a:lnSpc>
              <a:buFont typeface="Wingdings" panose="05000000000000000000" pitchFamily="2" charset="2"/>
              <a:buChar char="Ø"/>
            </a:pPr>
            <a:r>
              <a:rPr lang="fr-FR" sz="2400" b="1" dirty="0" smtClean="0"/>
              <a:t>Hypothèses</a:t>
            </a:r>
          </a:p>
          <a:p>
            <a:pPr marL="342900" indent="-342900" algn="l">
              <a:lnSpc>
                <a:spcPct val="150000"/>
              </a:lnSpc>
              <a:buFont typeface="Wingdings" panose="05000000000000000000" pitchFamily="2" charset="2"/>
              <a:buChar char="Ø"/>
            </a:pPr>
            <a:r>
              <a:rPr lang="fr-FR" sz="2400" b="1" dirty="0" smtClean="0"/>
              <a:t>Moyens et outils</a:t>
            </a:r>
          </a:p>
          <a:p>
            <a:pPr marL="342900" indent="-342900" algn="l">
              <a:lnSpc>
                <a:spcPct val="150000"/>
              </a:lnSpc>
              <a:buFont typeface="Wingdings" panose="05000000000000000000" pitchFamily="2" charset="2"/>
              <a:buChar char="Ø"/>
            </a:pPr>
            <a:r>
              <a:rPr lang="fr-FR" sz="2400" b="1" dirty="0" smtClean="0"/>
              <a:t>Principe de validation</a:t>
            </a:r>
          </a:p>
          <a:p>
            <a:pPr marL="342900" indent="-342900" algn="l">
              <a:lnSpc>
                <a:spcPct val="150000"/>
              </a:lnSpc>
              <a:buFont typeface="Wingdings" panose="05000000000000000000" pitchFamily="2" charset="2"/>
              <a:buChar char="Ø"/>
            </a:pPr>
            <a:r>
              <a:rPr lang="fr-FR" sz="2400" b="1" dirty="0" smtClean="0"/>
              <a:t>Rappel </a:t>
            </a:r>
            <a:r>
              <a:rPr lang="fr-FR" sz="2400" b="1" dirty="0"/>
              <a:t>des exigences instrument </a:t>
            </a:r>
            <a:r>
              <a:rPr lang="fr-FR" sz="2400" b="1" dirty="0" smtClean="0"/>
              <a:t>à valider</a:t>
            </a:r>
            <a:endParaRPr lang="fr-FR" sz="2400" b="1" dirty="0"/>
          </a:p>
          <a:p>
            <a:pPr marL="342900" indent="-342900" algn="l">
              <a:lnSpc>
                <a:spcPct val="150000"/>
              </a:lnSpc>
              <a:buFont typeface="Wingdings" panose="05000000000000000000" pitchFamily="2" charset="2"/>
              <a:buChar char="Ø"/>
            </a:pPr>
            <a:endParaRPr lang="fr-FR" sz="2400" b="1" dirty="0" smtClean="0"/>
          </a:p>
          <a:p>
            <a:pPr marL="342900" indent="-342900" algn="l">
              <a:lnSpc>
                <a:spcPct val="150000"/>
              </a:lnSpc>
              <a:buFont typeface="Wingdings" panose="05000000000000000000" pitchFamily="2" charset="2"/>
              <a:buChar char="Ø"/>
            </a:pPr>
            <a:endParaRPr lang="fr-FR" sz="2400" b="1" i="1" dirty="0" smtClean="0"/>
          </a:p>
        </p:txBody>
      </p:sp>
      <p:pic>
        <p:nvPicPr>
          <p:cNvPr id="4" name="Image 3"/>
          <p:cNvPicPr>
            <a:picLocks noChangeAspect="1"/>
          </p:cNvPicPr>
          <p:nvPr/>
        </p:nvPicPr>
        <p:blipFill>
          <a:blip r:embed="rId2"/>
          <a:stretch>
            <a:fillRect/>
          </a:stretch>
        </p:blipFill>
        <p:spPr>
          <a:xfrm>
            <a:off x="136433" y="5082365"/>
            <a:ext cx="3194581" cy="1182727"/>
          </a:xfrm>
          <a:prstGeom prst="rect">
            <a:avLst/>
          </a:prstGeom>
        </p:spPr>
      </p:pic>
    </p:spTree>
    <p:extLst>
      <p:ext uri="{BB962C8B-B14F-4D97-AF65-F5344CB8AC3E}">
        <p14:creationId xmlns:p14="http://schemas.microsoft.com/office/powerpoint/2010/main" val="522614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41418" y="1192525"/>
            <a:ext cx="11638326" cy="5131273"/>
          </a:xfrm>
        </p:spPr>
        <p:txBody>
          <a:bodyPr>
            <a:normAutofit/>
          </a:bodyPr>
          <a:lstStyle/>
          <a:p>
            <a:pPr marL="342900" indent="-342900" algn="l">
              <a:buFont typeface="Wingdings" panose="05000000000000000000" pitchFamily="2" charset="2"/>
              <a:buChar char="v"/>
            </a:pPr>
            <a:r>
              <a:rPr lang="fr-FR" sz="2000" b="1" dirty="0">
                <a:solidFill>
                  <a:srgbClr val="00B0F0"/>
                </a:solidFill>
              </a:rPr>
              <a:t>Valider les exigences de niveau instrument applicables au Trigger </a:t>
            </a:r>
            <a:r>
              <a:rPr lang="fr-FR" sz="2000" b="1" dirty="0" smtClean="0">
                <a:solidFill>
                  <a:srgbClr val="00B0F0"/>
                </a:solidFill>
              </a:rPr>
              <a:t>(cf. </a:t>
            </a:r>
            <a:r>
              <a:rPr lang="fr-FR" sz="2000" b="1" dirty="0">
                <a:solidFill>
                  <a:srgbClr val="00B0F0"/>
                </a:solidFill>
              </a:rPr>
              <a:t>STB </a:t>
            </a:r>
            <a:r>
              <a:rPr lang="fr-FR" sz="2000" b="1" dirty="0" err="1">
                <a:solidFill>
                  <a:srgbClr val="00B0F0"/>
                </a:solidFill>
              </a:rPr>
              <a:t>ECLAIRs</a:t>
            </a:r>
            <a:r>
              <a:rPr lang="fr-FR" sz="2000" b="1" dirty="0">
                <a:solidFill>
                  <a:srgbClr val="00B0F0"/>
                </a:solidFill>
              </a:rPr>
              <a:t>  </a:t>
            </a:r>
            <a:r>
              <a:rPr lang="fr-FR" sz="2000" b="1" dirty="0" smtClean="0">
                <a:solidFill>
                  <a:srgbClr val="00B0F0"/>
                </a:solidFill>
              </a:rPr>
              <a:t>SV-SCPLEC-STB-456-CNES  v2.2)</a:t>
            </a:r>
          </a:p>
          <a:p>
            <a:pPr marL="742950" lvl="1" indent="-285750" algn="l">
              <a:buFont typeface="Wingdings" panose="05000000000000000000" pitchFamily="2" charset="2"/>
              <a:buChar char="§"/>
            </a:pPr>
            <a:endParaRPr lang="fr-FR" sz="1800" dirty="0" smtClean="0">
              <a:solidFill>
                <a:srgbClr val="002060"/>
              </a:solidFill>
              <a:sym typeface="Wingdings" panose="05000000000000000000" pitchFamily="2" charset="2"/>
            </a:endParaRPr>
          </a:p>
          <a:p>
            <a:pPr marL="742950" lvl="1" indent="-285750" algn="l">
              <a:buFont typeface="Wingdings" panose="05000000000000000000" pitchFamily="2" charset="2"/>
              <a:buChar char="§"/>
            </a:pPr>
            <a:r>
              <a:rPr lang="fr-FR" sz="1800" dirty="0" smtClean="0">
                <a:solidFill>
                  <a:srgbClr val="002060"/>
                </a:solidFill>
                <a:sym typeface="Wingdings" panose="05000000000000000000" pitchFamily="2" charset="2"/>
              </a:rPr>
              <a:t>Exigences fonctionnelles &amp; exigences de performance (voir dernières planches)</a:t>
            </a:r>
          </a:p>
          <a:p>
            <a:pPr marL="742950" lvl="1" indent="-285750" algn="l">
              <a:buFont typeface="Wingdings" panose="05000000000000000000" pitchFamily="2" charset="2"/>
              <a:buChar char="§"/>
            </a:pPr>
            <a:endParaRPr lang="fr-FR" sz="1800" dirty="0" smtClean="0">
              <a:solidFill>
                <a:srgbClr val="002060"/>
              </a:solidFill>
              <a:sym typeface="Wingdings" panose="05000000000000000000" pitchFamily="2" charset="2"/>
            </a:endParaRPr>
          </a:p>
          <a:p>
            <a:pPr marL="742950" lvl="1" indent="-285750" algn="l">
              <a:buFont typeface="Wingdings" panose="05000000000000000000" pitchFamily="2" charset="2"/>
              <a:buChar char="§"/>
            </a:pPr>
            <a:r>
              <a:rPr lang="fr-FR" sz="1800" dirty="0" smtClean="0">
                <a:solidFill>
                  <a:srgbClr val="002060"/>
                </a:solidFill>
                <a:sym typeface="Wingdings" panose="05000000000000000000" pitchFamily="2" charset="2"/>
              </a:rPr>
              <a:t>Avec des scénarii « mission » couvrant une vaste diversité de configurations :</a:t>
            </a:r>
          </a:p>
          <a:p>
            <a:pPr marL="1200150" lvl="2" indent="-285750" algn="l">
              <a:buFont typeface="Wingdings" panose="05000000000000000000" pitchFamily="2" charset="2"/>
              <a:buChar char="§"/>
            </a:pPr>
            <a:r>
              <a:rPr lang="fr-FR" dirty="0" smtClean="0">
                <a:solidFill>
                  <a:srgbClr val="002060"/>
                </a:solidFill>
                <a:sym typeface="Wingdings" panose="05000000000000000000" pitchFamily="2" charset="2"/>
              </a:rPr>
              <a:t>Terre et/ou sources dans le champ de vue,</a:t>
            </a:r>
          </a:p>
          <a:p>
            <a:pPr marL="1200150" lvl="2" indent="-285750" algn="l">
              <a:buFont typeface="Wingdings" panose="05000000000000000000" pitchFamily="2" charset="2"/>
              <a:buChar char="§"/>
            </a:pPr>
            <a:r>
              <a:rPr lang="fr-FR" dirty="0" smtClean="0">
                <a:solidFill>
                  <a:srgbClr val="002060"/>
                </a:solidFill>
                <a:sym typeface="Wingdings" panose="05000000000000000000" pitchFamily="2" charset="2"/>
              </a:rPr>
              <a:t>Passages SAA,</a:t>
            </a:r>
          </a:p>
          <a:p>
            <a:pPr marL="1200150" lvl="2" indent="-285750" algn="l">
              <a:buFont typeface="Wingdings" panose="05000000000000000000" pitchFamily="2" charset="2"/>
              <a:buChar char="§"/>
            </a:pPr>
            <a:r>
              <a:rPr lang="fr-FR" dirty="0" smtClean="0">
                <a:solidFill>
                  <a:srgbClr val="002060"/>
                </a:solidFill>
                <a:sym typeface="Wingdings" panose="05000000000000000000" pitchFamily="2" charset="2"/>
              </a:rPr>
              <a:t>Différents types de fonds de ciel, de GRB,</a:t>
            </a:r>
          </a:p>
          <a:p>
            <a:pPr marL="1200150" lvl="2" indent="-285750" algn="l">
              <a:buFont typeface="Wingdings" panose="05000000000000000000" pitchFamily="2" charset="2"/>
              <a:buChar char="§"/>
            </a:pPr>
            <a:r>
              <a:rPr lang="fr-FR" dirty="0" smtClean="0">
                <a:solidFill>
                  <a:srgbClr val="002060"/>
                </a:solidFill>
                <a:sym typeface="Wingdings" panose="05000000000000000000" pitchFamily="2" charset="2"/>
              </a:rPr>
              <a:t>…</a:t>
            </a:r>
          </a:p>
          <a:p>
            <a:pPr marL="1200150" lvl="2" indent="-285750" algn="l">
              <a:buFont typeface="Wingdings" panose="05000000000000000000" pitchFamily="2" charset="2"/>
              <a:buChar char="§"/>
            </a:pPr>
            <a:endParaRPr lang="fr-FR" dirty="0" smtClean="0">
              <a:solidFill>
                <a:srgbClr val="002060"/>
              </a:solidFill>
              <a:sym typeface="Wingdings" panose="05000000000000000000" pitchFamily="2" charset="2"/>
            </a:endParaRPr>
          </a:p>
          <a:p>
            <a:pPr marL="742950" lvl="1" indent="-285750" algn="l">
              <a:buFont typeface="Wingdings" panose="05000000000000000000" pitchFamily="2" charset="2"/>
              <a:buChar char="§"/>
            </a:pPr>
            <a:r>
              <a:rPr lang="fr-FR" sz="1800" dirty="0" smtClean="0">
                <a:solidFill>
                  <a:srgbClr val="002060"/>
                </a:solidFill>
                <a:sym typeface="Wingdings" panose="05000000000000000000" pitchFamily="2" charset="2"/>
              </a:rPr>
              <a:t>Sur le matériel de vol, par simulation, avec des moyens sols …</a:t>
            </a:r>
          </a:p>
          <a:p>
            <a:pPr marL="742950" lvl="1" indent="-285750" algn="l">
              <a:buFont typeface="Wingdings" panose="05000000000000000000" pitchFamily="2" charset="2"/>
              <a:buChar char="§"/>
            </a:pPr>
            <a:endParaRPr lang="fr-FR" sz="1800" dirty="0">
              <a:solidFill>
                <a:srgbClr val="002060"/>
              </a:solidFill>
              <a:sym typeface="Wingdings" panose="05000000000000000000" pitchFamily="2" charset="2"/>
            </a:endParaRPr>
          </a:p>
        </p:txBody>
      </p:sp>
      <p:sp>
        <p:nvSpPr>
          <p:cNvPr id="4" name="Titre 1"/>
          <p:cNvSpPr txBox="1">
            <a:spLocks/>
          </p:cNvSpPr>
          <p:nvPr/>
        </p:nvSpPr>
        <p:spPr>
          <a:xfrm>
            <a:off x="274041" y="118652"/>
            <a:ext cx="9144000" cy="6577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b="1" dirty="0" smtClean="0">
                <a:solidFill>
                  <a:srgbClr val="002060"/>
                </a:solidFill>
                <a:latin typeface="Arial Black" panose="020B0A04020102020204" pitchFamily="34" charset="0"/>
              </a:rPr>
              <a:t>Objectifs</a:t>
            </a:r>
            <a:endParaRPr lang="fr-FR" sz="2400" b="1" dirty="0">
              <a:solidFill>
                <a:srgbClr val="002060"/>
              </a:solidFill>
              <a:latin typeface="Arial Black" panose="020B0A04020102020204" pitchFamily="34" charset="0"/>
            </a:endParaRPr>
          </a:p>
        </p:txBody>
      </p:sp>
    </p:spTree>
    <p:extLst>
      <p:ext uri="{BB962C8B-B14F-4D97-AF65-F5344CB8AC3E}">
        <p14:creationId xmlns:p14="http://schemas.microsoft.com/office/powerpoint/2010/main" val="286666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4041" y="904185"/>
            <a:ext cx="11638326" cy="5265609"/>
          </a:xfrm>
        </p:spPr>
        <p:txBody>
          <a:bodyPr>
            <a:normAutofit/>
          </a:bodyPr>
          <a:lstStyle/>
          <a:p>
            <a:pPr marL="342900" indent="-342900" algn="l">
              <a:buFont typeface="Wingdings" panose="05000000000000000000" pitchFamily="2" charset="2"/>
              <a:buChar char="v"/>
            </a:pPr>
            <a:endParaRPr lang="fr-FR" sz="2000" b="1" dirty="0" smtClean="0">
              <a:solidFill>
                <a:srgbClr val="00B0F0"/>
              </a:solidFill>
            </a:endParaRPr>
          </a:p>
          <a:p>
            <a:pPr marL="342900" indent="-342900" algn="l">
              <a:buFont typeface="Wingdings" panose="05000000000000000000" pitchFamily="2" charset="2"/>
              <a:buChar char="v"/>
            </a:pPr>
            <a:r>
              <a:rPr lang="fr-FR" sz="2000" b="1" dirty="0" smtClean="0">
                <a:solidFill>
                  <a:srgbClr val="00B0F0"/>
                </a:solidFill>
              </a:rPr>
              <a:t>Validation élémentaire de l’applicatif  </a:t>
            </a:r>
            <a:r>
              <a:rPr lang="fr-FR" sz="2000" b="1" dirty="0" smtClean="0">
                <a:solidFill>
                  <a:srgbClr val="00B0F0"/>
                </a:solidFill>
                <a:sym typeface="Wingdings" panose="05000000000000000000" pitchFamily="2" charset="2"/>
              </a:rPr>
              <a:t> </a:t>
            </a:r>
            <a:r>
              <a:rPr lang="fr-FR" sz="2000" b="1" dirty="0" err="1" smtClean="0">
                <a:solidFill>
                  <a:srgbClr val="00B0F0"/>
                </a:solidFill>
                <a:sym typeface="Wingdings" panose="05000000000000000000" pitchFamily="2" charset="2"/>
              </a:rPr>
              <a:t>Cmde</a:t>
            </a:r>
            <a:r>
              <a:rPr lang="fr-FR" sz="2000" b="1" dirty="0" smtClean="0">
                <a:solidFill>
                  <a:srgbClr val="00B0F0"/>
                </a:solidFill>
                <a:sym typeface="Wingdings" panose="05000000000000000000" pitchFamily="2" charset="2"/>
              </a:rPr>
              <a:t>/</a:t>
            </a:r>
            <a:r>
              <a:rPr lang="fr-FR" sz="2000" b="1" dirty="0" err="1" smtClean="0">
                <a:solidFill>
                  <a:srgbClr val="00B0F0"/>
                </a:solidFill>
                <a:sym typeface="Wingdings" panose="05000000000000000000" pitchFamily="2" charset="2"/>
              </a:rPr>
              <a:t>Ctrle</a:t>
            </a:r>
            <a:r>
              <a:rPr lang="fr-FR" sz="2000" b="1" dirty="0" smtClean="0">
                <a:solidFill>
                  <a:srgbClr val="00B0F0"/>
                </a:solidFill>
                <a:sym typeface="Wingdings" panose="05000000000000000000" pitchFamily="2" charset="2"/>
              </a:rPr>
              <a:t> &amp; Algorithmique</a:t>
            </a:r>
          </a:p>
          <a:p>
            <a:pPr marL="742950" lvl="1" indent="-285750" algn="l">
              <a:buFont typeface="Wingdings" panose="05000000000000000000" pitchFamily="2" charset="2"/>
              <a:buChar char="§"/>
            </a:pPr>
            <a:r>
              <a:rPr lang="fr-FR" sz="1800" dirty="0" smtClean="0">
                <a:solidFill>
                  <a:srgbClr val="002060"/>
                </a:solidFill>
                <a:sym typeface="Wingdings" panose="05000000000000000000" pitchFamily="2" charset="2"/>
              </a:rPr>
              <a:t>Paramétrage, activation / désactivation, monitoring trigger, messages </a:t>
            </a:r>
            <a:r>
              <a:rPr lang="fr-FR" sz="1800" dirty="0" err="1" smtClean="0">
                <a:solidFill>
                  <a:srgbClr val="002060"/>
                </a:solidFill>
                <a:sym typeface="Wingdings" panose="05000000000000000000" pitchFamily="2" charset="2"/>
              </a:rPr>
              <a:t>events</a:t>
            </a:r>
            <a:r>
              <a:rPr lang="fr-FR" sz="1800" dirty="0" smtClean="0">
                <a:solidFill>
                  <a:srgbClr val="002060"/>
                </a:solidFill>
                <a:sym typeface="Wingdings" panose="05000000000000000000" pitchFamily="2" charset="2"/>
              </a:rPr>
              <a:t>, alertes, gestion du catalogue sources</a:t>
            </a:r>
          </a:p>
          <a:p>
            <a:pPr marL="742950" lvl="1" indent="-285750" algn="l">
              <a:buFont typeface="Wingdings" panose="05000000000000000000" pitchFamily="2" charset="2"/>
              <a:buChar char="§"/>
            </a:pPr>
            <a:r>
              <a:rPr lang="fr-FR" sz="1800" dirty="0" smtClean="0">
                <a:solidFill>
                  <a:srgbClr val="002060"/>
                </a:solidFill>
                <a:sym typeface="Wingdings" panose="05000000000000000000" pitchFamily="2" charset="2"/>
              </a:rPr>
              <a:t>Scénario de simulation « élémentaire » sur machine « cible » ?</a:t>
            </a:r>
            <a:endParaRPr lang="fr-FR" sz="1800" dirty="0">
              <a:solidFill>
                <a:srgbClr val="002060"/>
              </a:solidFill>
              <a:sym typeface="Wingdings" panose="05000000000000000000" pitchFamily="2" charset="2"/>
            </a:endParaRPr>
          </a:p>
          <a:p>
            <a:pPr marL="742950" lvl="1" indent="-285750" algn="l">
              <a:buFont typeface="Wingdings" panose="05000000000000000000" pitchFamily="2" charset="2"/>
              <a:buChar char="à"/>
            </a:pPr>
            <a:r>
              <a:rPr lang="fr-FR" sz="1800" b="1" dirty="0" smtClean="0">
                <a:solidFill>
                  <a:srgbClr val="7030A0"/>
                </a:solidFill>
                <a:sym typeface="Wingdings" panose="05000000000000000000" pitchFamily="2" charset="2"/>
              </a:rPr>
              <a:t>Voir présentation du CEA</a:t>
            </a:r>
          </a:p>
          <a:p>
            <a:pPr lvl="1" algn="l"/>
            <a:endParaRPr lang="fr-FR" sz="1800" dirty="0" smtClean="0">
              <a:solidFill>
                <a:srgbClr val="002060"/>
              </a:solidFill>
            </a:endParaRPr>
          </a:p>
          <a:p>
            <a:pPr marL="342900" indent="-342900" algn="l">
              <a:buFont typeface="Wingdings" panose="05000000000000000000" pitchFamily="2" charset="2"/>
              <a:buChar char="v"/>
            </a:pPr>
            <a:r>
              <a:rPr lang="fr-FR" sz="2000" b="1" dirty="0" smtClean="0">
                <a:solidFill>
                  <a:srgbClr val="00B0F0"/>
                </a:solidFill>
              </a:rPr>
              <a:t>Validation LV FM1,2 avant intégration UGTS  </a:t>
            </a:r>
            <a:r>
              <a:rPr lang="fr-FR" sz="2000" b="1" dirty="0" smtClean="0">
                <a:solidFill>
                  <a:srgbClr val="00B0F0"/>
                </a:solidFill>
                <a:sym typeface="Wingdings" panose="05000000000000000000" pitchFamily="2" charset="2"/>
              </a:rPr>
              <a:t> Fonctionnalités &amp; Non </a:t>
            </a:r>
            <a:r>
              <a:rPr lang="fr-FR" sz="2000" b="1" dirty="0">
                <a:solidFill>
                  <a:srgbClr val="00B0F0"/>
                </a:solidFill>
                <a:sym typeface="Wingdings" panose="05000000000000000000" pitchFamily="2" charset="2"/>
              </a:rPr>
              <a:t>R</a:t>
            </a:r>
            <a:r>
              <a:rPr lang="fr-FR" sz="2000" b="1" dirty="0" smtClean="0">
                <a:solidFill>
                  <a:srgbClr val="00B0F0"/>
                </a:solidFill>
                <a:sym typeface="Wingdings" panose="05000000000000000000" pitchFamily="2" charset="2"/>
              </a:rPr>
              <a:t>égression</a:t>
            </a:r>
            <a:endParaRPr lang="fr-FR" sz="2000" b="1" dirty="0" smtClean="0">
              <a:solidFill>
                <a:srgbClr val="00B0F0"/>
              </a:solidFill>
            </a:endParaRPr>
          </a:p>
          <a:p>
            <a:pPr marL="742950" lvl="1" indent="-285750" algn="l">
              <a:buFont typeface="Wingdings" panose="05000000000000000000" pitchFamily="2" charset="2"/>
              <a:buChar char="§"/>
            </a:pPr>
            <a:r>
              <a:rPr lang="fr-FR" sz="1800" dirty="0" smtClean="0">
                <a:solidFill>
                  <a:srgbClr val="002060"/>
                </a:solidFill>
                <a:sym typeface="Wingdings" panose="05000000000000000000" pitchFamily="2" charset="2"/>
              </a:rPr>
              <a:t>Environnement CEA  </a:t>
            </a:r>
            <a:r>
              <a:rPr lang="fr-FR" sz="1800" b="1" dirty="0" smtClean="0">
                <a:solidFill>
                  <a:srgbClr val="7030A0"/>
                </a:solidFill>
                <a:sym typeface="Wingdings" panose="05000000000000000000" pitchFamily="2" charset="2"/>
              </a:rPr>
              <a:t> Voir présentation CEA</a:t>
            </a:r>
          </a:p>
          <a:p>
            <a:pPr marL="742950" lvl="1" indent="-285750" algn="l">
              <a:buFont typeface="Wingdings" panose="05000000000000000000" pitchFamily="2" charset="2"/>
              <a:buChar char="§"/>
            </a:pPr>
            <a:r>
              <a:rPr lang="fr-FR" sz="1800" dirty="0">
                <a:solidFill>
                  <a:srgbClr val="002060"/>
                </a:solidFill>
                <a:sym typeface="Wingdings" panose="05000000000000000000" pitchFamily="2" charset="2"/>
              </a:rPr>
              <a:t>E</a:t>
            </a:r>
            <a:r>
              <a:rPr lang="fr-FR" sz="1800" dirty="0" smtClean="0">
                <a:solidFill>
                  <a:srgbClr val="002060"/>
                </a:solidFill>
                <a:sym typeface="Wingdings" panose="05000000000000000000" pitchFamily="2" charset="2"/>
              </a:rPr>
              <a:t>nvironnement IRAP (</a:t>
            </a:r>
            <a:r>
              <a:rPr lang="fr-FR" sz="1800" dirty="0" err="1" smtClean="0">
                <a:solidFill>
                  <a:srgbClr val="002060"/>
                </a:solidFill>
                <a:sym typeface="Wingdings" panose="05000000000000000000" pitchFamily="2" charset="2"/>
              </a:rPr>
              <a:t>ELSimulator</a:t>
            </a:r>
            <a:r>
              <a:rPr lang="fr-FR" sz="1800" dirty="0" smtClean="0">
                <a:solidFill>
                  <a:srgbClr val="002060"/>
                </a:solidFill>
                <a:sym typeface="Wingdings" panose="05000000000000000000" pitchFamily="2" charset="2"/>
              </a:rPr>
              <a:t> </a:t>
            </a:r>
            <a:r>
              <a:rPr lang="fr-FR" sz="1800" dirty="0">
                <a:solidFill>
                  <a:srgbClr val="002060"/>
                </a:solidFill>
                <a:sym typeface="Wingdings" panose="05000000000000000000" pitchFamily="2" charset="2"/>
              </a:rPr>
              <a:t>/ </a:t>
            </a:r>
            <a:r>
              <a:rPr lang="fr-FR" sz="1800" dirty="0" smtClean="0">
                <a:solidFill>
                  <a:srgbClr val="002060"/>
                </a:solidFill>
                <a:sym typeface="Wingdings" panose="05000000000000000000" pitchFamily="2" charset="2"/>
              </a:rPr>
              <a:t>Autre outils) </a:t>
            </a:r>
            <a:r>
              <a:rPr lang="fr-FR" sz="1800" dirty="0">
                <a:solidFill>
                  <a:srgbClr val="002060"/>
                </a:solidFill>
                <a:sym typeface="Wingdings" panose="05000000000000000000" pitchFamily="2" charset="2"/>
              </a:rPr>
              <a:t>? </a:t>
            </a:r>
            <a:r>
              <a:rPr lang="fr-FR" sz="1800" b="1" dirty="0">
                <a:solidFill>
                  <a:srgbClr val="7030A0"/>
                </a:solidFill>
                <a:sym typeface="Wingdings" panose="05000000000000000000" pitchFamily="2" charset="2"/>
              </a:rPr>
              <a:t> Voir présentation </a:t>
            </a:r>
            <a:r>
              <a:rPr lang="fr-FR" sz="1800" b="1" dirty="0" smtClean="0">
                <a:solidFill>
                  <a:srgbClr val="7030A0"/>
                </a:solidFill>
                <a:sym typeface="Wingdings" panose="05000000000000000000" pitchFamily="2" charset="2"/>
              </a:rPr>
              <a:t>IRAP</a:t>
            </a:r>
            <a:endParaRPr lang="fr-FR" sz="1800" b="1" dirty="0">
              <a:solidFill>
                <a:srgbClr val="7030A0"/>
              </a:solidFill>
              <a:sym typeface="Wingdings" panose="05000000000000000000" pitchFamily="2" charset="2"/>
            </a:endParaRPr>
          </a:p>
          <a:p>
            <a:pPr marL="742950" lvl="1" indent="-285750" algn="l">
              <a:buFont typeface="Wingdings" panose="05000000000000000000" pitchFamily="2" charset="2"/>
              <a:buChar char="§"/>
            </a:pPr>
            <a:r>
              <a:rPr lang="fr-FR" sz="1800" dirty="0" smtClean="0">
                <a:solidFill>
                  <a:srgbClr val="002060"/>
                </a:solidFill>
                <a:sym typeface="Wingdings" panose="05000000000000000000" pitchFamily="2" charset="2"/>
              </a:rPr>
              <a:t>Environnement d’essais sur BVS CNES</a:t>
            </a:r>
            <a:endParaRPr lang="fr-FR" sz="1800" dirty="0">
              <a:solidFill>
                <a:srgbClr val="002060"/>
              </a:solidFill>
              <a:sym typeface="Wingdings" panose="05000000000000000000" pitchFamily="2" charset="2"/>
            </a:endParaRPr>
          </a:p>
          <a:p>
            <a:pPr marL="742950" lvl="1" indent="-285750" algn="l">
              <a:buFont typeface="Wingdings" panose="05000000000000000000" pitchFamily="2" charset="2"/>
              <a:buChar char="§"/>
            </a:pPr>
            <a:endParaRPr lang="fr-FR" sz="1800" dirty="0" smtClean="0">
              <a:solidFill>
                <a:srgbClr val="002060"/>
              </a:solidFill>
            </a:endParaRPr>
          </a:p>
          <a:p>
            <a:pPr marL="342900" indent="-342900" algn="l">
              <a:buFont typeface="Wingdings" panose="05000000000000000000" pitchFamily="2" charset="2"/>
              <a:buChar char="v"/>
            </a:pPr>
            <a:r>
              <a:rPr lang="fr-FR" sz="2000" b="1" dirty="0" smtClean="0">
                <a:solidFill>
                  <a:srgbClr val="00B0F0"/>
                </a:solidFill>
              </a:rPr>
              <a:t>Validation LV FM1,2 après intégration UGTS  </a:t>
            </a:r>
            <a:r>
              <a:rPr lang="fr-FR" sz="2000" b="1" dirty="0" smtClean="0">
                <a:solidFill>
                  <a:srgbClr val="00B0F0"/>
                </a:solidFill>
                <a:sym typeface="Wingdings" panose="05000000000000000000" pitchFamily="2" charset="2"/>
              </a:rPr>
              <a:t>  Fonctionnalités et Performances</a:t>
            </a:r>
            <a:r>
              <a:rPr lang="fr-FR" sz="2000" dirty="0" smtClean="0">
                <a:solidFill>
                  <a:srgbClr val="002060"/>
                </a:solidFill>
              </a:rPr>
              <a:t> </a:t>
            </a:r>
          </a:p>
          <a:p>
            <a:pPr marL="742950" lvl="1" indent="-285750" algn="l">
              <a:buFont typeface="Wingdings" panose="05000000000000000000" pitchFamily="2" charset="2"/>
              <a:buChar char="§"/>
            </a:pPr>
            <a:r>
              <a:rPr lang="fr-FR" sz="1800" dirty="0" smtClean="0">
                <a:solidFill>
                  <a:srgbClr val="002060"/>
                </a:solidFill>
              </a:rPr>
              <a:t>Couplage avec </a:t>
            </a:r>
            <a:r>
              <a:rPr lang="fr-FR" sz="1800" dirty="0" err="1" smtClean="0">
                <a:solidFill>
                  <a:srgbClr val="002060"/>
                </a:solidFill>
              </a:rPr>
              <a:t>ELSimulator</a:t>
            </a:r>
            <a:r>
              <a:rPr lang="fr-FR" sz="1800" dirty="0" smtClean="0">
                <a:solidFill>
                  <a:srgbClr val="002060"/>
                </a:solidFill>
              </a:rPr>
              <a:t> (générant fichier de données photon en entrée)</a:t>
            </a:r>
          </a:p>
          <a:p>
            <a:pPr marL="742950" lvl="1" indent="-285750" algn="l">
              <a:buFont typeface="Wingdings" panose="05000000000000000000" pitchFamily="2" charset="2"/>
              <a:buChar char="§"/>
            </a:pPr>
            <a:r>
              <a:rPr lang="fr-FR" sz="1800" dirty="0">
                <a:solidFill>
                  <a:srgbClr val="002060"/>
                </a:solidFill>
              </a:rPr>
              <a:t>Quel moyens HW disponible pour génération </a:t>
            </a:r>
            <a:r>
              <a:rPr lang="fr-FR" sz="1800" dirty="0" smtClean="0">
                <a:solidFill>
                  <a:srgbClr val="002060"/>
                </a:solidFill>
              </a:rPr>
              <a:t>de </a:t>
            </a:r>
            <a:r>
              <a:rPr lang="fr-FR" sz="1800" dirty="0" err="1" smtClean="0">
                <a:solidFill>
                  <a:srgbClr val="002060"/>
                </a:solidFill>
              </a:rPr>
              <a:t>burst</a:t>
            </a:r>
            <a:r>
              <a:rPr lang="fr-FR" sz="1800" dirty="0" smtClean="0">
                <a:solidFill>
                  <a:srgbClr val="002060"/>
                </a:solidFill>
              </a:rPr>
              <a:t> </a:t>
            </a:r>
            <a:r>
              <a:rPr lang="fr-FR" sz="1800" dirty="0">
                <a:solidFill>
                  <a:srgbClr val="002060"/>
                </a:solidFill>
              </a:rPr>
              <a:t>avec DPIX en </a:t>
            </a:r>
            <a:r>
              <a:rPr lang="fr-FR" sz="1800" dirty="0" smtClean="0">
                <a:solidFill>
                  <a:srgbClr val="002060"/>
                </a:solidFill>
              </a:rPr>
              <a:t>cuve Signe3 </a:t>
            </a:r>
            <a:r>
              <a:rPr lang="fr-FR" sz="1800" dirty="0">
                <a:solidFill>
                  <a:srgbClr val="002060"/>
                </a:solidFill>
              </a:rPr>
              <a:t>: </a:t>
            </a:r>
            <a:r>
              <a:rPr lang="fr-FR" sz="1800" dirty="0" err="1">
                <a:solidFill>
                  <a:srgbClr val="002060"/>
                </a:solidFill>
              </a:rPr>
              <a:t>Géné</a:t>
            </a:r>
            <a:r>
              <a:rPr lang="fr-FR" sz="1800" dirty="0">
                <a:solidFill>
                  <a:srgbClr val="002060"/>
                </a:solidFill>
              </a:rPr>
              <a:t> X </a:t>
            </a:r>
            <a:r>
              <a:rPr lang="fr-FR" sz="1800" dirty="0" smtClean="0">
                <a:solidFill>
                  <a:srgbClr val="002060"/>
                </a:solidFill>
              </a:rPr>
              <a:t>?</a:t>
            </a:r>
          </a:p>
          <a:p>
            <a:pPr marL="742950" lvl="1" indent="-285750" algn="l">
              <a:buFont typeface="Wingdings" panose="05000000000000000000" pitchFamily="2" charset="2"/>
              <a:buChar char="§"/>
            </a:pPr>
            <a:endParaRPr lang="fr-FR" sz="1800" dirty="0" smtClean="0">
              <a:solidFill>
                <a:srgbClr val="002060"/>
              </a:solidFill>
            </a:endParaRPr>
          </a:p>
        </p:txBody>
      </p:sp>
      <p:sp>
        <p:nvSpPr>
          <p:cNvPr id="4" name="Titre 1"/>
          <p:cNvSpPr txBox="1">
            <a:spLocks/>
          </p:cNvSpPr>
          <p:nvPr/>
        </p:nvSpPr>
        <p:spPr>
          <a:xfrm>
            <a:off x="274041" y="118652"/>
            <a:ext cx="9144000" cy="6577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b="1" dirty="0" smtClean="0">
                <a:solidFill>
                  <a:srgbClr val="002060"/>
                </a:solidFill>
                <a:latin typeface="Arial Black" panose="020B0A04020102020204" pitchFamily="34" charset="0"/>
              </a:rPr>
              <a:t>Hypothèses</a:t>
            </a:r>
            <a:endParaRPr lang="fr-FR" sz="2400" b="1" dirty="0">
              <a:solidFill>
                <a:srgbClr val="002060"/>
              </a:solidFill>
              <a:latin typeface="Arial Black" panose="020B0A04020102020204" pitchFamily="34" charset="0"/>
            </a:endParaRPr>
          </a:p>
        </p:txBody>
      </p:sp>
    </p:spTree>
    <p:extLst>
      <p:ext uri="{BB962C8B-B14F-4D97-AF65-F5344CB8AC3E}">
        <p14:creationId xmlns:p14="http://schemas.microsoft.com/office/powerpoint/2010/main" val="961151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4041" y="904185"/>
            <a:ext cx="11638326" cy="5746781"/>
          </a:xfrm>
        </p:spPr>
        <p:txBody>
          <a:bodyPr>
            <a:normAutofit/>
          </a:bodyPr>
          <a:lstStyle/>
          <a:p>
            <a:pPr marL="342900" indent="-342900" algn="l">
              <a:buFont typeface="Wingdings" panose="05000000000000000000" pitchFamily="2" charset="2"/>
              <a:buChar char="v"/>
            </a:pPr>
            <a:r>
              <a:rPr lang="fr-FR" sz="1900" b="1" dirty="0" smtClean="0">
                <a:solidFill>
                  <a:srgbClr val="00B0F0"/>
                </a:solidFill>
                <a:sym typeface="Wingdings" panose="05000000000000000000" pitchFamily="2" charset="2"/>
              </a:rPr>
              <a:t>Référentiel de fichiers de données photons d’entrée</a:t>
            </a:r>
          </a:p>
          <a:p>
            <a:pPr marL="800100" lvl="1" indent="-342900" algn="l">
              <a:buFont typeface="Wingdings" panose="05000000000000000000" pitchFamily="2" charset="2"/>
              <a:buChar char="§"/>
            </a:pPr>
            <a:r>
              <a:rPr lang="fr-FR" sz="1700" dirty="0" smtClean="0">
                <a:solidFill>
                  <a:srgbClr val="002060"/>
                </a:solidFill>
                <a:sym typeface="Wingdings" panose="05000000000000000000" pitchFamily="2" charset="2"/>
              </a:rPr>
              <a:t>Unique et commun à tous, avec descriptif identifiant précisément l’(es) instant(s) de(s) GRB(s) simulé(s) dans le(s) fichier(s) de données photons (faciliter le dépouillement)</a:t>
            </a:r>
          </a:p>
          <a:p>
            <a:pPr lvl="2" algn="l"/>
            <a:r>
              <a:rPr lang="fr-FR" sz="1600" b="1" dirty="0" smtClean="0">
                <a:solidFill>
                  <a:srgbClr val="002060"/>
                </a:solidFill>
                <a:sym typeface="Wingdings" panose="05000000000000000000" pitchFamily="2" charset="2"/>
              </a:rPr>
              <a:t> Constitué et géré par l’IRAP</a:t>
            </a:r>
          </a:p>
          <a:p>
            <a:pPr marL="342900" indent="-342900" algn="l">
              <a:buFont typeface="Wingdings" panose="05000000000000000000" pitchFamily="2" charset="2"/>
              <a:buChar char="v"/>
            </a:pPr>
            <a:r>
              <a:rPr lang="fr-FR" sz="1900" b="1" dirty="0" smtClean="0">
                <a:solidFill>
                  <a:srgbClr val="00B0F0"/>
                </a:solidFill>
                <a:sym typeface="Wingdings" panose="05000000000000000000" pitchFamily="2" charset="2"/>
              </a:rPr>
              <a:t>Moyens @ CEA</a:t>
            </a:r>
            <a:endParaRPr lang="fr-FR" sz="1700" dirty="0" smtClean="0">
              <a:solidFill>
                <a:srgbClr val="00B0F0"/>
              </a:solidFill>
              <a:sym typeface="Wingdings" panose="05000000000000000000" pitchFamily="2" charset="2"/>
            </a:endParaRPr>
          </a:p>
          <a:p>
            <a:pPr marL="742950" lvl="1" indent="-285750" algn="l">
              <a:buFont typeface="Wingdings" panose="05000000000000000000" pitchFamily="2" charset="2"/>
              <a:buChar char="§"/>
            </a:pPr>
            <a:r>
              <a:rPr lang="fr-FR" sz="1700" dirty="0" smtClean="0">
                <a:solidFill>
                  <a:srgbClr val="002060"/>
                </a:solidFill>
                <a:sym typeface="Wingdings" panose="05000000000000000000" pitchFamily="2" charset="2"/>
              </a:rPr>
              <a:t>Outils de simulation (GEANT4 ? Autres ?)</a:t>
            </a:r>
          </a:p>
          <a:p>
            <a:pPr marL="742950" lvl="1" indent="-285750" algn="l">
              <a:buFont typeface="Wingdings" panose="05000000000000000000" pitchFamily="2" charset="2"/>
              <a:buChar char="§"/>
            </a:pPr>
            <a:r>
              <a:rPr lang="fr-FR" sz="1700" dirty="0" smtClean="0">
                <a:solidFill>
                  <a:srgbClr val="002060"/>
                </a:solidFill>
                <a:sym typeface="Wingdings" panose="05000000000000000000" pitchFamily="2" charset="2"/>
              </a:rPr>
              <a:t>LTU</a:t>
            </a:r>
          </a:p>
          <a:p>
            <a:pPr marL="742950" lvl="1" indent="-285750" algn="l">
              <a:buFont typeface="Wingdings" panose="05000000000000000000" pitchFamily="2" charset="2"/>
              <a:buChar char="§"/>
            </a:pPr>
            <a:r>
              <a:rPr lang="fr-FR" sz="1700" dirty="0" smtClean="0">
                <a:solidFill>
                  <a:srgbClr val="002060"/>
                </a:solidFill>
                <a:sym typeface="Wingdings" panose="05000000000000000000" pitchFamily="2" charset="2"/>
              </a:rPr>
              <a:t>Génération données photons spécifiques et/ou utilisation fichier données photons IRAP ?</a:t>
            </a:r>
          </a:p>
          <a:p>
            <a:pPr marL="742950" lvl="1" indent="-285750" algn="l">
              <a:buFont typeface="Wingdings" panose="05000000000000000000" pitchFamily="2" charset="2"/>
              <a:buChar char="§"/>
            </a:pPr>
            <a:endParaRPr lang="fr-FR" sz="1700" dirty="0" smtClean="0">
              <a:solidFill>
                <a:srgbClr val="002060"/>
              </a:solidFill>
            </a:endParaRPr>
          </a:p>
          <a:p>
            <a:pPr marL="342900" indent="-342900" algn="l">
              <a:buFont typeface="Wingdings" panose="05000000000000000000" pitchFamily="2" charset="2"/>
              <a:buChar char="v"/>
            </a:pPr>
            <a:r>
              <a:rPr lang="fr-FR" sz="1900" b="1" dirty="0" smtClean="0">
                <a:solidFill>
                  <a:srgbClr val="00B0F0"/>
                </a:solidFill>
              </a:rPr>
              <a:t>Moyens @ IRAP</a:t>
            </a:r>
            <a:endParaRPr lang="fr-FR" sz="1900" dirty="0" smtClean="0">
              <a:solidFill>
                <a:srgbClr val="00B0F0"/>
              </a:solidFill>
            </a:endParaRPr>
          </a:p>
          <a:p>
            <a:pPr marL="742950" lvl="1" indent="-285750" algn="l">
              <a:buFont typeface="Wingdings" panose="05000000000000000000" pitchFamily="2" charset="2"/>
              <a:buChar char="§"/>
            </a:pPr>
            <a:r>
              <a:rPr lang="fr-FR" sz="1700" dirty="0" smtClean="0">
                <a:solidFill>
                  <a:srgbClr val="002060"/>
                </a:solidFill>
              </a:rPr>
              <a:t>Outils de simulation (GEANT4 ? Autres ?)</a:t>
            </a:r>
          </a:p>
          <a:p>
            <a:pPr marL="742950" lvl="1" indent="-285750" algn="l">
              <a:buFont typeface="Wingdings" panose="05000000000000000000" pitchFamily="2" charset="2"/>
              <a:buChar char="§"/>
            </a:pPr>
            <a:r>
              <a:rPr lang="fr-FR" sz="1700" dirty="0" smtClean="0">
                <a:solidFill>
                  <a:srgbClr val="002060"/>
                </a:solidFill>
              </a:rPr>
              <a:t>Générateur de données photons (PIRA ? « </a:t>
            </a:r>
            <a:r>
              <a:rPr lang="fr-FR" sz="1700" dirty="0" err="1" smtClean="0">
                <a:solidFill>
                  <a:srgbClr val="002060"/>
                </a:solidFill>
              </a:rPr>
              <a:t>ECLAIRs</a:t>
            </a:r>
            <a:r>
              <a:rPr lang="fr-FR" sz="1700" dirty="0" smtClean="0">
                <a:solidFill>
                  <a:srgbClr val="002060"/>
                </a:solidFill>
              </a:rPr>
              <a:t> </a:t>
            </a:r>
            <a:r>
              <a:rPr lang="fr-FR" sz="1700" dirty="0">
                <a:solidFill>
                  <a:srgbClr val="002060"/>
                </a:solidFill>
              </a:rPr>
              <a:t>data </a:t>
            </a:r>
            <a:r>
              <a:rPr lang="fr-FR" sz="1700" dirty="0" smtClean="0">
                <a:solidFill>
                  <a:srgbClr val="002060"/>
                </a:solidFill>
              </a:rPr>
              <a:t>simulator » ?)</a:t>
            </a:r>
          </a:p>
          <a:p>
            <a:pPr marL="742950" lvl="1" indent="-285750" algn="l">
              <a:buFont typeface="Wingdings" panose="05000000000000000000" pitchFamily="2" charset="2"/>
              <a:buChar char="§"/>
            </a:pPr>
            <a:r>
              <a:rPr lang="fr-FR" sz="1700" dirty="0" err="1" smtClean="0">
                <a:solidFill>
                  <a:srgbClr val="002060"/>
                </a:solidFill>
              </a:rPr>
              <a:t>ELSimulator</a:t>
            </a:r>
            <a:r>
              <a:rPr lang="fr-FR" sz="1700" dirty="0" smtClean="0">
                <a:solidFill>
                  <a:srgbClr val="002060"/>
                </a:solidFill>
              </a:rPr>
              <a:t> couplé à des outils de traitement scientifique (type « trigger sol ») ?</a:t>
            </a:r>
            <a:endParaRPr lang="fr-FR" sz="1700" dirty="0">
              <a:solidFill>
                <a:srgbClr val="002060"/>
              </a:solidFill>
            </a:endParaRPr>
          </a:p>
          <a:p>
            <a:pPr marL="742950" lvl="1" indent="-285750" algn="l">
              <a:buFont typeface="Wingdings" panose="05000000000000000000" pitchFamily="2" charset="2"/>
              <a:buChar char="§"/>
            </a:pPr>
            <a:endParaRPr lang="fr-FR" sz="1700" dirty="0" smtClean="0">
              <a:solidFill>
                <a:srgbClr val="002060"/>
              </a:solidFill>
            </a:endParaRPr>
          </a:p>
          <a:p>
            <a:pPr marL="342900" indent="-342900" algn="l">
              <a:buFont typeface="Wingdings" panose="05000000000000000000" pitchFamily="2" charset="2"/>
              <a:buChar char="v"/>
            </a:pPr>
            <a:r>
              <a:rPr lang="fr-FR" sz="1900" b="1" dirty="0" smtClean="0">
                <a:solidFill>
                  <a:srgbClr val="00B0F0"/>
                </a:solidFill>
              </a:rPr>
              <a:t>Moyens @ CNES et IRAP</a:t>
            </a:r>
          </a:p>
          <a:p>
            <a:pPr marL="742950" lvl="1" indent="-285750" algn="l">
              <a:buFont typeface="Wingdings" panose="05000000000000000000" pitchFamily="2" charset="2"/>
              <a:buChar char="§"/>
            </a:pPr>
            <a:r>
              <a:rPr lang="fr-FR" sz="1700" dirty="0" smtClean="0">
                <a:solidFill>
                  <a:srgbClr val="002060"/>
                </a:solidFill>
              </a:rPr>
              <a:t>BVS avec fichier(s) de données photons IRAP de référence en entrée</a:t>
            </a:r>
          </a:p>
          <a:p>
            <a:pPr marL="742950" lvl="1" indent="-285750" algn="l">
              <a:buFont typeface="Wingdings" panose="05000000000000000000" pitchFamily="2" charset="2"/>
              <a:buChar char="§"/>
            </a:pPr>
            <a:r>
              <a:rPr lang="fr-FR" sz="1700" dirty="0" smtClean="0">
                <a:solidFill>
                  <a:srgbClr val="002060"/>
                </a:solidFill>
              </a:rPr>
              <a:t>UGTS (BB2) couplé à </a:t>
            </a:r>
            <a:r>
              <a:rPr lang="fr-FR" sz="1700" dirty="0" err="1" smtClean="0">
                <a:solidFill>
                  <a:srgbClr val="002060"/>
                </a:solidFill>
              </a:rPr>
              <a:t>ELSimulator</a:t>
            </a:r>
            <a:r>
              <a:rPr lang="fr-FR" sz="1700" dirty="0" smtClean="0">
                <a:solidFill>
                  <a:srgbClr val="002060"/>
                </a:solidFill>
              </a:rPr>
              <a:t> Grande configuré avec </a:t>
            </a:r>
            <a:r>
              <a:rPr lang="fr-FR" sz="1700" dirty="0">
                <a:solidFill>
                  <a:srgbClr val="002060"/>
                </a:solidFill>
              </a:rPr>
              <a:t>fichier(s) de données photons </a:t>
            </a:r>
            <a:r>
              <a:rPr lang="fr-FR" sz="1700" dirty="0" smtClean="0">
                <a:solidFill>
                  <a:srgbClr val="002060"/>
                </a:solidFill>
              </a:rPr>
              <a:t>IRAP de </a:t>
            </a:r>
            <a:r>
              <a:rPr lang="fr-FR" sz="1700" dirty="0">
                <a:solidFill>
                  <a:srgbClr val="002060"/>
                </a:solidFill>
              </a:rPr>
              <a:t>référence en </a:t>
            </a:r>
            <a:r>
              <a:rPr lang="fr-FR" sz="1700" dirty="0" smtClean="0">
                <a:solidFill>
                  <a:srgbClr val="002060"/>
                </a:solidFill>
              </a:rPr>
              <a:t>entrée </a:t>
            </a:r>
            <a:r>
              <a:rPr lang="fr-FR" sz="1700" b="1" dirty="0" smtClean="0">
                <a:solidFill>
                  <a:srgbClr val="FF0000"/>
                </a:solidFill>
              </a:rPr>
              <a:t>AC</a:t>
            </a:r>
          </a:p>
          <a:p>
            <a:pPr marL="742950" lvl="1" indent="-285750" algn="l">
              <a:buFont typeface="Wingdings" panose="05000000000000000000" pitchFamily="2" charset="2"/>
              <a:buChar char="§"/>
            </a:pPr>
            <a:r>
              <a:rPr lang="fr-FR" sz="1700" dirty="0" smtClean="0">
                <a:solidFill>
                  <a:srgbClr val="002060"/>
                </a:solidFill>
              </a:rPr>
              <a:t>UGTS (PFM) couplé au TXG, quelle source X ?</a:t>
            </a:r>
          </a:p>
        </p:txBody>
      </p:sp>
      <p:sp>
        <p:nvSpPr>
          <p:cNvPr id="4" name="Titre 1"/>
          <p:cNvSpPr txBox="1">
            <a:spLocks/>
          </p:cNvSpPr>
          <p:nvPr/>
        </p:nvSpPr>
        <p:spPr>
          <a:xfrm>
            <a:off x="274041" y="118652"/>
            <a:ext cx="9144000" cy="6577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b="1" dirty="0" smtClean="0">
                <a:solidFill>
                  <a:srgbClr val="002060"/>
                </a:solidFill>
                <a:latin typeface="Arial Black" panose="020B0A04020102020204" pitchFamily="34" charset="0"/>
              </a:rPr>
              <a:t>Moyens et Outils</a:t>
            </a:r>
            <a:endParaRPr lang="fr-FR" sz="2400" b="1" dirty="0">
              <a:solidFill>
                <a:srgbClr val="002060"/>
              </a:solidFill>
              <a:latin typeface="Arial Black" panose="020B0A04020102020204" pitchFamily="34" charset="0"/>
            </a:endParaRPr>
          </a:p>
        </p:txBody>
      </p:sp>
      <p:sp>
        <p:nvSpPr>
          <p:cNvPr id="5" name="ZoneTexte 4"/>
          <p:cNvSpPr txBox="1"/>
          <p:nvPr/>
        </p:nvSpPr>
        <p:spPr>
          <a:xfrm>
            <a:off x="5228946" y="1722268"/>
            <a:ext cx="6596109" cy="646331"/>
          </a:xfrm>
          <a:prstGeom prst="rect">
            <a:avLst/>
          </a:prstGeom>
          <a:noFill/>
        </p:spPr>
        <p:txBody>
          <a:bodyPr wrap="square" rtlCol="0">
            <a:spAutoFit/>
          </a:bodyPr>
          <a:lstStyle/>
          <a:p>
            <a:pPr marL="285750" indent="-285750">
              <a:buFont typeface="Wingdings" panose="05000000000000000000" pitchFamily="2" charset="2"/>
              <a:buChar char="Ø"/>
            </a:pPr>
            <a:r>
              <a:rPr lang="fr-FR" b="1" dirty="0" smtClean="0">
                <a:solidFill>
                  <a:srgbClr val="002060"/>
                </a:solidFill>
              </a:rPr>
              <a:t>Définir les différents environnements de cas test : fonds de ciel, sources connues, sources masquées, passage terre, </a:t>
            </a:r>
            <a:r>
              <a:rPr lang="fr-FR" b="1" dirty="0" err="1" smtClean="0">
                <a:solidFill>
                  <a:srgbClr val="002060"/>
                </a:solidFill>
              </a:rPr>
              <a:t>bursts</a:t>
            </a:r>
            <a:r>
              <a:rPr lang="fr-FR" b="1" dirty="0" smtClean="0">
                <a:solidFill>
                  <a:srgbClr val="002060"/>
                </a:solidFill>
              </a:rPr>
              <a:t> …</a:t>
            </a:r>
            <a:endParaRPr lang="fr-FR" b="1" dirty="0">
              <a:solidFill>
                <a:srgbClr val="002060"/>
              </a:solidFill>
            </a:endParaRPr>
          </a:p>
        </p:txBody>
      </p:sp>
    </p:spTree>
    <p:extLst>
      <p:ext uri="{BB962C8B-B14F-4D97-AF65-F5344CB8AC3E}">
        <p14:creationId xmlns:p14="http://schemas.microsoft.com/office/powerpoint/2010/main" val="618396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74041" y="118652"/>
            <a:ext cx="9144000" cy="6577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b="1" dirty="0" smtClean="0">
                <a:solidFill>
                  <a:srgbClr val="002060"/>
                </a:solidFill>
                <a:latin typeface="Arial Black" panose="020B0A04020102020204" pitchFamily="34" charset="0"/>
              </a:rPr>
              <a:t>A préciser</a:t>
            </a:r>
            <a:endParaRPr lang="fr-FR" sz="2400" b="1" dirty="0">
              <a:solidFill>
                <a:srgbClr val="002060"/>
              </a:solidFill>
              <a:latin typeface="Arial Black" panose="020B0A04020102020204" pitchFamily="34" charset="0"/>
            </a:endParaRPr>
          </a:p>
        </p:txBody>
      </p:sp>
      <p:sp>
        <p:nvSpPr>
          <p:cNvPr id="2" name="ZoneTexte 1"/>
          <p:cNvSpPr txBox="1"/>
          <p:nvPr/>
        </p:nvSpPr>
        <p:spPr>
          <a:xfrm>
            <a:off x="274041" y="968863"/>
            <a:ext cx="11509255" cy="5632311"/>
          </a:xfrm>
          <a:prstGeom prst="rect">
            <a:avLst/>
          </a:prstGeom>
          <a:noFill/>
          <a:ln w="19050">
            <a:solidFill>
              <a:srgbClr val="0070C0"/>
            </a:solidFill>
          </a:ln>
        </p:spPr>
        <p:txBody>
          <a:bodyPr wrap="square" rtlCol="0">
            <a:spAutoFit/>
          </a:bodyPr>
          <a:lstStyle/>
          <a:p>
            <a:pPr marL="285750" indent="-285750">
              <a:buFont typeface="Wingdings" panose="05000000000000000000" pitchFamily="2" charset="2"/>
              <a:buChar char="Ø"/>
            </a:pPr>
            <a:endParaRPr lang="fr-FR" sz="2000" b="1" dirty="0" smtClean="0">
              <a:solidFill>
                <a:srgbClr val="0070C0"/>
              </a:solidFill>
            </a:endParaRPr>
          </a:p>
          <a:p>
            <a:pPr marL="285750" indent="-285750">
              <a:buFont typeface="Wingdings" panose="05000000000000000000" pitchFamily="2" charset="2"/>
              <a:buChar char="Ø"/>
            </a:pPr>
            <a:r>
              <a:rPr lang="fr-FR" sz="2000" b="1" dirty="0" smtClean="0">
                <a:solidFill>
                  <a:srgbClr val="0070C0"/>
                </a:solidFill>
              </a:rPr>
              <a:t>« Périmètre » de validation :</a:t>
            </a:r>
          </a:p>
          <a:p>
            <a:pPr marL="800100" lvl="1" indent="-342900">
              <a:buFontTx/>
              <a:buChar char="-"/>
            </a:pPr>
            <a:r>
              <a:rPr lang="fr-FR" sz="2000" b="1" dirty="0" smtClean="0">
                <a:solidFill>
                  <a:srgbClr val="0070C0"/>
                </a:solidFill>
              </a:rPr>
              <a:t>Identifier quelles sont les éventuelles limitations des essais de validation dans l’environnement CEA</a:t>
            </a:r>
          </a:p>
          <a:p>
            <a:pPr marL="800100" lvl="1" indent="-342900">
              <a:buFontTx/>
              <a:buChar char="-"/>
            </a:pPr>
            <a:r>
              <a:rPr lang="fr-FR" sz="2000" b="1" dirty="0" smtClean="0">
                <a:solidFill>
                  <a:srgbClr val="0070C0"/>
                </a:solidFill>
              </a:rPr>
              <a:t>Définir précisément quelle est la logique de validation suivie, quels essais sont déroulés sur le BVS en complément de la validation au CEA et vs l’ensemble des spécifications CC et Instrument.</a:t>
            </a:r>
          </a:p>
          <a:p>
            <a:pPr marL="285750" indent="-285750">
              <a:buFont typeface="Wingdings" panose="05000000000000000000" pitchFamily="2" charset="2"/>
              <a:buChar char="Ø"/>
            </a:pPr>
            <a:endParaRPr lang="fr-FR" sz="2000" b="1" dirty="0" smtClean="0">
              <a:solidFill>
                <a:srgbClr val="0070C0"/>
              </a:solidFill>
            </a:endParaRPr>
          </a:p>
          <a:p>
            <a:pPr marL="285750" indent="-285750">
              <a:buFont typeface="Wingdings" panose="05000000000000000000" pitchFamily="2" charset="2"/>
              <a:buChar char="Ø"/>
            </a:pPr>
            <a:r>
              <a:rPr lang="fr-FR" sz="2000" b="1" dirty="0" smtClean="0">
                <a:solidFill>
                  <a:srgbClr val="0070C0"/>
                </a:solidFill>
              </a:rPr>
              <a:t>Définir </a:t>
            </a:r>
            <a:r>
              <a:rPr lang="fr-FR" sz="2000" b="1" dirty="0">
                <a:solidFill>
                  <a:srgbClr val="0070C0"/>
                </a:solidFill>
              </a:rPr>
              <a:t>ce que l’on peut / doit comparer et à quel niveau :</a:t>
            </a:r>
          </a:p>
          <a:p>
            <a:pPr marL="742950" lvl="1" indent="-285750">
              <a:buFontTx/>
              <a:buChar char="-"/>
            </a:pPr>
            <a:r>
              <a:rPr lang="fr-FR" sz="2000" b="1" dirty="0">
                <a:solidFill>
                  <a:srgbClr val="0070C0"/>
                </a:solidFill>
              </a:rPr>
              <a:t>En fonction des différentes étapes de </a:t>
            </a:r>
            <a:r>
              <a:rPr lang="fr-FR" sz="2000" b="1" dirty="0" smtClean="0">
                <a:solidFill>
                  <a:srgbClr val="0070C0"/>
                </a:solidFill>
              </a:rPr>
              <a:t>validation.</a:t>
            </a:r>
            <a:endParaRPr lang="fr-FR" sz="2000" b="1" dirty="0">
              <a:solidFill>
                <a:srgbClr val="0070C0"/>
              </a:solidFill>
            </a:endParaRPr>
          </a:p>
          <a:p>
            <a:pPr marL="742950" lvl="1" indent="-285750">
              <a:buFontTx/>
              <a:buChar char="-"/>
            </a:pPr>
            <a:r>
              <a:rPr lang="fr-FR" sz="2000" b="1" dirty="0">
                <a:solidFill>
                  <a:srgbClr val="0070C0"/>
                </a:solidFill>
              </a:rPr>
              <a:t>En fonction des scénarii, des moyens de test, des données de sortie et critères disponibles associées</a:t>
            </a:r>
            <a:r>
              <a:rPr lang="fr-FR" sz="2000" b="1" dirty="0" smtClean="0">
                <a:solidFill>
                  <a:srgbClr val="0070C0"/>
                </a:solidFill>
              </a:rPr>
              <a:t>.</a:t>
            </a:r>
            <a:endParaRPr lang="fr-FR" sz="2000" b="1" dirty="0">
              <a:solidFill>
                <a:srgbClr val="0070C0"/>
              </a:solidFill>
            </a:endParaRPr>
          </a:p>
          <a:p>
            <a:pPr marL="285750" indent="-285750">
              <a:buFont typeface="Wingdings" panose="05000000000000000000" pitchFamily="2" charset="2"/>
              <a:buChar char="Ø"/>
            </a:pPr>
            <a:endParaRPr lang="fr-FR" sz="2000" b="1" dirty="0" smtClean="0">
              <a:solidFill>
                <a:srgbClr val="0070C0"/>
              </a:solidFill>
            </a:endParaRPr>
          </a:p>
          <a:p>
            <a:pPr marL="285750" indent="-285750">
              <a:buFont typeface="Wingdings" panose="05000000000000000000" pitchFamily="2" charset="2"/>
              <a:buChar char="Ø"/>
            </a:pPr>
            <a:r>
              <a:rPr lang="fr-FR" sz="2000" b="1" dirty="0">
                <a:solidFill>
                  <a:srgbClr val="0070C0"/>
                </a:solidFill>
              </a:rPr>
              <a:t>Définir les formats d’échange de données d’E/S utilisées.</a:t>
            </a:r>
          </a:p>
          <a:p>
            <a:pPr marL="285750" indent="-285750">
              <a:buFont typeface="Wingdings" panose="05000000000000000000" pitchFamily="2" charset="2"/>
              <a:buChar char="Ø"/>
            </a:pPr>
            <a:endParaRPr lang="fr-FR" sz="2000" b="1" dirty="0" smtClean="0">
              <a:solidFill>
                <a:srgbClr val="0070C0"/>
              </a:solidFill>
            </a:endParaRPr>
          </a:p>
          <a:p>
            <a:pPr marL="285750" indent="-285750">
              <a:buFont typeface="Wingdings" panose="05000000000000000000" pitchFamily="2" charset="2"/>
              <a:buChar char="Ø"/>
            </a:pPr>
            <a:r>
              <a:rPr lang="fr-FR" sz="2000" b="1" dirty="0" smtClean="0">
                <a:solidFill>
                  <a:srgbClr val="0070C0"/>
                </a:solidFill>
              </a:rPr>
              <a:t>Définir </a:t>
            </a:r>
            <a:r>
              <a:rPr lang="fr-FR" sz="2000" b="1" dirty="0">
                <a:solidFill>
                  <a:srgbClr val="0070C0"/>
                </a:solidFill>
              </a:rPr>
              <a:t>les différents </a:t>
            </a:r>
            <a:r>
              <a:rPr lang="fr-FR" sz="2000" b="1" dirty="0" smtClean="0">
                <a:solidFill>
                  <a:srgbClr val="0070C0"/>
                </a:solidFill>
              </a:rPr>
              <a:t>cas de référence et scénarii de </a:t>
            </a:r>
            <a:r>
              <a:rPr lang="fr-FR" sz="2000" b="1" dirty="0">
                <a:solidFill>
                  <a:srgbClr val="0070C0"/>
                </a:solidFill>
              </a:rPr>
              <a:t>test (</a:t>
            </a:r>
            <a:r>
              <a:rPr lang="fr-FR" sz="2000" b="1" dirty="0" smtClean="0">
                <a:solidFill>
                  <a:srgbClr val="0070C0"/>
                </a:solidFill>
              </a:rPr>
              <a:t>fonds </a:t>
            </a:r>
            <a:r>
              <a:rPr lang="fr-FR" sz="2000" b="1" dirty="0">
                <a:solidFill>
                  <a:srgbClr val="0070C0"/>
                </a:solidFill>
              </a:rPr>
              <a:t>de ciel, sources connues, sources masquées, passage terre, </a:t>
            </a:r>
            <a:r>
              <a:rPr lang="fr-FR" sz="2000" b="1" dirty="0" err="1" smtClean="0">
                <a:solidFill>
                  <a:srgbClr val="0070C0"/>
                </a:solidFill>
              </a:rPr>
              <a:t>bursts</a:t>
            </a:r>
            <a:r>
              <a:rPr lang="fr-FR" sz="2000" b="1" dirty="0" smtClean="0">
                <a:solidFill>
                  <a:srgbClr val="0070C0"/>
                </a:solidFill>
              </a:rPr>
              <a:t> …).</a:t>
            </a:r>
          </a:p>
          <a:p>
            <a:pPr marL="285750" indent="-285750">
              <a:buFont typeface="Wingdings" panose="05000000000000000000" pitchFamily="2" charset="2"/>
              <a:buChar char="Ø"/>
            </a:pPr>
            <a:endParaRPr lang="fr-FR" sz="2000" b="1" dirty="0">
              <a:solidFill>
                <a:srgbClr val="0070C0"/>
              </a:solidFill>
            </a:endParaRPr>
          </a:p>
          <a:p>
            <a:pPr marL="285750" indent="-285750">
              <a:buFont typeface="Wingdings" panose="05000000000000000000" pitchFamily="2" charset="2"/>
              <a:buChar char="Ø"/>
            </a:pPr>
            <a:r>
              <a:rPr lang="fr-FR" sz="2000" b="1" dirty="0" smtClean="0">
                <a:solidFill>
                  <a:srgbClr val="0070C0"/>
                </a:solidFill>
              </a:rPr>
              <a:t>Autres … (possibilité de monitoring « temps réel » du trigger ? Quels tests de « non-régression » si plusieurs livraisons ? …).</a:t>
            </a:r>
          </a:p>
          <a:p>
            <a:pPr marL="285750" indent="-285750">
              <a:buFont typeface="Wingdings" panose="05000000000000000000" pitchFamily="2" charset="2"/>
              <a:buChar char="Ø"/>
            </a:pPr>
            <a:endParaRPr lang="fr-FR" sz="2000" b="1" dirty="0" smtClean="0">
              <a:solidFill>
                <a:srgbClr val="0070C0"/>
              </a:solidFill>
            </a:endParaRPr>
          </a:p>
        </p:txBody>
      </p:sp>
    </p:spTree>
    <p:extLst>
      <p:ext uri="{BB962C8B-B14F-4D97-AF65-F5344CB8AC3E}">
        <p14:creationId xmlns:p14="http://schemas.microsoft.com/office/powerpoint/2010/main" val="3883600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4041" y="864429"/>
            <a:ext cx="11638326" cy="5945074"/>
          </a:xfrm>
        </p:spPr>
        <p:txBody>
          <a:bodyPr>
            <a:normAutofit/>
          </a:bodyPr>
          <a:lstStyle/>
          <a:p>
            <a:pPr marL="285750" indent="-285750" algn="l">
              <a:buFont typeface="Wingdings" panose="05000000000000000000" pitchFamily="2" charset="2"/>
              <a:buChar char="v"/>
            </a:pPr>
            <a:endParaRPr lang="fr-FR" sz="1600" dirty="0" smtClean="0">
              <a:solidFill>
                <a:srgbClr val="002060"/>
              </a:solidFill>
            </a:endParaRPr>
          </a:p>
          <a:p>
            <a:pPr lvl="1" algn="l"/>
            <a:endParaRPr lang="fr-FR" sz="1600" b="1" dirty="0" smtClean="0">
              <a:solidFill>
                <a:srgbClr val="002060"/>
              </a:solidFill>
            </a:endParaRPr>
          </a:p>
          <a:p>
            <a:pPr marL="742950" lvl="1" indent="-285750" algn="l">
              <a:buFont typeface="Wingdings" panose="05000000000000000000" pitchFamily="2" charset="2"/>
              <a:buChar char="§"/>
            </a:pPr>
            <a:endParaRPr lang="fr-FR" sz="1400" dirty="0" smtClean="0">
              <a:solidFill>
                <a:srgbClr val="002060"/>
              </a:solidFill>
            </a:endParaRPr>
          </a:p>
          <a:p>
            <a:pPr marL="285750" indent="-285750" algn="l">
              <a:buFont typeface="Wingdings" panose="05000000000000000000" pitchFamily="2" charset="2"/>
              <a:buChar char="v"/>
            </a:pPr>
            <a:endParaRPr lang="fr-FR" sz="1800" b="1" dirty="0" smtClean="0">
              <a:solidFill>
                <a:srgbClr val="00B0F0"/>
              </a:solidFill>
            </a:endParaRPr>
          </a:p>
          <a:p>
            <a:pPr marL="742950" lvl="1" indent="-285750" algn="l">
              <a:buFont typeface="Wingdings" panose="05000000000000000000" pitchFamily="2" charset="2"/>
              <a:buChar char="§"/>
            </a:pPr>
            <a:endParaRPr lang="fr-FR" sz="1400" dirty="0" smtClean="0">
              <a:solidFill>
                <a:srgbClr val="002060"/>
              </a:solidFill>
            </a:endParaRPr>
          </a:p>
          <a:p>
            <a:pPr marL="742950" lvl="1" indent="-285750" algn="l">
              <a:buFont typeface="Wingdings" panose="05000000000000000000" pitchFamily="2" charset="2"/>
              <a:buChar char="§"/>
            </a:pPr>
            <a:endParaRPr lang="fr-FR" sz="1400" dirty="0" smtClean="0">
              <a:solidFill>
                <a:srgbClr val="002060"/>
              </a:solidFill>
            </a:endParaRPr>
          </a:p>
          <a:p>
            <a:pPr marL="285750" indent="-285750" algn="l">
              <a:buFont typeface="Wingdings" panose="05000000000000000000" pitchFamily="2" charset="2"/>
              <a:buChar char="v"/>
            </a:pPr>
            <a:endParaRPr lang="fr-FR" sz="1800" b="1" dirty="0" smtClean="0">
              <a:solidFill>
                <a:srgbClr val="00B0F0"/>
              </a:solidFill>
            </a:endParaRPr>
          </a:p>
          <a:p>
            <a:pPr marL="742950" lvl="1" indent="-285750" algn="l">
              <a:buFont typeface="Wingdings" panose="05000000000000000000" pitchFamily="2" charset="2"/>
              <a:buChar char="§"/>
            </a:pPr>
            <a:endParaRPr lang="fr-FR" sz="1400" dirty="0" smtClean="0">
              <a:solidFill>
                <a:srgbClr val="002060"/>
              </a:solidFill>
            </a:endParaRPr>
          </a:p>
          <a:p>
            <a:pPr algn="l"/>
            <a:endParaRPr lang="fr-FR" sz="1400" dirty="0" smtClean="0"/>
          </a:p>
        </p:txBody>
      </p:sp>
      <p:sp>
        <p:nvSpPr>
          <p:cNvPr id="4" name="Titre 1"/>
          <p:cNvSpPr txBox="1">
            <a:spLocks/>
          </p:cNvSpPr>
          <p:nvPr/>
        </p:nvSpPr>
        <p:spPr>
          <a:xfrm>
            <a:off x="274041" y="118652"/>
            <a:ext cx="9144000" cy="6577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b="1" dirty="0" smtClean="0">
                <a:solidFill>
                  <a:srgbClr val="002060"/>
                </a:solidFill>
                <a:latin typeface="Arial Black" panose="020B0A04020102020204" pitchFamily="34" charset="0"/>
              </a:rPr>
              <a:t>Principe de Validation</a:t>
            </a:r>
            <a:endParaRPr lang="fr-FR" sz="2400" b="1" dirty="0">
              <a:solidFill>
                <a:srgbClr val="002060"/>
              </a:solidFill>
              <a:latin typeface="Arial Black" panose="020B0A04020102020204" pitchFamily="34" charset="0"/>
            </a:endParaRPr>
          </a:p>
        </p:txBody>
      </p:sp>
      <p:sp>
        <p:nvSpPr>
          <p:cNvPr id="2" name="Rectangle avec coins arrondis en diagonale 1"/>
          <p:cNvSpPr/>
          <p:nvPr/>
        </p:nvSpPr>
        <p:spPr>
          <a:xfrm>
            <a:off x="4918200" y="864429"/>
            <a:ext cx="2350008" cy="649224"/>
          </a:xfrm>
          <a:prstGeom prst="round2Diag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Fichier(s) Données Photons de Réf.</a:t>
            </a:r>
            <a:endParaRPr lang="fr-FR" dirty="0">
              <a:solidFill>
                <a:schemeClr val="tx1"/>
              </a:solidFill>
            </a:endParaRPr>
          </a:p>
        </p:txBody>
      </p:sp>
      <p:sp>
        <p:nvSpPr>
          <p:cNvPr id="5" name="Rectangle à coins arrondis 4"/>
          <p:cNvSpPr/>
          <p:nvPr/>
        </p:nvSpPr>
        <p:spPr>
          <a:xfrm>
            <a:off x="1527048" y="1837944"/>
            <a:ext cx="1691640" cy="140817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BVS</a:t>
            </a:r>
            <a:endParaRPr lang="fr-FR" sz="2400" dirty="0">
              <a:solidFill>
                <a:schemeClr val="tx1"/>
              </a:solidFill>
            </a:endParaRPr>
          </a:p>
        </p:txBody>
      </p:sp>
      <p:sp>
        <p:nvSpPr>
          <p:cNvPr id="6" name="Rectangle à coins arrondis 5"/>
          <p:cNvSpPr/>
          <p:nvPr/>
        </p:nvSpPr>
        <p:spPr>
          <a:xfrm>
            <a:off x="4000221" y="1837944"/>
            <a:ext cx="1691640" cy="713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solidFill>
                  <a:schemeClr val="tx1"/>
                </a:solidFill>
              </a:rPr>
              <a:t>Vérif. unitaire algorithme vs simulations ?</a:t>
            </a:r>
            <a:endParaRPr lang="fr-FR" sz="1600" dirty="0">
              <a:solidFill>
                <a:schemeClr val="tx1"/>
              </a:solidFill>
            </a:endParaRPr>
          </a:p>
        </p:txBody>
      </p:sp>
      <p:sp>
        <p:nvSpPr>
          <p:cNvPr id="7" name="Rectangle à coins arrondis 6"/>
          <p:cNvSpPr/>
          <p:nvPr/>
        </p:nvSpPr>
        <p:spPr>
          <a:xfrm>
            <a:off x="6718989" y="1837944"/>
            <a:ext cx="1809923" cy="168249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chemeClr val="tx1"/>
                </a:solidFill>
              </a:rPr>
              <a:t>ELSimulator</a:t>
            </a:r>
            <a:endParaRPr lang="fr-FR" dirty="0" smtClean="0">
              <a:solidFill>
                <a:schemeClr val="tx1"/>
              </a:solidFill>
            </a:endParaRPr>
          </a:p>
          <a:p>
            <a:pPr algn="ctr"/>
            <a:r>
              <a:rPr lang="fr-FR" dirty="0" smtClean="0">
                <a:solidFill>
                  <a:schemeClr val="tx1"/>
                </a:solidFill>
              </a:rPr>
              <a:t>+</a:t>
            </a:r>
          </a:p>
          <a:p>
            <a:pPr algn="ctr"/>
            <a:r>
              <a:rPr lang="fr-FR" dirty="0" smtClean="0">
                <a:solidFill>
                  <a:schemeClr val="tx1"/>
                </a:solidFill>
              </a:rPr>
              <a:t>« Outil </a:t>
            </a:r>
            <a:r>
              <a:rPr lang="fr-FR" dirty="0" err="1" smtClean="0">
                <a:solidFill>
                  <a:schemeClr val="tx1"/>
                </a:solidFill>
              </a:rPr>
              <a:t>Sci</a:t>
            </a:r>
            <a:r>
              <a:rPr lang="fr-FR" dirty="0" smtClean="0">
                <a:solidFill>
                  <a:schemeClr val="tx1"/>
                </a:solidFill>
              </a:rPr>
              <a:t> sol »</a:t>
            </a:r>
          </a:p>
          <a:p>
            <a:pPr algn="ctr"/>
            <a:endParaRPr lang="fr-FR" dirty="0" smtClean="0">
              <a:solidFill>
                <a:schemeClr val="tx1"/>
              </a:solidFill>
            </a:endParaRPr>
          </a:p>
          <a:p>
            <a:pPr algn="ctr"/>
            <a:r>
              <a:rPr lang="fr-FR" dirty="0">
                <a:solidFill>
                  <a:schemeClr val="tx1"/>
                </a:solidFill>
              </a:rPr>
              <a:t>?</a:t>
            </a:r>
          </a:p>
        </p:txBody>
      </p:sp>
      <p:sp>
        <p:nvSpPr>
          <p:cNvPr id="8" name="Rectangle à coins arrondis 7"/>
          <p:cNvSpPr/>
          <p:nvPr/>
        </p:nvSpPr>
        <p:spPr>
          <a:xfrm>
            <a:off x="9765674" y="1837944"/>
            <a:ext cx="1691640" cy="71323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chemeClr val="tx1"/>
                </a:solidFill>
              </a:rPr>
              <a:t>ELSimulator</a:t>
            </a:r>
            <a:endParaRPr lang="fr-FR" dirty="0">
              <a:solidFill>
                <a:schemeClr val="tx1"/>
              </a:solidFill>
            </a:endParaRPr>
          </a:p>
        </p:txBody>
      </p:sp>
      <p:sp>
        <p:nvSpPr>
          <p:cNvPr id="9" name="Rectangle à coins arrondis 8"/>
          <p:cNvSpPr/>
          <p:nvPr/>
        </p:nvSpPr>
        <p:spPr>
          <a:xfrm>
            <a:off x="9765674" y="2767565"/>
            <a:ext cx="1691640" cy="71323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UGTS</a:t>
            </a:r>
            <a:endParaRPr lang="fr-FR" dirty="0">
              <a:solidFill>
                <a:schemeClr val="tx1"/>
              </a:solidFill>
            </a:endParaRPr>
          </a:p>
        </p:txBody>
      </p:sp>
      <p:sp>
        <p:nvSpPr>
          <p:cNvPr id="11" name="Ellipse 10"/>
          <p:cNvSpPr/>
          <p:nvPr/>
        </p:nvSpPr>
        <p:spPr>
          <a:xfrm>
            <a:off x="3311371" y="5386687"/>
            <a:ext cx="5628480" cy="1422816"/>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smtClean="0">
                <a:solidFill>
                  <a:schemeClr val="tx1"/>
                </a:solidFill>
              </a:rPr>
              <a:t>Comparaison des résultats, définition des critères</a:t>
            </a:r>
          </a:p>
          <a:p>
            <a:pPr marL="285750" indent="-285750">
              <a:buFontTx/>
              <a:buChar char="-"/>
            </a:pPr>
            <a:r>
              <a:rPr lang="fr-FR" sz="1400" b="1" dirty="0" smtClean="0">
                <a:solidFill>
                  <a:schemeClr val="tx1"/>
                </a:solidFill>
              </a:rPr>
              <a:t>Traitement des </a:t>
            </a:r>
            <a:r>
              <a:rPr lang="fr-FR" sz="1400" b="1" dirty="0" err="1">
                <a:solidFill>
                  <a:schemeClr val="tx1"/>
                </a:solidFill>
              </a:rPr>
              <a:t>r</a:t>
            </a:r>
            <a:r>
              <a:rPr lang="fr-FR" sz="1400" b="1" dirty="0" err="1" smtClean="0">
                <a:solidFill>
                  <a:schemeClr val="tx1"/>
                </a:solidFill>
              </a:rPr>
              <a:t>aw</a:t>
            </a:r>
            <a:r>
              <a:rPr lang="fr-FR" sz="1400" b="1" dirty="0" smtClean="0">
                <a:solidFill>
                  <a:schemeClr val="tx1"/>
                </a:solidFill>
              </a:rPr>
              <a:t> data et photons</a:t>
            </a:r>
            <a:r>
              <a:rPr lang="fr-FR" sz="1400" b="1" dirty="0">
                <a:solidFill>
                  <a:schemeClr val="tx1"/>
                </a:solidFill>
              </a:rPr>
              <a:t> </a:t>
            </a:r>
            <a:r>
              <a:rPr lang="fr-FR" sz="1400" b="1" dirty="0" smtClean="0">
                <a:solidFill>
                  <a:schemeClr val="tx1"/>
                </a:solidFill>
              </a:rPr>
              <a:t>data issues du LTU, BVS, UGTS par outils science ?</a:t>
            </a:r>
          </a:p>
          <a:p>
            <a:pPr marL="285750" indent="-285750">
              <a:buFontTx/>
              <a:buChar char="-"/>
            </a:pPr>
            <a:r>
              <a:rPr lang="fr-FR" sz="1400" b="1" dirty="0" err="1" smtClean="0">
                <a:solidFill>
                  <a:schemeClr val="tx1"/>
                </a:solidFill>
              </a:rPr>
              <a:t>Shadowgrammes</a:t>
            </a:r>
            <a:r>
              <a:rPr lang="fr-FR" sz="1400" b="1" dirty="0" smtClean="0">
                <a:solidFill>
                  <a:schemeClr val="tx1"/>
                </a:solidFill>
              </a:rPr>
              <a:t> ?</a:t>
            </a:r>
          </a:p>
          <a:p>
            <a:pPr marL="285750" indent="-285750">
              <a:buFontTx/>
              <a:buChar char="-"/>
            </a:pPr>
            <a:r>
              <a:rPr lang="fr-FR" sz="1400" b="1" dirty="0">
                <a:solidFill>
                  <a:schemeClr val="tx1"/>
                </a:solidFill>
              </a:rPr>
              <a:t>I</a:t>
            </a:r>
            <a:r>
              <a:rPr lang="fr-FR" sz="1400" b="1" dirty="0" smtClean="0">
                <a:solidFill>
                  <a:schemeClr val="tx1"/>
                </a:solidFill>
              </a:rPr>
              <a:t>mages du ciel ?</a:t>
            </a:r>
          </a:p>
        </p:txBody>
      </p:sp>
      <p:sp>
        <p:nvSpPr>
          <p:cNvPr id="12" name="Rectangle à coins arrondis 11"/>
          <p:cNvSpPr/>
          <p:nvPr/>
        </p:nvSpPr>
        <p:spPr>
          <a:xfrm>
            <a:off x="4000221" y="3062798"/>
            <a:ext cx="1691640" cy="1097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LTU</a:t>
            </a:r>
            <a:endParaRPr lang="fr-FR" dirty="0">
              <a:solidFill>
                <a:schemeClr val="tx1"/>
              </a:solidFill>
            </a:endParaRPr>
          </a:p>
        </p:txBody>
      </p:sp>
      <p:cxnSp>
        <p:nvCxnSpPr>
          <p:cNvPr id="14" name="Connecteur droit 13"/>
          <p:cNvCxnSpPr>
            <a:stCxn id="2" idx="0"/>
            <a:endCxn id="8" idx="0"/>
          </p:cNvCxnSpPr>
          <p:nvPr/>
        </p:nvCxnSpPr>
        <p:spPr>
          <a:xfrm>
            <a:off x="7268208" y="1189041"/>
            <a:ext cx="3343286" cy="648903"/>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Connecteur droit 15"/>
          <p:cNvCxnSpPr>
            <a:stCxn id="2" idx="2"/>
            <a:endCxn id="5" idx="0"/>
          </p:cNvCxnSpPr>
          <p:nvPr/>
        </p:nvCxnSpPr>
        <p:spPr>
          <a:xfrm flipH="1">
            <a:off x="2372868" y="1189041"/>
            <a:ext cx="2545332" cy="648903"/>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6055740" y="1513492"/>
            <a:ext cx="37464" cy="209816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Connecteur droit 20"/>
          <p:cNvCxnSpPr>
            <a:stCxn id="12" idx="3"/>
          </p:cNvCxnSpPr>
          <p:nvPr/>
        </p:nvCxnSpPr>
        <p:spPr>
          <a:xfrm flipV="1">
            <a:off x="5691861" y="3611658"/>
            <a:ext cx="401343" cy="1"/>
          </a:xfrm>
          <a:prstGeom prst="line">
            <a:avLst/>
          </a:prstGeom>
          <a:ln w="19050">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V="1">
            <a:off x="5683236" y="2194560"/>
            <a:ext cx="401343" cy="1"/>
          </a:xfrm>
          <a:prstGeom prst="line">
            <a:avLst/>
          </a:prstGeom>
          <a:ln w="19050">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Connecteur droit 24"/>
          <p:cNvCxnSpPr>
            <a:endCxn id="7" idx="1"/>
          </p:cNvCxnSpPr>
          <p:nvPr/>
        </p:nvCxnSpPr>
        <p:spPr>
          <a:xfrm>
            <a:off x="6055740" y="2675823"/>
            <a:ext cx="663249" cy="3369"/>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Connecteur droit 26"/>
          <p:cNvCxnSpPr>
            <a:stCxn id="8" idx="2"/>
          </p:cNvCxnSpPr>
          <p:nvPr/>
        </p:nvCxnSpPr>
        <p:spPr>
          <a:xfrm>
            <a:off x="10611494" y="2551176"/>
            <a:ext cx="0" cy="230525"/>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Connecteur droit 14"/>
          <p:cNvCxnSpPr>
            <a:stCxn id="5" idx="2"/>
            <a:endCxn id="13" idx="1"/>
          </p:cNvCxnSpPr>
          <p:nvPr/>
        </p:nvCxnSpPr>
        <p:spPr>
          <a:xfrm>
            <a:off x="2372868" y="3246120"/>
            <a:ext cx="687867" cy="124080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Connecteur droit 18"/>
          <p:cNvCxnSpPr>
            <a:stCxn id="34" idx="3"/>
            <a:endCxn id="11" idx="7"/>
          </p:cNvCxnSpPr>
          <p:nvPr/>
        </p:nvCxnSpPr>
        <p:spPr>
          <a:xfrm flipH="1">
            <a:off x="8115579" y="4669274"/>
            <a:ext cx="996138" cy="925780"/>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Connecteur droit 21"/>
          <p:cNvCxnSpPr>
            <a:stCxn id="12" idx="2"/>
          </p:cNvCxnSpPr>
          <p:nvPr/>
        </p:nvCxnSpPr>
        <p:spPr>
          <a:xfrm>
            <a:off x="4846041" y="4160519"/>
            <a:ext cx="294130" cy="1252729"/>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Connecteur droit 25"/>
          <p:cNvCxnSpPr>
            <a:stCxn id="7" idx="2"/>
          </p:cNvCxnSpPr>
          <p:nvPr/>
        </p:nvCxnSpPr>
        <p:spPr>
          <a:xfrm flipH="1">
            <a:off x="6962625" y="3520440"/>
            <a:ext cx="661326" cy="189280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2803984" y="4594606"/>
            <a:ext cx="539757" cy="738664"/>
          </a:xfrm>
          <a:prstGeom prst="rect">
            <a:avLst/>
          </a:prstGeom>
          <a:noFill/>
        </p:spPr>
        <p:txBody>
          <a:bodyPr wrap="square" rtlCol="0">
            <a:spAutoFit/>
          </a:bodyPr>
          <a:lstStyle/>
          <a:p>
            <a:r>
              <a:rPr lang="fr-FR" sz="1400" dirty="0" err="1" smtClean="0"/>
              <a:t>Raw</a:t>
            </a:r>
            <a:endParaRPr lang="fr-FR" sz="1400" dirty="0"/>
          </a:p>
          <a:p>
            <a:r>
              <a:rPr lang="fr-FR" sz="1400" dirty="0" smtClean="0"/>
              <a:t>Data</a:t>
            </a:r>
          </a:p>
          <a:p>
            <a:r>
              <a:rPr lang="fr-FR" sz="1400" dirty="0" err="1" smtClean="0"/>
              <a:t>Sci</a:t>
            </a:r>
            <a:endParaRPr lang="fr-FR" sz="1400" dirty="0"/>
          </a:p>
        </p:txBody>
      </p:sp>
      <p:sp>
        <p:nvSpPr>
          <p:cNvPr id="39" name="ZoneTexte 38"/>
          <p:cNvSpPr txBox="1"/>
          <p:nvPr/>
        </p:nvSpPr>
        <p:spPr>
          <a:xfrm>
            <a:off x="5003105" y="4567389"/>
            <a:ext cx="959568" cy="307777"/>
          </a:xfrm>
          <a:prstGeom prst="rect">
            <a:avLst/>
          </a:prstGeom>
          <a:noFill/>
        </p:spPr>
        <p:txBody>
          <a:bodyPr wrap="square" rtlCol="0">
            <a:spAutoFit/>
          </a:bodyPr>
          <a:lstStyle/>
          <a:p>
            <a:r>
              <a:rPr lang="fr-FR" sz="1400" dirty="0" smtClean="0"/>
              <a:t>Data </a:t>
            </a:r>
            <a:r>
              <a:rPr lang="fr-FR" sz="1400" dirty="0" err="1" smtClean="0"/>
              <a:t>Sci</a:t>
            </a:r>
            <a:r>
              <a:rPr lang="fr-FR" sz="1400" dirty="0" smtClean="0"/>
              <a:t> ?</a:t>
            </a:r>
            <a:endParaRPr lang="fr-FR" sz="1400" dirty="0"/>
          </a:p>
        </p:txBody>
      </p:sp>
      <p:sp>
        <p:nvSpPr>
          <p:cNvPr id="41" name="ZoneTexte 40"/>
          <p:cNvSpPr txBox="1"/>
          <p:nvPr/>
        </p:nvSpPr>
        <p:spPr>
          <a:xfrm>
            <a:off x="6309085" y="4669261"/>
            <a:ext cx="959568" cy="307777"/>
          </a:xfrm>
          <a:prstGeom prst="rect">
            <a:avLst/>
          </a:prstGeom>
          <a:noFill/>
        </p:spPr>
        <p:txBody>
          <a:bodyPr wrap="square" rtlCol="0">
            <a:spAutoFit/>
          </a:bodyPr>
          <a:lstStyle/>
          <a:p>
            <a:r>
              <a:rPr lang="fr-FR" sz="1400" dirty="0" smtClean="0"/>
              <a:t>Data </a:t>
            </a:r>
            <a:r>
              <a:rPr lang="fr-FR" sz="1400" dirty="0" err="1" smtClean="0"/>
              <a:t>Sci</a:t>
            </a:r>
            <a:r>
              <a:rPr lang="fr-FR" sz="1400" dirty="0" smtClean="0"/>
              <a:t> ?</a:t>
            </a:r>
            <a:endParaRPr lang="fr-FR" sz="1400" dirty="0"/>
          </a:p>
        </p:txBody>
      </p:sp>
      <p:sp>
        <p:nvSpPr>
          <p:cNvPr id="13" name="Cylindre 12"/>
          <p:cNvSpPr/>
          <p:nvPr/>
        </p:nvSpPr>
        <p:spPr>
          <a:xfrm>
            <a:off x="2754411" y="4486928"/>
            <a:ext cx="612648" cy="954019"/>
          </a:xfrm>
          <a:prstGeom prst="can">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8878284" y="3866434"/>
            <a:ext cx="539757" cy="738664"/>
          </a:xfrm>
          <a:prstGeom prst="rect">
            <a:avLst/>
          </a:prstGeom>
          <a:noFill/>
        </p:spPr>
        <p:txBody>
          <a:bodyPr wrap="square" rtlCol="0">
            <a:spAutoFit/>
          </a:bodyPr>
          <a:lstStyle/>
          <a:p>
            <a:r>
              <a:rPr lang="fr-FR" sz="1400" dirty="0" err="1" smtClean="0"/>
              <a:t>Raw</a:t>
            </a:r>
            <a:endParaRPr lang="fr-FR" sz="1400" dirty="0"/>
          </a:p>
          <a:p>
            <a:r>
              <a:rPr lang="fr-FR" sz="1400" dirty="0" smtClean="0"/>
              <a:t>Data</a:t>
            </a:r>
          </a:p>
          <a:p>
            <a:r>
              <a:rPr lang="fr-FR" sz="1400" dirty="0" err="1" smtClean="0"/>
              <a:t>Sci</a:t>
            </a:r>
            <a:endParaRPr lang="fr-FR" sz="1400" dirty="0"/>
          </a:p>
        </p:txBody>
      </p:sp>
      <p:sp>
        <p:nvSpPr>
          <p:cNvPr id="34" name="Cylindre 33"/>
          <p:cNvSpPr/>
          <p:nvPr/>
        </p:nvSpPr>
        <p:spPr>
          <a:xfrm>
            <a:off x="8805393" y="3715255"/>
            <a:ext cx="612648" cy="954019"/>
          </a:xfrm>
          <a:prstGeom prst="can">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13" idx="3"/>
          </p:cNvCxnSpPr>
          <p:nvPr/>
        </p:nvCxnSpPr>
        <p:spPr>
          <a:xfrm>
            <a:off x="3060735" y="5440947"/>
            <a:ext cx="462111" cy="3534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flipH="1" flipV="1">
            <a:off x="9417173" y="4032207"/>
            <a:ext cx="349370" cy="7623"/>
          </a:xfrm>
          <a:prstGeom prst="straightConnector1">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0" name="Rectangle à coins arrondis 39"/>
          <p:cNvSpPr/>
          <p:nvPr/>
        </p:nvSpPr>
        <p:spPr>
          <a:xfrm>
            <a:off x="9765674" y="3721555"/>
            <a:ext cx="1691640" cy="76537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err="1" smtClean="0">
                <a:solidFill>
                  <a:schemeClr val="tx1"/>
                </a:solidFill>
              </a:rPr>
              <a:t>Simu</a:t>
            </a:r>
            <a:r>
              <a:rPr lang="fr-FR" sz="1600" dirty="0" smtClean="0">
                <a:solidFill>
                  <a:schemeClr val="tx1"/>
                </a:solidFill>
              </a:rPr>
              <a:t> PDPU + Octave</a:t>
            </a:r>
            <a:endParaRPr lang="fr-FR" sz="1600" dirty="0">
              <a:solidFill>
                <a:schemeClr val="tx1"/>
              </a:solidFill>
            </a:endParaRPr>
          </a:p>
        </p:txBody>
      </p:sp>
      <p:cxnSp>
        <p:nvCxnSpPr>
          <p:cNvPr id="42" name="Connecteur droit 41"/>
          <p:cNvCxnSpPr/>
          <p:nvPr/>
        </p:nvCxnSpPr>
        <p:spPr>
          <a:xfrm>
            <a:off x="10604719" y="3480797"/>
            <a:ext cx="0" cy="230525"/>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990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4041" y="904185"/>
            <a:ext cx="11638326" cy="5746781"/>
          </a:xfrm>
        </p:spPr>
        <p:txBody>
          <a:bodyPr>
            <a:normAutofit/>
          </a:bodyPr>
          <a:lstStyle/>
          <a:p>
            <a:pPr marL="342900" indent="-342900" algn="l">
              <a:buFont typeface="Wingdings" panose="05000000000000000000" pitchFamily="2" charset="2"/>
              <a:buChar char="v"/>
            </a:pPr>
            <a:r>
              <a:rPr lang="fr-FR" sz="1400" b="1" dirty="0"/>
              <a:t>ECL-INST-FONC- </a:t>
            </a:r>
            <a:r>
              <a:rPr lang="fr-FR" sz="1400" b="1" dirty="0" smtClean="0"/>
              <a:t>0200 </a:t>
            </a:r>
            <a:r>
              <a:rPr lang="fr-FR" sz="1400" dirty="0" smtClean="0"/>
              <a:t>En </a:t>
            </a:r>
            <a:r>
              <a:rPr lang="fr-FR" sz="1400" dirty="0"/>
              <a:t>phase opérationnelle (au cours des observations), </a:t>
            </a:r>
            <a:r>
              <a:rPr lang="fr-FR" sz="1400" dirty="0" err="1"/>
              <a:t>ECLAIRs</a:t>
            </a:r>
            <a:r>
              <a:rPr lang="fr-FR" sz="1400" dirty="0"/>
              <a:t> doit avoir la capacité de localiser à bord les sources transitoires détectées. </a:t>
            </a:r>
            <a:r>
              <a:rPr lang="fr-FR" sz="1400" dirty="0" err="1"/>
              <a:t>ECLAIRs</a:t>
            </a:r>
            <a:r>
              <a:rPr lang="fr-FR" sz="1400" dirty="0"/>
              <a:t> doit ainsi pouvoir générer un Trigger quand une source est détectée et est localisée, qu’il s’agisse d’une nouvelle source transitoire dans le ciel (détectée au-dessus du « seuil d’alerte ») ou d’une source connue du catalogue de sources (détectée au-dessus de </a:t>
            </a:r>
            <a:r>
              <a:rPr lang="fr-FR" sz="1400" dirty="0" smtClean="0"/>
              <a:t>sn </a:t>
            </a:r>
            <a:r>
              <a:rPr lang="fr-FR" sz="1400" dirty="0"/>
              <a:t>« seuil catalogue »). </a:t>
            </a:r>
            <a:endParaRPr lang="fr-FR" sz="1400" dirty="0" smtClean="0"/>
          </a:p>
          <a:p>
            <a:pPr marL="342900" indent="-342900" algn="l">
              <a:buFont typeface="Wingdings" panose="05000000000000000000" pitchFamily="2" charset="2"/>
              <a:buChar char="v"/>
            </a:pPr>
            <a:r>
              <a:rPr lang="fr-FR" sz="1400" b="1" dirty="0"/>
              <a:t>ECL-INST-FONC- 0210 </a:t>
            </a:r>
            <a:r>
              <a:rPr lang="fr-FR" sz="1400" dirty="0"/>
              <a:t>Les algorithmes de génération du Trigger implantés au sein </a:t>
            </a:r>
            <a:r>
              <a:rPr lang="fr-FR" sz="1400" dirty="0" err="1"/>
              <a:t>d’ECLAIRs</a:t>
            </a:r>
            <a:r>
              <a:rPr lang="fr-FR" sz="1400" dirty="0"/>
              <a:t> devront permettre de détecter à la fois des sursauts courts (plusieurs dizaines de millisecondes) comme des sursauts longs (quelques dizaines de secondes) ou très longs (plusieurs centaines de secondes). </a:t>
            </a:r>
            <a:endParaRPr lang="fr-FR" sz="1400" dirty="0" smtClean="0"/>
          </a:p>
          <a:p>
            <a:pPr marL="342900" indent="-342900" algn="l">
              <a:buFont typeface="Wingdings" panose="05000000000000000000" pitchFamily="2" charset="2"/>
              <a:buChar char="v"/>
            </a:pPr>
            <a:r>
              <a:rPr lang="fr-FR" sz="1400" b="1" dirty="0"/>
              <a:t>ECL-INST-FONC- 0220 </a:t>
            </a:r>
            <a:r>
              <a:rPr lang="fr-FR" sz="1400" dirty="0" err="1"/>
              <a:t>ECLAIRs</a:t>
            </a:r>
            <a:r>
              <a:rPr lang="fr-FR" sz="1400" dirty="0"/>
              <a:t> doit générer en interne les images du ciel à partir des photons détectés par la caméra DPIX. </a:t>
            </a:r>
            <a:endParaRPr lang="fr-FR" sz="1400" dirty="0" smtClean="0"/>
          </a:p>
          <a:p>
            <a:pPr marL="342900" indent="-342900" algn="l">
              <a:buFont typeface="Wingdings" panose="05000000000000000000" pitchFamily="2" charset="2"/>
              <a:buChar char="v"/>
            </a:pPr>
            <a:r>
              <a:rPr lang="fr-FR" sz="1400" b="1" dirty="0"/>
              <a:t>ECL-INST-FONC- 0230 </a:t>
            </a:r>
            <a:r>
              <a:rPr lang="fr-FR" sz="1400" dirty="0" err="1"/>
              <a:t>ECLAIRs</a:t>
            </a:r>
            <a:r>
              <a:rPr lang="fr-FR" sz="1400" dirty="0"/>
              <a:t> doit disposer de mécanismes permettant d’optimiser la capacité de détection des sursauts de façon à maximiser le nombre de sursauts, tout en maintenant un taux de fausses alertes de 1 par semaine sans déclenchant d’une demande de </a:t>
            </a:r>
            <a:r>
              <a:rPr lang="fr-FR" sz="1400" dirty="0" err="1"/>
              <a:t>slew</a:t>
            </a:r>
            <a:r>
              <a:rPr lang="fr-FR" sz="1400" dirty="0"/>
              <a:t> et de 1 par mois avec demande de </a:t>
            </a:r>
            <a:r>
              <a:rPr lang="fr-FR" sz="1400" dirty="0" err="1"/>
              <a:t>slew</a:t>
            </a:r>
            <a:r>
              <a:rPr lang="fr-FR" sz="1400" dirty="0"/>
              <a:t>. </a:t>
            </a:r>
            <a:endParaRPr lang="fr-FR" sz="1400" dirty="0" smtClean="0"/>
          </a:p>
          <a:p>
            <a:pPr marL="342900" indent="-342900" algn="l">
              <a:buFont typeface="Wingdings" panose="05000000000000000000" pitchFamily="2" charset="2"/>
              <a:buChar char="v"/>
            </a:pPr>
            <a:r>
              <a:rPr lang="fr-FR" sz="1400" b="1" dirty="0"/>
              <a:t>ECL-INST-FONC- 0250 </a:t>
            </a:r>
            <a:r>
              <a:rPr lang="fr-FR" sz="1400" dirty="0" err="1"/>
              <a:t>ECLAIRs</a:t>
            </a:r>
            <a:r>
              <a:rPr lang="fr-FR" sz="1400" dirty="0"/>
              <a:t> doit posséder en mémoire le catalogue des sources gamma connues, ce catalogue doit pouvoir être mis à jour (configurable par TC) </a:t>
            </a:r>
            <a:r>
              <a:rPr lang="fr-FR" sz="1400" dirty="0" smtClean="0"/>
              <a:t>pendant </a:t>
            </a:r>
            <a:r>
              <a:rPr lang="fr-FR" sz="1400" dirty="0"/>
              <a:t>la mission. </a:t>
            </a:r>
            <a:endParaRPr lang="fr-FR" sz="1400" dirty="0" smtClean="0"/>
          </a:p>
          <a:p>
            <a:pPr marL="342900" indent="-342900" algn="l">
              <a:buFont typeface="Wingdings" panose="05000000000000000000" pitchFamily="2" charset="2"/>
              <a:buChar char="v"/>
            </a:pPr>
            <a:r>
              <a:rPr lang="fr-FR" sz="1400" b="1" dirty="0"/>
              <a:t>ECL-INST-FONC- 0263 </a:t>
            </a:r>
            <a:r>
              <a:rPr lang="fr-FR" sz="1400" dirty="0"/>
              <a:t>Quand une source détectée correspond à une source du catalogue, si sa significativité dépasse un seuil propre à cette source (information indiquée dans le catalogue, configurable), </a:t>
            </a:r>
            <a:r>
              <a:rPr lang="fr-FR" sz="1400" dirty="0" err="1"/>
              <a:t>ECLAIRs</a:t>
            </a:r>
            <a:r>
              <a:rPr lang="fr-FR" sz="1400" dirty="0"/>
              <a:t> doit mettre les informations relatives à cette source dans le message VHF récurrent, et générer un trigger avec </a:t>
            </a:r>
            <a:r>
              <a:rPr lang="fr-FR" sz="1400" dirty="0" err="1"/>
              <a:t>slew</a:t>
            </a:r>
            <a:r>
              <a:rPr lang="fr-FR" sz="1400" dirty="0"/>
              <a:t>.</a:t>
            </a:r>
            <a:br>
              <a:rPr lang="fr-FR" sz="1400" dirty="0"/>
            </a:br>
            <a:r>
              <a:rPr lang="fr-FR" sz="1400" dirty="0"/>
              <a:t>Le seuil de déclenchement associé à la source sera automatiquement relevé pour ne pas </a:t>
            </a:r>
            <a:r>
              <a:rPr lang="fr-FR" sz="1400" dirty="0" err="1"/>
              <a:t>re</a:t>
            </a:r>
            <a:r>
              <a:rPr lang="fr-FR" sz="1400" dirty="0"/>
              <a:t>-déclencher dessus. </a:t>
            </a:r>
            <a:endParaRPr lang="fr-FR" sz="1400" dirty="0" smtClean="0"/>
          </a:p>
          <a:p>
            <a:pPr marL="342900" indent="-342900" algn="l">
              <a:buFont typeface="Wingdings" panose="05000000000000000000" pitchFamily="2" charset="2"/>
              <a:buChar char="v"/>
            </a:pPr>
            <a:r>
              <a:rPr lang="fr-FR" sz="1400" b="1" dirty="0"/>
              <a:t>ECL-INST-FONC- 0264 </a:t>
            </a:r>
            <a:r>
              <a:rPr lang="fr-FR" sz="1400" dirty="0"/>
              <a:t>Quand une source est détectée, et ne correspond pas à une source du catalogue, </a:t>
            </a:r>
            <a:r>
              <a:rPr lang="fr-FR" sz="1400" dirty="0" err="1"/>
              <a:t>ECLAIRs</a:t>
            </a:r>
            <a:r>
              <a:rPr lang="fr-FR" sz="1400" dirty="0"/>
              <a:t> doit générer un trigger si la significativité de la détection dépasse le « seuil d’alerte » et un trigger avec </a:t>
            </a:r>
            <a:r>
              <a:rPr lang="fr-FR" sz="1400" dirty="0" err="1"/>
              <a:t>slew</a:t>
            </a:r>
            <a:r>
              <a:rPr lang="fr-FR" sz="1400" dirty="0"/>
              <a:t> si la significativité dépasse le « seuil de </a:t>
            </a:r>
            <a:r>
              <a:rPr lang="fr-FR" sz="1400" dirty="0" err="1"/>
              <a:t>slew</a:t>
            </a:r>
            <a:r>
              <a:rPr lang="fr-FR" sz="1400" dirty="0"/>
              <a:t> ».</a:t>
            </a:r>
            <a:br>
              <a:rPr lang="fr-FR" sz="1400" dirty="0"/>
            </a:br>
            <a:r>
              <a:rPr lang="fr-FR" sz="1400" dirty="0"/>
              <a:t>La source détectée sera insérée dans le catalogue afin de ne pas </a:t>
            </a:r>
            <a:r>
              <a:rPr lang="fr-FR" sz="1400" dirty="0" err="1"/>
              <a:t>re</a:t>
            </a:r>
            <a:r>
              <a:rPr lang="fr-FR" sz="1400" dirty="0"/>
              <a:t>-déclencher dessus. </a:t>
            </a:r>
            <a:endParaRPr lang="fr-FR" sz="1400" dirty="0" smtClean="0"/>
          </a:p>
          <a:p>
            <a:pPr marL="342900" indent="-342900" algn="l">
              <a:buFont typeface="Wingdings" panose="05000000000000000000" pitchFamily="2" charset="2"/>
              <a:buChar char="v"/>
            </a:pPr>
            <a:r>
              <a:rPr lang="fr-FR" sz="1400" b="1" dirty="0"/>
              <a:t>ECL-INST-FONC- 0265 </a:t>
            </a:r>
            <a:r>
              <a:rPr lang="fr-FR" sz="1400" dirty="0"/>
              <a:t>Pour les sources catalogues détectées en dessous de leur seuil de </a:t>
            </a:r>
            <a:r>
              <a:rPr lang="fr-FR" sz="1400" dirty="0" err="1"/>
              <a:t>slew</a:t>
            </a:r>
            <a:r>
              <a:rPr lang="fr-FR" sz="1400" dirty="0"/>
              <a:t>, et non masquées et non nettoyées, la source détectée avec le SNR le plus élevé lors des dernières 30 secondes par le processus du trigger bord, est répertoriée dans le message VHF récurrent suivant (si son indicateur « d’information » l’y autorise). </a:t>
            </a:r>
            <a:endParaRPr lang="fr-FR" sz="1400" dirty="0" smtClean="0"/>
          </a:p>
          <a:p>
            <a:pPr marL="342900" indent="-342900" algn="l">
              <a:buFont typeface="Wingdings" panose="05000000000000000000" pitchFamily="2" charset="2"/>
              <a:buChar char="v"/>
            </a:pPr>
            <a:r>
              <a:rPr lang="fr-FR" sz="1400" b="1" dirty="0"/>
              <a:t>ECL-INST-FONC- 0360 </a:t>
            </a:r>
            <a:r>
              <a:rPr lang="fr-FR" sz="1400" dirty="0"/>
              <a:t>Quand une source est détectée à un niveau supérieur au seuil dit « seuil de </a:t>
            </a:r>
            <a:r>
              <a:rPr lang="fr-FR" sz="1400" dirty="0" err="1"/>
              <a:t>slew</a:t>
            </a:r>
            <a:r>
              <a:rPr lang="fr-FR" sz="1400" dirty="0"/>
              <a:t> », </a:t>
            </a:r>
            <a:r>
              <a:rPr lang="fr-FR" sz="1400" dirty="0" err="1"/>
              <a:t>ECLAIRs</a:t>
            </a:r>
            <a:r>
              <a:rPr lang="fr-FR" sz="1400" dirty="0"/>
              <a:t> doit insérer une demande de </a:t>
            </a:r>
            <a:r>
              <a:rPr lang="fr-FR" sz="1400" dirty="0" err="1"/>
              <a:t>slew</a:t>
            </a:r>
            <a:r>
              <a:rPr lang="fr-FR" sz="1400" dirty="0"/>
              <a:t> dans le message d’alerte. </a:t>
            </a:r>
            <a:endParaRPr lang="fr-FR" sz="1400" dirty="0" smtClean="0"/>
          </a:p>
          <a:p>
            <a:pPr marL="342900" indent="-342900" algn="l">
              <a:buFont typeface="Wingdings" panose="05000000000000000000" pitchFamily="2" charset="2"/>
              <a:buChar char="v"/>
            </a:pPr>
            <a:endParaRPr lang="fr-FR" sz="1400" dirty="0" smtClean="0">
              <a:solidFill>
                <a:srgbClr val="00B0F0"/>
              </a:solidFill>
            </a:endParaRPr>
          </a:p>
        </p:txBody>
      </p:sp>
      <p:sp>
        <p:nvSpPr>
          <p:cNvPr id="4" name="Titre 1"/>
          <p:cNvSpPr txBox="1">
            <a:spLocks/>
          </p:cNvSpPr>
          <p:nvPr/>
        </p:nvSpPr>
        <p:spPr>
          <a:xfrm>
            <a:off x="274040" y="118652"/>
            <a:ext cx="10863351" cy="657706"/>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b="1" dirty="0" smtClean="0">
                <a:solidFill>
                  <a:srgbClr val="002060"/>
                </a:solidFill>
                <a:latin typeface="Arial Black" panose="020B0A04020102020204" pitchFamily="34" charset="0"/>
              </a:rPr>
              <a:t>Rappel des exigences instrument spécifiques au Trigger Image  (1/3)</a:t>
            </a:r>
            <a:endParaRPr lang="fr-FR" sz="2400" b="1" dirty="0">
              <a:solidFill>
                <a:srgbClr val="002060"/>
              </a:solidFill>
              <a:latin typeface="Arial Black" panose="020B0A04020102020204" pitchFamily="34" charset="0"/>
            </a:endParaRPr>
          </a:p>
        </p:txBody>
      </p:sp>
    </p:spTree>
    <p:extLst>
      <p:ext uri="{BB962C8B-B14F-4D97-AF65-F5344CB8AC3E}">
        <p14:creationId xmlns:p14="http://schemas.microsoft.com/office/powerpoint/2010/main" val="325097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4041" y="904185"/>
            <a:ext cx="11638326" cy="5746781"/>
          </a:xfrm>
        </p:spPr>
        <p:txBody>
          <a:bodyPr>
            <a:normAutofit/>
          </a:bodyPr>
          <a:lstStyle/>
          <a:p>
            <a:pPr marL="342900" indent="-342900" algn="l">
              <a:buFont typeface="Wingdings" panose="05000000000000000000" pitchFamily="2" charset="2"/>
              <a:buChar char="v"/>
            </a:pPr>
            <a:r>
              <a:rPr lang="fr-FR" sz="1400" b="1" dirty="0"/>
              <a:t>ECL-INST-FONC- 0370 </a:t>
            </a:r>
            <a:r>
              <a:rPr lang="fr-FR" sz="1400" dirty="0" err="1"/>
              <a:t>ECLAIRs</a:t>
            </a:r>
            <a:r>
              <a:rPr lang="fr-FR" sz="1400" dirty="0"/>
              <a:t> doit pouvoir régler, pour chaque critère de déclenchement (énergie, zones, </a:t>
            </a:r>
            <a:r>
              <a:rPr lang="fr-FR" sz="1400" dirty="0" err="1"/>
              <a:t>etc</a:t>
            </a:r>
            <a:r>
              <a:rPr lang="fr-FR" sz="1400" dirty="0"/>
              <a:t> …) un seuil d’alerte et un seuil de </a:t>
            </a:r>
            <a:r>
              <a:rPr lang="fr-FR" sz="1400" dirty="0" err="1"/>
              <a:t>slew</a:t>
            </a:r>
            <a:r>
              <a:rPr lang="fr-FR" sz="1400" dirty="0"/>
              <a:t>. Un numéro d’identification unique sera associé à chaque critère de déclenchement. </a:t>
            </a:r>
            <a:endParaRPr lang="fr-FR" sz="1400" dirty="0" smtClean="0"/>
          </a:p>
          <a:p>
            <a:pPr marL="342900" indent="-342900" algn="l">
              <a:buFont typeface="Wingdings" panose="05000000000000000000" pitchFamily="2" charset="2"/>
              <a:buChar char="v"/>
            </a:pPr>
            <a:r>
              <a:rPr lang="fr-FR" sz="1400" b="1" dirty="0"/>
              <a:t>ECL-INST-FONC- 0380 </a:t>
            </a:r>
            <a:r>
              <a:rPr lang="fr-FR" sz="1400" dirty="0"/>
              <a:t>Les seuils « </a:t>
            </a:r>
            <a:r>
              <a:rPr lang="fr-FR" sz="1400" dirty="0" err="1"/>
              <a:t>alert</a:t>
            </a:r>
            <a:r>
              <a:rPr lang="fr-FR" sz="1400" dirty="0"/>
              <a:t> </a:t>
            </a:r>
            <a:r>
              <a:rPr lang="fr-FR" sz="1400" dirty="0" err="1"/>
              <a:t>threshold</a:t>
            </a:r>
            <a:r>
              <a:rPr lang="fr-FR" sz="1400" dirty="0"/>
              <a:t> » du trigger (Détection et localisation du sursaut et émission des messages d’alerte) doivent être configurables par télécommande. </a:t>
            </a:r>
            <a:endParaRPr lang="fr-FR" sz="1400" dirty="0" smtClean="0"/>
          </a:p>
          <a:p>
            <a:pPr marL="342900" indent="-342900" algn="l">
              <a:buFont typeface="Wingdings" panose="05000000000000000000" pitchFamily="2" charset="2"/>
              <a:buChar char="v"/>
            </a:pPr>
            <a:r>
              <a:rPr lang="fr-FR" sz="1400" b="1" dirty="0"/>
              <a:t>ECL-INST-FONC- 0390 </a:t>
            </a:r>
            <a:r>
              <a:rPr lang="fr-FR" sz="1400" dirty="0"/>
              <a:t>Les seuils « </a:t>
            </a:r>
            <a:r>
              <a:rPr lang="fr-FR" sz="1400" dirty="0" err="1"/>
              <a:t>slew</a:t>
            </a:r>
            <a:r>
              <a:rPr lang="fr-FR" sz="1400" dirty="0"/>
              <a:t> </a:t>
            </a:r>
            <a:r>
              <a:rPr lang="fr-FR" sz="1400" dirty="0" err="1"/>
              <a:t>threshold</a:t>
            </a:r>
            <a:r>
              <a:rPr lang="fr-FR" sz="1400" dirty="0"/>
              <a:t> » du trigger (demande de </a:t>
            </a:r>
            <a:r>
              <a:rPr lang="fr-FR" sz="1400" dirty="0" err="1"/>
              <a:t>repointage</a:t>
            </a:r>
            <a:r>
              <a:rPr lang="fr-FR" sz="1400" dirty="0"/>
              <a:t> du pointage du satellite) doivent être configurables par télécommande. </a:t>
            </a:r>
            <a:endParaRPr lang="fr-FR" sz="1400" dirty="0" smtClean="0"/>
          </a:p>
          <a:p>
            <a:pPr marL="342900" indent="-342900" algn="l">
              <a:buFont typeface="Wingdings" panose="05000000000000000000" pitchFamily="2" charset="2"/>
              <a:buChar char="v"/>
            </a:pPr>
            <a:r>
              <a:rPr lang="fr-FR" sz="1400" b="1" dirty="0"/>
              <a:t>ECL-INST-FONC- 0400 </a:t>
            </a:r>
            <a:r>
              <a:rPr lang="fr-FR" sz="1400" dirty="0" err="1"/>
              <a:t>ECLAIRs</a:t>
            </a:r>
            <a:r>
              <a:rPr lang="fr-FR" sz="1400" dirty="0"/>
              <a:t> doit émettre deux messages récurrents toutes les 30 s à destination de l’émetteur VHF.</a:t>
            </a:r>
            <a:br>
              <a:rPr lang="fr-FR" sz="1400" dirty="0"/>
            </a:br>
            <a:r>
              <a:rPr lang="fr-FR" sz="1400" dirty="0"/>
              <a:t>L’un des messages donne un résumé de l’activité Trigger durant les 30 dernières secondes, l’autre un résumé de l’activité du plan détecteur. </a:t>
            </a:r>
            <a:endParaRPr lang="fr-FR" sz="1400" dirty="0" smtClean="0"/>
          </a:p>
          <a:p>
            <a:pPr marL="342900" indent="-342900" algn="l">
              <a:buFont typeface="Wingdings" panose="05000000000000000000" pitchFamily="2" charset="2"/>
              <a:buChar char="v"/>
            </a:pPr>
            <a:r>
              <a:rPr lang="fr-FR" sz="1400" b="1" dirty="0"/>
              <a:t>ECL-INST-FONC- 0410 </a:t>
            </a:r>
            <a:r>
              <a:rPr lang="fr-FR" sz="1400" dirty="0" err="1"/>
              <a:t>ECLAIRs</a:t>
            </a:r>
            <a:r>
              <a:rPr lang="fr-FR" sz="1400" dirty="0"/>
              <a:t> doit acquérir de façon continue l’ensemble des données de surveillance (</a:t>
            </a:r>
            <a:r>
              <a:rPr lang="fr-FR" sz="1400" dirty="0" err="1"/>
              <a:t>housekeeping</a:t>
            </a:r>
            <a:r>
              <a:rPr lang="fr-FR" sz="1400" dirty="0"/>
              <a:t>) nécessaire au suivi  de l’instrument.</a:t>
            </a:r>
            <a:br>
              <a:rPr lang="fr-FR" sz="1400" dirty="0"/>
            </a:br>
            <a:r>
              <a:rPr lang="fr-FR" sz="1400" dirty="0"/>
              <a:t>Le monitoring de l’activité détaillée du Trigger se fait par des </a:t>
            </a:r>
            <a:r>
              <a:rPr lang="fr-FR" sz="1400" dirty="0" err="1"/>
              <a:t>EventMessages</a:t>
            </a:r>
            <a:r>
              <a:rPr lang="fr-FR" sz="1400" dirty="0"/>
              <a:t> (</a:t>
            </a:r>
            <a:r>
              <a:rPr lang="fr-FR" sz="1400" dirty="0" err="1"/>
              <a:t>housekeepings</a:t>
            </a:r>
            <a:r>
              <a:rPr lang="fr-FR" sz="1400" dirty="0"/>
              <a:t> spécifiques Trigger), dans la bande X. </a:t>
            </a:r>
            <a:endParaRPr lang="fr-FR" sz="1400" dirty="0" smtClean="0"/>
          </a:p>
          <a:p>
            <a:pPr marL="342900" indent="-342900" algn="l">
              <a:buFont typeface="Wingdings" panose="05000000000000000000" pitchFamily="2" charset="2"/>
              <a:buChar char="v"/>
            </a:pPr>
            <a:r>
              <a:rPr lang="fr-FR" sz="1400" b="1" dirty="0"/>
              <a:t>ECL-INST-PERF- 0250 </a:t>
            </a:r>
            <a:r>
              <a:rPr lang="fr-FR" sz="1400" dirty="0"/>
              <a:t>L’instrument </a:t>
            </a:r>
            <a:r>
              <a:rPr lang="fr-FR" sz="1400" dirty="0" err="1"/>
              <a:t>ECLAIRs</a:t>
            </a:r>
            <a:r>
              <a:rPr lang="fr-FR" sz="1400" dirty="0"/>
              <a:t> doit avoir la capacité d’analyser des évènements correspondant à un flux incident jusqu’à 100 000 coups/s sur le plan de détection.</a:t>
            </a:r>
            <a:br>
              <a:rPr lang="fr-FR" sz="1400" dirty="0"/>
            </a:br>
            <a:r>
              <a:rPr lang="fr-FR" sz="1400" dirty="0"/>
              <a:t>L’instrument doit être capable d’analyser ce flux de données photon avec une fraction de temps mort inférieure ou égale à 5%. </a:t>
            </a:r>
            <a:endParaRPr lang="fr-FR" sz="1400" dirty="0" smtClean="0"/>
          </a:p>
          <a:p>
            <a:pPr marL="342900" indent="-342900" algn="l">
              <a:buFont typeface="Wingdings" panose="05000000000000000000" pitchFamily="2" charset="2"/>
              <a:buChar char="v"/>
            </a:pPr>
            <a:r>
              <a:rPr lang="fr-FR" sz="1400" b="1" dirty="0"/>
              <a:t>ECL-INST-PERF- 1200 </a:t>
            </a:r>
            <a:r>
              <a:rPr lang="fr-FR" sz="1400" dirty="0" err="1"/>
              <a:t>ECLAIRs</a:t>
            </a:r>
            <a:r>
              <a:rPr lang="fr-FR" sz="1400" dirty="0"/>
              <a:t> doit implémenter des algorithmes de déclenchement permettant la détection de sursauts très courts et courts (&gt; 10 millisecondes à &lt; 2 s) ainsi que la détection de sursauts longs (&gt; 2s et jusqu’à plusieurs centaines de secondes). </a:t>
            </a:r>
            <a:endParaRPr lang="fr-FR" sz="1400" dirty="0" smtClean="0"/>
          </a:p>
          <a:p>
            <a:pPr marL="342900" indent="-342900" algn="l">
              <a:buFont typeface="Wingdings" panose="05000000000000000000" pitchFamily="2" charset="2"/>
              <a:buChar char="v"/>
            </a:pPr>
            <a:r>
              <a:rPr lang="fr-FR" sz="1400" b="1" dirty="0"/>
              <a:t>ECL-INST-PERF- 1210 </a:t>
            </a:r>
            <a:r>
              <a:rPr lang="fr-FR" sz="1400" dirty="0"/>
              <a:t>La détection des sursauts doit être effectuée :</a:t>
            </a:r>
            <a:br>
              <a:rPr lang="fr-FR" sz="1400" dirty="0"/>
            </a:br>
            <a:r>
              <a:rPr lang="fr-FR" sz="1400" dirty="0"/>
              <a:t>• sur différentes plages temporelles (périodes de temps allant de 10 ms à 20 minutes, [AC] au niveau sous-système) </a:t>
            </a:r>
            <a:br>
              <a:rPr lang="fr-FR" sz="1400" dirty="0"/>
            </a:br>
            <a:r>
              <a:rPr lang="fr-FR" sz="1400" dirty="0"/>
              <a:t>• sur plusieurs « </a:t>
            </a:r>
            <a:r>
              <a:rPr lang="fr-FR" sz="1400" dirty="0" err="1"/>
              <a:t>energy</a:t>
            </a:r>
            <a:r>
              <a:rPr lang="fr-FR" sz="1400" dirty="0"/>
              <a:t> </a:t>
            </a:r>
            <a:r>
              <a:rPr lang="fr-FR" sz="1400" dirty="0" err="1"/>
              <a:t>strips</a:t>
            </a:r>
            <a:r>
              <a:rPr lang="fr-FR" sz="1400" dirty="0"/>
              <a:t> », bandes d’énergie larges, construites à partir des « </a:t>
            </a:r>
            <a:r>
              <a:rPr lang="fr-FR" sz="1400" dirty="0" err="1"/>
              <a:t>energy</a:t>
            </a:r>
            <a:r>
              <a:rPr lang="fr-FR" sz="1400" dirty="0"/>
              <a:t> bands » adjacentes (Maximum 4 « </a:t>
            </a:r>
            <a:r>
              <a:rPr lang="fr-FR" sz="1400" dirty="0" err="1"/>
              <a:t>energy</a:t>
            </a:r>
            <a:r>
              <a:rPr lang="fr-FR" sz="1400" dirty="0"/>
              <a:t> </a:t>
            </a:r>
            <a:r>
              <a:rPr lang="fr-FR" sz="1400" dirty="0" err="1"/>
              <a:t>strips</a:t>
            </a:r>
            <a:r>
              <a:rPr lang="fr-FR" sz="1400" dirty="0"/>
              <a:t> ») </a:t>
            </a:r>
            <a:br>
              <a:rPr lang="fr-FR" sz="1400" dirty="0"/>
            </a:br>
            <a:r>
              <a:rPr lang="fr-FR" sz="1400" dirty="0"/>
              <a:t>• sur plusieurs zones du plan de détection (maximum 9 zones : le détecteur entier, les 2 moitiés horizontales et les 2 moitiés verticales, les 4 quadrants). </a:t>
            </a:r>
            <a:endParaRPr lang="fr-FR" sz="1400" dirty="0" smtClean="0"/>
          </a:p>
          <a:p>
            <a:pPr marL="342900" indent="-342900" algn="l">
              <a:buFont typeface="Wingdings" panose="05000000000000000000" pitchFamily="2" charset="2"/>
              <a:buChar char="v"/>
            </a:pPr>
            <a:r>
              <a:rPr lang="fr-FR" sz="1400" b="1" dirty="0"/>
              <a:t>ECL-INST-PERF- 1220 </a:t>
            </a:r>
            <a:r>
              <a:rPr lang="fr-FR" sz="1400" dirty="0"/>
              <a:t>Pour assurer les performances du trigger, </a:t>
            </a:r>
            <a:r>
              <a:rPr lang="fr-FR" sz="1400" dirty="0" err="1"/>
              <a:t>ECLAIRs</a:t>
            </a:r>
            <a:r>
              <a:rPr lang="fr-FR" sz="1400" dirty="0"/>
              <a:t> doit utiliser en interne un modèle de bruit de fond. </a:t>
            </a:r>
            <a:br>
              <a:rPr lang="fr-FR" sz="1400" dirty="0"/>
            </a:br>
            <a:r>
              <a:rPr lang="fr-FR" sz="1400" dirty="0"/>
              <a:t>Pour assurer les performances du trigger, le modèle de bruit de fond doit prendre en compte le passage de la Terre dans le champ de vue ainsi que les variations de bruit de fond en fonction en la zone du ciel pointée. </a:t>
            </a:r>
            <a:endParaRPr lang="fr-FR" sz="1400" dirty="0" smtClean="0">
              <a:solidFill>
                <a:srgbClr val="00B0F0"/>
              </a:solidFill>
            </a:endParaRPr>
          </a:p>
        </p:txBody>
      </p:sp>
      <p:sp>
        <p:nvSpPr>
          <p:cNvPr id="4" name="Titre 1"/>
          <p:cNvSpPr txBox="1">
            <a:spLocks/>
          </p:cNvSpPr>
          <p:nvPr/>
        </p:nvSpPr>
        <p:spPr>
          <a:xfrm>
            <a:off x="274041" y="118652"/>
            <a:ext cx="10757482" cy="657706"/>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b="1" dirty="0" smtClean="0">
                <a:solidFill>
                  <a:srgbClr val="002060"/>
                </a:solidFill>
                <a:latin typeface="Arial Black" panose="020B0A04020102020204" pitchFamily="34" charset="0"/>
              </a:rPr>
              <a:t>Rappel des exigences instrument spécifiques au Trigger Image (2/3)</a:t>
            </a:r>
            <a:endParaRPr lang="fr-FR" sz="2400" b="1" dirty="0">
              <a:solidFill>
                <a:srgbClr val="002060"/>
              </a:solidFill>
              <a:latin typeface="Arial Black" panose="020B0A04020102020204" pitchFamily="34" charset="0"/>
            </a:endParaRPr>
          </a:p>
        </p:txBody>
      </p:sp>
    </p:spTree>
    <p:extLst>
      <p:ext uri="{BB962C8B-B14F-4D97-AF65-F5344CB8AC3E}">
        <p14:creationId xmlns:p14="http://schemas.microsoft.com/office/powerpoint/2010/main" val="28740588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27312</TotalTime>
  <Words>1914</Words>
  <Application>Microsoft Office PowerPoint</Application>
  <PresentationFormat>Grand écran</PresentationFormat>
  <Paragraphs>133</Paragraphs>
  <Slides>10</Slides>
  <Notes>3</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10</vt:i4>
      </vt:variant>
    </vt:vector>
  </HeadingPairs>
  <TitlesOfParts>
    <vt:vector size="17" baseType="lpstr">
      <vt:lpstr>Arial</vt:lpstr>
      <vt:lpstr>Arial Black</vt:lpstr>
      <vt:lpstr>Calibri</vt:lpstr>
      <vt:lpstr>Calibri Light</vt:lpstr>
      <vt:lpstr>Wingdings</vt:lpstr>
      <vt:lpstr>Thème Office</vt:lpstr>
      <vt:lpstr>1_Thème Office</vt:lpstr>
      <vt:lpstr>ECLAIRs PFM – Validation du Trigger</vt:lpstr>
      <vt:lpstr>SOMMAIRE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Logique / Etat de qualification</dc:title>
  <dc:creator>Mouret Jean-Marie</dc:creator>
  <cp:lastModifiedBy>Guillemot Philippe</cp:lastModifiedBy>
  <cp:revision>403</cp:revision>
  <dcterms:created xsi:type="dcterms:W3CDTF">2019-08-05T07:34:22Z</dcterms:created>
  <dcterms:modified xsi:type="dcterms:W3CDTF">2020-10-09T06:54:03Z</dcterms:modified>
</cp:coreProperties>
</file>