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87" r:id="rId3"/>
    <p:sldId id="259" r:id="rId4"/>
    <p:sldId id="359" r:id="rId5"/>
    <p:sldId id="267" r:id="rId6"/>
    <p:sldId id="268" r:id="rId7"/>
    <p:sldId id="272" r:id="rId8"/>
    <p:sldId id="358" r:id="rId9"/>
    <p:sldId id="260" r:id="rId10"/>
    <p:sldId id="273" r:id="rId11"/>
    <p:sldId id="350" r:id="rId12"/>
    <p:sldId id="274" r:id="rId13"/>
    <p:sldId id="275" r:id="rId14"/>
    <p:sldId id="261" r:id="rId15"/>
    <p:sldId id="278" r:id="rId16"/>
    <p:sldId id="279" r:id="rId17"/>
    <p:sldId id="285" r:id="rId18"/>
    <p:sldId id="281" r:id="rId19"/>
    <p:sldId id="349" r:id="rId20"/>
    <p:sldId id="297" r:id="rId21"/>
    <p:sldId id="262" r:id="rId22"/>
    <p:sldId id="292" r:id="rId23"/>
    <p:sldId id="299" r:id="rId24"/>
    <p:sldId id="301" r:id="rId25"/>
    <p:sldId id="304" r:id="rId26"/>
    <p:sldId id="314" r:id="rId27"/>
    <p:sldId id="356" r:id="rId28"/>
    <p:sldId id="315" r:id="rId29"/>
    <p:sldId id="354" r:id="rId30"/>
    <p:sldId id="264" r:id="rId31"/>
    <p:sldId id="332" r:id="rId32"/>
    <p:sldId id="335" r:id="rId33"/>
    <p:sldId id="336" r:id="rId34"/>
    <p:sldId id="338" r:id="rId35"/>
    <p:sldId id="337" r:id="rId36"/>
    <p:sldId id="339" r:id="rId37"/>
    <p:sldId id="340" r:id="rId38"/>
    <p:sldId id="341" r:id="rId39"/>
    <p:sldId id="331" r:id="rId40"/>
    <p:sldId id="343" r:id="rId41"/>
    <p:sldId id="355" r:id="rId42"/>
    <p:sldId id="258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2B5488A-25BA-4067-9371-B8D0005B512F}">
          <p14:sldIdLst>
            <p14:sldId id="256"/>
            <p14:sldId id="287"/>
          </p14:sldIdLst>
        </p14:section>
        <p14:section name="Introduction" id="{2EB1FBB4-CD2E-49BA-B87C-182FA5EC9656}">
          <p14:sldIdLst>
            <p14:sldId id="259"/>
            <p14:sldId id="359"/>
            <p14:sldId id="267"/>
            <p14:sldId id="268"/>
            <p14:sldId id="272"/>
            <p14:sldId id="358"/>
          </p14:sldIdLst>
        </p14:section>
        <p14:section name="ECLAIRs" id="{6559437D-0792-40F8-A5A6-317F42474976}">
          <p14:sldIdLst>
            <p14:sldId id="260"/>
            <p14:sldId id="273"/>
            <p14:sldId id="350"/>
            <p14:sldId id="274"/>
            <p14:sldId id="275"/>
          </p14:sldIdLst>
        </p14:section>
        <p14:section name="Problématiques" id="{6E47F4D3-E043-4C6F-B191-E842FA35E1A2}">
          <p14:sldIdLst>
            <p14:sldId id="261"/>
            <p14:sldId id="278"/>
            <p14:sldId id="279"/>
            <p14:sldId id="285"/>
            <p14:sldId id="281"/>
            <p14:sldId id="349"/>
            <p14:sldId id="297"/>
          </p14:sldIdLst>
        </p14:section>
        <p14:section name="Imagerie" id="{76EAECE3-C4E7-4971-A617-A49831EB3E8D}">
          <p14:sldIdLst>
            <p14:sldId id="262"/>
            <p14:sldId id="292"/>
            <p14:sldId id="299"/>
            <p14:sldId id="301"/>
            <p14:sldId id="304"/>
            <p14:sldId id="314"/>
            <p14:sldId id="356"/>
            <p14:sldId id="315"/>
            <p14:sldId id="354"/>
          </p14:sldIdLst>
        </p14:section>
        <p14:section name="Sursauts ultra-longs" id="{674366DE-3B85-479D-A5D9-C66E6B80DA5D}">
          <p14:sldIdLst>
            <p14:sldId id="264"/>
            <p14:sldId id="332"/>
            <p14:sldId id="335"/>
            <p14:sldId id="336"/>
            <p14:sldId id="338"/>
            <p14:sldId id="337"/>
            <p14:sldId id="339"/>
            <p14:sldId id="340"/>
            <p14:sldId id="341"/>
          </p14:sldIdLst>
        </p14:section>
        <p14:section name="Conclusion" id="{71D91592-BB76-4363-ACA6-8FD985DF47A1}">
          <p14:sldIdLst>
            <p14:sldId id="331"/>
            <p14:sldId id="343"/>
            <p14:sldId id="355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728"/>
    <a:srgbClr val="FF7F0E"/>
    <a:srgbClr val="9467BD"/>
    <a:srgbClr val="E377C2"/>
    <a:srgbClr val="8C564B"/>
    <a:srgbClr val="2B7EB8"/>
    <a:srgbClr val="17BECF"/>
    <a:srgbClr val="7F7F7F"/>
    <a:srgbClr val="BBBC1F"/>
    <a:srgbClr val="269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2294" autoAdjust="0"/>
  </p:normalViewPr>
  <p:slideViewPr>
    <p:cSldViewPr snapToGrid="0">
      <p:cViewPr varScale="1">
        <p:scale>
          <a:sx n="69" d="100"/>
          <a:sy n="69" d="100"/>
        </p:scale>
        <p:origin x="63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CC9A6-1BDC-41FF-BF33-2503C0BA3A7F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D1CF4-FCD4-4A89-9F27-D092AE48BA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5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3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546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24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00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748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26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76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121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00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054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195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322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56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472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758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Mon travail a été présenté</a:t>
            </a:r>
            <a:r>
              <a:rPr lang="fr-FR" baseline="0" dirty="0" smtClean="0"/>
              <a:t> dans les réunions de travail d’ECLAIRs et pris en compte dans la conception du trigger ECLAIRs. 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02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Validation des performances</a:t>
            </a:r>
            <a:r>
              <a:rPr lang="fr-FR" baseline="0" dirty="0" smtClean="0"/>
              <a:t> et réglages : méthode et outil. Les codes que j’ai développés pendant ma thèse vont servir de base pour les outils de validation et </a:t>
            </a:r>
            <a:r>
              <a:rPr lang="fr-FR" baseline="0" dirty="0" err="1" smtClean="0"/>
              <a:t>reglages</a:t>
            </a:r>
            <a:r>
              <a:rPr lang="fr-FR" baseline="0" dirty="0" smtClean="0"/>
              <a:t> de </a:t>
            </a:r>
            <a:r>
              <a:rPr lang="fr-FR" baseline="0" smtClean="0"/>
              <a:t>la phase de mise à poste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48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70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18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47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7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751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537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D1CF4-FCD4-4A89-9F27-D092AE48BA3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05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  <a:ln>
            <a:noFill/>
          </a:ln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FC3F-7C7C-44D4-8999-9A97F7C645C1}" type="datetime1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827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750F-F380-427D-8F49-32CEE2DC5FC0}" type="datetime1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4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56"/>
            <a:ext cx="12192000" cy="720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46F0-9C7A-49B0-94D8-071475CFCA96}" type="datetime1">
              <a:rPr lang="fr-FR" smtClean="0"/>
              <a:t>05/11/2020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877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56"/>
            <a:ext cx="12192000" cy="6855544"/>
          </a:xfrm>
          <a:solidFill>
            <a:schemeClr val="accent1"/>
          </a:soli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46F0-9C7A-49B0-94D8-071475CFCA96}" type="datetime1">
              <a:rPr lang="fr-FR" smtClean="0"/>
              <a:t>05/11/2020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338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prstGeom prst="rect">
            <a:avLst/>
          </a:prstGeom>
          <a:gradFill>
            <a:gsLst>
              <a:gs pos="100000">
                <a:schemeClr val="bg1"/>
              </a:gs>
              <a:gs pos="89000">
                <a:schemeClr val="accent1"/>
              </a:gs>
            </a:gsLst>
            <a:lin ang="5400000" scaled="1"/>
          </a:gra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98072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D4FA7-D08F-49F5-9B86-0A33EECBFE5B}" type="datetime1">
              <a:rPr lang="fr-FR" smtClean="0"/>
              <a:t>05/11/2020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0923B-3E52-47B7-A064-0AB19E7856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14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slow">
    <p:push dir="u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2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0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10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596759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501650" sx="50000" sy="5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694" y="930649"/>
            <a:ext cx="10766612" cy="2165258"/>
          </a:xfrm>
          <a:ln w="28575">
            <a:noFill/>
          </a:ln>
        </p:spPr>
        <p:txBody>
          <a:bodyPr anchor="ctr">
            <a:normAutofit/>
          </a:bodyPr>
          <a:lstStyle/>
          <a:p>
            <a:r>
              <a:rPr lang="fr-FR" sz="4000" b="1" dirty="0">
                <a:solidFill>
                  <a:schemeClr val="accent1"/>
                </a:solidFill>
              </a:rPr>
              <a:t>Détection de sursauts </a:t>
            </a:r>
            <a:r>
              <a:rPr lang="fr-FR" sz="4000" b="1" dirty="0" smtClean="0">
                <a:solidFill>
                  <a:schemeClr val="accent1"/>
                </a:solidFill>
              </a:rPr>
              <a:t>gamma ultra-longs et </a:t>
            </a:r>
            <a:br>
              <a:rPr lang="fr-FR" sz="4000" b="1" dirty="0" smtClean="0">
                <a:solidFill>
                  <a:schemeClr val="accent1"/>
                </a:solidFill>
              </a:rPr>
            </a:br>
            <a:r>
              <a:rPr lang="fr-FR" sz="4000" b="1" dirty="0" smtClean="0">
                <a:solidFill>
                  <a:schemeClr val="accent1"/>
                </a:solidFill>
              </a:rPr>
              <a:t>traitement d'images </a:t>
            </a:r>
            <a:r>
              <a:rPr lang="fr-FR" sz="4000" b="1" dirty="0">
                <a:solidFill>
                  <a:schemeClr val="accent1"/>
                </a:solidFill>
              </a:rPr>
              <a:t>embarqué </a:t>
            </a:r>
            <a:r>
              <a:rPr lang="fr-FR" sz="4000" b="1" dirty="0" smtClean="0">
                <a:solidFill>
                  <a:schemeClr val="accent1"/>
                </a:solidFill>
              </a:rPr>
              <a:t/>
            </a:r>
            <a:br>
              <a:rPr lang="fr-FR" sz="4000" b="1" dirty="0" smtClean="0">
                <a:solidFill>
                  <a:schemeClr val="accent1"/>
                </a:solidFill>
              </a:rPr>
            </a:br>
            <a:r>
              <a:rPr lang="fr-FR" sz="4000" b="1" dirty="0" smtClean="0">
                <a:solidFill>
                  <a:schemeClr val="accent1"/>
                </a:solidFill>
              </a:rPr>
              <a:t>pour le télescope spatial SVOM/ECLAIRs</a:t>
            </a:r>
            <a:endParaRPr lang="fr-FR" sz="4000" b="1" dirty="0">
              <a:solidFill>
                <a:schemeClr val="accent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247793"/>
            <a:ext cx="9144000" cy="197849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r-FR" i="1" dirty="0" smtClean="0"/>
              <a:t>thèse présentée par </a:t>
            </a:r>
            <a:r>
              <a:rPr lang="fr-FR" dirty="0" smtClean="0">
                <a:solidFill>
                  <a:schemeClr val="accent1"/>
                </a:solidFill>
              </a:rPr>
              <a:t>Nicolas Dagoneau </a:t>
            </a:r>
            <a:r>
              <a:rPr lang="fr-FR" i="1" dirty="0" smtClean="0"/>
              <a:t>le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accent1"/>
                </a:solidFill>
              </a:rPr>
              <a:t>26 octobre 2020</a:t>
            </a:r>
          </a:p>
          <a:p>
            <a:pPr>
              <a:lnSpc>
                <a:spcPct val="110000"/>
              </a:lnSpc>
            </a:pPr>
            <a:r>
              <a:rPr lang="fr-FR" i="1" dirty="0"/>
              <a:t>s</a:t>
            </a:r>
            <a:r>
              <a:rPr lang="fr-FR" i="1" dirty="0" smtClean="0"/>
              <a:t>ous la direction de </a:t>
            </a:r>
            <a:r>
              <a:rPr lang="fr-FR" dirty="0" smtClean="0">
                <a:solidFill>
                  <a:schemeClr val="accent1"/>
                </a:solidFill>
              </a:rPr>
              <a:t>Stéphane Schanne</a:t>
            </a:r>
          </a:p>
          <a:p>
            <a:pPr>
              <a:lnSpc>
                <a:spcPct val="110000"/>
              </a:lnSpc>
            </a:pPr>
            <a:r>
              <a:rPr lang="fr-FR" i="1" dirty="0" smtClean="0"/>
              <a:t>au </a:t>
            </a:r>
            <a:r>
              <a:rPr lang="fr-FR" dirty="0" smtClean="0">
                <a:solidFill>
                  <a:schemeClr val="accent1"/>
                </a:solidFill>
              </a:rPr>
              <a:t>CEA Paris-Saclay / IRFU / </a:t>
            </a:r>
            <a:r>
              <a:rPr lang="fr-FR" dirty="0" err="1" smtClean="0">
                <a:solidFill>
                  <a:schemeClr val="accent1"/>
                </a:solidFill>
              </a:rPr>
              <a:t>DAp</a:t>
            </a:r>
            <a:r>
              <a:rPr lang="fr-FR" dirty="0" smtClean="0">
                <a:solidFill>
                  <a:schemeClr val="accent1"/>
                </a:solidFill>
              </a:rPr>
              <a:t>-AIM</a:t>
            </a:r>
          </a:p>
          <a:p>
            <a:pPr>
              <a:lnSpc>
                <a:spcPct val="110000"/>
              </a:lnSpc>
            </a:pPr>
            <a:r>
              <a:rPr lang="fr-FR" i="1" dirty="0"/>
              <a:t>e</a:t>
            </a:r>
            <a:r>
              <a:rPr lang="fr-FR" i="1" dirty="0" smtClean="0"/>
              <a:t>n vue de l’obtention du doctorat de </a:t>
            </a:r>
            <a:r>
              <a:rPr lang="fr-FR" dirty="0" smtClean="0">
                <a:solidFill>
                  <a:schemeClr val="accent1"/>
                </a:solidFill>
              </a:rPr>
              <a:t>l’Université Paris-Saclay</a:t>
            </a:r>
          </a:p>
          <a:p>
            <a:pPr>
              <a:lnSpc>
                <a:spcPct val="110000"/>
              </a:lnSpc>
            </a:pPr>
            <a:r>
              <a:rPr lang="fr-FR" i="1" dirty="0" smtClean="0"/>
              <a:t>école doctorale </a:t>
            </a:r>
            <a:r>
              <a:rPr lang="fr-FR" dirty="0" smtClean="0">
                <a:solidFill>
                  <a:schemeClr val="accent1"/>
                </a:solidFill>
              </a:rPr>
              <a:t>Astronomie et Astrophysique d’Ile de France</a:t>
            </a:r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595174" y="5955991"/>
            <a:ext cx="11001653" cy="684000"/>
            <a:chOff x="634823" y="5955991"/>
            <a:chExt cx="11001653" cy="684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080" y="5955991"/>
              <a:ext cx="1015396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643" y="5955991"/>
              <a:ext cx="68400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117" y="5955991"/>
              <a:ext cx="687053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23" y="5955991"/>
              <a:ext cx="1142653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609" y="5955991"/>
              <a:ext cx="2032595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911" y="5955991"/>
              <a:ext cx="837767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915" y="5955991"/>
              <a:ext cx="1929557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1670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télescope ECLAIRs : </a:t>
            </a:r>
            <a:r>
              <a:rPr lang="fr-FR" dirty="0" smtClean="0"/>
              <a:t>l’instrument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II. ECLAIRs et la détection des sursauts gamma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10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09"/>
          <a:stretch/>
        </p:blipFill>
        <p:spPr>
          <a:xfrm>
            <a:off x="203708" y="1631022"/>
            <a:ext cx="4012620" cy="42334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12082" y="867436"/>
            <a:ext cx="7710458" cy="3800475"/>
          </a:xfrm>
          <a:prstGeom prst="roundRect">
            <a:avLst>
              <a:gd name="adj" fmla="val 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Télescope à masque codé (les rayons X sont difficile à focaliser)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Surface sensible détecteur : 1024 cm</a:t>
            </a:r>
            <a:r>
              <a:rPr lang="fr-FR" baseline="30000" dirty="0" smtClean="0"/>
              <a:t>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Détecteur : 80x80 pixels </a:t>
            </a:r>
            <a:r>
              <a:rPr lang="fr-FR" dirty="0" err="1" smtClean="0"/>
              <a:t>CdTe</a:t>
            </a:r>
            <a:endParaRPr lang="fr-FR" dirty="0" smtClean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Champ de vue total : ≈ 2 sr soit 1/6 du ciel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Imagerie entre 4 et 120 </a:t>
            </a:r>
            <a:r>
              <a:rPr lang="fr-FR" dirty="0" err="1" smtClean="0"/>
              <a:t>keV</a:t>
            </a:r>
            <a:r>
              <a:rPr lang="fr-FR" dirty="0" smtClean="0"/>
              <a:t> (énergie mesurée jusqu’à 150 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Masque en Tantale (40% d’ouverture) autoporteur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Blindage </a:t>
            </a:r>
            <a:r>
              <a:rPr lang="fr-FR" dirty="0" err="1" smtClean="0"/>
              <a:t>PbCuAl</a:t>
            </a:r>
            <a:endParaRPr lang="fr-FR" dirty="0" smtClean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Taux de détection attendu : ≈ 60 </a:t>
            </a:r>
            <a:r>
              <a:rPr lang="fr-FR" dirty="0" err="1" smtClean="0"/>
              <a:t>GRBs</a:t>
            </a:r>
            <a:r>
              <a:rPr lang="fr-FR" dirty="0" smtClean="0"/>
              <a:t>/an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Localisation : meilleure que 12 </a:t>
            </a:r>
            <a:r>
              <a:rPr lang="fr-FR" dirty="0" err="1" smtClean="0"/>
              <a:t>arcmin</a:t>
            </a:r>
            <a:r>
              <a:rPr lang="fr-FR" dirty="0" smtClean="0"/>
              <a:t> pour 90% des cas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Traitement embarqué par l’UGTS : déclenchement automatique (détection et position)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transmission alerte au sol et consigne de </a:t>
            </a:r>
            <a:r>
              <a:rPr lang="fr-FR" dirty="0" err="1" smtClean="0">
                <a:sym typeface="Wingdings" panose="05000000000000000000" pitchFamily="2" charset="2"/>
              </a:rPr>
              <a:t>repointage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  <a:endParaRPr lang="fr-FR" dirty="0" smtClean="0"/>
          </a:p>
        </p:txBody>
      </p:sp>
      <p:sp>
        <p:nvSpPr>
          <p:cNvPr id="3" name="Rectangle 2"/>
          <p:cNvSpPr/>
          <p:nvPr/>
        </p:nvSpPr>
        <p:spPr>
          <a:xfrm>
            <a:off x="4366675" y="5055524"/>
            <a:ext cx="1615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>
                <a:solidFill>
                  <a:srgbClr val="000000"/>
                </a:solidFill>
                <a:latin typeface="Segoe UI" panose="020B0502040204020203" pitchFamily="34" charset="0"/>
              </a:rPr>
              <a:t>Unité de gestion et de traitement scientifique</a:t>
            </a:r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94" y="4754212"/>
            <a:ext cx="2212529" cy="16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66623" y="5055524"/>
            <a:ext cx="1355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Carte CPU (FPGA et processeur Léon 3)</a:t>
            </a:r>
            <a:endParaRPr lang="fr-FR" sz="16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b="171"/>
          <a:stretch/>
        </p:blipFill>
        <p:spPr>
          <a:xfrm>
            <a:off x="6048042" y="4753777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7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télescope </a:t>
            </a:r>
            <a:r>
              <a:rPr lang="fr-FR" dirty="0" smtClean="0"/>
              <a:t>ECLAIRs</a:t>
            </a:r>
            <a:r>
              <a:rPr lang="fr-FR" dirty="0"/>
              <a:t>: évolution temporelle du bruit de </a:t>
            </a:r>
            <a:r>
              <a:rPr lang="fr-FR" dirty="0" smtClean="0"/>
              <a:t>fond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II. ECLAIRs et la détection des sursauts gamma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11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95" y="2351156"/>
            <a:ext cx="5618874" cy="3704896"/>
          </a:xfrm>
          <a:prstGeom prst="rect">
            <a:avLst/>
          </a:prstGeom>
        </p:spPr>
      </p:pic>
      <p:pic>
        <p:nvPicPr>
          <p:cNvPr id="9" name="ezgif.com-gif-mak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736" y="2095355"/>
            <a:ext cx="4661199" cy="399925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72997" y="1932466"/>
            <a:ext cx="4680803" cy="387191"/>
          </a:xfrm>
          <a:prstGeom prst="roundRect">
            <a:avLst>
              <a:gd name="adj" fmla="val 82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dirty="0" smtClean="0"/>
              <a:t>Taux de comptage du bruit de fond attendu</a:t>
            </a:r>
          </a:p>
        </p:txBody>
      </p:sp>
      <p:sp>
        <p:nvSpPr>
          <p:cNvPr id="3" name="Rectangle 2"/>
          <p:cNvSpPr/>
          <p:nvPr/>
        </p:nvSpPr>
        <p:spPr>
          <a:xfrm>
            <a:off x="9944465" y="612098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Mate </a:t>
            </a:r>
            <a:r>
              <a:rPr lang="fr-FR" i="1" dirty="0"/>
              <a:t>et al. (2019)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736" y="910283"/>
            <a:ext cx="11398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/>
              <a:t>Bruit de fond : </a:t>
            </a:r>
            <a:r>
              <a:rPr lang="fr-FR" i="1" dirty="0" err="1"/>
              <a:t>Cosmic</a:t>
            </a:r>
            <a:r>
              <a:rPr lang="fr-FR" i="1" dirty="0"/>
              <a:t> X-ray Background </a:t>
            </a:r>
            <a:r>
              <a:rPr lang="fr-FR" i="1" dirty="0" smtClean="0"/>
              <a:t> </a:t>
            </a:r>
            <a:r>
              <a:rPr lang="fr-FR" dirty="0" smtClean="0"/>
              <a:t>(</a:t>
            </a:r>
            <a:r>
              <a:rPr lang="fr-FR" dirty="0"/>
              <a:t>CXB : contribution des sources </a:t>
            </a:r>
            <a:r>
              <a:rPr lang="fr-FR" dirty="0" smtClean="0"/>
              <a:t>X distantes non résolues).</a:t>
            </a:r>
            <a:endParaRPr lang="fr-FR" dirty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/>
              <a:t>Occultations fréquentes par la </a:t>
            </a:r>
            <a:r>
              <a:rPr lang="fr-FR" dirty="0" smtClean="0"/>
              <a:t>Terre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variation du taux de comptage et de la distribution sur le détecteur.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056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Imagerie à masque </a:t>
            </a:r>
            <a:r>
              <a:rPr lang="fr-FR" dirty="0" smtClean="0"/>
              <a:t>codé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II. ECLAIRs et la détection des sursauts gamma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12</a:t>
            </a:fld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232787" y="830957"/>
            <a:ext cx="7689712" cy="175432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Projection d’une ombre sur le détecteur : </a:t>
            </a:r>
            <a:r>
              <a:rPr lang="fr-FR" i="1" dirty="0" smtClean="0"/>
              <a:t>shadowgramme.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Ombre unique pour chaque position d’éclairement.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Reconstruction de l’image du ciel à partir de l’image du détecteur : </a:t>
            </a:r>
            <a:r>
              <a:rPr lang="fr-FR" b="1" dirty="0" smtClean="0">
                <a:solidFill>
                  <a:schemeClr val="accent1"/>
                </a:solidFill>
              </a:rPr>
              <a:t>déconvolution.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r="5989" b="3842"/>
          <a:stretch/>
        </p:blipFill>
        <p:spPr>
          <a:xfrm>
            <a:off x="230161" y="2093621"/>
            <a:ext cx="3857117" cy="31955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81959" y="5396791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Modèle de vol du masque</a:t>
            </a:r>
            <a:endParaRPr lang="fr-FR" sz="14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536793" y="2171563"/>
            <a:ext cx="5149562" cy="1002856"/>
            <a:chOff x="290748" y="5340687"/>
            <a:chExt cx="5149562" cy="1002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290748" y="5340687"/>
                  <a:ext cx="39881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Clr>
                      <a:schemeClr val="accent1"/>
                    </a:buCl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𝐷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𝑐𝑛𝑡</m:t>
                          </m:r>
                        </m:sub>
                      </m:sSub>
                    </m:oMath>
                  </a14:m>
                  <a:r>
                    <a:rPr lang="fr-FR" sz="2400" dirty="0" smtClean="0">
                      <a:solidFill>
                        <a:schemeClr val="accent1"/>
                      </a:solidFill>
                      <a:sym typeface="Wingdings" panose="05000000000000000000" pitchFamily="2" charset="2"/>
                    </a:rPr>
                    <a:t></a:t>
                  </a:r>
                  <a:r>
                    <a:rPr lang="fr-FR" sz="2400" b="0" dirty="0" smtClean="0">
                      <a:sym typeface="Wingdings" panose="05000000000000000000" pitchFamily="2" charset="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</m:oMath>
                  </a14:m>
                  <a:endParaRPr lang="fr-FR" sz="2400" b="0" dirty="0" smtClean="0"/>
                </a:p>
                <a:p>
                  <a:pPr>
                    <a:buClr>
                      <a:schemeClr val="accent1"/>
                    </a:buCl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𝑣𝑎𝑟</m:t>
                          </m:r>
                        </m:sub>
                      </m:sSub>
                    </m:oMath>
                  </a14:m>
                  <a:r>
                    <a:rPr lang="fr-FR" sz="2400" b="0" dirty="0" smtClean="0">
                      <a:solidFill>
                        <a:schemeClr val="accent1"/>
                      </a:solidFill>
                      <a:sym typeface="Wingdings" panose="05000000000000000000" pitchFamily="2" charset="2"/>
                    </a:rPr>
                    <a:t></a:t>
                  </a:r>
                  <a:r>
                    <a:rPr lang="fr-FR" sz="2400" b="0" i="1" dirty="0" smtClean="0">
                      <a:latin typeface="Cambria Math" panose="02040503050406030204" pitchFamily="18" charset="0"/>
                      <a:sym typeface="Wingdings" panose="05000000000000000000" pitchFamily="2" charset="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𝑣𝑎𝑟</m:t>
                          </m:r>
                        </m:sub>
                      </m:sSub>
                    </m:oMath>
                  </a14:m>
                  <a:endParaRPr lang="fr-FR" sz="2400" b="0" i="1" dirty="0" smtClean="0">
                    <a:latin typeface="Cambria Math" panose="02040503050406030204" pitchFamily="18" charset="0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48" y="5340687"/>
                  <a:ext cx="3988120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05" t="-5109" b="-1605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2364555" y="5561819"/>
                  <a:ext cx="3075755" cy="5395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Clr>
                      <a:schemeClr val="accent1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𝑆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𝑠𝑛𝑟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𝑐𝑛𝑡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𝑣𝑎𝑟</m:t>
                                </m:r>
                              </m:sub>
                            </m:sSub>
                          </m:e>
                        </m:rad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fr-FR" sz="24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4555" y="5561819"/>
                  <a:ext cx="3075755" cy="5395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Accolade ouvrante 6"/>
            <p:cNvSpPr/>
            <p:nvPr/>
          </p:nvSpPr>
          <p:spPr>
            <a:xfrm rot="10800000">
              <a:off x="1946527" y="5358537"/>
              <a:ext cx="487889" cy="985006"/>
            </a:xfrm>
            <a:prstGeom prst="leftBrace">
              <a:avLst>
                <a:gd name="adj1" fmla="val 47631"/>
                <a:gd name="adj2" fmla="val 4850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297958" y="3386007"/>
            <a:ext cx="7853522" cy="3060000"/>
            <a:chOff x="4297958" y="3386007"/>
            <a:chExt cx="7853522" cy="306000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958" y="3386007"/>
              <a:ext cx="3589175" cy="306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8" y="3386007"/>
              <a:ext cx="3738722" cy="3060000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4296292" y="3387393"/>
            <a:ext cx="7853520" cy="3063269"/>
            <a:chOff x="4297960" y="3389672"/>
            <a:chExt cx="7853520" cy="306326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960" y="3389672"/>
              <a:ext cx="3589173" cy="30600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8" y="3392941"/>
              <a:ext cx="3738722" cy="3060000"/>
            </a:xfrm>
            <a:prstGeom prst="rect">
              <a:avLst/>
            </a:prstGeom>
          </p:spPr>
        </p:pic>
      </p:grpSp>
      <p:sp>
        <p:nvSpPr>
          <p:cNvPr id="15" name="Flèche droite 14"/>
          <p:cNvSpPr/>
          <p:nvPr/>
        </p:nvSpPr>
        <p:spPr>
          <a:xfrm>
            <a:off x="7646772" y="4440990"/>
            <a:ext cx="1238203" cy="67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00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Détection embarquée : </a:t>
            </a:r>
            <a:r>
              <a:rPr lang="fr-FR" i="1" dirty="0"/>
              <a:t>trigger </a:t>
            </a:r>
            <a:r>
              <a:rPr lang="fr-FR" i="1" dirty="0" smtClean="0"/>
              <a:t>image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II. ECLAIRs et la détection des sursauts gamma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13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994620" y="3268669"/>
            <a:ext cx="10545621" cy="3114136"/>
            <a:chOff x="1919536" y="2191887"/>
            <a:chExt cx="9606645" cy="283685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"/>
            <a:stretch/>
          </p:blipFill>
          <p:spPr>
            <a:xfrm>
              <a:off x="1919536" y="2204864"/>
              <a:ext cx="7696278" cy="282388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605799" y="2191887"/>
              <a:ext cx="870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coups</a:t>
              </a:r>
              <a:endParaRPr lang="en-US" sz="16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9644654" y="2656675"/>
              <a:ext cx="870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temps</a:t>
              </a:r>
              <a:endParaRPr lang="en-US" sz="16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716552" y="3164558"/>
              <a:ext cx="870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20.48 s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/>
                <p:cNvSpPr txBox="1"/>
                <p:nvPr/>
              </p:nvSpPr>
              <p:spPr>
                <a:xfrm>
                  <a:off x="7625646" y="3370372"/>
                  <a:ext cx="3900535" cy="15443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en-US" sz="1600" dirty="0" smtClean="0"/>
                    <a:t>Shadowgrammes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sz="1600" dirty="0"/>
                    <a:t>… </a:t>
                  </a:r>
                  <a:r>
                    <a:rPr lang="fr-FR" sz="1600" dirty="0"/>
                    <a:t>Traitements et </a:t>
                  </a:r>
                  <a:r>
                    <a:rPr lang="fr-FR" sz="1600" dirty="0" err="1"/>
                    <a:t>déconvolution</a:t>
                  </a:r>
                  <a:r>
                    <a:rPr lang="en-US" sz="1600" dirty="0"/>
                    <a:t> </a:t>
                  </a:r>
                  <a:r>
                    <a:rPr lang="en-US" sz="1600" dirty="0" smtClean="0"/>
                    <a:t>…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sz="1600" dirty="0" err="1"/>
                    <a:t>Ciel</a:t>
                  </a:r>
                  <a:r>
                    <a:rPr lang="en-US" sz="1600" dirty="0"/>
                    <a:t> (</a:t>
                  </a:r>
                  <a:r>
                    <a:rPr lang="fr-FR" sz="1600" dirty="0"/>
                    <a:t>échelle 0, </a:t>
                  </a:r>
                  <a:r>
                    <a:rPr lang="fr-FR" sz="1600" dirty="0" err="1"/>
                    <a:t>Δt</a:t>
                  </a:r>
                  <a:r>
                    <a:rPr lang="fr-FR" sz="1600" dirty="0"/>
                    <a:t>=20.48 s</a:t>
                  </a:r>
                  <a:r>
                    <a:rPr lang="en-US" sz="1600" dirty="0" smtClean="0"/>
                    <a:t>)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sz="1600" dirty="0"/>
                    <a:t>… </a:t>
                  </a:r>
                  <a:r>
                    <a:rPr lang="fr-FR" sz="1600" dirty="0" smtClean="0"/>
                    <a:t>Sommation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</m:oMath>
                  </a14:m>
                  <a:r>
                    <a:rPr lang="en-US" sz="1600" dirty="0" smtClean="0"/>
                    <a:t> 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𝑣𝑎𝑟</m:t>
                          </m:r>
                        </m:sub>
                      </m:sSub>
                    </m:oMath>
                  </a14:m>
                  <a:r>
                    <a:rPr lang="en-US" sz="1600" dirty="0" smtClean="0"/>
                    <a:t> séparément </a:t>
                  </a:r>
                  <a:r>
                    <a:rPr lang="en-US" sz="1600" dirty="0"/>
                    <a:t>…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sz="1600" dirty="0" err="1"/>
                    <a:t>Ciel</a:t>
                  </a:r>
                  <a:r>
                    <a:rPr lang="en-US" sz="1600" dirty="0"/>
                    <a:t> (</a:t>
                  </a:r>
                  <a:r>
                    <a:rPr lang="fr-FR" sz="1600" dirty="0"/>
                    <a:t>échelle 6, </a:t>
                  </a:r>
                  <a:r>
                    <a:rPr lang="fr-FR" sz="1600" dirty="0" err="1"/>
                    <a:t>Δt</a:t>
                  </a:r>
                  <a:r>
                    <a:rPr lang="fr-FR" sz="1600" dirty="0"/>
                    <a:t>=1310.72 s</a:t>
                  </a:r>
                  <a:r>
                    <a:rPr lang="en-US" sz="1600" dirty="0" smtClean="0"/>
                    <a:t>)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11" name="ZoneTexte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5646" y="3370372"/>
                  <a:ext cx="3900535" cy="1544385"/>
                </a:xfrm>
                <a:prstGeom prst="rect">
                  <a:avLst/>
                </a:prstGeom>
                <a:blipFill>
                  <a:blip r:embed="rId4"/>
                  <a:stretch>
                    <a:fillRect l="-855" b="-107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6095999" y="1889063"/>
            <a:ext cx="5156565" cy="1295178"/>
            <a:chOff x="522" y="3155"/>
            <a:chExt cx="4326" cy="1066"/>
          </a:xfrm>
        </p:grpSpPr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1219" y="3900"/>
              <a:ext cx="816" cy="4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Line 31"/>
            <p:cNvSpPr>
              <a:spLocks noChangeShapeType="1"/>
            </p:cNvSpPr>
            <p:nvPr/>
          </p:nvSpPr>
          <p:spPr bwMode="auto">
            <a:xfrm>
              <a:off x="1219" y="3582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2035" y="3582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33"/>
            <p:cNvSpPr>
              <a:spLocks noChangeShapeType="1"/>
            </p:cNvSpPr>
            <p:nvPr/>
          </p:nvSpPr>
          <p:spPr bwMode="auto">
            <a:xfrm>
              <a:off x="3215" y="3582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4848" y="3582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auto">
            <a:xfrm>
              <a:off x="1070" y="3356"/>
              <a:ext cx="3691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fr-FR" dirty="0"/>
                <a:t>4 </a:t>
              </a:r>
              <a:r>
                <a:rPr lang="en-US" altLang="fr-FR" dirty="0" err="1"/>
                <a:t>keV</a:t>
              </a:r>
              <a:r>
                <a:rPr lang="en-US" altLang="fr-FR" dirty="0"/>
                <a:t>     20 </a:t>
              </a:r>
              <a:r>
                <a:rPr lang="en-US" altLang="fr-FR" dirty="0" err="1"/>
                <a:t>keV</a:t>
              </a:r>
              <a:r>
                <a:rPr lang="en-US" altLang="fr-FR" dirty="0"/>
                <a:t>            50 </a:t>
              </a:r>
              <a:r>
                <a:rPr lang="en-US" altLang="fr-FR" dirty="0" err="1"/>
                <a:t>keV</a:t>
              </a:r>
              <a:r>
                <a:rPr lang="en-US" altLang="fr-FR" dirty="0"/>
                <a:t>               120 </a:t>
              </a:r>
              <a:r>
                <a:rPr lang="en-US" altLang="fr-FR" dirty="0" err="1"/>
                <a:t>keV</a:t>
              </a:r>
              <a:endParaRPr lang="en-US" altLang="fr-FR" dirty="0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1219" y="3764"/>
              <a:ext cx="1996" cy="4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37"/>
            <p:cNvSpPr>
              <a:spLocks noChangeArrowheads="1"/>
            </p:cNvSpPr>
            <p:nvPr/>
          </p:nvSpPr>
          <p:spPr bwMode="auto">
            <a:xfrm>
              <a:off x="2035" y="4036"/>
              <a:ext cx="2813" cy="4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1219" y="3628"/>
              <a:ext cx="3629" cy="4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964" y="3537"/>
              <a:ext cx="221" cy="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fr-FR" sz="1200" dirty="0" smtClean="0"/>
                <a:t>0</a:t>
              </a:r>
              <a:endParaRPr lang="en-US" altLang="fr-FR" sz="1200" dirty="0"/>
            </a:p>
            <a:p>
              <a:r>
                <a:rPr lang="en-US" altLang="fr-FR" sz="1200" dirty="0" smtClean="0"/>
                <a:t>1</a:t>
              </a:r>
              <a:endParaRPr lang="en-US" altLang="fr-FR" sz="1200" dirty="0"/>
            </a:p>
            <a:p>
              <a:r>
                <a:rPr lang="en-US" altLang="fr-FR" sz="1200" dirty="0" smtClean="0"/>
                <a:t>2</a:t>
              </a:r>
              <a:endParaRPr lang="en-US" altLang="fr-FR" sz="1200" dirty="0"/>
            </a:p>
            <a:p>
              <a:r>
                <a:rPr lang="en-US" altLang="fr-FR" sz="1200" dirty="0" smtClean="0"/>
                <a:t>3</a:t>
              </a:r>
              <a:endParaRPr lang="en-US" altLang="fr-FR" sz="1200" dirty="0"/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522" y="3155"/>
              <a:ext cx="155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altLang="fr-FR" dirty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37549" y="921382"/>
            <a:ext cx="4621219" cy="1258372"/>
          </a:xfrm>
          <a:prstGeom prst="roundRect">
            <a:avLst>
              <a:gd name="adj" fmla="val 82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fr-FR" b="1" dirty="0" smtClean="0"/>
              <a:t>2 algorithmes de détection embarqués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Trigger taux de comptage : 10 ms à 20 s </a:t>
            </a:r>
            <a:r>
              <a:rPr lang="fr-FR" sz="1600" i="1" dirty="0" smtClean="0"/>
              <a:t>(non étudié dans la thèse).</a:t>
            </a: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fr-FR" dirty="0" smtClean="0"/>
              <a:t>Trigger image : 20 s à 20 min.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0816" y="2781487"/>
            <a:ext cx="4621219" cy="480060"/>
          </a:xfrm>
          <a:prstGeom prst="roundRect">
            <a:avLst>
              <a:gd name="adj" fmla="val 3998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fr-FR" dirty="0" smtClean="0"/>
              <a:t>Chronogramme du trigger image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13111" y="909238"/>
            <a:ext cx="5471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accent1"/>
                </a:solidFill>
              </a:rPr>
              <a:t>Nouveauté d’ECLAIRs : seuil bas à 4 </a:t>
            </a:r>
            <a:r>
              <a:rPr lang="fr-FR" sz="1600" b="1" dirty="0" err="1" smtClean="0">
                <a:solidFill>
                  <a:schemeClr val="accent1"/>
                </a:solidFill>
              </a:rPr>
              <a:t>keV</a:t>
            </a:r>
            <a:endParaRPr lang="fr-FR" sz="1600" b="1" dirty="0" smtClean="0">
              <a:solidFill>
                <a:schemeClr val="accent1"/>
              </a:solidFill>
            </a:endParaRPr>
          </a:p>
          <a:p>
            <a:r>
              <a:rPr lang="fr-FR" sz="1600" dirty="0" smtClean="0"/>
              <a:t>4 – 20/50 </a:t>
            </a:r>
            <a:r>
              <a:rPr lang="fr-FR" sz="1600" dirty="0" err="1" smtClean="0"/>
              <a:t>keV</a:t>
            </a:r>
            <a:r>
              <a:rPr lang="fr-FR" sz="1600" dirty="0" smtClean="0"/>
              <a:t> : sursauts mous, grand décalage spectral.</a:t>
            </a:r>
          </a:p>
          <a:p>
            <a:r>
              <a:rPr lang="fr-FR" sz="1600" dirty="0" smtClean="0"/>
              <a:t>20 -120 </a:t>
            </a:r>
            <a:r>
              <a:rPr lang="fr-FR" sz="1600" dirty="0" err="1" smtClean="0"/>
              <a:t>keV</a:t>
            </a:r>
            <a:r>
              <a:rPr lang="fr-FR" sz="1600" dirty="0" smtClean="0"/>
              <a:t> : sursauts standards détectés par </a:t>
            </a:r>
            <a:r>
              <a:rPr lang="fr-FR" sz="1600" i="1" dirty="0" smtClean="0"/>
              <a:t>Swift</a:t>
            </a:r>
            <a:r>
              <a:rPr lang="fr-FR" sz="1600" dirty="0" smtClean="0"/>
              <a:t>/BAT.</a:t>
            </a:r>
          </a:p>
          <a:p>
            <a:r>
              <a:rPr lang="fr-FR" sz="1600" dirty="0" smtClean="0"/>
              <a:t>4 -120 </a:t>
            </a:r>
            <a:r>
              <a:rPr lang="fr-FR" sz="1600" dirty="0" err="1" smtClean="0"/>
              <a:t>keV</a:t>
            </a:r>
            <a:r>
              <a:rPr lang="fr-FR" sz="1600" dirty="0" smtClean="0"/>
              <a:t> : sursauts peu intenses.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919941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</a:pPr>
            <a:r>
              <a:rPr lang="fr-FR" dirty="0"/>
              <a:t>III. Les problématiques de </a:t>
            </a:r>
            <a:r>
              <a:rPr lang="fr-FR" dirty="0" smtClean="0"/>
              <a:t>l’imagerie longue exposition </a:t>
            </a:r>
            <a:br>
              <a:rPr lang="fr-FR" dirty="0" smtClean="0"/>
            </a:br>
            <a:r>
              <a:rPr lang="fr-FR" dirty="0" smtClean="0"/>
              <a:t>et les méthodes traditionnelles de correction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04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Cas idéal : bruit </a:t>
            </a:r>
            <a:r>
              <a:rPr lang="fr-FR" dirty="0" err="1"/>
              <a:t>Poissonien</a:t>
            </a:r>
            <a:r>
              <a:rPr lang="fr-FR" dirty="0"/>
              <a:t> uniforme sur le détecteur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III. Les problématiques de l’imagerie longue exposition grand champ à masque codé en rayons X durs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15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/>
          <a:stretch/>
        </p:blipFill>
        <p:spPr>
          <a:xfrm>
            <a:off x="263352" y="981048"/>
            <a:ext cx="3582574" cy="288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1"/>
          <a:stretch/>
        </p:blipFill>
        <p:spPr>
          <a:xfrm>
            <a:off x="0" y="3861368"/>
            <a:ext cx="3419484" cy="2880000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07368" y="923528"/>
            <a:ext cx="2952126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du détecteur en coups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07368" y="3774232"/>
            <a:ext cx="2952126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du ciel en SNR</a:t>
            </a:r>
            <a:endParaRPr lang="fr-FR" sz="1600" dirty="0"/>
          </a:p>
        </p:txBody>
      </p:sp>
      <p:grpSp>
        <p:nvGrpSpPr>
          <p:cNvPr id="4" name="Groupe 3"/>
          <p:cNvGrpSpPr/>
          <p:nvPr/>
        </p:nvGrpSpPr>
        <p:grpSpPr>
          <a:xfrm>
            <a:off x="6301608" y="903006"/>
            <a:ext cx="4999313" cy="4124056"/>
            <a:chOff x="5430111" y="935907"/>
            <a:chExt cx="4999313" cy="4124056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11" y="1310478"/>
              <a:ext cx="4999313" cy="3749485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6176473" y="935907"/>
              <a:ext cx="3800942" cy="37457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Distribution du SNR des pixels du ciel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732102" y="1423220"/>
              <a:ext cx="1543778" cy="64698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Moyenne ~ 0</a:t>
              </a:r>
            </a:p>
            <a:p>
              <a:pPr algn="ctr"/>
              <a:r>
                <a:rPr lang="fr-FR" sz="1600" dirty="0" smtClean="0"/>
                <a:t>Ecart-type ~1</a:t>
              </a:r>
              <a:endParaRPr lang="fr-FR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301608" y="4985023"/>
                <a:ext cx="5542883" cy="14773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Seuil de détection à 3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fr-FR" dirty="0" smtClean="0"/>
                  <a:t> dans chaque pixel du ciel pour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b="1" dirty="0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𝑺𝑵𝑹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𝟒</m:t>
                    </m:r>
                  </m:oMath>
                </a14:m>
                <a:endParaRPr lang="fr-FR" b="1" dirty="0" smtClean="0">
                  <a:sym typeface="Wingdings" panose="05000000000000000000" pitchFamily="2" charset="2"/>
                </a:endParaRPr>
              </a:p>
              <a:p>
                <a:pPr algn="ctr">
                  <a:buClr>
                    <a:schemeClr val="accent1"/>
                  </a:buClr>
                </a:pPr>
                <a:r>
                  <a:rPr lang="fr-FR" dirty="0" smtClean="0">
                    <a:sym typeface="Wingdings" panose="05000000000000000000" pitchFamily="2" charset="2"/>
                  </a:rPr>
                  <a:t>Au début de ma thèse, seuil fixé à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𝑺𝑵𝑹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fr-FR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</m:oMath>
                </a14:m>
                <a:r>
                  <a:rPr lang="fr-FR" b="1" dirty="0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(configurable à bord) d’après une étude précédente.</a:t>
                </a:r>
                <a:endParaRPr lang="fr-FR" b="0" dirty="0" smtClean="0">
                  <a:sym typeface="Wingdings" panose="05000000000000000000" pitchFamily="2" charset="2"/>
                </a:endParaRPr>
              </a:p>
              <a:p>
                <a:pPr algn="ctr"/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608" y="4985023"/>
                <a:ext cx="5542883" cy="1477328"/>
              </a:xfrm>
              <a:prstGeom prst="rect">
                <a:avLst/>
              </a:prstGeom>
              <a:blipFill>
                <a:blip r:embed="rId6"/>
                <a:stretch>
                  <a:fillRect l="-220" t="-20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19484" y="1848546"/>
                <a:ext cx="1800202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smtClean="0">
                    <a:sym typeface="Wingdings" panose="05000000000000000000" pitchFamily="2" charset="2"/>
                  </a:rPr>
                  <a:t>Hypothèse d’une distribution de Poisson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𝑐𝑛𝑡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𝑣𝑎𝑟</m:t>
                        </m:r>
                      </m:sub>
                    </m:sSub>
                  </m:oMath>
                </a14:m>
                <a:r>
                  <a:rPr lang="fr-FR" dirty="0" smtClean="0"/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84" y="1848546"/>
                <a:ext cx="1800202" cy="1107996"/>
              </a:xfrm>
              <a:prstGeom prst="rect">
                <a:avLst/>
              </a:prstGeom>
              <a:blipFill>
                <a:blip r:embed="rId7"/>
                <a:stretch>
                  <a:fillRect l="-2034" t="-2198" b="-8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9494" y="4886984"/>
                <a:ext cx="2099610" cy="975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smtClean="0">
                    <a:sym typeface="Wingdings" panose="05000000000000000000" pitchFamily="2" charset="2"/>
                  </a:rPr>
                  <a:t>Après déconvolution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𝑠𝑛𝑟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𝑐𝑛𝑡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𝑣𝑎𝑟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94" y="4886984"/>
                <a:ext cx="2099610" cy="975267"/>
              </a:xfrm>
              <a:prstGeom prst="rect">
                <a:avLst/>
              </a:prstGeom>
              <a:blipFill>
                <a:blip r:embed="rId8"/>
                <a:stretch>
                  <a:fillRect l="-1449" t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532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CXB non uniforme sur le détecteur non corrigé : effet de la non </a:t>
            </a:r>
            <a:r>
              <a:rPr lang="fr-FR" dirty="0" smtClean="0"/>
              <a:t>correction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III. Les problématiques de l’imagerie longue exposition grand champ à masque codé en rayons X durs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16</a:t>
            </a:fld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806687" y="884559"/>
            <a:ext cx="1708990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Sans Terre</a:t>
            </a:r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644810" y="1544226"/>
            <a:ext cx="1798446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Exposition du ciel normalisée</a:t>
            </a:r>
          </a:p>
          <a:p>
            <a:pPr algn="ctr"/>
            <a:r>
              <a:rPr lang="fr-FR" sz="1400" dirty="0" smtClean="0"/>
              <a:t>(20 min)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644810" y="884559"/>
            <a:ext cx="1708990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Avec Terre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668702" y="1575472"/>
            <a:ext cx="1984959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du détecteur en coups</a:t>
            </a:r>
          </a:p>
          <a:p>
            <a:pPr algn="ctr"/>
            <a:r>
              <a:rPr lang="fr-FR" sz="1400" dirty="0" smtClean="0"/>
              <a:t>(1000 s, 4-120 </a:t>
            </a:r>
            <a:r>
              <a:rPr lang="fr-FR" sz="1400" dirty="0" err="1" smtClean="0"/>
              <a:t>keV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28282" y="3291950"/>
            <a:ext cx="1121143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Image du ciel en SNR en </a:t>
            </a:r>
            <a:r>
              <a:rPr lang="fr-FR" sz="1600" b="1" dirty="0"/>
              <a:t>≈ </a:t>
            </a:r>
            <a:r>
              <a:rPr lang="fr-FR" sz="1600" b="1" dirty="0" smtClean="0"/>
              <a:t> 20 min : pas de corrections des 64 images de 20 s qui les composent.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723688" y="675756"/>
            <a:ext cx="6744625" cy="5664799"/>
            <a:chOff x="2950773" y="675756"/>
            <a:chExt cx="6744625" cy="5664799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226" y="675756"/>
              <a:ext cx="3268421" cy="27000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225" y="3640555"/>
              <a:ext cx="3319173" cy="270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1167" y="675756"/>
              <a:ext cx="3237969" cy="2700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773" y="3640555"/>
              <a:ext cx="3349624" cy="27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/>
                <p:cNvSpPr txBox="1"/>
                <p:nvPr/>
              </p:nvSpPr>
              <p:spPr>
                <a:xfrm>
                  <a:off x="3417145" y="3752807"/>
                  <a:ext cx="115485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𝑠𝑡𝑑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=2.8</m:t>
                        </m:r>
                      </m:oMath>
                    </m:oMathPara>
                  </a14:m>
                  <a:endParaRPr lang="fr-FR" sz="1600" dirty="0" smtClean="0"/>
                </a:p>
              </p:txBody>
            </p:sp>
          </mc:Choice>
          <mc:Fallback xmlns="">
            <p:sp>
              <p:nvSpPr>
                <p:cNvPr id="21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7145" y="3752807"/>
                  <a:ext cx="1154856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6833426" y="3752807"/>
                  <a:ext cx="121298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𝑠𝑡𝑑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=4.9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426" y="3752807"/>
                  <a:ext cx="121298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ZoneTexte 22"/>
          <p:cNvSpPr txBox="1"/>
          <p:nvPr/>
        </p:nvSpPr>
        <p:spPr>
          <a:xfrm>
            <a:off x="181920" y="4393685"/>
            <a:ext cx="254176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La qualité des images se dégradent en sommant les images de 20 s non corrigées.</a:t>
            </a:r>
          </a:p>
        </p:txBody>
      </p:sp>
    </p:spTree>
    <p:extLst>
      <p:ext uri="{BB962C8B-B14F-4D97-AF65-F5344CB8AC3E}">
        <p14:creationId xmlns:p14="http://schemas.microsoft.com/office/powerpoint/2010/main" val="2819305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Correction du bruit de fond : méthode traditionnelle par ajustement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17</a:t>
            </a:fld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191457" y="798403"/>
            <a:ext cx="9065086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Méthode traditionnelle pour l’imagerie à masque codée à grand champ de vue.</a:t>
            </a:r>
            <a:endParaRPr lang="fr-FR" b="1" dirty="0"/>
          </a:p>
          <a:p>
            <a:endParaRPr lang="fr-FR" b="1" dirty="0" smtClean="0"/>
          </a:p>
          <a:p>
            <a:r>
              <a:rPr lang="fr-FR" b="1" dirty="0" smtClean="0"/>
              <a:t>CXB : forme convexe sur le détecteur </a:t>
            </a:r>
            <a:r>
              <a:rPr lang="fr-FR" sz="1600" dirty="0" smtClean="0"/>
              <a:t>(</a:t>
            </a:r>
            <a:r>
              <a:rPr lang="fr-FR" sz="1600" dirty="0"/>
              <a:t>Image du détecteur en </a:t>
            </a:r>
            <a:r>
              <a:rPr lang="fr-FR" sz="1600" dirty="0" smtClean="0"/>
              <a:t>coups, 1000 </a:t>
            </a:r>
            <a:r>
              <a:rPr lang="fr-FR" sz="1600" dirty="0"/>
              <a:t>s, 4-120 </a:t>
            </a:r>
            <a:r>
              <a:rPr lang="fr-FR" sz="1600" dirty="0" err="1" smtClean="0"/>
              <a:t>keV</a:t>
            </a:r>
            <a:r>
              <a:rPr lang="fr-FR" sz="1600" dirty="0" smtClean="0"/>
              <a:t>, sans Terre).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66142" y="1778663"/>
                <a:ext cx="6055841" cy="947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fr-FR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𝑐𝑛𝑡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𝑐𝑙𝑒𝑎𝑛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𝑣𝑎𝑟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𝑐𝑙𝑒𝑎𝑛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𝑣𝑎𝑟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142" y="1778663"/>
                <a:ext cx="6055841" cy="9476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91457" y="2783288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a typeface="Cambria Math" panose="02040503050406030204" pitchFamily="18" charset="0"/>
              </a:rPr>
              <a:t>Exemple en présence de Terre :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9449327" y="1129765"/>
            <a:ext cx="2290031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/>
                </a:solidFill>
              </a:rPr>
              <a:t>Méthode implémentée dans le logiciel embarqué.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0" y="3343409"/>
            <a:ext cx="12192000" cy="3091157"/>
            <a:chOff x="0" y="3343409"/>
            <a:chExt cx="12192000" cy="3091157"/>
          </a:xfrm>
        </p:grpSpPr>
        <p:sp>
          <p:nvSpPr>
            <p:cNvPr id="37" name="ZoneTexte 36"/>
            <p:cNvSpPr txBox="1"/>
            <p:nvPr/>
          </p:nvSpPr>
          <p:spPr>
            <a:xfrm>
              <a:off x="100743" y="3343409"/>
              <a:ext cx="2489619" cy="57888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Image du détecteur en coups (20 s, 4-120 </a:t>
              </a:r>
              <a:r>
                <a:rPr lang="fr-FR" sz="1400" dirty="0" err="1" smtClean="0"/>
                <a:t>keV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489480" y="3343409"/>
              <a:ext cx="2023657" cy="57888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Modèle du détecteur en coups</a:t>
              </a:r>
              <a:endParaRPr lang="fr-FR" sz="12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6601009" y="3359589"/>
              <a:ext cx="2009591" cy="57888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Image du détecteur corrigée en coups</a:t>
              </a:r>
              <a:endParaRPr lang="fr-FR" sz="12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98501"/>
              <a:ext cx="12192000" cy="2436065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9729767" y="3343409"/>
              <a:ext cx="2009591" cy="57888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Image du ciel en SNR (20 min)</a:t>
              </a:r>
              <a:endParaRPr lang="fr-FR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729767" y="4060563"/>
                  <a:ext cx="119224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𝑠𝑡𝑑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=1.1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9767" y="4060563"/>
                  <a:ext cx="119224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77867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Source connue dans le champ de vue non </a:t>
            </a:r>
            <a:r>
              <a:rPr lang="fr-FR" dirty="0" smtClean="0"/>
              <a:t>corrigée : </a:t>
            </a:r>
            <a:r>
              <a:rPr lang="fr-FR" dirty="0"/>
              <a:t>effet de la non </a:t>
            </a:r>
            <a:r>
              <a:rPr lang="fr-FR" dirty="0" smtClean="0"/>
              <a:t>correction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III. Les problématiques de l’imagerie longue exposition grand champ à masque codé en rayons X durs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18</a:t>
            </a:fld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919" y="919390"/>
            <a:ext cx="6048672" cy="453650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815781" y="1448533"/>
            <a:ext cx="2952126" cy="612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Image du ciel en SNR</a:t>
            </a:r>
          </a:p>
          <a:p>
            <a:pPr algn="ctr"/>
            <a:r>
              <a:rPr lang="fr-FR" sz="1400" dirty="0" smtClean="0"/>
              <a:t>(20 s, 4-120 </a:t>
            </a:r>
            <a:r>
              <a:rPr lang="fr-FR" sz="1400" dirty="0" err="1" smtClean="0"/>
              <a:t>keV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358425" y="1004519"/>
            <a:ext cx="5544615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Distribution du SNR des pixels du ciel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511824" y="5261350"/>
            <a:ext cx="6697757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Valeurs de SNR importantes qui se « détachent » + élargissement de la distribution (bruit de codage dans toute l’image) </a:t>
            </a:r>
            <a:r>
              <a:rPr lang="fr-FR" sz="1600" b="1" dirty="0" smtClean="0">
                <a:sym typeface="Wingdings" panose="05000000000000000000" pitchFamily="2" charset="2"/>
              </a:rPr>
              <a:t> </a:t>
            </a:r>
            <a:r>
              <a:rPr lang="fr-FR" sz="1600" b="1" dirty="0">
                <a:sym typeface="Wingdings" panose="05000000000000000000" pitchFamily="2" charset="2"/>
              </a:rPr>
              <a:t>m</a:t>
            </a:r>
            <a:r>
              <a:rPr lang="fr-FR" sz="1600" b="1" dirty="0" smtClean="0"/>
              <a:t>asquer les pixels affectés par la source ne suffit pas.</a:t>
            </a:r>
            <a:endParaRPr lang="fr-FR" sz="16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7541" r="9479"/>
          <a:stretch/>
        </p:blipFill>
        <p:spPr>
          <a:xfrm>
            <a:off x="418207" y="2128080"/>
            <a:ext cx="4003607" cy="3327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67800" y="1541719"/>
                <a:ext cx="16148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smtClean="0"/>
                  <a:t>Noir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Bleu :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</a:rPr>
                      <m:t>𝑠𝑡𝑑</m:t>
                    </m:r>
                    <m:r>
                      <a:rPr lang="fr-FR" sz="1600" i="1" dirty="0" smtClean="0">
                        <a:latin typeface="Cambria Math" panose="02040503050406030204" pitchFamily="18" charset="0"/>
                      </a:rPr>
                      <m:t> =1.5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1541719"/>
                <a:ext cx="1614866" cy="584775"/>
              </a:xfrm>
              <a:prstGeom prst="rect">
                <a:avLst/>
              </a:prstGeom>
              <a:blipFill>
                <a:blip r:embed="rId5"/>
                <a:stretch>
                  <a:fillRect l="-2273" t="-4167" b="-114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0796" y="5459440"/>
                <a:ext cx="3242096" cy="52322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Echelle tronquée à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=6.5</m:t>
                    </m:r>
                  </m:oMath>
                </a14:m>
                <a:endParaRPr lang="fr-FR" sz="1400" dirty="0" smtClean="0"/>
              </a:p>
              <a:p>
                <a:pPr algn="ctr"/>
                <a:r>
                  <a:rPr lang="fr-FR" sz="1400" dirty="0" smtClean="0"/>
                  <a:t>Flux de la source : 1.5 ph/s/cm2</a:t>
                </a:r>
                <a:endParaRPr lang="fr-FR" sz="12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96" y="5459440"/>
                <a:ext cx="3242096" cy="52322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t="-3529" b="-1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045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Catalogue de sources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III. Les problématiques de l’imagerie longue exposition grand champ à masque codé en rayons X durs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19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3" y="2438997"/>
            <a:ext cx="6116569" cy="391735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128" y="82004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fr-FR" b="1" dirty="0" smtClean="0"/>
              <a:t>Construction d’un catalogue (1793 sources) 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i="1" dirty="0" smtClean="0"/>
              <a:t>MAXI</a:t>
            </a:r>
            <a:r>
              <a:rPr lang="fr-FR" dirty="0" smtClean="0"/>
              <a:t>/GSC (2-20 </a:t>
            </a:r>
            <a:r>
              <a:rPr lang="fr-FR" dirty="0" err="1" smtClean="0"/>
              <a:t>keV</a:t>
            </a:r>
            <a:r>
              <a:rPr lang="fr-FR" dirty="0" smtClean="0"/>
              <a:t>) </a:t>
            </a:r>
            <a:r>
              <a:rPr lang="fr-FR" sz="1600" i="1" dirty="0" smtClean="0"/>
              <a:t>(standard online </a:t>
            </a:r>
            <a:r>
              <a:rPr lang="fr-FR" sz="1600" i="1" dirty="0" err="1" smtClean="0"/>
              <a:t>products</a:t>
            </a:r>
            <a:r>
              <a:rPr lang="fr-FR" dirty="0" smtClean="0"/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i="1" dirty="0" smtClean="0"/>
              <a:t>Swift</a:t>
            </a:r>
            <a:r>
              <a:rPr lang="fr-FR" dirty="0" smtClean="0"/>
              <a:t>/BAT (14-195 </a:t>
            </a:r>
            <a:r>
              <a:rPr lang="fr-FR" dirty="0" err="1" smtClean="0"/>
              <a:t>keV</a:t>
            </a:r>
            <a:r>
              <a:rPr lang="fr-FR" dirty="0" smtClean="0"/>
              <a:t>) </a:t>
            </a:r>
            <a:r>
              <a:rPr lang="fr-FR" sz="1600" dirty="0" smtClean="0"/>
              <a:t>(</a:t>
            </a:r>
            <a:r>
              <a:rPr lang="fr-FR" sz="1600" i="1" dirty="0"/>
              <a:t>Oh et al., 2018</a:t>
            </a:r>
            <a:r>
              <a:rPr lang="fr-FR" sz="1600" dirty="0" smtClean="0"/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Essentiellement des binaires X.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059" y="43238"/>
            <a:ext cx="3403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Dagoneau </a:t>
            </a:r>
            <a:r>
              <a:rPr lang="fr-FR" i="1" dirty="0">
                <a:solidFill>
                  <a:schemeClr val="bg1"/>
                </a:solidFill>
              </a:rPr>
              <a:t>et al., </a:t>
            </a:r>
            <a:r>
              <a:rPr lang="fr-FR" i="1" dirty="0" smtClean="0">
                <a:solidFill>
                  <a:schemeClr val="bg1"/>
                </a:solidFill>
              </a:rPr>
              <a:t>2020</a:t>
            </a:r>
          </a:p>
          <a:p>
            <a:r>
              <a:rPr lang="fr-FR" i="1" dirty="0" smtClean="0">
                <a:solidFill>
                  <a:schemeClr val="bg1"/>
                </a:solidFill>
              </a:rPr>
              <a:t>A&amp;A, accepté, </a:t>
            </a:r>
            <a:r>
              <a:rPr lang="fr-FR" dirty="0" smtClean="0">
                <a:solidFill>
                  <a:schemeClr val="bg1"/>
                </a:solidFill>
              </a:rPr>
              <a:t>arXiv:2010.09401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44895" y="1997220"/>
            <a:ext cx="5615503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Carte en coordonnées galactiques des sources du catalogue</a:t>
            </a:r>
            <a:endParaRPr lang="fr-FR" sz="16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02" y="150477"/>
            <a:ext cx="2388630" cy="15605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76448" y="678420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MAXI</a:t>
            </a:r>
            <a:r>
              <a:rPr lang="fr-FR" dirty="0" smtClean="0"/>
              <a:t> (ISS)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" y="3808774"/>
            <a:ext cx="4582979" cy="25475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47609" y="3357963"/>
            <a:ext cx="4713754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Ecart-type du SNR des images du ciel en 20 min.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>
          <a:xfrm>
            <a:off x="2118854" y="3691227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Sans correction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33128" y="20875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/>
              </a:buClr>
            </a:pPr>
            <a:r>
              <a:rPr lang="fr-FR" b="1" dirty="0"/>
              <a:t>Etude de l’influence des sources 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/>
              <a:t>Génération de spectres (loi de puissance simple ou brisée) à partir de flux moyens.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/>
              <a:t>Simulation des sources dans le champ de vue.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37312" y="1199320"/>
            <a:ext cx="340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smtClean="0"/>
              <a:t>En partie embarqué dans le logiciel de l’UGTS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50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3935" y="1076763"/>
            <a:ext cx="115241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Introduction : les sursauts gamma, la mission SVOM </a:t>
            </a:r>
          </a:p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ECLAIRs et la détection des sursauts gamma</a:t>
            </a:r>
          </a:p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Les problématiques de l’imagerie longue exposition grand champ à masque codé en rayons X durs</a:t>
            </a:r>
          </a:p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Traitement embarqué des images produites par ECLAIRs</a:t>
            </a:r>
          </a:p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Application de l’imagerie longue exposition : détection de sursauts ultra-longs</a:t>
            </a:r>
          </a:p>
          <a:p>
            <a:pPr marL="514350" indent="-514350">
              <a:lnSpc>
                <a:spcPct val="300000"/>
              </a:lnSpc>
              <a:buClr>
                <a:schemeClr val="accent1"/>
              </a:buClr>
              <a:buSzPct val="110000"/>
              <a:buFont typeface="+mj-lt"/>
              <a:buAutoNum type="romanUcPeriod"/>
            </a:pPr>
            <a:r>
              <a:rPr lang="fr-FR" dirty="0" smtClean="0"/>
              <a:t>Conclusion et perspectives</a:t>
            </a:r>
          </a:p>
        </p:txBody>
      </p:sp>
    </p:spTree>
    <p:extLst>
      <p:ext uri="{BB962C8B-B14F-4D97-AF65-F5344CB8AC3E}">
        <p14:creationId xmlns:p14="http://schemas.microsoft.com/office/powerpoint/2010/main" val="496044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Correction des sources : méthode </a:t>
            </a:r>
            <a:r>
              <a:rPr lang="fr-FR" dirty="0" smtClean="0"/>
              <a:t>traditionnelle par ajustement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20</a:t>
            </a:fld>
            <a:endParaRPr lang="fr-FR"/>
          </a:p>
        </p:txBody>
      </p:sp>
      <p:pic>
        <p:nvPicPr>
          <p:cNvPr id="6" name="Image 2"/>
          <p:cNvPicPr/>
          <p:nvPr/>
        </p:nvPicPr>
        <p:blipFill rotWithShape="1">
          <a:blip r:embed="rId3"/>
          <a:srcRect r="50000"/>
          <a:stretch/>
        </p:blipFill>
        <p:spPr>
          <a:xfrm>
            <a:off x="6807318" y="929033"/>
            <a:ext cx="3118909" cy="2608615"/>
          </a:xfrm>
          <a:prstGeom prst="rect">
            <a:avLst/>
          </a:prstGeom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24487" y="1053264"/>
            <a:ext cx="641702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A partir d’un catalogue de source embarqué (positions dans le ciel)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Positions dans l’image du ciel (en pixel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).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Construction de la « fonction d’illumination » de chaque source.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Fonction ajoutée au modèle à ajuster.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29683" y="1497110"/>
            <a:ext cx="178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Exemple d’une fonction d’illumination  (source hors axe)</a:t>
            </a:r>
            <a:endParaRPr lang="fr-FR" sz="16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547609" y="3357963"/>
            <a:ext cx="4713754" cy="2998387"/>
            <a:chOff x="547609" y="3357963"/>
            <a:chExt cx="4713754" cy="2998387"/>
          </a:xfrm>
        </p:grpSpPr>
        <p:pic>
          <p:nvPicPr>
            <p:cNvPr id="9" name="Image 1"/>
            <p:cNvPicPr/>
            <p:nvPr/>
          </p:nvPicPr>
          <p:blipFill>
            <a:blip r:embed="rId4"/>
            <a:stretch/>
          </p:blipFill>
          <p:spPr>
            <a:xfrm>
              <a:off x="547609" y="3807550"/>
              <a:ext cx="4582800" cy="2548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547609" y="3357963"/>
              <a:ext cx="4713754" cy="37457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Ecart-type du SNR des images du ciel en 20 min.</a:t>
              </a:r>
              <a:endParaRPr lang="fr-FR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18854" y="3691227"/>
              <a:ext cx="1588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 smtClean="0"/>
                <a:t>Avec correction</a:t>
              </a:r>
              <a:endParaRPr lang="fr-FR" sz="16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454677" y="3377905"/>
            <a:ext cx="6311846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En 20 min : </a:t>
            </a:r>
          </a:p>
          <a:p>
            <a:pPr algn="just"/>
            <a:endParaRPr lang="fr-FR" sz="1600" dirty="0" smtClean="0"/>
          </a:p>
          <a:p>
            <a:pPr algn="just"/>
            <a:r>
              <a:rPr lang="fr-FR" sz="1600" dirty="0" smtClean="0"/>
              <a:t>Sans correction, l’écart-type atteint des valeurs </a:t>
            </a:r>
            <a:r>
              <a:rPr lang="fr-FR" sz="1600" b="1" dirty="0" smtClean="0"/>
              <a:t>&gt; 50 </a:t>
            </a:r>
            <a:r>
              <a:rPr lang="fr-FR" sz="1600" dirty="0" smtClean="0"/>
              <a:t>dans le centre galactique et la région de </a:t>
            </a:r>
            <a:r>
              <a:rPr lang="fr-FR" sz="1600" dirty="0" err="1" smtClean="0"/>
              <a:t>Sco</a:t>
            </a:r>
            <a:r>
              <a:rPr lang="fr-FR" sz="1600" dirty="0" smtClean="0"/>
              <a:t> X-1.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 smtClean="0"/>
              <a:t>Avec correction, écart-type réduit à </a:t>
            </a:r>
            <a:r>
              <a:rPr lang="fr-FR" sz="1600" b="1" dirty="0" smtClean="0"/>
              <a:t>&lt; 7</a:t>
            </a:r>
            <a:r>
              <a:rPr lang="fr-FR" sz="1600" dirty="0" smtClean="0"/>
              <a:t>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 smtClean="0"/>
              <a:t>Différence selon la région du ciel pointée : le seuil de détection en SNR ne peut pas être unique (temps d’exposition et échelle de temps) </a:t>
            </a:r>
            <a:r>
              <a:rPr lang="fr-FR" sz="16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Comment fixer le meilleur seuil pour chaque région du ciel pointée</a:t>
            </a:r>
            <a:r>
              <a:rPr lang="fr-FR" sz="16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?</a:t>
            </a:r>
            <a:endParaRPr lang="fr-F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8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fr-FR" dirty="0"/>
              <a:t>IV. Traitement embarqué des images produites par </a:t>
            </a:r>
            <a:r>
              <a:rPr lang="fr-FR" dirty="0" smtClean="0"/>
              <a:t>ECLAIRs : </a:t>
            </a:r>
            <a:br>
              <a:rPr lang="fr-FR" dirty="0" smtClean="0"/>
            </a:br>
            <a:r>
              <a:rPr lang="fr-FR" dirty="0" smtClean="0"/>
              <a:t>nouvelles méthodes et comparaison avec la méthode traditionnelle.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74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du bruit de fond : </a:t>
            </a:r>
            <a:r>
              <a:rPr lang="fr-FR" dirty="0" smtClean="0"/>
              <a:t>ondelettes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22</a:t>
            </a:fld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3386856" y="3125630"/>
            <a:ext cx="5698449" cy="1198522"/>
            <a:chOff x="2820210" y="3861048"/>
            <a:chExt cx="5698449" cy="1198522"/>
          </a:xfrm>
        </p:grpSpPr>
        <p:sp>
          <p:nvSpPr>
            <p:cNvPr id="6" name="Rectangle 5"/>
            <p:cNvSpPr/>
            <p:nvPr/>
          </p:nvSpPr>
          <p:spPr>
            <a:xfrm>
              <a:off x="2820210" y="3861048"/>
              <a:ext cx="1198523" cy="11985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fr-FR" sz="1600" spc="-1" dirty="0">
                  <a:solidFill>
                    <a:srgbClr val="000000"/>
                  </a:solidFill>
                </a:rPr>
                <a:t>Image du détecteur</a:t>
              </a:r>
              <a:endParaRPr lang="fr-FR" sz="1600" spc="-1" dirty="0"/>
            </a:p>
            <a:p>
              <a:pPr algn="ctr">
                <a:lnSpc>
                  <a:spcPct val="100000"/>
                </a:lnSpc>
              </a:pPr>
              <a:r>
                <a:rPr lang="fr-FR" sz="1600" spc="-1" dirty="0">
                  <a:solidFill>
                    <a:srgbClr val="000000"/>
                  </a:solidFill>
                </a:rPr>
                <a:t>(20 s)</a:t>
              </a:r>
              <a:endParaRPr lang="fr-FR" sz="1600" spc="-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15880" y="3861048"/>
              <a:ext cx="1198523" cy="11985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fr-FR" sz="1600" spc="-1" dirty="0">
                  <a:solidFill>
                    <a:srgbClr val="000000"/>
                  </a:solidFill>
                </a:rPr>
                <a:t>Image du détecteur corrigée </a:t>
              </a:r>
              <a:r>
                <a:rPr lang="fr-FR" sz="1600" spc="-1" dirty="0" smtClean="0">
                  <a:solidFill>
                    <a:srgbClr val="000000"/>
                  </a:solidFill>
                </a:rPr>
                <a:t>du CXB</a:t>
              </a:r>
              <a:endParaRPr lang="fr-FR" sz="1600" spc="-1" dirty="0"/>
            </a:p>
          </p:txBody>
        </p:sp>
        <p:sp>
          <p:nvSpPr>
            <p:cNvPr id="15" name="Organigramme : Connecteur 14"/>
            <p:cNvSpPr/>
            <p:nvPr/>
          </p:nvSpPr>
          <p:spPr>
            <a:xfrm>
              <a:off x="6603068" y="4310494"/>
              <a:ext cx="313751" cy="299631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16" name="Connecteur droit avec flèche 15"/>
            <p:cNvCxnSpPr>
              <a:stCxn id="13" idx="3"/>
            </p:cNvCxnSpPr>
            <p:nvPr/>
          </p:nvCxnSpPr>
          <p:spPr>
            <a:xfrm>
              <a:off x="6214402" y="4460309"/>
              <a:ext cx="388666" cy="0"/>
            </a:xfrm>
            <a:prstGeom prst="straightConnector1">
              <a:avLst/>
            </a:prstGeom>
            <a:solidFill>
              <a:schemeClr val="bg2"/>
            </a:solidFill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320136" y="3861048"/>
              <a:ext cx="1198523" cy="11985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r>
                <a:rPr lang="fr-FR" sz="1600" spc="-1" dirty="0">
                  <a:solidFill>
                    <a:srgbClr val="000000"/>
                  </a:solidFill>
                </a:rPr>
                <a:t>Ciel</a:t>
              </a:r>
              <a:endParaRPr lang="fr-FR" sz="1600" spc="-1" dirty="0"/>
            </a:p>
            <a:p>
              <a:pPr algn="ctr">
                <a:lnSpc>
                  <a:spcPct val="100000"/>
                </a:lnSpc>
              </a:pPr>
              <a:r>
                <a:rPr lang="fr-FR" sz="1600" spc="-1" dirty="0">
                  <a:solidFill>
                    <a:srgbClr val="000000"/>
                  </a:solidFill>
                </a:rPr>
                <a:t>(coups, variance et SNR</a:t>
              </a:r>
              <a:r>
                <a:rPr lang="fr-FR" sz="1600" spc="-1" dirty="0" smtClean="0">
                  <a:solidFill>
                    <a:srgbClr val="000000"/>
                  </a:solidFill>
                </a:rPr>
                <a:t>)</a:t>
              </a:r>
              <a:endParaRPr lang="fr-FR" sz="1600" spc="-1" dirty="0"/>
            </a:p>
          </p:txBody>
        </p:sp>
        <p:cxnSp>
          <p:nvCxnSpPr>
            <p:cNvPr id="18" name="Connecteur droit avec flèche 17"/>
            <p:cNvCxnSpPr>
              <a:stCxn id="15" idx="6"/>
              <a:endCxn id="17" idx="1"/>
            </p:cNvCxnSpPr>
            <p:nvPr/>
          </p:nvCxnSpPr>
          <p:spPr>
            <a:xfrm flipV="1">
              <a:off x="6916819" y="4460309"/>
              <a:ext cx="403317" cy="1"/>
            </a:xfrm>
            <a:prstGeom prst="straightConnector1">
              <a:avLst/>
            </a:prstGeom>
            <a:solidFill>
              <a:schemeClr val="bg2"/>
            </a:solidFill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Organigramme : Connecteur 19"/>
            <p:cNvSpPr/>
            <p:nvPr/>
          </p:nvSpPr>
          <p:spPr>
            <a:xfrm>
              <a:off x="4414097" y="4310494"/>
              <a:ext cx="313751" cy="299631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W</a:t>
              </a:r>
            </a:p>
          </p:txBody>
        </p:sp>
        <p:cxnSp>
          <p:nvCxnSpPr>
            <p:cNvPr id="21" name="Connecteur droit avec flèche 20"/>
            <p:cNvCxnSpPr>
              <a:stCxn id="6" idx="3"/>
              <a:endCxn id="20" idx="2"/>
            </p:cNvCxnSpPr>
            <p:nvPr/>
          </p:nvCxnSpPr>
          <p:spPr>
            <a:xfrm>
              <a:off x="4018733" y="4460309"/>
              <a:ext cx="395364" cy="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20" idx="6"/>
              <a:endCxn id="13" idx="1"/>
            </p:cNvCxnSpPr>
            <p:nvPr/>
          </p:nvCxnSpPr>
          <p:spPr>
            <a:xfrm flipV="1">
              <a:off x="4727848" y="4460309"/>
              <a:ext cx="288032" cy="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759538" y="952294"/>
                <a:ext cx="10953086" cy="17786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Nouvelle méthode (jamais utilisée en imagerie à masque codé embarquée)</a:t>
                </a:r>
                <a:endParaRPr lang="fr-FR" b="1" dirty="0"/>
              </a:p>
              <a:p>
                <a:endParaRPr lang="fr-FR" b="1" dirty="0" smtClean="0"/>
              </a:p>
              <a:p>
                <a:r>
                  <a:rPr lang="fr-FR" b="1" dirty="0" smtClean="0"/>
                  <a:t>CXB : forme convexe sur le détecteur grand échelle</a:t>
                </a:r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𝑐𝑙𝑒𝑎𝑛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𝑔𝑟𝑎𝑛𝑑𝑒𝑠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𝑒𝑐h𝑒𝑙𝑙𝑒𝑠</m:t>
                          </m:r>
                        </m:sub>
                      </m:sSub>
                    </m:oMath>
                  </m:oMathPara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𝑣𝑎𝑟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𝑐𝑙𝑒𝑎𝑛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𝑐𝑛𝑡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38" y="952294"/>
                <a:ext cx="10953086" cy="1778692"/>
              </a:xfrm>
              <a:prstGeom prst="rect">
                <a:avLst/>
              </a:prstGeom>
              <a:blipFill>
                <a:blip r:embed="rId2"/>
                <a:stretch>
                  <a:fillRect l="-501" t="-17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>
          <a:xfrm>
            <a:off x="759538" y="5537573"/>
            <a:ext cx="879284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Calcul des différentes échelles avec l’algorithme à trous 2D (</a:t>
            </a:r>
            <a:r>
              <a:rPr lang="fr-FR" i="1" dirty="0"/>
              <a:t>Starck et </a:t>
            </a:r>
            <a:r>
              <a:rPr lang="fr-FR" i="1" dirty="0" err="1"/>
              <a:t>Murtagh</a:t>
            </a:r>
            <a:r>
              <a:rPr lang="fr-FR" i="1" dirty="0"/>
              <a:t>, 2002</a:t>
            </a:r>
            <a:r>
              <a:rPr lang="fr-FR" dirty="0" smtClean="0"/>
              <a:t>).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662993" y="4868612"/>
            <a:ext cx="7146175" cy="3745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Pas d’hypothèse sur la forme du bruit de fond sur le détecteur.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449327" y="1412376"/>
            <a:ext cx="2290031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/>
                </a:solidFill>
              </a:rPr>
              <a:t>Méthode implémentée dans le logiciel embarqué.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059" y="43238"/>
            <a:ext cx="1778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</a:rPr>
              <a:t>Dagoneau </a:t>
            </a:r>
            <a:r>
              <a:rPr lang="fr-FR" i="1" dirty="0">
                <a:solidFill>
                  <a:schemeClr val="bg1"/>
                </a:solidFill>
              </a:rPr>
              <a:t>et al</a:t>
            </a:r>
            <a:r>
              <a:rPr lang="fr-FR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fr-FR" i="1" dirty="0" smtClean="0">
                <a:solidFill>
                  <a:schemeClr val="bg1"/>
                </a:solidFill>
              </a:rPr>
              <a:t>In </a:t>
            </a:r>
            <a:r>
              <a:rPr lang="fr-FR" i="1" dirty="0" err="1" smtClean="0">
                <a:solidFill>
                  <a:schemeClr val="bg1"/>
                </a:solidFill>
              </a:rPr>
              <a:t>prep</a:t>
            </a:r>
            <a:r>
              <a:rPr lang="fr-FR" i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024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Ondelettes </a:t>
            </a:r>
            <a:r>
              <a:rPr lang="fr-FR" dirty="0" smtClean="0"/>
              <a:t>2D : </a:t>
            </a:r>
            <a:r>
              <a:rPr lang="fr-FR" dirty="0"/>
              <a:t>a</a:t>
            </a:r>
            <a:r>
              <a:rPr lang="fr-FR" dirty="0" smtClean="0"/>
              <a:t>lgorithme </a:t>
            </a:r>
            <a:r>
              <a:rPr lang="fr-FR" dirty="0"/>
              <a:t>à </a:t>
            </a:r>
            <a:r>
              <a:rPr lang="fr-FR" dirty="0" smtClean="0"/>
              <a:t>trous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23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32081"/>
            <a:ext cx="12192000" cy="34834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06775" y="1891181"/>
            <a:ext cx="2370583" cy="3745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Image détecteur brute</a:t>
            </a:r>
            <a:endParaRPr lang="fr-FR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926394" y="1891181"/>
                <a:ext cx="1497537" cy="374571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394" y="1891181"/>
                <a:ext cx="1497537" cy="37457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907411" y="1884865"/>
                <a:ext cx="1497537" cy="374571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411" y="1884865"/>
                <a:ext cx="1497537" cy="3745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94957" y="1080692"/>
                <a:ext cx="4546129" cy="5043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Filtrage </a:t>
                </a:r>
                <a:r>
                  <a:rPr lang="fr-FR" dirty="0" smtClean="0"/>
                  <a:t>(filtre de taille 3)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b="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fr-FR" b="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b="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7" y="1080692"/>
                <a:ext cx="4546129" cy="504369"/>
              </a:xfrm>
              <a:prstGeom prst="rect">
                <a:avLst/>
              </a:prstGeom>
              <a:blipFill>
                <a:blip r:embed="rId6"/>
                <a:stretch>
                  <a:fillRect l="-1206" b="-48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570005" y="781765"/>
                <a:ext cx="5669885" cy="784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05" y="781765"/>
                <a:ext cx="5669885" cy="7845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4957" y="5566703"/>
                <a:ext cx="5288391" cy="504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fr-FR" dirty="0" smtClean="0"/>
                  <a:t>Autre choix de filtre possible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7" y="5566703"/>
                <a:ext cx="5288391" cy="504369"/>
              </a:xfrm>
              <a:prstGeom prst="rect">
                <a:avLst/>
              </a:prstGeom>
              <a:blipFill>
                <a:blip r:embed="rId8"/>
                <a:stretch>
                  <a:fillRect l="-1038" b="-48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9888428" y="1884864"/>
                <a:ext cx="1497537" cy="374571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428" y="1884864"/>
                <a:ext cx="1497537" cy="3745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610600" y="1523021"/>
                <a:ext cx="10710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523021"/>
                <a:ext cx="1071062" cy="276999"/>
              </a:xfrm>
              <a:prstGeom prst="rect">
                <a:avLst/>
              </a:prstGeom>
              <a:blipFill>
                <a:blip r:embed="rId10"/>
                <a:stretch>
                  <a:fillRect l="-4571" r="-4000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80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/>
          <p:cNvPicPr/>
          <p:nvPr/>
        </p:nvPicPr>
        <p:blipFill>
          <a:blip r:embed="rId2"/>
          <a:stretch/>
        </p:blipFill>
        <p:spPr>
          <a:xfrm>
            <a:off x="336000" y="3064458"/>
            <a:ext cx="5760000" cy="3456000"/>
          </a:xfrm>
          <a:prstGeom prst="rect">
            <a:avLst/>
          </a:prstGeom>
          <a:ln>
            <a:noFill/>
          </a:ln>
        </p:spPr>
      </p:pic>
      <p:pic>
        <p:nvPicPr>
          <p:cNvPr id="8" name="Image 3"/>
          <p:cNvPicPr/>
          <p:nvPr/>
        </p:nvPicPr>
        <p:blipFill>
          <a:blip r:embed="rId3"/>
          <a:stretch/>
        </p:blipFill>
        <p:spPr>
          <a:xfrm>
            <a:off x="6168648" y="3069146"/>
            <a:ext cx="5760640" cy="3456198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2567608" y="2629626"/>
            <a:ext cx="7524837" cy="3745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Ecart-type du SNR du ciel pour 20s (gauche) et 20 min (à droite) après correction.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6672064" y="4593939"/>
            <a:ext cx="1728192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39416" y="4576639"/>
            <a:ext cx="1728192" cy="2160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du bruit de fond : ondelettes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24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07368" y="1124744"/>
            <a:ext cx="5400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2 paramètres (configurables) pour la méthode 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Taille du filtre (3 ou 5)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Nombre de lissages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776926" y="860842"/>
            <a:ext cx="4152362" cy="146423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Paramètres retenus 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Lissage maximal x3 (conserve les échelles dont la taille caractéristique est de 1, 2 ou 4 pixels)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Filtre de taille 3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83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du bruit de fond : </a:t>
            </a:r>
            <a:r>
              <a:rPr lang="fr-FR" dirty="0" smtClean="0"/>
              <a:t>ondelettes (avec Terre)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25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055440" y="1556792"/>
            <a:ext cx="1497537" cy="119181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Image détecteur brute (20 s, 4-120 </a:t>
            </a:r>
            <a:r>
              <a:rPr lang="fr-FR" sz="1600" dirty="0" err="1" smtClean="0">
                <a:solidFill>
                  <a:schemeClr val="tx1"/>
                </a:solidFill>
              </a:rPr>
              <a:t>keV</a:t>
            </a:r>
            <a:r>
              <a:rPr lang="fr-FR" sz="1600" dirty="0" smtClean="0">
                <a:solidFill>
                  <a:schemeClr val="tx1"/>
                </a:solidFill>
              </a:rPr>
              <a:t>)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10" name="Image 1"/>
          <p:cNvPicPr/>
          <p:nvPr/>
        </p:nvPicPr>
        <p:blipFill>
          <a:blip r:embed="rId2"/>
          <a:stretch/>
        </p:blipFill>
        <p:spPr>
          <a:xfrm>
            <a:off x="2764268" y="812350"/>
            <a:ext cx="6652800" cy="55440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9645668" y="1829206"/>
                <a:ext cx="1497537" cy="646986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Echelle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668" y="1829206"/>
                <a:ext cx="1497537" cy="64698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055440" y="4653136"/>
                <a:ext cx="1497537" cy="646986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Echelle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4653136"/>
                <a:ext cx="1497537" cy="64698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9647752" y="4653136"/>
                <a:ext cx="1497537" cy="646986"/>
              </a:xfrm>
              <a:prstGeom prst="roundRect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chemeClr val="tx1"/>
                    </a:solidFill>
                  </a:rPr>
                  <a:t>Echelle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752" y="4653136"/>
                <a:ext cx="1497537" cy="6469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906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Performances des </a:t>
            </a:r>
            <a:r>
              <a:rPr lang="fr-FR" dirty="0" smtClean="0"/>
              <a:t>méthodes : </a:t>
            </a:r>
            <a:r>
              <a:rPr lang="fr-FR" dirty="0"/>
              <a:t>simulation d'une année </a:t>
            </a:r>
            <a:r>
              <a:rPr lang="fr-FR" dirty="0" smtClean="0"/>
              <a:t>d'observation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10496" y="930479"/>
            <a:ext cx="12225343" cy="457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Scénario d’un an de pointage de SVOM </a:t>
            </a:r>
            <a:r>
              <a:rPr lang="fr-FR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b="1" dirty="0" smtClean="0">
                <a:sym typeface="Wingdings" panose="05000000000000000000" pitchFamily="2" charset="2"/>
              </a:rPr>
              <a:t> simulation de toutes les images d’une année.</a:t>
            </a:r>
            <a:endParaRPr lang="fr-FR" b="1" dirty="0" smtClean="0"/>
          </a:p>
        </p:txBody>
      </p:sp>
      <p:grpSp>
        <p:nvGrpSpPr>
          <p:cNvPr id="9" name="Groupe 8"/>
          <p:cNvGrpSpPr/>
          <p:nvPr/>
        </p:nvGrpSpPr>
        <p:grpSpPr>
          <a:xfrm>
            <a:off x="5690047" y="1443120"/>
            <a:ext cx="6257406" cy="3440306"/>
            <a:chOff x="6907600" y="1902333"/>
            <a:chExt cx="6257406" cy="3440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98"/>
            <a:stretch/>
          </p:blipFill>
          <p:spPr>
            <a:xfrm>
              <a:off x="7328793" y="2270997"/>
              <a:ext cx="4637472" cy="247279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843393" y="4511642"/>
              <a:ext cx="33216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smtClean="0"/>
                <a:t>vert </a:t>
              </a:r>
              <a:r>
                <a:rPr lang="fr-FR" sz="1200" dirty="0"/>
                <a:t>: cibles du programme </a:t>
              </a:r>
              <a:r>
                <a:rPr lang="fr-FR" sz="1200" dirty="0" smtClean="0"/>
                <a:t>Général</a:t>
              </a:r>
            </a:p>
            <a:p>
              <a:pPr algn="r"/>
              <a:r>
                <a:rPr lang="fr-FR" sz="1200" dirty="0" smtClean="0"/>
                <a:t>bleu </a:t>
              </a:r>
              <a:r>
                <a:rPr lang="fr-FR" sz="1200" dirty="0"/>
                <a:t>: cibles d’opportunité nominale</a:t>
              </a:r>
            </a:p>
            <a:p>
              <a:pPr algn="r"/>
              <a:r>
                <a:rPr lang="fr-FR" sz="1200" dirty="0" smtClean="0"/>
                <a:t>orange </a:t>
              </a:r>
              <a:r>
                <a:rPr lang="fr-FR" sz="1200" dirty="0"/>
                <a:t>: cibles </a:t>
              </a:r>
              <a:r>
                <a:rPr lang="fr-FR" sz="1200" dirty="0" smtClean="0"/>
                <a:t>d’opportunité exceptionnelle</a:t>
              </a:r>
              <a:endParaRPr lang="fr-FR" sz="1200" dirty="0"/>
            </a:p>
            <a:p>
              <a:pPr algn="r"/>
              <a:r>
                <a:rPr lang="fr-FR" sz="1200" dirty="0"/>
                <a:t>rouge : suivi d’un </a:t>
              </a:r>
              <a:r>
                <a:rPr lang="fr-FR" sz="1200" dirty="0" smtClean="0"/>
                <a:t>sursaut-gamma</a:t>
              </a:r>
              <a:endParaRPr lang="fr-FR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907600" y="1902333"/>
              <a:ext cx="54798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 smtClean="0"/>
                <a:t>Positions </a:t>
              </a:r>
              <a:r>
                <a:rPr lang="fr-FR" sz="1600" b="1" dirty="0"/>
                <a:t>des pointages en coordonnées galactiques.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35386" y="4655751"/>
            <a:ext cx="10413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fr-FR" dirty="0">
                <a:sym typeface="Wingdings" panose="05000000000000000000" pitchFamily="2" charset="2"/>
              </a:rPr>
              <a:t>1919 pointages stables dans l’année :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Projection du CXB et des sources </a:t>
            </a:r>
            <a:r>
              <a:rPr lang="fr-FR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>
                <a:sym typeface="Wingdings" panose="05000000000000000000" pitchFamily="2" charset="2"/>
              </a:rPr>
              <a:t> images du détecteur toutes les 20 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Correction du CXB (ajustement ou ondelettes) et des sources (ajustement des modèles)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Reconstruction de l’image du ciel (20 s) par déconvolution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Construction des échelles de temps (40 s, 80 s, …, 20 min)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Analyse (écart-type et maximum du </a:t>
            </a:r>
            <a:r>
              <a:rPr lang="fr-FR" dirty="0" smtClean="0">
                <a:sym typeface="Wingdings" panose="05000000000000000000" pitchFamily="2" charset="2"/>
              </a:rPr>
              <a:t>SNR dans </a:t>
            </a:r>
            <a:r>
              <a:rPr lang="fr-FR" dirty="0">
                <a:sym typeface="Wingdings" panose="05000000000000000000" pitchFamily="2" charset="2"/>
              </a:rPr>
              <a:t>toutes les images).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8" y="1804374"/>
            <a:ext cx="4024971" cy="2696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7185" y="1443120"/>
            <a:ext cx="4053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/>
              <a:t>Distribution des durées des pointages</a:t>
            </a:r>
            <a:endParaRPr lang="fr-FR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9544616" y="701123"/>
            <a:ext cx="2647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Dagoneau </a:t>
            </a:r>
            <a:r>
              <a:rPr lang="fr-FR" i="1" dirty="0"/>
              <a:t>et </a:t>
            </a:r>
            <a:r>
              <a:rPr lang="fr-FR" i="1" dirty="0" smtClean="0"/>
              <a:t>al., in </a:t>
            </a:r>
            <a:r>
              <a:rPr lang="fr-FR" i="1" dirty="0" err="1" smtClean="0"/>
              <a:t>prep</a:t>
            </a:r>
            <a:r>
              <a:rPr lang="fr-FR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450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Performances des méthodes : </a:t>
            </a:r>
            <a:r>
              <a:rPr lang="fr-FR" dirty="0" smtClean="0"/>
              <a:t>maximum et écart-type du SNR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7" y="1494069"/>
            <a:ext cx="6000001" cy="36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76004" y="2063446"/>
            <a:ext cx="1026942" cy="365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 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876004" y="3395877"/>
            <a:ext cx="1026942" cy="365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 min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488606" y="1005858"/>
            <a:ext cx="4414340" cy="8172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Distribution de </a:t>
            </a:r>
            <a:r>
              <a:rPr lang="fr-FR" sz="1400" b="1" dirty="0" smtClean="0">
                <a:solidFill>
                  <a:schemeClr val="accent1"/>
                </a:solidFill>
              </a:rPr>
              <a:t>Max SNR </a:t>
            </a:r>
            <a:r>
              <a:rPr lang="fr-FR" sz="1400" dirty="0" smtClean="0"/>
              <a:t>pour toutes les images de 20 s et 20 min sur 1 an d’observation, CXB corrigé par </a:t>
            </a:r>
            <a:r>
              <a:rPr lang="fr-FR" sz="1400" b="1" dirty="0" smtClean="0">
                <a:solidFill>
                  <a:schemeClr val="tx1"/>
                </a:solidFill>
              </a:rPr>
              <a:t>ajustement</a:t>
            </a:r>
            <a:r>
              <a:rPr lang="fr-FR" sz="1400" b="1" dirty="0" smtClean="0">
                <a:solidFill>
                  <a:schemeClr val="accent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ou</a:t>
            </a:r>
            <a:r>
              <a:rPr lang="fr-FR" sz="1400" b="1" dirty="0" smtClean="0">
                <a:solidFill>
                  <a:schemeClr val="accent1"/>
                </a:solidFill>
              </a:rPr>
              <a:t> </a:t>
            </a:r>
            <a:r>
              <a:rPr lang="fr-FR" sz="1400" b="1" dirty="0" smtClean="0">
                <a:solidFill>
                  <a:srgbClr val="0000FF"/>
                </a:solidFill>
              </a:rPr>
              <a:t>ondelettes</a:t>
            </a:r>
            <a:r>
              <a:rPr lang="fr-FR" sz="1400" dirty="0" smtClean="0">
                <a:solidFill>
                  <a:schemeClr val="tx1"/>
                </a:solidFill>
              </a:rPr>
              <a:t>.</a:t>
            </a:r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902946" y="1005858"/>
            <a:ext cx="6000000" cy="4088211"/>
            <a:chOff x="5902946" y="1005858"/>
            <a:chExt cx="6000000" cy="408821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946" y="1494069"/>
              <a:ext cx="6000000" cy="3600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152973" y="2063446"/>
              <a:ext cx="1026942" cy="365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 s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52973" y="3395877"/>
              <a:ext cx="1026942" cy="365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20 min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737148" y="1005858"/>
              <a:ext cx="4414340" cy="81724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</a:rPr>
                <a:t>Distribution de </a:t>
              </a:r>
              <a:r>
                <a:rPr lang="fr-FR" sz="1400" b="1" dirty="0" err="1" smtClean="0">
                  <a:solidFill>
                    <a:schemeClr val="accent1"/>
                  </a:solidFill>
                </a:rPr>
                <a:t>Std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SNR </a:t>
              </a:r>
              <a:r>
                <a:rPr lang="fr-FR" sz="1400" dirty="0" smtClean="0"/>
                <a:t>pour toutes les images de 20 s et 20 min sur 1 an d’observation, CXB corrigé par </a:t>
              </a:r>
              <a:r>
                <a:rPr lang="fr-FR" sz="1400" b="1" dirty="0" smtClean="0">
                  <a:solidFill>
                    <a:schemeClr val="tx1"/>
                  </a:solidFill>
                </a:rPr>
                <a:t>ajustement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dirty="0" smtClean="0">
                  <a:solidFill>
                    <a:schemeClr val="tx1"/>
                  </a:solidFill>
                </a:rPr>
                <a:t>ou</a:t>
              </a:r>
              <a:r>
                <a:rPr lang="fr-FR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FR" sz="1400" b="1" dirty="0" smtClean="0">
                  <a:solidFill>
                    <a:srgbClr val="0000FF"/>
                  </a:solidFill>
                </a:rPr>
                <a:t>ondelettes</a:t>
              </a:r>
              <a:r>
                <a:rPr lang="fr-FR" sz="1400" dirty="0" smtClean="0">
                  <a:solidFill>
                    <a:schemeClr val="tx1"/>
                  </a:solidFill>
                </a:rPr>
                <a:t>.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241299" y="5334412"/>
                <a:ext cx="9965674" cy="707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Fixer un seuil en SNR impose un seuil trop sévère en 20 min (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𝑆𝑁𝑅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17)</m:t>
                    </m:r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.</a:t>
                </a:r>
              </a:p>
              <a:p>
                <a:pPr algn="just"/>
                <a:r>
                  <a:rPr lang="fr-FR" sz="2000" b="1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sz="200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Utilisation de l’écart-type pour définir un seuil sur la valeur </a:t>
                </a:r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𝑀𝑎𝑥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𝑆𝑁𝑅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)/(</m:t>
                    </m:r>
                    <m:r>
                      <a:rPr lang="fr-FR" sz="20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𝑆𝑡𝑑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𝑆𝑁𝑅</m:t>
                    </m:r>
                    <m:r>
                      <a:rPr lang="fr-FR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. </a:t>
                </a:r>
                <a:endParaRPr lang="fr-FR" sz="2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99" y="5334412"/>
                <a:ext cx="9965674" cy="707886"/>
              </a:xfrm>
              <a:prstGeom prst="rect">
                <a:avLst/>
              </a:prstGeom>
              <a:blipFill>
                <a:blip r:embed="rId4"/>
                <a:stretch>
                  <a:fillRect l="-673" t="-3448" b="-15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451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Performances des </a:t>
            </a:r>
            <a:r>
              <a:rPr lang="fr-FR" dirty="0" smtClean="0"/>
              <a:t>méthodes : </a:t>
            </a:r>
            <a:r>
              <a:rPr lang="fr-FR" dirty="0"/>
              <a:t>seuil en SNR </a:t>
            </a:r>
            <a:r>
              <a:rPr lang="fr-FR" dirty="0" smtClean="0"/>
              <a:t>adaptatif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IV. Traitement embarqué des images produites par ECLAIRs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41719" y="867474"/>
            <a:ext cx="6017609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Distribution de </a:t>
            </a:r>
            <a:r>
              <a:rPr lang="fr-FR" sz="1600" b="1" dirty="0" smtClean="0">
                <a:solidFill>
                  <a:schemeClr val="accent1"/>
                </a:solidFill>
              </a:rPr>
              <a:t>(Max SNR)/(</a:t>
            </a:r>
            <a:r>
              <a:rPr lang="fr-FR" sz="1600" b="1" dirty="0" err="1" smtClean="0">
                <a:solidFill>
                  <a:schemeClr val="accent1"/>
                </a:solidFill>
              </a:rPr>
              <a:t>Std</a:t>
            </a:r>
            <a:r>
              <a:rPr lang="fr-FR" sz="1600" b="1" dirty="0" smtClean="0">
                <a:solidFill>
                  <a:schemeClr val="accent1"/>
                </a:solidFill>
              </a:rPr>
              <a:t> SNR)</a:t>
            </a:r>
            <a:r>
              <a:rPr lang="fr-FR" sz="1600" dirty="0" smtClean="0"/>
              <a:t> pour toues les images de 20 s et 20 min sur 1 an d’observation, CXB corrigé par </a:t>
            </a:r>
            <a:r>
              <a:rPr lang="fr-FR" sz="1600" b="1" dirty="0" smtClean="0">
                <a:solidFill>
                  <a:schemeClr val="tx1"/>
                </a:solidFill>
              </a:rPr>
              <a:t>ajustement</a:t>
            </a:r>
            <a:r>
              <a:rPr lang="fr-FR" sz="1600" b="1" dirty="0" smtClean="0">
                <a:solidFill>
                  <a:schemeClr val="accent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ou</a:t>
            </a:r>
            <a:r>
              <a:rPr lang="fr-FR" sz="1600" b="1" dirty="0" smtClean="0">
                <a:solidFill>
                  <a:schemeClr val="accent1"/>
                </a:solidFill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</a:rPr>
              <a:t>ondelettes</a:t>
            </a:r>
            <a:r>
              <a:rPr lang="fr-FR" sz="1600" dirty="0" smtClean="0">
                <a:solidFill>
                  <a:schemeClr val="tx1"/>
                </a:solidFill>
              </a:rPr>
              <a:t>.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759"/>
            <a:ext cx="7560375" cy="4536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82528" y="2011680"/>
            <a:ext cx="1026942" cy="365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 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582528" y="3746451"/>
            <a:ext cx="1026942" cy="3657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20 min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7391561" y="1443604"/>
                <a:ext cx="4276454" cy="41494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 smtClean="0"/>
                  <a:t>Performances similaires pour la méthode de correction du CXB par ajustement et avec les ondelettes. </a:t>
                </a:r>
                <a:endParaRPr lang="fr-FR" dirty="0"/>
              </a:p>
              <a:p>
                <a:pPr algn="just"/>
                <a:endParaRPr lang="fr-FR" dirty="0" smtClean="0"/>
              </a:p>
              <a:p>
                <a:pPr algn="just"/>
                <a:r>
                  <a:rPr lang="fr-FR" dirty="0" smtClean="0"/>
                  <a:t>Le seuil de détection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=6.5</m:t>
                    </m:r>
                  </m:oMath>
                </a14:m>
                <a:r>
                  <a:rPr lang="fr-FR" dirty="0" smtClean="0"/>
                  <a:t> n’est pas toujours applicable en 20 min</a:t>
                </a:r>
              </a:p>
              <a:p>
                <a:pPr algn="just"/>
                <a:r>
                  <a:rPr lang="fr-FR" b="1" dirty="0" smtClean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FR" dirty="0" smtClean="0">
                    <a:sym typeface="Wingdings" panose="05000000000000000000" pitchFamily="2" charset="2"/>
                  </a:rPr>
                  <a:t> </a:t>
                </a:r>
                <a:r>
                  <a:rPr lang="fr-FR" b="1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adaptation dynamique en fonction de la qualité de l’image</a:t>
                </a:r>
                <a:r>
                  <a:rPr lang="fr-FR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: </a:t>
                </a:r>
              </a:p>
              <a:p>
                <a:pPr algn="just"/>
                <a:endParaRPr lang="fr-FR" b="1" dirty="0" smtClean="0">
                  <a:sym typeface="Wingdings" panose="05000000000000000000" pitchFamily="2" charset="2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fr-F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𝑴𝒂𝒙</m:t>
                          </m:r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fr-F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𝑺𝑵𝑹</m:t>
                              </m:r>
                            </m:e>
                          </m:d>
                        </m:num>
                        <m:den>
                          <m:r>
                            <a:rPr lang="fr-F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𝑺𝒕𝒅</m:t>
                          </m:r>
                          <m:d>
                            <m:dPr>
                              <m:ctrlPr>
                                <a:rPr lang="fr-F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fr-F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𝑺𝑵𝑹</m:t>
                              </m:r>
                            </m:e>
                          </m:d>
                        </m:den>
                      </m:f>
                      <m:r>
                        <a:rPr lang="fr-F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&gt;</m:t>
                      </m:r>
                      <m:r>
                        <a:rPr lang="fr-F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𝑺𝒆𝒖𝒊𝒍</m:t>
                      </m:r>
                    </m:oMath>
                  </m:oMathPara>
                </a14:m>
                <a:endParaRPr lang="fr-FR" sz="2000" b="1" dirty="0" smtClean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algn="just"/>
                <a:endParaRPr lang="fr-FR" sz="2000" b="1" dirty="0" smtClean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algn="just"/>
                <a:r>
                  <a:rPr lang="fr-FR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En 20 s :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𝑠𝑒𝑢𝑖𝑙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=6.5</m:t>
                    </m:r>
                  </m:oMath>
                </a14:m>
                <a:endParaRPr lang="fr-FR" sz="2000" dirty="0" smtClean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algn="just"/>
                <a:r>
                  <a:rPr lang="fr-FR" sz="20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En 20 min :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𝑠𝑒𝑢𝑖𝑙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=8</m:t>
                    </m:r>
                  </m:oMath>
                </a14:m>
                <a:endParaRPr lang="fr-FR" sz="20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561" y="1443604"/>
                <a:ext cx="4276454" cy="4149469"/>
              </a:xfrm>
              <a:prstGeom prst="rect">
                <a:avLst/>
              </a:prstGeom>
              <a:blipFill>
                <a:blip r:embed="rId4"/>
                <a:stretch>
                  <a:fillRect l="-1569" t="-735" r="-1141" b="-19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41719" y="5996053"/>
            <a:ext cx="3639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Nombre d’images de 20 s : 1 510 545</a:t>
            </a:r>
          </a:p>
          <a:p>
            <a:r>
              <a:rPr lang="fr-FR" sz="1600" dirty="0" smtClean="0"/>
              <a:t>Nombre d’images de 20 min : 44 895 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153934" y="82460"/>
            <a:ext cx="1899347" cy="11918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1"/>
                </a:solidFill>
              </a:rPr>
              <a:t>Méthode implémentée dans le logiciel embarqué.</a:t>
            </a:r>
            <a:endParaRPr lang="fr-F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4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sur les méthodes de traitement d’images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6298" y="900752"/>
            <a:ext cx="11475493" cy="528168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fr-FR" sz="2000" dirty="0" smtClean="0"/>
              <a:t>Une nouvelle méthode utilisant des </a:t>
            </a:r>
            <a:r>
              <a:rPr lang="fr-FR" sz="2000" b="1" dirty="0" smtClean="0">
                <a:solidFill>
                  <a:schemeClr val="accent1"/>
                </a:solidFill>
              </a:rPr>
              <a:t>ondelettes</a:t>
            </a:r>
            <a:r>
              <a:rPr lang="fr-FR" sz="2000" dirty="0" smtClean="0"/>
              <a:t> : pas besoin de faire d’hypothèse sur la forme spatiale du CXB sur le détecteur </a:t>
            </a:r>
            <a:r>
              <a:rPr lang="fr-FR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implémenté à bord</a:t>
            </a:r>
            <a:r>
              <a:rPr lang="fr-FR" sz="2000" dirty="0" smtClean="0"/>
              <a:t>.</a:t>
            </a:r>
          </a:p>
          <a:p>
            <a:pPr>
              <a:lnSpc>
                <a:spcPct val="170000"/>
              </a:lnSpc>
            </a:pPr>
            <a:r>
              <a:rPr lang="fr-FR" sz="2000" dirty="0" smtClean="0"/>
              <a:t>Correction des sources essentielle pour réduire l’écart-type du SNR des images du ciel.</a:t>
            </a:r>
          </a:p>
          <a:p>
            <a:pPr>
              <a:lnSpc>
                <a:spcPct val="170000"/>
              </a:lnSpc>
            </a:pPr>
            <a:r>
              <a:rPr lang="fr-FR" sz="2000" dirty="0" smtClean="0"/>
              <a:t>Qualité des images du ciel différente selon la direction de pointage (centre galactique et </a:t>
            </a:r>
            <a:r>
              <a:rPr lang="fr-FR" sz="2000" dirty="0" err="1" smtClean="0"/>
              <a:t>Sco</a:t>
            </a:r>
            <a:r>
              <a:rPr lang="fr-FR" sz="2000" dirty="0" smtClean="0"/>
              <a:t> X-1 </a:t>
            </a:r>
            <a:r>
              <a:rPr lang="fr-FR" sz="2000" i="1" dirty="0" smtClean="0"/>
              <a:t>vs</a:t>
            </a:r>
            <a:r>
              <a:rPr lang="fr-FR" sz="2000" dirty="0" smtClean="0"/>
              <a:t> pôles).</a:t>
            </a:r>
          </a:p>
          <a:p>
            <a:pPr>
              <a:lnSpc>
                <a:spcPct val="170000"/>
              </a:lnSpc>
            </a:pPr>
            <a:r>
              <a:rPr lang="fr-FR" sz="2000" dirty="0" smtClean="0"/>
              <a:t>Seuil en SNR adaptatif en fonction de l’écart-type du SNR</a:t>
            </a:r>
            <a:r>
              <a:rPr lang="fr-FR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 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implémenté à bord</a:t>
            </a:r>
            <a:r>
              <a:rPr lang="fr-FR" sz="2000" dirty="0" smtClean="0"/>
              <a:t>.</a:t>
            </a:r>
          </a:p>
          <a:p>
            <a:pPr marL="0" indent="0">
              <a:lnSpc>
                <a:spcPct val="170000"/>
              </a:lnSpc>
              <a:buNone/>
            </a:pPr>
            <a:endParaRPr lang="fr-FR" sz="2000" dirty="0" smtClean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à"/>
            </a:pPr>
            <a:r>
              <a:rPr lang="fr-FR" sz="23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Traitements essentiels </a:t>
            </a:r>
            <a:r>
              <a:rPr lang="fr-FR" sz="2300" b="1" dirty="0">
                <a:solidFill>
                  <a:schemeClr val="accent1"/>
                </a:solidFill>
              </a:rPr>
              <a:t>pour la détection de sursauts faibles dans des images longue </a:t>
            </a:r>
            <a:r>
              <a:rPr lang="fr-FR" sz="2300" b="1" dirty="0" smtClean="0">
                <a:solidFill>
                  <a:schemeClr val="accent1"/>
                </a:solidFill>
              </a:rPr>
              <a:t>durée.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à"/>
            </a:pPr>
            <a:r>
              <a:rPr lang="fr-FR" sz="23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Exemple : détection de sursauts gamma ultra-longs</a:t>
            </a:r>
            <a:r>
              <a:rPr lang="fr-FR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  <a:endParaRPr lang="fr-FR" dirty="0"/>
          </a:p>
          <a:p>
            <a:pPr>
              <a:lnSpc>
                <a:spcPct val="170000"/>
              </a:lnSpc>
            </a:pPr>
            <a:endParaRPr lang="fr-FR" dirty="0" smtClean="0"/>
          </a:p>
          <a:p>
            <a:pPr>
              <a:lnSpc>
                <a:spcPct val="170000"/>
              </a:lnSpc>
            </a:pPr>
            <a:endParaRPr lang="fr-FR" dirty="0"/>
          </a:p>
          <a:p>
            <a:pPr>
              <a:lnSpc>
                <a:spcPct val="170000"/>
              </a:lnSpc>
            </a:pPr>
            <a:endParaRPr lang="fr-FR" dirty="0" smtClean="0"/>
          </a:p>
          <a:p>
            <a:pPr>
              <a:lnSpc>
                <a:spcPct val="170000"/>
              </a:lnSpc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81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I. Introduction : les sursauts gamma et la mission SVOM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2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V. Application de l’imagerie longue pose : </a:t>
            </a:r>
            <a:r>
              <a:rPr lang="fr-FR" dirty="0"/>
              <a:t>détection de sursauts </a:t>
            </a:r>
            <a:r>
              <a:rPr lang="fr-FR" dirty="0" smtClean="0"/>
              <a:t>ultra-longs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1800" b="0" i="1" dirty="0"/>
              <a:t>Dagoneau et al., 2020</a:t>
            </a:r>
            <a:br>
              <a:rPr lang="fr-FR" sz="1800" b="0" i="1" dirty="0"/>
            </a:br>
            <a:r>
              <a:rPr lang="fr-FR" sz="1800" b="0" i="1" dirty="0" err="1"/>
              <a:t>E</a:t>
            </a:r>
            <a:r>
              <a:rPr lang="fr-FR" sz="1800" b="0" i="1" dirty="0" err="1" smtClean="0"/>
              <a:t>xperimental</a:t>
            </a:r>
            <a:r>
              <a:rPr lang="fr-FR" sz="1800" b="0" i="1" dirty="0" smtClean="0"/>
              <a:t> </a:t>
            </a:r>
            <a:r>
              <a:rPr lang="fr-FR" sz="1800" b="0" i="1" dirty="0" err="1" smtClean="0"/>
              <a:t>Astronomy</a:t>
            </a:r>
            <a:r>
              <a:rPr lang="fr-FR" sz="1800" b="0" i="1" dirty="0" smtClean="0"/>
              <a:t>, vol 50, issue 1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01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Sursauts gamma d’ultra-longue durée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31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63487" y="714481"/>
            <a:ext cx="113267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Une nouvelle </a:t>
            </a:r>
            <a:r>
              <a:rPr lang="fr-FR" dirty="0"/>
              <a:t>famille </a:t>
            </a:r>
            <a:r>
              <a:rPr lang="fr-FR" dirty="0" smtClean="0"/>
              <a:t>de </a:t>
            </a:r>
            <a:r>
              <a:rPr lang="fr-FR" dirty="0"/>
              <a:t>sursauts ? </a:t>
            </a:r>
            <a:r>
              <a:rPr lang="fr-FR" dirty="0" smtClean="0"/>
              <a:t>Ou juste la queue de distribution des sursauts longs ?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Progéniteurs différents : étoile bleue supergéante à faible </a:t>
            </a:r>
            <a:r>
              <a:rPr lang="fr-FR" dirty="0" err="1" smtClean="0"/>
              <a:t>métallicité</a:t>
            </a:r>
            <a:r>
              <a:rPr lang="fr-FR" dirty="0" smtClean="0"/>
              <a:t>, formation d’un </a:t>
            </a:r>
            <a:r>
              <a:rPr lang="fr-FR" dirty="0" err="1" smtClean="0"/>
              <a:t>magnétar</a:t>
            </a:r>
            <a:r>
              <a:rPr lang="fr-FR" dirty="0" smtClean="0"/>
              <a:t> ?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Ils « ressemblent » aux sursauts longs : émission rémanente et association avec des </a:t>
            </a:r>
            <a:r>
              <a:rPr lang="fr-FR" dirty="0" err="1" smtClean="0"/>
              <a:t>supernovae</a:t>
            </a:r>
            <a:r>
              <a:rPr lang="fr-FR" dirty="0" smtClean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47854" y="2280996"/>
            <a:ext cx="6844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Echantillon de 10 événements détectés par </a:t>
            </a:r>
            <a:r>
              <a:rPr lang="fr-FR" sz="1400" i="1" dirty="0" smtClean="0"/>
              <a:t>Swift</a:t>
            </a:r>
            <a:r>
              <a:rPr lang="fr-FR" sz="1400" dirty="0" smtClean="0"/>
              <a:t>/BAT et classés comme « ultra-longs » dans la littérature (durées issues de </a:t>
            </a:r>
            <a:r>
              <a:rPr lang="fr-FR" sz="1400" i="1" dirty="0" err="1" smtClean="0"/>
              <a:t>Levan</a:t>
            </a:r>
            <a:r>
              <a:rPr lang="fr-FR" sz="1400" i="1" dirty="0"/>
              <a:t> </a:t>
            </a:r>
            <a:r>
              <a:rPr lang="fr-FR" sz="1400" i="1" dirty="0" smtClean="0"/>
              <a:t>et al., 2015 </a:t>
            </a:r>
            <a:r>
              <a:rPr lang="fr-FR" sz="1400" dirty="0" smtClean="0"/>
              <a:t>et </a:t>
            </a:r>
            <a:r>
              <a:rPr lang="fr-FR" sz="1400" i="1" dirty="0" err="1" smtClean="0"/>
              <a:t>Virgili</a:t>
            </a:r>
            <a:r>
              <a:rPr lang="fr-FR" sz="1400" i="1" dirty="0" smtClean="0"/>
              <a:t> </a:t>
            </a:r>
            <a:r>
              <a:rPr lang="fr-FR" sz="1400" i="1" dirty="0"/>
              <a:t>et al., </a:t>
            </a:r>
            <a:r>
              <a:rPr lang="fr-FR" sz="1400" i="1" dirty="0" smtClean="0"/>
              <a:t>2013</a:t>
            </a:r>
            <a:r>
              <a:rPr lang="fr-FR" sz="1400" dirty="0" smtClean="0"/>
              <a:t>).</a:t>
            </a:r>
            <a:endParaRPr lang="fr-FR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9271151"/>
                  </p:ext>
                </p:extLst>
              </p:nvPr>
            </p:nvGraphicFramePr>
            <p:xfrm>
              <a:off x="6194414" y="2896814"/>
              <a:ext cx="4832372" cy="287195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989800">
                      <a:extLst>
                        <a:ext uri="{9D8B030D-6E8A-4147-A177-3AD203B41FA5}">
                          <a16:colId xmlns:a16="http://schemas.microsoft.com/office/drawing/2014/main" val="2448269043"/>
                        </a:ext>
                      </a:extLst>
                    </a:gridCol>
                    <a:gridCol w="1421286">
                      <a:extLst>
                        <a:ext uri="{9D8B030D-6E8A-4147-A177-3AD203B41FA5}">
                          <a16:colId xmlns:a16="http://schemas.microsoft.com/office/drawing/2014/main" val="2883874883"/>
                        </a:ext>
                      </a:extLst>
                    </a:gridCol>
                    <a:gridCol w="1421286">
                      <a:extLst>
                        <a:ext uri="{9D8B030D-6E8A-4147-A177-3AD203B41FA5}">
                          <a16:colId xmlns:a16="http://schemas.microsoft.com/office/drawing/2014/main" val="3037737956"/>
                        </a:ext>
                      </a:extLst>
                    </a:gridCol>
                  </a:tblGrid>
                  <a:tr h="3383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GRB</a:t>
                          </a:r>
                          <a:endParaRPr lang="fr-FR" sz="16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b>
                                    <m:r>
                                      <a:rPr lang="fr-FR" sz="1600" b="1" i="1" u="none" strike="noStrike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6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065066786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170714A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459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0.793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44902179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141121A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481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1.47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92292635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130925A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5000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0.348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54669035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121027A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6000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1.773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69732093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111215A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373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2.1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31778127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111209A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13000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0.677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841101948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101225A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7000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0.847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03911477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100316D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1300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0.0591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39268418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090417B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2130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0.345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04720013"/>
                      </a:ext>
                    </a:extLst>
                  </a:tr>
                  <a:tr h="244266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</a:t>
                          </a:r>
                          <a:r>
                            <a:rPr lang="fr-FR" sz="1600" b="0" u="none" strike="noStrike" dirty="0" smtClean="0">
                              <a:effectLst/>
                            </a:rPr>
                            <a:t>060218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2100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0.03342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5474151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9271151"/>
                  </p:ext>
                </p:extLst>
              </p:nvPr>
            </p:nvGraphicFramePr>
            <p:xfrm>
              <a:off x="6194414" y="2896814"/>
              <a:ext cx="4832372" cy="2871950"/>
            </p:xfrm>
            <a:graphic>
              <a:graphicData uri="http://schemas.openxmlformats.org/drawingml/2006/table">
                <a:tbl>
                  <a:tblPr firstRow="1" firstCol="1">
                    <a:tableStyleId>{5C22544A-7EE6-4342-B048-85BDC9FD1C3A}</a:tableStyleId>
                  </a:tblPr>
                  <a:tblGrid>
                    <a:gridCol w="1989800">
                      <a:extLst>
                        <a:ext uri="{9D8B030D-6E8A-4147-A177-3AD203B41FA5}">
                          <a16:colId xmlns:a16="http://schemas.microsoft.com/office/drawing/2014/main" val="2448269043"/>
                        </a:ext>
                      </a:extLst>
                    </a:gridCol>
                    <a:gridCol w="1421286">
                      <a:extLst>
                        <a:ext uri="{9D8B030D-6E8A-4147-A177-3AD203B41FA5}">
                          <a16:colId xmlns:a16="http://schemas.microsoft.com/office/drawing/2014/main" val="2883874883"/>
                        </a:ext>
                      </a:extLst>
                    </a:gridCol>
                    <a:gridCol w="1421286">
                      <a:extLst>
                        <a:ext uri="{9D8B030D-6E8A-4147-A177-3AD203B41FA5}">
                          <a16:colId xmlns:a16="http://schemas.microsoft.com/office/drawing/2014/main" val="3037737956"/>
                        </a:ext>
                      </a:extLst>
                    </a:gridCol>
                  </a:tblGrid>
                  <a:tr h="3383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GRB</a:t>
                          </a:r>
                          <a:endParaRPr lang="fr-FR" sz="16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140773" t="-3571" r="-102146" b="-77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240773" t="-3571" r="-2146" b="-7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5066786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170714A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459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0.793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44902179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141121A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481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1.47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92292635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130925A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5000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0.348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54669035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121027A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6000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1.773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69732093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111215A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b="0" i="1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373</a:t>
                          </a:r>
                          <a:endParaRPr lang="fr-FR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2.1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31778127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111209A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13000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0.677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841101948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101225A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7000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0.847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03911477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100316D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1300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0.0591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39268418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>
                              <a:effectLst/>
                            </a:rPr>
                            <a:t>GRB 090417B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2130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0.345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04720013"/>
                      </a:ext>
                    </a:extLst>
                  </a:tr>
                  <a:tr h="25336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fr-FR" sz="1600" b="0" u="none" strike="noStrike" dirty="0">
                              <a:effectLst/>
                            </a:rPr>
                            <a:t>GRB </a:t>
                          </a:r>
                          <a:r>
                            <a:rPr lang="fr-FR" sz="1600" b="0" u="none" strike="noStrike" dirty="0" smtClean="0">
                              <a:effectLst/>
                            </a:rPr>
                            <a:t>060218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>
                              <a:effectLst/>
                            </a:rPr>
                            <a:t>2100</a:t>
                          </a:r>
                          <a:endParaRPr lang="fr-FR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fr-FR" sz="1600" u="none" strike="noStrike" dirty="0">
                              <a:effectLst/>
                            </a:rPr>
                            <a:t>0.03342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5474151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/>
          <p:cNvSpPr/>
          <p:nvPr/>
        </p:nvSpPr>
        <p:spPr>
          <a:xfrm>
            <a:off x="443319" y="5964626"/>
            <a:ext cx="10474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Etude de la détectabilité de ces sursauts par ECLAIRs 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/>
              <a:t>Simulation </a:t>
            </a:r>
            <a:r>
              <a:rPr lang="fr-FR" dirty="0" smtClean="0"/>
              <a:t>à </a:t>
            </a:r>
            <a:r>
              <a:rPr lang="fr-FR" dirty="0"/>
              <a:t>1000 positions isotropes dans le champ de vue. 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63487" y="2358200"/>
            <a:ext cx="4602507" cy="3508495"/>
            <a:chOff x="463487" y="2260269"/>
            <a:chExt cx="4602507" cy="3508495"/>
          </a:xfrm>
        </p:grpSpPr>
        <p:pic>
          <p:nvPicPr>
            <p:cNvPr id="6" name="Image 1"/>
            <p:cNvPicPr/>
            <p:nvPr/>
          </p:nvPicPr>
          <p:blipFill>
            <a:blip r:embed="rId4"/>
            <a:stretch/>
          </p:blipFill>
          <p:spPr>
            <a:xfrm>
              <a:off x="463487" y="2260269"/>
              <a:ext cx="4602507" cy="35084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911427" y="5001381"/>
              <a:ext cx="186140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/>
                <a:t>(</a:t>
              </a:r>
              <a:r>
                <a:rPr lang="fr-FR" sz="1600" i="1" dirty="0" err="1"/>
                <a:t>Levan</a:t>
              </a:r>
              <a:r>
                <a:rPr lang="fr-FR" sz="1600" i="1" dirty="0"/>
                <a:t> et al., 2013</a:t>
              </a:r>
              <a:r>
                <a:rPr lang="fr-FR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062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Détection par le </a:t>
            </a:r>
            <a:r>
              <a:rPr lang="fr-FR" i="1" dirty="0" smtClean="0"/>
              <a:t>trigger</a:t>
            </a:r>
            <a:r>
              <a:rPr lang="fr-FR" dirty="0" smtClean="0"/>
              <a:t> image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32</a:t>
            </a:fld>
            <a:endParaRPr lang="fr-FR" dirty="0"/>
          </a:p>
        </p:txBody>
      </p:sp>
      <p:pic>
        <p:nvPicPr>
          <p:cNvPr id="5" name="Image 1"/>
          <p:cNvPicPr/>
          <p:nvPr/>
        </p:nvPicPr>
        <p:blipFill>
          <a:blip r:embed="rId3"/>
          <a:stretch/>
        </p:blipFill>
        <p:spPr>
          <a:xfrm>
            <a:off x="479788" y="793787"/>
            <a:ext cx="3984760" cy="5977289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464548" y="907051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Les 10 sursauts sont toujours détectés au centre du champ de vue d’ECLAIRs.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966601" y="5721607"/>
                <a:ext cx="2497947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20.48 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601" y="5721607"/>
                <a:ext cx="2497947" cy="390748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/>
          <p:cNvGrpSpPr/>
          <p:nvPr/>
        </p:nvGrpSpPr>
        <p:grpSpPr>
          <a:xfrm>
            <a:off x="5908280" y="1553382"/>
            <a:ext cx="5651373" cy="4497671"/>
            <a:chOff x="5908280" y="1553382"/>
            <a:chExt cx="5651373" cy="4497671"/>
          </a:xfrm>
        </p:grpSpPr>
        <p:pic>
          <p:nvPicPr>
            <p:cNvPr id="6" name="Image 1"/>
            <p:cNvPicPr/>
            <p:nvPr/>
          </p:nvPicPr>
          <p:blipFill>
            <a:blip r:embed="rId5"/>
            <a:stretch/>
          </p:blipFill>
          <p:spPr>
            <a:xfrm>
              <a:off x="5908280" y="1998545"/>
              <a:ext cx="5404640" cy="4052508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844145" y="1852436"/>
              <a:ext cx="47155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smtClean="0">
                  <a:solidFill>
                    <a:srgbClr val="000000"/>
                  </a:solidFill>
                </a:rPr>
                <a:t> 46°                 37°                32°    26°      18°    0</a:t>
              </a:r>
              <a:r>
                <a:rPr lang="fr-FR" sz="1600" dirty="0">
                  <a:solidFill>
                    <a:srgbClr val="000000"/>
                  </a:solidFill>
                </a:rPr>
                <a:t>° </a:t>
              </a:r>
              <a:endParaRPr lang="fr-FR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09171" y="1553382"/>
              <a:ext cx="6927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err="1" smtClean="0">
                  <a:solidFill>
                    <a:srgbClr val="000000"/>
                  </a:solidFill>
                </a:rPr>
                <a:t>Theta</a:t>
              </a:r>
              <a:r>
                <a:rPr lang="fr-FR" sz="1600" dirty="0" smtClean="0">
                  <a:solidFill>
                    <a:srgbClr val="000000"/>
                  </a:solidFill>
                </a:rPr>
                <a:t> 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141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872465" y="1932458"/>
            <a:ext cx="10544835" cy="3514663"/>
            <a:chOff x="1343472" y="332656"/>
            <a:chExt cx="8999280" cy="2999520"/>
          </a:xfrm>
        </p:grpSpPr>
        <p:pic>
          <p:nvPicPr>
            <p:cNvPr id="5" name="Image 1"/>
            <p:cNvPicPr/>
            <p:nvPr/>
          </p:nvPicPr>
          <p:blipFill>
            <a:blip r:embed="rId2"/>
            <a:stretch/>
          </p:blipFill>
          <p:spPr>
            <a:xfrm>
              <a:off x="1343472" y="332656"/>
              <a:ext cx="8999280" cy="2999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CustomShape 1"/>
            <p:cNvSpPr/>
            <p:nvPr/>
          </p:nvSpPr>
          <p:spPr>
            <a:xfrm>
              <a:off x="1343472" y="528137"/>
              <a:ext cx="89992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fr-FR" b="0" strike="noStrike" spc="-1" dirty="0">
                  <a:solidFill>
                    <a:srgbClr val="000000"/>
                  </a:solidFill>
                </a:rPr>
                <a:t>GRB 111209A</a:t>
              </a:r>
              <a:endParaRPr lang="fr-FR" b="0" strike="noStrike" spc="-1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par le </a:t>
            </a:r>
            <a:r>
              <a:rPr lang="fr-FR" i="1" dirty="0"/>
              <a:t>trigger</a:t>
            </a:r>
            <a:r>
              <a:rPr lang="fr-FR" dirty="0"/>
              <a:t> </a:t>
            </a:r>
            <a:r>
              <a:rPr lang="fr-FR" dirty="0" smtClean="0"/>
              <a:t>image en fonction de la distance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33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32384" y="9471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Transport de la courbe de lumière et du spectre à une plus grande distance  </a:t>
            </a:r>
            <a:r>
              <a:rPr lang="fr-FR" dirty="0" smtClean="0"/>
              <a:t>(code </a:t>
            </a:r>
            <a:r>
              <a:rPr lang="fr-FR" i="1" dirty="0" err="1" smtClean="0"/>
              <a:t>movegrb</a:t>
            </a:r>
            <a:r>
              <a:rPr lang="fr-FR" dirty="0" smtClean="0"/>
              <a:t>, </a:t>
            </a:r>
            <a:r>
              <a:rPr lang="fr-FR" dirty="0" err="1" smtClean="0"/>
              <a:t>Antier</a:t>
            </a:r>
            <a:r>
              <a:rPr lang="fr-FR" dirty="0" smtClean="0"/>
              <a:t>, Bocquier, Daigne)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699469" y="5708140"/>
            <a:ext cx="10793062" cy="387191"/>
          </a:xfrm>
          <a:prstGeom prst="roundRect">
            <a:avLst>
              <a:gd name="adj" fmla="val 83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/>
              <a:t>Les détections se concentrent au centre du champ de vue et sur les tranches de temps les plus longues.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05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par le </a:t>
            </a:r>
            <a:r>
              <a:rPr lang="fr-FR" i="1" dirty="0"/>
              <a:t>trigger</a:t>
            </a:r>
            <a:r>
              <a:rPr lang="fr-FR" dirty="0"/>
              <a:t> image en fonction de la distance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34</a:t>
            </a:fld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536336" y="2833011"/>
            <a:ext cx="4109511" cy="2090261"/>
          </a:xfrm>
          <a:prstGeom prst="roundRect">
            <a:avLst>
              <a:gd name="adj" fmla="val 52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/>
              <a:t>Fraction de détection des 10 sursauts </a:t>
            </a:r>
            <a:r>
              <a:rPr lang="fr-FR" b="1" dirty="0" smtClean="0">
                <a:solidFill>
                  <a:schemeClr val="accent1"/>
                </a:solidFill>
              </a:rPr>
              <a:t>ultra-longs</a:t>
            </a:r>
            <a:r>
              <a:rPr lang="fr-FR" dirty="0" smtClean="0"/>
              <a:t> en fonction du </a:t>
            </a:r>
            <a:r>
              <a:rPr lang="fr-FR" dirty="0" err="1" smtClean="0"/>
              <a:t>redshift</a:t>
            </a:r>
            <a:r>
              <a:rPr lang="fr-FR" dirty="0" smtClean="0"/>
              <a:t> (par rapport au 1000 simulation).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Les sursauts visibles le plus loin avec ECLAIRs sont aussi les plus brillants vu par </a:t>
            </a:r>
            <a:r>
              <a:rPr lang="fr-FR" dirty="0" smtClean="0"/>
              <a:t>Swift/BAT.</a:t>
            </a:r>
          </a:p>
        </p:txBody>
      </p:sp>
      <p:grpSp>
        <p:nvGrpSpPr>
          <p:cNvPr id="60" name="Groupe 59"/>
          <p:cNvGrpSpPr/>
          <p:nvPr/>
        </p:nvGrpSpPr>
        <p:grpSpPr>
          <a:xfrm>
            <a:off x="5268497" y="933109"/>
            <a:ext cx="6456966" cy="5423241"/>
            <a:chOff x="5198158" y="1115671"/>
            <a:chExt cx="6456966" cy="5423241"/>
          </a:xfrm>
        </p:grpSpPr>
        <p:grpSp>
          <p:nvGrpSpPr>
            <p:cNvPr id="23" name="Groupe 22"/>
            <p:cNvGrpSpPr/>
            <p:nvPr/>
          </p:nvGrpSpPr>
          <p:grpSpPr>
            <a:xfrm>
              <a:off x="5198158" y="1762002"/>
              <a:ext cx="6367685" cy="4776910"/>
              <a:chOff x="2424452" y="847706"/>
              <a:chExt cx="7343096" cy="5508644"/>
            </a:xfrm>
          </p:grpSpPr>
          <p:pic>
            <p:nvPicPr>
              <p:cNvPr id="5" name="Image 1"/>
              <p:cNvPicPr/>
              <p:nvPr/>
            </p:nvPicPr>
            <p:blipFill>
              <a:blip r:embed="rId3"/>
              <a:stretch/>
            </p:blipFill>
            <p:spPr>
              <a:xfrm>
                <a:off x="2424452" y="847706"/>
                <a:ext cx="7343096" cy="550864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Ellipse 10"/>
              <p:cNvSpPr/>
              <p:nvPr/>
            </p:nvSpPr>
            <p:spPr>
              <a:xfrm>
                <a:off x="3628412" y="1706880"/>
                <a:ext cx="213360" cy="213360"/>
              </a:xfrm>
              <a:prstGeom prst="ellipse">
                <a:avLst/>
              </a:prstGeom>
              <a:solidFill>
                <a:srgbClr val="269E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3628412" y="1832130"/>
                <a:ext cx="213360" cy="213360"/>
              </a:xfrm>
              <a:prstGeom prst="ellipse">
                <a:avLst/>
              </a:prstGeom>
              <a:solidFill>
                <a:srgbClr val="BBBC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3299460" y="1725450"/>
                <a:ext cx="213360" cy="21336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3246120" y="2109780"/>
                <a:ext cx="213360" cy="213360"/>
              </a:xfrm>
              <a:prstGeom prst="ellipse">
                <a:avLst/>
              </a:prstGeom>
              <a:solidFill>
                <a:srgbClr val="17BE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4161166" y="2117400"/>
                <a:ext cx="213360" cy="213360"/>
              </a:xfrm>
              <a:prstGeom prst="ellipse">
                <a:avLst/>
              </a:prstGeom>
              <a:solidFill>
                <a:srgbClr val="2B7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4024652" y="1706880"/>
                <a:ext cx="213360" cy="213360"/>
              </a:xfrm>
              <a:prstGeom prst="ellipse">
                <a:avLst/>
              </a:prstGeom>
              <a:solidFill>
                <a:srgbClr val="8C56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4229746" y="2849071"/>
                <a:ext cx="213360" cy="213360"/>
              </a:xfrm>
              <a:prstGeom prst="ellipse">
                <a:avLst/>
              </a:prstGeom>
              <a:solidFill>
                <a:srgbClr val="E377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5749259" y="2029278"/>
                <a:ext cx="213360" cy="213360"/>
              </a:xfrm>
              <a:prstGeom prst="ellipse">
                <a:avLst/>
              </a:prstGeom>
              <a:solidFill>
                <a:srgbClr val="9467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4993619" y="1869413"/>
                <a:ext cx="213360" cy="213360"/>
              </a:xfrm>
              <a:prstGeom prst="ellipse">
                <a:avLst/>
              </a:prstGeom>
              <a:solidFill>
                <a:srgbClr val="FF7F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52387" y="1839250"/>
                <a:ext cx="213360" cy="213360"/>
              </a:xfrm>
              <a:prstGeom prst="ellipse">
                <a:avLst/>
              </a:prstGeom>
              <a:solidFill>
                <a:srgbClr val="D627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8266337" y="1115671"/>
              <a:ext cx="3388787" cy="646331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Décalage des sursauts détectés par </a:t>
              </a:r>
              <a:r>
                <a:rPr lang="fr-FR" i="1" dirty="0" smtClean="0"/>
                <a:t>Swift</a:t>
              </a:r>
              <a:r>
                <a:rPr lang="fr-FR" dirty="0" smtClean="0"/>
                <a:t>/BAT.</a:t>
              </a:r>
              <a:endParaRPr lang="fr-FR" dirty="0"/>
            </a:p>
          </p:txBody>
        </p:sp>
        <p:cxnSp>
          <p:nvCxnSpPr>
            <p:cNvPr id="8" name="Connecteur en arc 7"/>
            <p:cNvCxnSpPr>
              <a:stCxn id="6" idx="2"/>
              <a:endCxn id="19" idx="0"/>
            </p:cNvCxnSpPr>
            <p:nvPr/>
          </p:nvCxnSpPr>
          <p:spPr>
            <a:xfrm rot="5400000">
              <a:off x="8554971" y="1380860"/>
              <a:ext cx="1024619" cy="1786903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en arc 9"/>
            <p:cNvCxnSpPr>
              <a:stCxn id="6" idx="2"/>
              <a:endCxn id="21" idx="0"/>
            </p:cNvCxnSpPr>
            <p:nvPr/>
          </p:nvCxnSpPr>
          <p:spPr>
            <a:xfrm rot="5400000">
              <a:off x="8465287" y="1126390"/>
              <a:ext cx="859833" cy="2131057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24"/>
            <p:cNvCxnSpPr>
              <a:stCxn id="6" idx="2"/>
              <a:endCxn id="20" idx="0"/>
            </p:cNvCxnSpPr>
            <p:nvPr/>
          </p:nvCxnSpPr>
          <p:spPr>
            <a:xfrm rot="5400000">
              <a:off x="8296652" y="983913"/>
              <a:ext cx="885990" cy="2442168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6"/>
            <p:cNvCxnSpPr>
              <a:stCxn id="6" idx="1"/>
              <a:endCxn id="13" idx="0"/>
            </p:cNvCxnSpPr>
            <p:nvPr/>
          </p:nvCxnSpPr>
          <p:spPr>
            <a:xfrm rot="10800000" flipV="1">
              <a:off x="6049445" y="1438836"/>
              <a:ext cx="2216892" cy="1084315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8"/>
            <p:cNvCxnSpPr>
              <a:stCxn id="6" idx="1"/>
              <a:endCxn id="11" idx="0"/>
            </p:cNvCxnSpPr>
            <p:nvPr/>
          </p:nvCxnSpPr>
          <p:spPr>
            <a:xfrm rot="10800000" flipV="1">
              <a:off x="6334701" y="1438837"/>
              <a:ext cx="1931636" cy="1068212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rc 30"/>
            <p:cNvCxnSpPr>
              <a:stCxn id="6" idx="1"/>
              <a:endCxn id="16" idx="0"/>
            </p:cNvCxnSpPr>
            <p:nvPr/>
          </p:nvCxnSpPr>
          <p:spPr>
            <a:xfrm rot="10800000" flipV="1">
              <a:off x="6678307" y="1438837"/>
              <a:ext cx="1588030" cy="1068212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rc 32"/>
            <p:cNvCxnSpPr>
              <a:stCxn id="6" idx="1"/>
              <a:endCxn id="12" idx="7"/>
            </p:cNvCxnSpPr>
            <p:nvPr/>
          </p:nvCxnSpPr>
          <p:spPr>
            <a:xfrm rot="10800000" flipV="1">
              <a:off x="6400115" y="1438836"/>
              <a:ext cx="1866222" cy="1203919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en arc 34"/>
            <p:cNvCxnSpPr>
              <a:stCxn id="6" idx="1"/>
              <a:endCxn id="14" idx="0"/>
            </p:cNvCxnSpPr>
            <p:nvPr/>
          </p:nvCxnSpPr>
          <p:spPr>
            <a:xfrm rot="10800000" flipV="1">
              <a:off x="6003191" y="1438836"/>
              <a:ext cx="2263146" cy="1417593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en arc 36"/>
            <p:cNvCxnSpPr>
              <a:stCxn id="6" idx="1"/>
              <a:endCxn id="15" idx="0"/>
            </p:cNvCxnSpPr>
            <p:nvPr/>
          </p:nvCxnSpPr>
          <p:spPr>
            <a:xfrm rot="10800000" flipV="1">
              <a:off x="6796689" y="1438836"/>
              <a:ext cx="1469649" cy="1424201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en arc 38"/>
            <p:cNvCxnSpPr>
              <a:stCxn id="6" idx="1"/>
              <a:endCxn id="17" idx="0"/>
            </p:cNvCxnSpPr>
            <p:nvPr/>
          </p:nvCxnSpPr>
          <p:spPr>
            <a:xfrm rot="10800000" flipV="1">
              <a:off x="6856159" y="1438836"/>
              <a:ext cx="1410179" cy="2058681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3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Estimation du taux de détection pour ECLAIRs : méthode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68" y="1412776"/>
                <a:ext cx="11596264" cy="45654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b="1" dirty="0" smtClean="0"/>
                  <a:t>Pour chaque instrument (BAT et ECLAIRs) :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Calcul de l’horizon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fr-FR" dirty="0" smtClean="0"/>
                  <a:t> de chaque sursaut (décalage spectral pour lequel le sursaut n’est plus visible dans le centre du champ de vue).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Calcul du nombre de sursauts à une distance inférieure à l’horizon.</a:t>
                </a:r>
                <a:endParaRPr lang="fr-FR" i="1" dirty="0" smtClean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  <a:buClr>
                    <a:schemeClr val="accent1"/>
                  </a:buClr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nary>
                      <m:naryPr>
                        <m:limLoc m:val="undOvr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sup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𝑆𝐹𝑅</m:t>
                        </m:r>
                        <m:d>
                          <m:d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𝑑𝑉</m:t>
                            </m:r>
                            <m:d>
                              <m:dPr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num>
                          <m:den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𝑑𝑧</m:t>
                            </m:r>
                          </m:den>
                        </m:f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fr-FR" dirty="0" smtClean="0"/>
                  <a:t>  avec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𝑆𝐹𝑅</m:t>
                    </m:r>
                  </m:oMath>
                </a14:m>
                <a:r>
                  <a:rPr lang="fr-FR" dirty="0" smtClean="0"/>
                  <a:t> taux de formation stellaire </a:t>
                </a:r>
                <a:r>
                  <a:rPr lang="fr-FR" sz="1600" dirty="0" smtClean="0"/>
                  <a:t>(</a:t>
                </a:r>
                <a:r>
                  <a:rPr lang="fr-FR" sz="1600" i="1" dirty="0" smtClean="0"/>
                  <a:t>Atteia et al., 2017</a:t>
                </a:r>
                <a:r>
                  <a:rPr lang="fr-FR" sz="1600" dirty="0" smtClean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Rapport entre ce nombre pour BAT et ECLAIRs.</a:t>
                </a:r>
              </a:p>
              <a:p>
                <a:pPr>
                  <a:lnSpc>
                    <a:spcPct val="150000"/>
                  </a:lnSpc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𝐸𝐶𝐿𝐴𝐼𝑅𝑠</m:t>
                              </m:r>
                            </m:e>
                          </m:d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𝐵𝐴𝑇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dirty="0" smtClean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fr-FR" dirty="0"/>
                  <a:t>pour </a:t>
                </a:r>
                <a:r>
                  <a:rPr lang="fr-FR" dirty="0" smtClean="0"/>
                  <a:t>chaque sursaut : combien </a:t>
                </a:r>
                <a:r>
                  <a:rPr lang="fr-FR" dirty="0"/>
                  <a:t>de fois plus de sursauts de ce type ECLAIRs peut détecter par rapport à </a:t>
                </a:r>
                <a:r>
                  <a:rPr lang="fr-FR" dirty="0" smtClean="0"/>
                  <a:t>BAT.</a:t>
                </a:r>
                <a:endParaRPr lang="fr-FR" dirty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68" y="1412776"/>
                <a:ext cx="11596264" cy="4565417"/>
              </a:xfrm>
              <a:prstGeom prst="rect">
                <a:avLst/>
              </a:prstGeom>
              <a:blipFill>
                <a:blip r:embed="rId3"/>
                <a:stretch>
                  <a:fillRect l="-4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33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Horizon de </a:t>
                </a:r>
                <a:r>
                  <a:rPr lang="fr-FR" i="1" dirty="0" smtClean="0"/>
                  <a:t>Swift</a:t>
                </a:r>
                <a:r>
                  <a:rPr lang="fr-FR" dirty="0" smtClean="0"/>
                  <a:t>/BAT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𝑩𝑨𝑻</m:t>
                    </m:r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36</a:t>
            </a:fld>
            <a:endParaRPr lang="fr-FR" dirty="0"/>
          </a:p>
        </p:txBody>
      </p:sp>
      <p:pic>
        <p:nvPicPr>
          <p:cNvPr id="5" name="Image 1"/>
          <p:cNvPicPr/>
          <p:nvPr/>
        </p:nvPicPr>
        <p:blipFill>
          <a:blip r:embed="rId3"/>
          <a:stretch/>
        </p:blipFill>
        <p:spPr>
          <a:xfrm>
            <a:off x="2135560" y="2270144"/>
            <a:ext cx="8280590" cy="396506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338699" y="1052736"/>
                <a:ext cx="63715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Transport des courbes de lumière </a:t>
                </a:r>
                <a:r>
                  <a:rPr lang="fr-FR" dirty="0"/>
                  <a:t>de </a:t>
                </a:r>
                <a:r>
                  <a:rPr lang="fr-FR" dirty="0" smtClean="0"/>
                  <a:t>BAT en fonction de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FR" dirty="0" smtClean="0"/>
                  <a:t>.</a:t>
                </a:r>
                <a:endParaRPr lang="fr-FR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/>
                  <a:t>Estimation du SNR </a:t>
                </a:r>
                <a:r>
                  <a:rPr lang="fr-FR" dirty="0" smtClean="0"/>
                  <a:t>de Swift/BAT dans </a:t>
                </a:r>
                <a:r>
                  <a:rPr lang="fr-FR" dirty="0"/>
                  <a:t>l’axe </a:t>
                </a:r>
                <a:r>
                  <a:rPr lang="fr-FR" dirty="0" smtClean="0"/>
                  <a:t>pour chaque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FR" dirty="0" smtClean="0"/>
                  <a:t>. </a:t>
                </a:r>
                <a:r>
                  <a:rPr lang="fr-FR" sz="1600" dirty="0" smtClean="0"/>
                  <a:t>(même seuil de détection </a:t>
                </a:r>
                <a:r>
                  <a:rPr lang="fr-FR" sz="1600" dirty="0" err="1" smtClean="0"/>
                  <a:t>qu’ECLAIRs</a:t>
                </a:r>
                <a:r>
                  <a:rPr lang="fr-FR" sz="1600" dirty="0"/>
                  <a:t> </a:t>
                </a:r>
                <a:r>
                  <a:rPr lang="fr-FR" sz="1600" dirty="0" smtClean="0"/>
                  <a:t>: 6.5)</a:t>
                </a:r>
                <a:r>
                  <a:rPr lang="fr-FR" dirty="0" smtClean="0"/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99" y="1052736"/>
                <a:ext cx="6371590" cy="923330"/>
              </a:xfrm>
              <a:prstGeom prst="rect">
                <a:avLst/>
              </a:prstGeom>
              <a:blipFill>
                <a:blip r:embed="rId4"/>
                <a:stretch>
                  <a:fillRect l="-670" t="-3311" r="-670" b="-105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81914" y="1136587"/>
                <a:ext cx="4415119" cy="715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𝑓𝑐𝑓𝑜𝑣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𝑆𝑁𝑅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𝑐𝑜𝑑𝑖𝑛𝑔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914" y="1136587"/>
                <a:ext cx="4415119" cy="7153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535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Horizon de ECLAIRs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𝑬𝑪𝑳𝑨𝑰𝑹𝒔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37</a:t>
            </a:fld>
            <a:endParaRPr lang="fr-FR" dirty="0"/>
          </a:p>
        </p:txBody>
      </p:sp>
      <p:pic>
        <p:nvPicPr>
          <p:cNvPr id="7" name="Image 1"/>
          <p:cNvPicPr/>
          <p:nvPr/>
        </p:nvPicPr>
        <p:blipFill>
          <a:blip r:embed="rId3"/>
          <a:stretch/>
        </p:blipFill>
        <p:spPr>
          <a:xfrm>
            <a:off x="2265945" y="2242636"/>
            <a:ext cx="8201887" cy="410061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15078" y="849216"/>
                <a:ext cx="11976921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Simulation </a:t>
                </a:r>
                <a:r>
                  <a:rPr lang="fr-FR" dirty="0"/>
                  <a:t>au décalage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fr-FR" dirty="0" smtClean="0"/>
                  <a:t>.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Durée d’exposition restreinte (encadrement de la durée de déclenchement de </a:t>
                </a:r>
                <a:r>
                  <a:rPr lang="fr-FR" i="1" dirty="0" smtClean="0"/>
                  <a:t>Swift</a:t>
                </a:r>
                <a:r>
                  <a:rPr lang="fr-FR" dirty="0" smtClean="0"/>
                  <a:t>/BAT : valeur </a:t>
                </a:r>
                <a:r>
                  <a:rPr lang="fr-FR" i="1" dirty="0" err="1" smtClean="0"/>
                  <a:t>below</a:t>
                </a:r>
                <a:r>
                  <a:rPr lang="fr-FR" dirty="0" smtClean="0"/>
                  <a:t> et </a:t>
                </a:r>
                <a:r>
                  <a:rPr lang="fr-FR" i="1" dirty="0" err="1" smtClean="0"/>
                  <a:t>above</a:t>
                </a:r>
                <a:r>
                  <a:rPr lang="fr-FR" dirty="0" smtClean="0"/>
                  <a:t>).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Horizon atteint lorsque le sursaut n’est plus détecté que dans le champ de vue totalement codé.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78" y="849216"/>
                <a:ext cx="11976921" cy="1338828"/>
              </a:xfrm>
              <a:prstGeom prst="rect">
                <a:avLst/>
              </a:prstGeom>
              <a:blipFill>
                <a:blip r:embed="rId4"/>
                <a:stretch>
                  <a:fillRect l="-305" b="-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Estimation du taux de détection pour ECLAIRs : méthode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VI. Application : détection de sursauts ultra-longs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80092" y="993895"/>
                <a:ext cx="4614538" cy="4375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9 sursauts détectés par Swift/BAT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Environ 18 détectés par ECLAIRs 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Rapport global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1,97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−0,45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+0,26</m:t>
                        </m:r>
                      </m:sup>
                    </m:sSubSup>
                  </m:oMath>
                </a14:m>
                <a:r>
                  <a:rPr lang="fr-FR" dirty="0" smtClean="0"/>
                  <a:t>.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Corrections : </a:t>
                </a:r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Temps d’observation efficace d’ECLAIRs (avec Terre et SAA) : 56% vs 75% pour BAT. </a:t>
                </a:r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Champ de vue 2.04 sr vs 2.3 pour BAT.</a:t>
                </a:r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b="1" dirty="0" smtClean="0"/>
                  <a:t>Ratio global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𝟑𝟎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bSup>
                  </m:oMath>
                </a14:m>
                <a:endParaRPr lang="fr-FR" b="1" dirty="0" smtClean="0"/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fr-FR" b="1" dirty="0" smtClean="0"/>
              </a:p>
              <a:p>
                <a:pPr marL="742950" lvl="1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fr-FR" b="1" dirty="0"/>
              </a:p>
              <a:p>
                <a:pPr>
                  <a:buClr>
                    <a:schemeClr val="accent1"/>
                  </a:buClr>
                </a:pPr>
                <a:r>
                  <a:rPr lang="fr-FR" b="1" dirty="0" smtClean="0"/>
                  <a:t>Seuil bas sujet à un biais instrumental.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092" y="993895"/>
                <a:ext cx="4614538" cy="4375557"/>
              </a:xfrm>
              <a:prstGeom prst="rect">
                <a:avLst/>
              </a:prstGeom>
              <a:blipFill>
                <a:blip r:embed="rId3"/>
                <a:stretch>
                  <a:fillRect l="-1189" t="-557" b="-12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4350" y="5021581"/>
                <a:ext cx="4573069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fr-FR" b="1" dirty="0" smtClean="0"/>
                  <a:t>Rapport global avec un seuil bas différent de 4 </a:t>
                </a:r>
                <a:r>
                  <a:rPr lang="fr-FR" b="1" dirty="0" err="1" smtClean="0"/>
                  <a:t>keV</a:t>
                </a:r>
                <a:r>
                  <a:rPr lang="fr-FR" b="1" dirty="0" smtClean="0"/>
                  <a:t> :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7 </a:t>
                </a:r>
                <a:r>
                  <a:rPr lang="fr-FR" dirty="0" err="1" smtClean="0"/>
                  <a:t>keV</a:t>
                </a:r>
                <a:r>
                  <a:rPr lang="fr-FR" dirty="0" smtClean="0"/>
                  <a:t>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bSup>
                  </m:oMath>
                </a14:m>
                <a:endParaRPr lang="fr-FR" dirty="0" smtClean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10 </a:t>
                </a:r>
                <a:r>
                  <a:rPr lang="fr-FR" dirty="0" err="1" smtClean="0"/>
                  <a:t>keV</a:t>
                </a:r>
                <a:r>
                  <a:rPr lang="fr-FR" dirty="0" smtClean="0"/>
                  <a:t>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𝟗𝟕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𝟐𝟗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𝟏𝟖</m:t>
                        </m:r>
                      </m:sup>
                    </m:sSubSup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50" y="5021581"/>
                <a:ext cx="4573069" cy="1682640"/>
              </a:xfrm>
              <a:prstGeom prst="rect">
                <a:avLst/>
              </a:prstGeom>
              <a:blipFill>
                <a:blip r:embed="rId4"/>
                <a:stretch>
                  <a:fillRect l="-1200" t="-2174" b="-3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/>
          <p:cNvGrpSpPr/>
          <p:nvPr/>
        </p:nvGrpSpPr>
        <p:grpSpPr>
          <a:xfrm>
            <a:off x="174350" y="965943"/>
            <a:ext cx="7205742" cy="3923840"/>
            <a:chOff x="191344" y="1223609"/>
            <a:chExt cx="7205742" cy="392384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/>
            <a:srcRect l="30439" t="26577" r="20859" b="27862"/>
            <a:stretch/>
          </p:blipFill>
          <p:spPr>
            <a:xfrm>
              <a:off x="191344" y="1223609"/>
              <a:ext cx="6809582" cy="35816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85048" y="1263897"/>
              <a:ext cx="864096" cy="3456384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3811434" y="4720281"/>
                  <a:ext cx="3585652" cy="427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 smtClean="0">
                      <a:solidFill>
                        <a:schemeClr val="accent1"/>
                      </a:solidFill>
                    </a:rPr>
                    <a:t>Somme</a:t>
                  </a:r>
                  <a:r>
                    <a:rPr lang="fr-FR" b="0" dirty="0" smtClean="0"/>
                    <a:t> :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17,77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−4,03</m:t>
                          </m:r>
                        </m:sub>
                        <m:sup>
                          <m:r>
                            <a:rPr lang="fr-FR" b="0" i="0" dirty="0" smtClean="0">
                              <a:latin typeface="Cambria Math" panose="02040503050406030204" pitchFamily="18" charset="0"/>
                            </a:rPr>
                            <m:t>+2,38</m:t>
                          </m:r>
                        </m:sup>
                      </m:sSubSup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b="1" dirty="0" smtClean="0">
                      <a:solidFill>
                        <a:schemeClr val="accent1"/>
                      </a:solidFill>
                    </a:rPr>
                    <a:t> |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19,41</m:t>
                          </m:r>
                        </m:e>
                        <m:sub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−3,91</m:t>
                          </m:r>
                        </m:sub>
                        <m:sup>
                          <m:r>
                            <a:rPr lang="fr-FR" dirty="0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bSup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1434" y="4720281"/>
                  <a:ext cx="3585652" cy="427168"/>
                </a:xfrm>
                <a:prstGeom prst="rect">
                  <a:avLst/>
                </a:prstGeom>
                <a:blipFill>
                  <a:blip r:embed="rId6"/>
                  <a:stretch>
                    <a:fillRect l="-1361" b="-157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1119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et Perspectives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442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sursauts gamma : généralités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 Les sursauts gamma et la mission SVOM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pPr/>
              <a:t>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205712" y="762334"/>
                <a:ext cx="1178057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smtClean="0"/>
                  <a:t>1973 : Découverte fortuite de l’émission prompte en gamma </a:t>
                </a:r>
                <a:r>
                  <a:rPr lang="fr-FR" sz="1600" smtClean="0"/>
                  <a:t>(</a:t>
                </a:r>
                <a:r>
                  <a:rPr lang="fr-FR" sz="1600" i="1" smtClean="0"/>
                  <a:t>Klebesadel et al., 1973, Cline et al., 1973</a:t>
                </a:r>
                <a:r>
                  <a:rPr lang="fr-FR" sz="1600" smtClean="0"/>
                  <a:t>)</a:t>
                </a:r>
                <a:r>
                  <a:rPr lang="fr-FR" smtClean="0"/>
                  <a:t>.</a:t>
                </a:r>
                <a:endParaRPr lang="fr-FR" dirty="0" smtClean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smtClean="0"/>
                  <a:t>1991 : Lancement de </a:t>
                </a:r>
                <a:r>
                  <a:rPr lang="fr-FR" i="1" smtClean="0"/>
                  <a:t>CGRO </a:t>
                </a:r>
                <a:r>
                  <a:rPr lang="fr-FR" smtClean="0"/>
                  <a:t>(instrument BATSE)</a:t>
                </a:r>
                <a:endParaRPr lang="fr-FR" dirty="0" smtClean="0"/>
              </a:p>
              <a:p>
                <a:pPr marL="742950" lvl="1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Ø"/>
                </a:pPr>
                <a:r>
                  <a:rPr lang="fr-FR" smtClean="0"/>
                  <a:t>Les sursauts apparaissent de manière isotrope sur le ciel.</a:t>
                </a:r>
                <a:endParaRPr lang="fr-FR" dirty="0" smtClean="0"/>
              </a:p>
              <a:p>
                <a:pPr marL="742950" lvl="1" indent="-285750">
                  <a:lnSpc>
                    <a:spcPct val="150000"/>
                  </a:lnSpc>
                  <a:buClr>
                    <a:schemeClr val="accent1"/>
                  </a:buClr>
                  <a:buFont typeface="Wingdings" panose="05000000000000000000" pitchFamily="2" charset="2"/>
                  <a:buChar char="Ø"/>
                </a:pPr>
                <a:r>
                  <a:rPr lang="fr-FR" smtClean="0"/>
                  <a:t>Identification de deux familles de sursauts différentes selon la durée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90</m:t>
                        </m:r>
                      </m:sub>
                    </m:sSub>
                  </m:oMath>
                </a14:m>
                <a:r>
                  <a:rPr lang="fr-FR" dirty="0" smtClean="0"/>
                  <a:t> de l’émission prompte </a:t>
                </a:r>
                <a:r>
                  <a:rPr lang="fr-FR" sz="1600" dirty="0"/>
                  <a:t>(</a:t>
                </a:r>
                <a:r>
                  <a:rPr lang="fr-FR" sz="1600" i="1" err="1"/>
                  <a:t>Kouveliotou</a:t>
                </a:r>
                <a:r>
                  <a:rPr lang="fr-FR" sz="1600" i="1"/>
                  <a:t> </a:t>
                </a:r>
                <a:r>
                  <a:rPr lang="fr-FR" sz="1600" i="1" smtClean="0"/>
                  <a:t>et </a:t>
                </a:r>
                <a:r>
                  <a:rPr lang="fr-FR" sz="1600" i="1" dirty="0"/>
                  <a:t>al., 1993</a:t>
                </a:r>
                <a:r>
                  <a:rPr lang="fr-FR" sz="1600" dirty="0" smtClean="0"/>
                  <a:t>).</a:t>
                </a:r>
                <a:endParaRPr lang="fr-FR" dirty="0" smtClean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12" y="762334"/>
                <a:ext cx="11780576" cy="2123658"/>
              </a:xfrm>
              <a:prstGeom prst="rect">
                <a:avLst/>
              </a:prstGeom>
              <a:blipFill>
                <a:blip r:embed="rId3"/>
                <a:stretch>
                  <a:fillRect l="-362" b="-5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205712" y="3099637"/>
                <a:ext cx="11289602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1997 : </a:t>
                </a:r>
                <a:r>
                  <a:rPr lang="fr-FR" i="1" dirty="0" err="1"/>
                  <a:t>BeppoSax</a:t>
                </a:r>
                <a:r>
                  <a:rPr lang="fr-FR" dirty="0"/>
                  <a:t> découvre l’émission rémanente des sursauts gamma en rayons X  </a:t>
                </a:r>
                <a:r>
                  <a:rPr lang="fr-FR" sz="1600" dirty="0"/>
                  <a:t>(</a:t>
                </a:r>
                <a:r>
                  <a:rPr lang="fr-FR" sz="1600" i="1" dirty="0"/>
                  <a:t>Costa et al., 1997, van </a:t>
                </a:r>
                <a:r>
                  <a:rPr lang="fr-FR" sz="1600" i="1" dirty="0" err="1"/>
                  <a:t>Paradijs</a:t>
                </a:r>
                <a:r>
                  <a:rPr lang="fr-FR" sz="1600" i="1" dirty="0"/>
                  <a:t> et al., 1997</a:t>
                </a:r>
                <a:r>
                  <a:rPr lang="fr-FR" sz="1600" dirty="0" smtClean="0"/>
                  <a:t>)</a:t>
                </a:r>
                <a:r>
                  <a:rPr lang="fr-FR" dirty="0" smtClean="0"/>
                  <a:t>.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1997 : Première mesure de la distance d’un sursauts gamma : GRB 970508 à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=0.835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sz="1600" dirty="0" smtClean="0"/>
                  <a:t>(</a:t>
                </a:r>
                <a:r>
                  <a:rPr lang="fr-FR" sz="1600" i="1" dirty="0"/>
                  <a:t>Metzger et al., 1997</a:t>
                </a:r>
                <a:r>
                  <a:rPr lang="fr-FR" sz="1600" dirty="0" smtClean="0"/>
                  <a:t>)</a:t>
                </a:r>
                <a:r>
                  <a:rPr lang="fr-FR" dirty="0" smtClean="0"/>
                  <a:t>.</a:t>
                </a:r>
                <a:endParaRPr lang="fr-FR" dirty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2004 : Lancement de la mission </a:t>
                </a:r>
                <a:r>
                  <a:rPr lang="fr-FR" i="1" dirty="0" smtClean="0"/>
                  <a:t>Swift</a:t>
                </a:r>
                <a:r>
                  <a:rPr lang="fr-FR" dirty="0" smtClean="0"/>
                  <a:t>.</a:t>
                </a:r>
                <a:endParaRPr lang="fr-FR" dirty="0"/>
              </a:p>
              <a:p>
                <a:pPr marL="285750" indent="-285750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fr-FR" dirty="0"/>
                  <a:t>2013 : Une nouvelle famille de sursauts ultra-longs ? </a:t>
                </a:r>
                <a:r>
                  <a:rPr lang="fr-FR" sz="1600" dirty="0"/>
                  <a:t>(</a:t>
                </a:r>
                <a:r>
                  <a:rPr lang="fr-FR" sz="1600" i="1" dirty="0" err="1"/>
                  <a:t>Levan</a:t>
                </a:r>
                <a:r>
                  <a:rPr lang="fr-FR" sz="1600" i="1" dirty="0"/>
                  <a:t> et al., 2013)</a:t>
                </a:r>
                <a:r>
                  <a:rPr lang="fr-FR" sz="1600" dirty="0"/>
                  <a:t> </a:t>
                </a:r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12" y="3099637"/>
                <a:ext cx="11289602" cy="2169825"/>
              </a:xfrm>
              <a:prstGeom prst="rect">
                <a:avLst/>
              </a:prstGeom>
              <a:blipFill>
                <a:blip r:embed="rId4"/>
                <a:stretch>
                  <a:fillRect l="-378" b="-14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43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40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5418" y="906601"/>
            <a:ext cx="120811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Caractérisation des perturbations pour l’imagerie longue exposition (CXB modulé par la Terre et sources connues)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élargissement de la distribution du SNR et maxima à haut SNR</a:t>
            </a:r>
            <a:r>
              <a:rPr lang="fr-FR" dirty="0" smtClean="0"/>
              <a:t>.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Etude des méthodes de traitement (correction et analyse des images) dont une </a:t>
            </a:r>
            <a:r>
              <a:rPr lang="fr-FR" b="1" dirty="0" smtClean="0">
                <a:solidFill>
                  <a:schemeClr val="accent1"/>
                </a:solidFill>
              </a:rPr>
              <a:t>nouvelle méthode à base d’ondelettes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sz="1600" b="1" i="1" dirty="0">
                <a:solidFill>
                  <a:srgbClr val="002060"/>
                </a:solidFill>
              </a:rPr>
              <a:t>Dagoneau </a:t>
            </a:r>
            <a:r>
              <a:rPr lang="fr-FR" sz="1600" b="1" i="1" dirty="0" smtClean="0">
                <a:solidFill>
                  <a:srgbClr val="002060"/>
                </a:solidFill>
              </a:rPr>
              <a:t>et </a:t>
            </a:r>
            <a:r>
              <a:rPr lang="fr-FR" sz="1600" b="1" i="1" dirty="0">
                <a:solidFill>
                  <a:srgbClr val="002060"/>
                </a:solidFill>
              </a:rPr>
              <a:t>al</a:t>
            </a:r>
            <a:r>
              <a:rPr lang="fr-FR" sz="1600" b="1" i="1" dirty="0" smtClean="0">
                <a:solidFill>
                  <a:srgbClr val="002060"/>
                </a:solidFill>
              </a:rPr>
              <a:t>., in </a:t>
            </a:r>
            <a:r>
              <a:rPr lang="fr-FR" sz="1600" b="1" i="1" dirty="0" err="1" smtClean="0">
                <a:solidFill>
                  <a:srgbClr val="002060"/>
                </a:solidFill>
              </a:rPr>
              <a:t>prep</a:t>
            </a:r>
            <a:r>
              <a:rPr lang="fr-FR" dirty="0" smtClean="0"/>
              <a:t>) qui ne demande pas d’hypothèse sur la forme du CXB </a:t>
            </a:r>
            <a:r>
              <a:rPr lang="fr-FR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implémentées dans le logiciel embarqué</a:t>
            </a:r>
            <a:r>
              <a:rPr lang="fr-FR" dirty="0" smtClean="0"/>
              <a:t>. 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Construction d’un catalogue de sources connues (</a:t>
            </a:r>
            <a:r>
              <a:rPr lang="fr-FR" sz="1600" b="1" i="1" dirty="0" smtClean="0">
                <a:solidFill>
                  <a:srgbClr val="002060"/>
                </a:solidFill>
              </a:rPr>
              <a:t>Dagoneau et al., 2020, A&amp;A</a:t>
            </a:r>
            <a:r>
              <a:rPr lang="fr-FR" dirty="0" smtClean="0"/>
              <a:t>) (caractérisation de l’influence et préparation de la correction à bord) </a:t>
            </a:r>
            <a:r>
              <a:rPr lang="fr-FR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utilisé par le logiciel embarqué</a:t>
            </a:r>
            <a:r>
              <a:rPr lang="fr-FR" dirty="0" smtClean="0">
                <a:sym typeface="Wingdings" panose="05000000000000000000" pitchFamily="2" charset="2"/>
              </a:rPr>
              <a:t>.</a:t>
            </a:r>
            <a:endParaRPr lang="fr-FR" dirty="0" smtClean="0"/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Application à l’imagerie longue exposition : gain par rapport à </a:t>
            </a:r>
            <a:r>
              <a:rPr lang="fr-FR" i="1" dirty="0" smtClean="0"/>
              <a:t>Swift</a:t>
            </a:r>
            <a:r>
              <a:rPr lang="fr-FR" dirty="0" smtClean="0"/>
              <a:t>/BAT pour ces sursauts détectés par </a:t>
            </a:r>
            <a:r>
              <a:rPr lang="fr-FR" dirty="0"/>
              <a:t>Swift (</a:t>
            </a:r>
            <a:r>
              <a:rPr lang="fr-FR" sz="1600" b="1" i="1" dirty="0">
                <a:solidFill>
                  <a:srgbClr val="002060"/>
                </a:solidFill>
              </a:rPr>
              <a:t>Dagoneau </a:t>
            </a:r>
            <a:r>
              <a:rPr lang="fr-FR" sz="1600" b="1" i="1" dirty="0" smtClean="0">
                <a:solidFill>
                  <a:srgbClr val="002060"/>
                </a:solidFill>
              </a:rPr>
              <a:t>et </a:t>
            </a:r>
            <a:r>
              <a:rPr lang="fr-FR" sz="1600" b="1" i="1" dirty="0">
                <a:solidFill>
                  <a:srgbClr val="002060"/>
                </a:solidFill>
              </a:rPr>
              <a:t>al</a:t>
            </a:r>
            <a:r>
              <a:rPr lang="fr-FR" sz="1600" b="1" i="1" dirty="0" smtClean="0">
                <a:solidFill>
                  <a:srgbClr val="002060"/>
                </a:solidFill>
              </a:rPr>
              <a:t>., </a:t>
            </a:r>
            <a:r>
              <a:rPr lang="fr-FR" sz="1600" b="1" i="1" dirty="0">
                <a:solidFill>
                  <a:srgbClr val="002060"/>
                </a:solidFill>
              </a:rPr>
              <a:t>2020, </a:t>
            </a:r>
            <a:r>
              <a:rPr lang="fr-FR" sz="1600" b="1" i="1" dirty="0" err="1" smtClean="0">
                <a:solidFill>
                  <a:srgbClr val="002060"/>
                </a:solidFill>
              </a:rPr>
              <a:t>ExpAstron</a:t>
            </a:r>
            <a:r>
              <a:rPr lang="fr-FR" dirty="0" smtClean="0"/>
              <a:t>) </a:t>
            </a:r>
            <a:r>
              <a:rPr lang="fr-FR" dirty="0"/>
              <a:t>.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SVOM ouvre un espace de découverte grâce à son seuil bas et à sa capacité d’imagerie longue exposition.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7962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 personnelles: post-doc à l’APC (équipe pipeline sol ECLAIRs)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Perspectives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41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97868" y="1263482"/>
            <a:ext cx="115962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Avant le lancement 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Interface entre logiciel embarqué et pipeline sol (ondelettes).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Préparation des outils pour la phase de mise à poste : validation des performances et réglages des paramètres de déclenchement.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Etude de l’imagerie très longue pose avec les données au sol (interface programme « </a:t>
            </a:r>
            <a:r>
              <a:rPr lang="fr-FR" dirty="0" err="1" smtClean="0"/>
              <a:t>Core</a:t>
            </a:r>
            <a:r>
              <a:rPr lang="fr-FR" dirty="0" smtClean="0"/>
              <a:t> » pour les sursauts gamma et « General » pour le ciel transitoire) : différences d’image.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b="1" dirty="0" smtClean="0"/>
              <a:t>Après </a:t>
            </a:r>
            <a:r>
              <a:rPr lang="fr-FR" b="1" dirty="0"/>
              <a:t>le lancement 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Traitement des premières données : analyse des méthodes d’imagerie en condition réelle.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dirty="0" err="1" smtClean="0"/>
              <a:t>Re-traitement</a:t>
            </a:r>
            <a:r>
              <a:rPr lang="fr-FR" dirty="0" smtClean="0"/>
              <a:t> des données brutes au sol pour ajuster les paramètres de déclenchement.</a:t>
            </a:r>
          </a:p>
        </p:txBody>
      </p:sp>
    </p:spTree>
    <p:extLst>
      <p:ext uri="{BB962C8B-B14F-4D97-AF65-F5344CB8AC3E}">
        <p14:creationId xmlns:p14="http://schemas.microsoft.com/office/powerpoint/2010/main" val="174598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618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7716981" y="945586"/>
            <a:ext cx="4070559" cy="3052919"/>
            <a:chOff x="4372621" y="2468581"/>
            <a:chExt cx="4799999" cy="3600000"/>
          </a:xfrm>
        </p:grpSpPr>
        <p:pic>
          <p:nvPicPr>
            <p:cNvPr id="21" name="Image 20" descr="distri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2621" y="2468581"/>
              <a:ext cx="4799999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e 21"/>
            <p:cNvGrpSpPr/>
            <p:nvPr/>
          </p:nvGrpSpPr>
          <p:grpSpPr>
            <a:xfrm>
              <a:off x="4874224" y="2685957"/>
              <a:ext cx="4026835" cy="2975291"/>
              <a:chOff x="4874224" y="2685957"/>
              <a:chExt cx="4026835" cy="2975291"/>
            </a:xfrm>
          </p:grpSpPr>
          <p:cxnSp>
            <p:nvCxnSpPr>
              <p:cNvPr id="23" name="Connecteur droit 22"/>
              <p:cNvCxnSpPr/>
              <p:nvPr/>
            </p:nvCxnSpPr>
            <p:spPr>
              <a:xfrm flipV="1">
                <a:off x="7104112" y="2685957"/>
                <a:ext cx="0" cy="2975291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flipH="1">
                <a:off x="6096000" y="3645024"/>
                <a:ext cx="1008112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>
                <a:off x="7104112" y="3068960"/>
                <a:ext cx="1008112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/>
              <p:cNvSpPr txBox="1"/>
              <p:nvPr/>
            </p:nvSpPr>
            <p:spPr>
              <a:xfrm>
                <a:off x="4874224" y="3144040"/>
                <a:ext cx="1822629" cy="48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accent1"/>
                    </a:solidFill>
                  </a:rPr>
                  <a:t>« Courts »</a:t>
                </a:r>
                <a:endParaRPr lang="fr-F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7249462" y="5085184"/>
                <a:ext cx="1651597" cy="487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accent1"/>
                    </a:solidFill>
                  </a:rPr>
                  <a:t>« Longs »</a:t>
                </a:r>
                <a:endParaRPr lang="fr-FR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4195052" y="3403643"/>
            <a:ext cx="4204855" cy="2907481"/>
            <a:chOff x="3960080" y="2954160"/>
            <a:chExt cx="4414750" cy="305261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95"/>
            <a:stretch/>
          </p:blipFill>
          <p:spPr>
            <a:xfrm rot="16200000">
              <a:off x="5040379" y="1873861"/>
              <a:ext cx="2254152" cy="441475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4118118" y="5231238"/>
              <a:ext cx="4098672" cy="77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Position des 2704 sursauts </a:t>
              </a:r>
            </a:p>
            <a:p>
              <a:pPr algn="ctr"/>
              <a:r>
                <a:rPr lang="fr-FR" sz="1400" dirty="0" smtClean="0"/>
                <a:t>détectés par CGRO/BATSE (20 </a:t>
              </a:r>
              <a:r>
                <a:rPr lang="fr-FR" sz="1400" dirty="0" err="1" smtClean="0"/>
                <a:t>keV</a:t>
              </a:r>
              <a:r>
                <a:rPr lang="fr-FR" sz="1400" dirty="0" smtClean="0"/>
                <a:t> – 1 MeV)</a:t>
              </a:r>
            </a:p>
            <a:p>
              <a:pPr algn="ctr"/>
              <a:r>
                <a:rPr lang="fr-FR" sz="1400" dirty="0"/>
                <a:t>(coordonnées galactiques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</p:grp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sursauts gamma : généralités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 Les sursauts gamma et la mission SVOM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431435" y="845212"/>
            <a:ext cx="4260296" cy="3092576"/>
            <a:chOff x="53013" y="2888047"/>
            <a:chExt cx="3907067" cy="2836165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3" y="2888047"/>
              <a:ext cx="3907067" cy="2836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53013" y="4638113"/>
              <a:ext cx="1607408" cy="773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Exemple d’un sursaut détecté par CGRO/BATSE </a:t>
              </a:r>
            </a:p>
            <a:p>
              <a:pPr algn="ctr"/>
              <a:r>
                <a:rPr lang="fr-FR" sz="1400" dirty="0" smtClean="0"/>
                <a:t>(20 </a:t>
              </a:r>
              <a:r>
                <a:rPr lang="fr-FR" sz="1400" dirty="0" err="1" smtClean="0"/>
                <a:t>keV</a:t>
              </a:r>
              <a:r>
                <a:rPr lang="fr-FR" sz="1400" dirty="0" smtClean="0"/>
                <a:t> – 1 MeV)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8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sursauts gamma : </a:t>
            </a:r>
            <a:r>
              <a:rPr lang="fr-FR" dirty="0" smtClean="0"/>
              <a:t>modèle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 Les sursauts gamma et la mission SVOM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199720" y="1206767"/>
            <a:ext cx="682175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/>
              <a:t>Destins stellaires :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Effondrement de certaines étoiles massives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sursaut « long ».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/>
              <a:t>Coalescence d’étoiles à neutrons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sursaut « court ».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fr-FR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fr-FR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fr-FR" b="1" dirty="0" smtClean="0">
                <a:sym typeface="Wingdings" panose="05000000000000000000" pitchFamily="2" charset="2"/>
              </a:rPr>
              <a:t>Accélérateur de particules cosmique :</a:t>
            </a:r>
            <a:endParaRPr lang="fr-FR" b="1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Formation d’un trou noir et d’un jet de matière focalisé ultra-relativiste.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 smtClean="0">
                <a:sym typeface="Wingdings" panose="05000000000000000000" pitchFamily="2" charset="2"/>
              </a:rPr>
              <a:t>Chocs dans le jet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émission « 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prompte</a:t>
            </a:r>
            <a:r>
              <a:rPr lang="fr-FR" dirty="0" smtClean="0">
                <a:sym typeface="Wingdings" panose="05000000000000000000" pitchFamily="2" charset="2"/>
              </a:rPr>
              <a:t> » de photons gamma.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>
                <a:sym typeface="Wingdings" panose="05000000000000000000" pitchFamily="2" charset="2"/>
              </a:rPr>
              <a:t>Chocs</a:t>
            </a:r>
            <a:r>
              <a:rPr lang="fr-FR" dirty="0" smtClean="0"/>
              <a:t> avec le milieu interstellaire 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ym typeface="Wingdings" panose="05000000000000000000" pitchFamily="2" charset="2"/>
              </a:rPr>
              <a:t> émission « </a:t>
            </a:r>
            <a:r>
              <a:rPr lang="fr-FR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rémanente</a:t>
            </a:r>
            <a:r>
              <a:rPr lang="fr-FR" dirty="0" smtClean="0">
                <a:sym typeface="Wingdings" panose="05000000000000000000" pitchFamily="2" charset="2"/>
              </a:rPr>
              <a:t> » dans toutes les longueurs d’onde (rayons X, visible, radio).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9" y="2043213"/>
            <a:ext cx="4680000" cy="26301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954" y="4785916"/>
            <a:ext cx="3384530" cy="4191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Modèle de la « boule de feu »</a:t>
            </a:r>
          </a:p>
        </p:txBody>
      </p:sp>
    </p:spTree>
    <p:extLst>
      <p:ext uri="{BB962C8B-B14F-4D97-AF65-F5344CB8AC3E}">
        <p14:creationId xmlns:p14="http://schemas.microsoft.com/office/powerpoint/2010/main" val="1428886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mission multi-longueurs d’onde </a:t>
            </a:r>
            <a:r>
              <a:rPr lang="fr-FR" dirty="0" smtClean="0"/>
              <a:t>SVOM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 Les sursauts gamma et la mission SVOM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7</a:t>
            </a:fld>
            <a:endParaRPr lang="fr-FR"/>
          </a:p>
        </p:txBody>
      </p:sp>
      <p:grpSp>
        <p:nvGrpSpPr>
          <p:cNvPr id="55" name="Groupe 54"/>
          <p:cNvGrpSpPr/>
          <p:nvPr/>
        </p:nvGrpSpPr>
        <p:grpSpPr>
          <a:xfrm>
            <a:off x="1559496" y="1763725"/>
            <a:ext cx="9718143" cy="4600806"/>
            <a:chOff x="1389961" y="1625672"/>
            <a:chExt cx="9718143" cy="460080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1625672"/>
              <a:ext cx="4642080" cy="4600806"/>
            </a:xfrm>
            <a:prstGeom prst="rect">
              <a:avLst/>
            </a:prstGeom>
          </p:spPr>
        </p:pic>
        <p:sp>
          <p:nvSpPr>
            <p:cNvPr id="3" name="Organigramme : Alternative 2"/>
            <p:cNvSpPr/>
            <p:nvPr/>
          </p:nvSpPr>
          <p:spPr>
            <a:xfrm>
              <a:off x="1389961" y="1625672"/>
              <a:ext cx="2044338" cy="1055249"/>
            </a:xfrm>
            <a:prstGeom prst="flowChartAlternateProcess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ECLAIRs </a:t>
              </a:r>
              <a:r>
                <a:rPr lang="fr-FR" dirty="0" smtClean="0"/>
                <a:t>(rayons gamma mous et X durs)</a:t>
              </a:r>
              <a:endParaRPr lang="fr-FR" dirty="0"/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8598929" y="1687246"/>
              <a:ext cx="2509175" cy="50405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MXT </a:t>
              </a:r>
              <a:r>
                <a:rPr lang="fr-FR" dirty="0" smtClean="0">
                  <a:solidFill>
                    <a:schemeClr val="tx1"/>
                  </a:solidFill>
                </a:rPr>
                <a:t>(rayons X mous)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8598929" y="2420122"/>
              <a:ext cx="1584176" cy="50405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VT </a:t>
              </a:r>
              <a:r>
                <a:rPr lang="fr-FR" dirty="0" smtClean="0">
                  <a:solidFill>
                    <a:schemeClr val="tx1"/>
                  </a:solidFill>
                </a:rPr>
                <a:t>(visible)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1764191" y="4892952"/>
              <a:ext cx="1717484" cy="6242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GRM </a:t>
              </a:r>
              <a:r>
                <a:rPr lang="fr-FR" dirty="0" smtClean="0"/>
                <a:t>(rayons gamma)</a:t>
              </a:r>
              <a:endParaRPr lang="fr-FR" b="1" dirty="0"/>
            </a:p>
          </p:txBody>
        </p:sp>
        <p:cxnSp>
          <p:nvCxnSpPr>
            <p:cNvPr id="12" name="Connecteur en arc 11"/>
            <p:cNvCxnSpPr/>
            <p:nvPr/>
          </p:nvCxnSpPr>
          <p:spPr>
            <a:xfrm>
              <a:off x="3434299" y="2153297"/>
              <a:ext cx="958141" cy="1091199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en arc 13"/>
            <p:cNvCxnSpPr>
              <a:stCxn id="7" idx="1"/>
            </p:cNvCxnSpPr>
            <p:nvPr/>
          </p:nvCxnSpPr>
          <p:spPr>
            <a:xfrm rot="10800000" flipV="1">
              <a:off x="5907709" y="1939274"/>
              <a:ext cx="2691221" cy="732876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rc 16"/>
            <p:cNvCxnSpPr>
              <a:stCxn id="8" idx="2"/>
            </p:cNvCxnSpPr>
            <p:nvPr/>
          </p:nvCxnSpPr>
          <p:spPr>
            <a:xfrm rot="5400000">
              <a:off x="6955422" y="1247149"/>
              <a:ext cx="758566" cy="4112624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rc 21"/>
            <p:cNvCxnSpPr>
              <a:stCxn id="9" idx="0"/>
            </p:cNvCxnSpPr>
            <p:nvPr/>
          </p:nvCxnSpPr>
          <p:spPr>
            <a:xfrm rot="5400000" flipH="1" flipV="1">
              <a:off x="3226112" y="4022503"/>
              <a:ext cx="267270" cy="1473628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24"/>
            <p:cNvCxnSpPr>
              <a:stCxn id="9" idx="3"/>
            </p:cNvCxnSpPr>
            <p:nvPr/>
          </p:nvCxnSpPr>
          <p:spPr>
            <a:xfrm flipV="1">
              <a:off x="3481675" y="5022824"/>
              <a:ext cx="858741" cy="18226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en arc 27"/>
            <p:cNvCxnSpPr>
              <a:stCxn id="9" idx="2"/>
            </p:cNvCxnSpPr>
            <p:nvPr/>
          </p:nvCxnSpPr>
          <p:spPr>
            <a:xfrm rot="5400000" flipH="1" flipV="1">
              <a:off x="4160782" y="3437999"/>
              <a:ext cx="541383" cy="3617083"/>
            </a:xfrm>
            <a:prstGeom prst="curvedConnector4">
              <a:avLst>
                <a:gd name="adj1" fmla="val -63338"/>
                <a:gd name="adj2" fmla="val 64329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0" y="799910"/>
            <a:ext cx="12192000" cy="76861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Mission franco-chinoise dédiée aux sursauts gamma. Lancement : juin 2022.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Objectif : fournir une caractérisation complète des sursauts gamma (position, spectre, distance) et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observer les sources du ciel transitoire en général. </a:t>
            </a:r>
          </a:p>
        </p:txBody>
      </p:sp>
      <p:sp>
        <p:nvSpPr>
          <p:cNvPr id="60" name="Rectangle à coins arrondis 59"/>
          <p:cNvSpPr/>
          <p:nvPr/>
        </p:nvSpPr>
        <p:spPr>
          <a:xfrm>
            <a:off x="117048" y="6286884"/>
            <a:ext cx="2421436" cy="504056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Petit champ de vue pour observer l’émission rémanente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1" name="Rectangle à coins arrondis 60"/>
          <p:cNvSpPr/>
          <p:nvPr/>
        </p:nvSpPr>
        <p:spPr>
          <a:xfrm>
            <a:off x="117048" y="5741051"/>
            <a:ext cx="2421436" cy="50405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Grand champ de vue pour observer l’émission prompte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8060" y="3268461"/>
            <a:ext cx="2703024" cy="13616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Repointage</a:t>
            </a:r>
            <a:r>
              <a:rPr lang="fr-FR" sz="1600" dirty="0">
                <a:solidFill>
                  <a:schemeClr val="tx1"/>
                </a:solidFill>
              </a:rPr>
              <a:t> automatique pour observer les </a:t>
            </a:r>
            <a:r>
              <a:rPr lang="fr-FR" sz="1600" dirty="0" smtClean="0">
                <a:solidFill>
                  <a:schemeClr val="tx1"/>
                </a:solidFill>
              </a:rPr>
              <a:t>sursauts </a:t>
            </a:r>
            <a:r>
              <a:rPr lang="fr-FR" sz="1600" dirty="0">
                <a:solidFill>
                  <a:schemeClr val="tx1"/>
                </a:solidFill>
              </a:rPr>
              <a:t>détectés par </a:t>
            </a:r>
            <a:r>
              <a:rPr lang="fr-FR" sz="1600" dirty="0" smtClean="0">
                <a:solidFill>
                  <a:schemeClr val="tx1"/>
                </a:solidFill>
              </a:rPr>
              <a:t>ECLAIRs avec </a:t>
            </a:r>
            <a:r>
              <a:rPr lang="fr-FR" sz="1600" dirty="0">
                <a:solidFill>
                  <a:schemeClr val="tx1"/>
                </a:solidFill>
              </a:rPr>
              <a:t>MXT et </a:t>
            </a:r>
            <a:r>
              <a:rPr lang="fr-FR" sz="1600" dirty="0" smtClean="0">
                <a:solidFill>
                  <a:schemeClr val="tx1"/>
                </a:solidFill>
              </a:rPr>
              <a:t>VT.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59" name="Rectangle à coins arrondis 58"/>
          <p:cNvSpPr/>
          <p:nvPr/>
        </p:nvSpPr>
        <p:spPr>
          <a:xfrm>
            <a:off x="8672772" y="3340793"/>
            <a:ext cx="3273784" cy="138236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Au sol :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</a:rPr>
              <a:t>Réseau de transmission d’alertes (VHF)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</a:rPr>
              <a:t>Télescopes de suivi (</a:t>
            </a:r>
            <a:r>
              <a:rPr lang="fr-FR" sz="1600" i="1" dirty="0" err="1" smtClean="0">
                <a:solidFill>
                  <a:schemeClr val="tx1"/>
                </a:solidFill>
              </a:rPr>
              <a:t>GFTs</a:t>
            </a:r>
            <a:r>
              <a:rPr lang="fr-FR" sz="1600" i="1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chemeClr val="tx1"/>
                </a:solidFill>
              </a:rPr>
              <a:t>Caméras grand angle (GWAC)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8672772" y="4958546"/>
            <a:ext cx="3273785" cy="1382362"/>
            <a:chOff x="8768464" y="4972275"/>
            <a:chExt cx="3273785" cy="1382362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8768464" y="4972275"/>
              <a:ext cx="3273784" cy="1382362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fr-FR" sz="1600" i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314" y="5056384"/>
              <a:ext cx="1344476" cy="1214144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0124815" y="5193620"/>
              <a:ext cx="19174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Inspiré de la mission </a:t>
              </a:r>
              <a:r>
                <a:rPr lang="fr-FR" i="1" dirty="0" smtClean="0"/>
                <a:t>Swift  (2004-…)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560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2743027" y="2689051"/>
            <a:ext cx="2452379" cy="2350197"/>
          </a:xfrm>
          <a:prstGeom prst="ellipse">
            <a:avLst/>
          </a:prstGeom>
          <a:gradFill rotWithShape="0">
            <a:gsLst>
              <a:gs pos="0">
                <a:schemeClr val="accent5">
                  <a:lumMod val="40000"/>
                  <a:lumOff val="60000"/>
                </a:schemeClr>
              </a:gs>
              <a:gs pos="54000">
                <a:schemeClr val="accent5">
                  <a:lumMod val="50000"/>
                </a:schemeClr>
              </a:gs>
            </a:gsLst>
            <a:lin ang="0" scaled="1"/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Stratégie d’observation de la mission SVOM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I. Les sursauts gamma et la mission SVOM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8</a:t>
            </a:fld>
            <a:endParaRPr lang="fr-FR" dirty="0"/>
          </a:p>
        </p:txBody>
      </p:sp>
      <p:sp>
        <p:nvSpPr>
          <p:cNvPr id="30" name="Corde 29"/>
          <p:cNvSpPr/>
          <p:nvPr/>
        </p:nvSpPr>
        <p:spPr>
          <a:xfrm flipH="1">
            <a:off x="-1541954" y="1448947"/>
            <a:ext cx="3100849" cy="4669655"/>
          </a:xfrm>
          <a:prstGeom prst="chord">
            <a:avLst>
              <a:gd name="adj1" fmla="val 538069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938154" y="3054421"/>
            <a:ext cx="5949847" cy="1403874"/>
            <a:chOff x="1007537" y="2729674"/>
            <a:chExt cx="5949847" cy="1403874"/>
          </a:xfrm>
        </p:grpSpPr>
        <p:sp>
          <p:nvSpPr>
            <p:cNvPr id="34" name="Triangle isocèle 33"/>
            <p:cNvSpPr/>
            <p:nvPr/>
          </p:nvSpPr>
          <p:spPr>
            <a:xfrm rot="16200000">
              <a:off x="5822947" y="1759620"/>
              <a:ext cx="164383" cy="2104491"/>
            </a:xfrm>
            <a:prstGeom prst="triangle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riangle isocèle 34"/>
            <p:cNvSpPr/>
            <p:nvPr/>
          </p:nvSpPr>
          <p:spPr>
            <a:xfrm rot="5400000" flipH="1">
              <a:off x="1977591" y="2999111"/>
              <a:ext cx="164383" cy="2104491"/>
            </a:xfrm>
            <a:prstGeom prst="triangle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775855" y="699410"/>
            <a:ext cx="11344581" cy="152305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000" dirty="0" smtClean="0">
                <a:solidFill>
                  <a:schemeClr val="tx1"/>
                </a:solidFill>
              </a:rPr>
              <a:t>Pour suivre un maximum de sursauts avec les grands télescopes au sol (et mesurer leur </a:t>
            </a:r>
            <a:r>
              <a:rPr lang="fr-FR" sz="2000" dirty="0">
                <a:solidFill>
                  <a:schemeClr val="tx1"/>
                </a:solidFill>
              </a:rPr>
              <a:t>d</a:t>
            </a:r>
            <a:r>
              <a:rPr lang="fr-FR" sz="2000" dirty="0" smtClean="0">
                <a:solidFill>
                  <a:schemeClr val="tx1"/>
                </a:solidFill>
              </a:rPr>
              <a:t>istance) :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</a:t>
            </a:r>
            <a:r>
              <a:rPr lang="fr-FR" sz="2000" dirty="0" smtClean="0">
                <a:solidFill>
                  <a:schemeClr val="tx1"/>
                </a:solidFill>
              </a:rPr>
              <a:t>e satellite pointe toujours côté « nuit ».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Les pointages sont essentiellement dirigés vers les pôles galactiques. </a:t>
            </a:r>
          </a:p>
          <a:p>
            <a:r>
              <a:rPr lang="fr-FR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la Terre traverse régulièrement le champ de vue = problématique pour l’imagerie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fr-FR" sz="2000" dirty="0">
              <a:solidFill>
                <a:schemeClr val="tx1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6878644" y="2327317"/>
            <a:ext cx="5246372" cy="3497951"/>
            <a:chOff x="6979459" y="3669272"/>
            <a:chExt cx="4919875" cy="3360367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18"/>
            <a:stretch/>
          </p:blipFill>
          <p:spPr>
            <a:xfrm>
              <a:off x="6979459" y="5944563"/>
              <a:ext cx="4919875" cy="259832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79"/>
            <a:stretch/>
          </p:blipFill>
          <p:spPr>
            <a:xfrm>
              <a:off x="7263215" y="3669272"/>
              <a:ext cx="4352364" cy="223125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979551" y="6265320"/>
              <a:ext cx="2696497" cy="76431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fr-FR" sz="1600" dirty="0" smtClean="0">
                  <a:solidFill>
                    <a:schemeClr val="tx1"/>
                  </a:solidFill>
                </a:rPr>
                <a:t>Durée de pointage (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ks</a:t>
              </a:r>
              <a:r>
                <a:rPr lang="fr-FR" sz="1600" dirty="0" smtClean="0">
                  <a:solidFill>
                    <a:schemeClr val="tx1"/>
                  </a:solidFill>
                </a:rPr>
                <a:t>) en coordonnées galactiques pour un an d’observation.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43" y="2760344"/>
            <a:ext cx="652672" cy="65267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267" y="3967576"/>
            <a:ext cx="652672" cy="652672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4871881" y="3380122"/>
            <a:ext cx="1842997" cy="968055"/>
            <a:chOff x="4941264" y="3055375"/>
            <a:chExt cx="1842997" cy="968055"/>
          </a:xfrm>
        </p:grpSpPr>
        <p:sp>
          <p:nvSpPr>
            <p:cNvPr id="32" name="Triangle isocèle 31"/>
            <p:cNvSpPr/>
            <p:nvPr/>
          </p:nvSpPr>
          <p:spPr>
            <a:xfrm rot="16200000">
              <a:off x="6068770" y="3104846"/>
              <a:ext cx="693174" cy="737809"/>
            </a:xfrm>
            <a:prstGeom prst="triangle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7598" flipH="1">
              <a:off x="4941264" y="3055375"/>
              <a:ext cx="1458226" cy="96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666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73 -0.2213 C -0.08294 -0.2213 -0.02604 -0.12269 -0.02604 -0.00093 C -0.02604 0.12013 -0.08294 0.21944 -0.15273 0.21944 C -0.22266 0.21944 -0.27891 0.12013 -0.27891 -0.00093 C -0.27891 -0.12269 -0.22266 -0.2213 -0.15273 -0.2213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II. ECLAIRs et la détection des sursauts </a:t>
            </a:r>
            <a:r>
              <a:rPr lang="fr-FR" dirty="0" smtClean="0"/>
              <a:t>gamma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923B-3E52-47B7-A064-0AB19E7856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26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3003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Ebrima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5554</TotalTime>
  <Words>4216</Words>
  <Application>Microsoft Office PowerPoint</Application>
  <PresentationFormat>Grand écran</PresentationFormat>
  <Paragraphs>493</Paragraphs>
  <Slides>42</Slides>
  <Notes>27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Courier New</vt:lpstr>
      <vt:lpstr>Ebrima</vt:lpstr>
      <vt:lpstr>Segoe UI</vt:lpstr>
      <vt:lpstr>Wingdings</vt:lpstr>
      <vt:lpstr>Thème Office</vt:lpstr>
      <vt:lpstr>Détection de sursauts gamma ultra-longs et  traitement d'images embarqué  pour le télescope spatial SVOM/ECLAIRs</vt:lpstr>
      <vt:lpstr>Plan de la présentation</vt:lpstr>
      <vt:lpstr>I. Introduction : les sursauts gamma et la mission SVOM</vt:lpstr>
      <vt:lpstr>Les sursauts gamma : généralités</vt:lpstr>
      <vt:lpstr>Les sursauts gamma : généralités</vt:lpstr>
      <vt:lpstr>Les sursauts gamma : modèle</vt:lpstr>
      <vt:lpstr>La mission multi-longueurs d’onde SVOM</vt:lpstr>
      <vt:lpstr>Stratégie d’observation de la mission SVOM</vt:lpstr>
      <vt:lpstr>II. ECLAIRs et la détection des sursauts gamma</vt:lpstr>
      <vt:lpstr>Le télescope ECLAIRs : l’instrument</vt:lpstr>
      <vt:lpstr>Le télescope ECLAIRs: évolution temporelle du bruit de fond</vt:lpstr>
      <vt:lpstr>Imagerie à masque codé</vt:lpstr>
      <vt:lpstr>Détection embarquée : trigger image</vt:lpstr>
      <vt:lpstr>III. Les problématiques de l’imagerie longue exposition  et les méthodes traditionnelles de correction</vt:lpstr>
      <vt:lpstr>Cas idéal : bruit Poissonien uniforme sur le détecteur </vt:lpstr>
      <vt:lpstr>CXB non uniforme sur le détecteur non corrigé : effet de la non correction</vt:lpstr>
      <vt:lpstr>Correction du bruit de fond : méthode traditionnelle par ajustement</vt:lpstr>
      <vt:lpstr>Source connue dans le champ de vue non corrigée : effet de la non correction</vt:lpstr>
      <vt:lpstr>Catalogue de sources</vt:lpstr>
      <vt:lpstr>Correction des sources : méthode traditionnelle par ajustement</vt:lpstr>
      <vt:lpstr>IV. Traitement embarqué des images produites par ECLAIRs :  nouvelles méthodes et comparaison avec la méthode traditionnelle.</vt:lpstr>
      <vt:lpstr>Correction du bruit de fond : ondelettes</vt:lpstr>
      <vt:lpstr>Ondelettes 2D : algorithme à trous</vt:lpstr>
      <vt:lpstr>Correction du bruit de fond : ondelettes</vt:lpstr>
      <vt:lpstr>Correction du bruit de fond : ondelettes (avec Terre)</vt:lpstr>
      <vt:lpstr>Performances des méthodes : simulation d'une année d'observation</vt:lpstr>
      <vt:lpstr>Performances des méthodes : maximum et écart-type du SNR</vt:lpstr>
      <vt:lpstr>Performances des méthodes : seuil en SNR adaptatif</vt:lpstr>
      <vt:lpstr>Conclusion sur les méthodes de traitement d’images</vt:lpstr>
      <vt:lpstr>V. Application de l’imagerie longue pose : détection de sursauts ultra-longs  Dagoneau et al., 2020 Experimental Astronomy, vol 50, issue 1</vt:lpstr>
      <vt:lpstr>Sursauts gamma d’ultra-longue durée</vt:lpstr>
      <vt:lpstr>Détection par le trigger image</vt:lpstr>
      <vt:lpstr>Détection par le trigger image en fonction de la distance</vt:lpstr>
      <vt:lpstr>Détection par le trigger image en fonction de la distance</vt:lpstr>
      <vt:lpstr>Estimation du taux de détection pour ECLAIRs : méthode</vt:lpstr>
      <vt:lpstr>Horizon de Swift/BAT : z_h,BAT </vt:lpstr>
      <vt:lpstr>Horizon de ECLAIRs : z_h,ECLAIRs</vt:lpstr>
      <vt:lpstr>Estimation du taux de détection pour ECLAIRs : méthode</vt:lpstr>
      <vt:lpstr>Conclusion et Perspectives</vt:lpstr>
      <vt:lpstr>Conclusion</vt:lpstr>
      <vt:lpstr>Perspectives personnelles: post-doc à l’APC (équipe pipeline sol ECLAIRs)</vt:lpstr>
      <vt:lpstr>Merci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DAGONEAU Nicolas</dc:creator>
  <cp:lastModifiedBy>DAGONEAU Nicolas</cp:lastModifiedBy>
  <cp:revision>453</cp:revision>
  <dcterms:created xsi:type="dcterms:W3CDTF">2020-10-05T08:03:21Z</dcterms:created>
  <dcterms:modified xsi:type="dcterms:W3CDTF">2020-11-05T16:19:18Z</dcterms:modified>
</cp:coreProperties>
</file>