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354" r:id="rId3"/>
    <p:sldId id="328" r:id="rId4"/>
    <p:sldId id="329" r:id="rId5"/>
    <p:sldId id="331" r:id="rId6"/>
    <p:sldId id="351" r:id="rId7"/>
    <p:sldId id="352" r:id="rId8"/>
    <p:sldId id="334" r:id="rId9"/>
    <p:sldId id="355" r:id="rId10"/>
    <p:sldId id="353" r:id="rId11"/>
    <p:sldId id="278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2162" autoAdjust="0"/>
  </p:normalViewPr>
  <p:slideViewPr>
    <p:cSldViewPr snapToGrid="0" snapToObjects="1">
      <p:cViewPr varScale="1">
        <p:scale>
          <a:sx n="103" d="100"/>
          <a:sy n="103" d="100"/>
        </p:scale>
        <p:origin x="20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26/10/2020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26/10/2020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280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After a primary beam is produced at the SIS100 Ring Accelerator, the isotopes to</a:t>
            </a:r>
            <a:r>
              <a:rPr lang="en-GB" baseline="0" dirty="0" smtClean="0"/>
              <a:t> </a:t>
            </a:r>
            <a:r>
              <a:rPr lang="en-GB" dirty="0" smtClean="0"/>
              <a:t>be studied are produced at the Rare Isotope Production Target. Afterwards, they</a:t>
            </a:r>
          </a:p>
          <a:p>
            <a:r>
              <a:rPr lang="en-GB" dirty="0" smtClean="0"/>
              <a:t>are separated in-</a:t>
            </a:r>
            <a:r>
              <a:rPr lang="en-GB" baseline="0" dirty="0" smtClean="0"/>
              <a:t>f</a:t>
            </a:r>
            <a:r>
              <a:rPr lang="en-GB" dirty="0" smtClean="0"/>
              <a:t>ight by the Super-FRS [2], until an almost pure secondary beam</a:t>
            </a:r>
            <a:r>
              <a:rPr lang="en-GB" baseline="0" dirty="0" smtClean="0"/>
              <a:t> </a:t>
            </a:r>
            <a:r>
              <a:rPr lang="en-GB" dirty="0" smtClean="0"/>
              <a:t>of a single (short-lived) isotope is obtained. With the intended infrastructure, a</a:t>
            </a:r>
            <a:r>
              <a:rPr lang="en-GB" baseline="0" dirty="0" smtClean="0"/>
              <a:t> </a:t>
            </a:r>
            <a:r>
              <a:rPr lang="en-GB" dirty="0" smtClean="0"/>
              <a:t>secondary beam of any isotope up to uranium can be produced with an energy of up</a:t>
            </a:r>
            <a:r>
              <a:rPr lang="en-GB" baseline="0" dirty="0" smtClean="0"/>
              <a:t> </a:t>
            </a:r>
            <a:r>
              <a:rPr lang="en-GB" dirty="0" smtClean="0"/>
              <a:t>to 1:5 GeV/u.</a:t>
            </a:r>
          </a:p>
          <a:p>
            <a:r>
              <a:rPr lang="en-GB" dirty="0" smtClean="0"/>
              <a:t>The general goal of the R3B experiment is to then</a:t>
            </a:r>
            <a:r>
              <a:rPr lang="en-GB" baseline="0" dirty="0" smtClean="0"/>
              <a:t> </a:t>
            </a:r>
            <a:r>
              <a:rPr lang="en-GB" dirty="0" smtClean="0"/>
              <a:t>provide a kinematically complete reconstruction of all particles participating</a:t>
            </a:r>
          </a:p>
          <a:p>
            <a:r>
              <a:rPr lang="en-GB" dirty="0" smtClean="0"/>
              <a:t>in the</a:t>
            </a:r>
            <a:r>
              <a:rPr lang="en-GB" baseline="0" dirty="0" smtClean="0"/>
              <a:t> </a:t>
            </a:r>
            <a:r>
              <a:rPr lang="en-GB" dirty="0" smtClean="0"/>
              <a:t>reaction</a:t>
            </a:r>
            <a:r>
              <a:rPr lang="en-GB" baseline="0" dirty="0" smtClean="0"/>
              <a:t>, so that the nuclear structure of the beam isotope can be studied.</a:t>
            </a:r>
          </a:p>
          <a:p>
            <a:r>
              <a:rPr lang="en-GB" dirty="0" smtClean="0"/>
              <a:t>CALIFA (</a:t>
            </a:r>
            <a:r>
              <a:rPr lang="en-GB" dirty="0" err="1" smtClean="0"/>
              <a:t>CALorimeter</a:t>
            </a:r>
            <a:r>
              <a:rPr lang="en-GB" dirty="0" smtClean="0"/>
              <a:t> for In-Flight detection of gamma-rays and high energy</a:t>
            </a:r>
            <a:r>
              <a:rPr lang="en-GB" baseline="0" dirty="0" smtClean="0"/>
              <a:t> </a:t>
            </a:r>
            <a:r>
              <a:rPr lang="en-GB" dirty="0" smtClean="0"/>
              <a:t>charged </a:t>
            </a:r>
            <a:r>
              <a:rPr lang="en-GB" dirty="0" err="1" smtClean="0"/>
              <a:t>pArticles</a:t>
            </a:r>
            <a:r>
              <a:rPr lang="en-GB" dirty="0" smtClean="0"/>
              <a:t>)</a:t>
            </a:r>
          </a:p>
          <a:p>
            <a:r>
              <a:rPr lang="en-GB" dirty="0" smtClean="0"/>
              <a:t>Finally, the neutrons produced</a:t>
            </a:r>
            <a:r>
              <a:rPr lang="en-GB" baseline="0" dirty="0" smtClean="0"/>
              <a:t> </a:t>
            </a:r>
            <a:r>
              <a:rPr lang="en-GB" dirty="0" smtClean="0"/>
              <a:t>at the target, which are generally also very forward-boosted, are detected by</a:t>
            </a:r>
          </a:p>
          <a:p>
            <a:r>
              <a:rPr lang="en-GB" dirty="0" smtClean="0"/>
              <a:t>Upon completion, NeuLAND will consists of 30 individual modules [10]. Each module,</a:t>
            </a:r>
          </a:p>
          <a:p>
            <a:r>
              <a:rPr lang="en-GB" dirty="0" smtClean="0"/>
              <a:t>called a doubleplane (</a:t>
            </a:r>
            <a:r>
              <a:rPr lang="en-GB" dirty="0" err="1" smtClean="0"/>
              <a:t>dp</a:t>
            </a:r>
            <a:r>
              <a:rPr lang="en-GB" dirty="0" smtClean="0"/>
              <a:t>), consists of 50 horizontally oriented scintillator bars of</a:t>
            </a:r>
          </a:p>
          <a:p>
            <a:r>
              <a:rPr lang="en-GB" dirty="0" smtClean="0"/>
              <a:t>5 cm  5 cm  250 cm, followed by 50 of such scintillators in vertical orientation.</a:t>
            </a:r>
          </a:p>
          <a:p>
            <a:r>
              <a:rPr lang="en-GB" dirty="0" smtClean="0"/>
              <a:t>Hence, each module has an active area of 2:5 m  2:5 m and has a thickness of 10 cm.</a:t>
            </a:r>
          </a:p>
          <a:p>
            <a:r>
              <a:rPr lang="en-GB" dirty="0" smtClean="0"/>
              <a:t>NeuLAND (</a:t>
            </a:r>
            <a:r>
              <a:rPr lang="en-GB" dirty="0" err="1" smtClean="0"/>
              <a:t>Neu</a:t>
            </a:r>
            <a:r>
              <a:rPr lang="en-GB" dirty="0" smtClean="0"/>
              <a:t> Large-Area Neutron Detector)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44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308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539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332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934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840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810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9733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After a primary beam is produced at the SIS100 Ring Accelerator, the isotopes to</a:t>
            </a:r>
            <a:r>
              <a:rPr lang="en-GB" baseline="0" dirty="0" smtClean="0"/>
              <a:t> </a:t>
            </a:r>
            <a:r>
              <a:rPr lang="en-GB" dirty="0" smtClean="0"/>
              <a:t>be studied are produced at the Rare Isotope Production Target. Afterwards, they</a:t>
            </a:r>
          </a:p>
          <a:p>
            <a:r>
              <a:rPr lang="en-GB" dirty="0" smtClean="0"/>
              <a:t>are separated in-</a:t>
            </a:r>
            <a:r>
              <a:rPr lang="en-GB" baseline="0" dirty="0" smtClean="0"/>
              <a:t>f</a:t>
            </a:r>
            <a:r>
              <a:rPr lang="en-GB" dirty="0" smtClean="0"/>
              <a:t>ight by the Super-FRS [2], until an almost pure secondary beam</a:t>
            </a:r>
            <a:r>
              <a:rPr lang="en-GB" baseline="0" dirty="0" smtClean="0"/>
              <a:t> </a:t>
            </a:r>
            <a:r>
              <a:rPr lang="en-GB" dirty="0" smtClean="0"/>
              <a:t>of a single (short-lived) isotope is obtained. With the intended infrastructure, a</a:t>
            </a:r>
            <a:r>
              <a:rPr lang="en-GB" baseline="0" dirty="0" smtClean="0"/>
              <a:t> </a:t>
            </a:r>
            <a:r>
              <a:rPr lang="en-GB" dirty="0" smtClean="0"/>
              <a:t>secondary beam of any isotope up to uranium can be produced with an energy of up</a:t>
            </a:r>
            <a:r>
              <a:rPr lang="en-GB" baseline="0" dirty="0" smtClean="0"/>
              <a:t> </a:t>
            </a:r>
            <a:r>
              <a:rPr lang="en-GB" dirty="0" smtClean="0"/>
              <a:t>to 1:5 GeV/u.</a:t>
            </a:r>
          </a:p>
          <a:p>
            <a:r>
              <a:rPr lang="en-GB" dirty="0" smtClean="0"/>
              <a:t>The general goal of the R3B experiment is to then</a:t>
            </a:r>
            <a:r>
              <a:rPr lang="en-GB" baseline="0" dirty="0" smtClean="0"/>
              <a:t> </a:t>
            </a:r>
            <a:r>
              <a:rPr lang="en-GB" dirty="0" smtClean="0"/>
              <a:t>provide a kinematically complete reconstruction of all particles participating</a:t>
            </a:r>
          </a:p>
          <a:p>
            <a:r>
              <a:rPr lang="en-GB" dirty="0" smtClean="0"/>
              <a:t>in the</a:t>
            </a:r>
            <a:r>
              <a:rPr lang="en-GB" baseline="0" dirty="0" smtClean="0"/>
              <a:t> </a:t>
            </a:r>
            <a:r>
              <a:rPr lang="en-GB" dirty="0" smtClean="0"/>
              <a:t>reaction</a:t>
            </a:r>
            <a:r>
              <a:rPr lang="en-GB" baseline="0" dirty="0" smtClean="0"/>
              <a:t>, so that the nuclear structure of the beam isotope can be studied.</a:t>
            </a:r>
          </a:p>
          <a:p>
            <a:r>
              <a:rPr lang="en-GB" dirty="0" smtClean="0"/>
              <a:t>CALIFA (</a:t>
            </a:r>
            <a:r>
              <a:rPr lang="en-GB" dirty="0" err="1" smtClean="0"/>
              <a:t>CALorimeter</a:t>
            </a:r>
            <a:r>
              <a:rPr lang="en-GB" dirty="0" smtClean="0"/>
              <a:t> for In-Flight detection of gamma-rays and high energy</a:t>
            </a:r>
            <a:r>
              <a:rPr lang="en-GB" baseline="0" dirty="0" smtClean="0"/>
              <a:t> </a:t>
            </a:r>
            <a:r>
              <a:rPr lang="en-GB" dirty="0" smtClean="0"/>
              <a:t>charged </a:t>
            </a:r>
            <a:r>
              <a:rPr lang="en-GB" dirty="0" err="1" smtClean="0"/>
              <a:t>pArticles</a:t>
            </a:r>
            <a:r>
              <a:rPr lang="en-GB" dirty="0" smtClean="0"/>
              <a:t>)</a:t>
            </a:r>
          </a:p>
          <a:p>
            <a:r>
              <a:rPr lang="en-GB" dirty="0" smtClean="0"/>
              <a:t>Finally, the neutrons produced</a:t>
            </a:r>
            <a:r>
              <a:rPr lang="en-GB" baseline="0" dirty="0" smtClean="0"/>
              <a:t> </a:t>
            </a:r>
            <a:r>
              <a:rPr lang="en-GB" dirty="0" smtClean="0"/>
              <a:t>at the target, which are generally also very forward-boosted, are detected by</a:t>
            </a:r>
          </a:p>
          <a:p>
            <a:r>
              <a:rPr lang="en-GB" dirty="0" smtClean="0"/>
              <a:t>Upon completion, NeuLAND will consists of 30 individual modules [10]. Each module,</a:t>
            </a:r>
          </a:p>
          <a:p>
            <a:r>
              <a:rPr lang="en-GB" dirty="0" smtClean="0"/>
              <a:t>called a doubleplane (</a:t>
            </a:r>
            <a:r>
              <a:rPr lang="en-GB" dirty="0" err="1" smtClean="0"/>
              <a:t>dp</a:t>
            </a:r>
            <a:r>
              <a:rPr lang="en-GB" dirty="0" smtClean="0"/>
              <a:t>), consists of 50 horizontally oriented scintillator bars of</a:t>
            </a:r>
          </a:p>
          <a:p>
            <a:r>
              <a:rPr lang="en-GB" dirty="0" smtClean="0"/>
              <a:t>5 cm  5 cm  250 cm, followed by 50 of such scintillators in vertical orientation.</a:t>
            </a:r>
          </a:p>
          <a:p>
            <a:r>
              <a:rPr lang="en-GB" dirty="0" smtClean="0"/>
              <a:t>Hence, each module has an active area of 2:5 m  2:5 m and has a thickness of 10 cm.</a:t>
            </a:r>
          </a:p>
          <a:p>
            <a:r>
              <a:rPr lang="en-GB" dirty="0" smtClean="0"/>
              <a:t>NeuLAND (</a:t>
            </a:r>
            <a:r>
              <a:rPr lang="en-GB" dirty="0" err="1" smtClean="0"/>
              <a:t>Neu</a:t>
            </a:r>
            <a:r>
              <a:rPr lang="en-GB" dirty="0" smtClean="0"/>
              <a:t> Large-Area Neutron Detector)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75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2436" y="3221764"/>
            <a:ext cx="6373091" cy="159570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2436" y="5063369"/>
            <a:ext cx="6373092" cy="9785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B02F-6CC8-4574-8FE8-454FC310FF4D}" type="datetime1">
              <a:rPr lang="it-IT" smtClean="0"/>
              <a:t>26/10/2020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Maisam M. Dadkan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A82E-5ACC-4BBF-8BBF-58CC052BB97D}" type="datetime1">
              <a:rPr lang="it-IT" smtClean="0"/>
              <a:t>26/10/2020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Maisam M. Dadkan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F090-58A4-459B-8C34-68A9AC4E7486}" type="datetime1">
              <a:rPr lang="it-IT" smtClean="0"/>
              <a:t>26/10/2020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L" dirty="0" smtClean="0"/>
              <a:t>Maisam M. Dadkan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03201" y="6346703"/>
            <a:ext cx="54898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0AC5-274B-4F7F-8A5D-BB438FC18769}" type="datetime1">
              <a:rPr lang="it-IT" smtClean="0"/>
              <a:t>26/10/2020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Maisam M. Dadkan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1AD5-D655-4114-9656-964CA18CBAE2}" type="datetime1">
              <a:rPr lang="it-IT" smtClean="0"/>
              <a:t>26/10/2020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Maisam M. Dadkan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F755-CF3D-48B0-8E0B-1C3FCCB704AB}" type="datetime1">
              <a:rPr lang="it-IT" smtClean="0"/>
              <a:t>26/10/2020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Maisam M. Dadkan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8821-E634-404A-BB00-59309717C1C6}" type="datetime1">
              <a:rPr lang="it-IT" smtClean="0"/>
              <a:t>26/10/2020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Maisam M. Dadkan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D6DC-B8D6-4542-9D7B-F8DF6226A3A3}" type="datetime1">
              <a:rPr lang="it-IT" smtClean="0"/>
              <a:t>26/10/2020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Maisam M. Dadkan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FBD4-349D-472C-87B3-61D98A351919}" type="datetime1">
              <a:rPr lang="it-IT" smtClean="0"/>
              <a:t>26/10/2020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Maisam M. Dadkan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AC8B-24E5-4B3C-98F9-4BCF0681C8AB}" type="datetime1">
              <a:rPr lang="it-IT" smtClean="0"/>
              <a:t>26/10/2020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Maisam M. Dadkan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4951" y="160027"/>
            <a:ext cx="7290399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58781"/>
            <a:ext cx="78867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885" y="6356351"/>
            <a:ext cx="1171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A1E34-4776-4944-A623-ED878E011FF1}" type="datetime1">
              <a:rPr lang="it-IT" smtClean="0"/>
              <a:t>26/10/2020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8196" y="6356351"/>
            <a:ext cx="2803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L" dirty="0" smtClean="0"/>
              <a:t>Maisam M. Dadkan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5122120" y="6364235"/>
            <a:ext cx="27872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07" y="6425157"/>
            <a:ext cx="456585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729527"/>
            <a:ext cx="9143999" cy="134582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tx1"/>
                </a:solidFill>
                <a:latin typeface="Avenir Heavy"/>
                <a:cs typeface="Avenir Heavy"/>
              </a:rPr>
              <a:t>Software Deployment</a:t>
            </a:r>
            <a:br>
              <a:rPr lang="en-GB" sz="3200" b="1" dirty="0" smtClean="0">
                <a:solidFill>
                  <a:schemeClr val="tx1"/>
                </a:solidFill>
                <a:latin typeface="Avenir Heavy"/>
                <a:cs typeface="Avenir Heavy"/>
              </a:rPr>
            </a:br>
            <a:r>
              <a:rPr lang="en-GB" sz="3200" b="1" dirty="0" smtClean="0">
                <a:solidFill>
                  <a:schemeClr val="tx1"/>
                </a:solidFill>
                <a:latin typeface="Avenir Heavy"/>
                <a:cs typeface="Avenir Heavy"/>
              </a:rPr>
              <a:t>&amp;</a:t>
            </a:r>
            <a:r>
              <a:rPr lang="en-GB" sz="3200" b="1" dirty="0">
                <a:solidFill>
                  <a:schemeClr val="tx1"/>
                </a:solidFill>
                <a:latin typeface="Avenir Heavy"/>
                <a:cs typeface="Avenir Heavy"/>
              </a:rPr>
              <a:t> </a:t>
            </a:r>
            <a:r>
              <a:rPr lang="en-GB" sz="3200" b="1" dirty="0" smtClean="0">
                <a:solidFill>
                  <a:schemeClr val="tx1"/>
                </a:solidFill>
                <a:latin typeface="Avenir Heavy"/>
                <a:cs typeface="Avenir Heavy"/>
              </a:rPr>
              <a:t>Data Analysis</a:t>
            </a:r>
            <a:br>
              <a:rPr lang="en-GB" sz="3200" b="1" dirty="0" smtClean="0">
                <a:solidFill>
                  <a:schemeClr val="tx1"/>
                </a:solidFill>
                <a:latin typeface="Avenir Heavy"/>
                <a:cs typeface="Avenir Heavy"/>
              </a:rPr>
            </a:br>
            <a:r>
              <a:rPr lang="en-GB" sz="3200" b="1" dirty="0" smtClean="0">
                <a:solidFill>
                  <a:schemeClr val="tx1"/>
                </a:solidFill>
                <a:latin typeface="Avenir Heavy"/>
                <a:cs typeface="Avenir Heavy"/>
              </a:rPr>
              <a:t>for </a:t>
            </a:r>
            <a:r>
              <a:rPr lang="en-GB" sz="3200" b="1" dirty="0" smtClean="0">
                <a:solidFill>
                  <a:schemeClr val="tx1"/>
                </a:solidFill>
                <a:latin typeface="Avenir Heavy"/>
                <a:cs typeface="Avenir Heavy"/>
              </a:rPr>
              <a:t>R3B-NeuLAND</a:t>
            </a: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67" y="4768152"/>
            <a:ext cx="6858000" cy="934285"/>
          </a:xfrm>
        </p:spPr>
        <p:txBody>
          <a:bodyPr>
            <a:noAutofit/>
          </a:bodyPr>
          <a:lstStyle/>
          <a:p>
            <a:r>
              <a:rPr lang="en-NL" sz="1800" b="1" dirty="0" smtClean="0">
                <a:solidFill>
                  <a:schemeClr val="tx1"/>
                </a:solidFill>
                <a:latin typeface="Avenir Heavy"/>
                <a:cs typeface="Avenir Heavy"/>
              </a:rPr>
              <a:t>Maisam M. Dadkan</a:t>
            </a:r>
            <a:endParaRPr lang="en-GB" sz="1800" b="1" dirty="0">
              <a:solidFill>
                <a:schemeClr val="tx1"/>
              </a:solidFill>
              <a:latin typeface="Avenir Heavy"/>
              <a:cs typeface="Avenir Heavy"/>
            </a:endParaRPr>
          </a:p>
          <a:p>
            <a:r>
              <a:rPr lang="en-GB" sz="1200" b="1" dirty="0" smtClean="0">
                <a:solidFill>
                  <a:schemeClr val="tx1"/>
                </a:solidFill>
                <a:latin typeface="Avenir Heavy"/>
                <a:cs typeface="Avenir Heavy"/>
              </a:rPr>
              <a:t>WP5</a:t>
            </a:r>
            <a:r>
              <a:rPr lang="en-NL" sz="1200" b="1" dirty="0" smtClean="0">
                <a:solidFill>
                  <a:schemeClr val="tx1"/>
                </a:solidFill>
                <a:latin typeface="Avenir Heavy"/>
                <a:cs typeface="Avenir Heavy"/>
              </a:rPr>
              <a:t> </a:t>
            </a:r>
            <a:r>
              <a:rPr lang="en-GB" sz="1200" b="1" dirty="0" smtClean="0">
                <a:solidFill>
                  <a:schemeClr val="tx1"/>
                </a:solidFill>
                <a:latin typeface="Avenir Heavy"/>
                <a:cs typeface="Avenir Heavy"/>
              </a:rPr>
              <a:t>Progress Meeting, 26</a:t>
            </a:r>
            <a:r>
              <a:rPr lang="en-NL" sz="1200" b="1" dirty="0" smtClean="0">
                <a:solidFill>
                  <a:schemeClr val="tx1"/>
                </a:solidFill>
                <a:latin typeface="Avenir Heavy"/>
                <a:cs typeface="Avenir Heavy"/>
              </a:rPr>
              <a:t> </a:t>
            </a:r>
            <a:r>
              <a:rPr lang="en-GB" sz="1200" b="1" dirty="0" smtClean="0">
                <a:solidFill>
                  <a:schemeClr val="tx1"/>
                </a:solidFill>
                <a:latin typeface="Avenir Heavy"/>
                <a:cs typeface="Avenir Heavy"/>
              </a:rPr>
              <a:t>October</a:t>
            </a:r>
            <a:r>
              <a:rPr lang="en-NL" sz="1200" b="1" dirty="0" smtClean="0">
                <a:solidFill>
                  <a:schemeClr val="tx1"/>
                </a:solidFill>
                <a:latin typeface="Avenir Heavy"/>
                <a:cs typeface="Avenir Heavy"/>
              </a:rPr>
              <a:t> 2020</a:t>
            </a:r>
            <a:endParaRPr lang="en-GB" sz="1200" b="1" dirty="0">
              <a:solidFill>
                <a:schemeClr val="tx1"/>
              </a:solidFill>
              <a:latin typeface="Avenir Heavy"/>
              <a:cs typeface="Avenir Heavy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8" t="7569" r="16874" b="6939"/>
          <a:stretch/>
        </p:blipFill>
        <p:spPr>
          <a:xfrm>
            <a:off x="0" y="0"/>
            <a:ext cx="2006083" cy="1791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91" y="42984"/>
            <a:ext cx="3097763" cy="8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F090-58A4-459B-8C34-68A9AC4E7486}" type="datetime1">
              <a:rPr lang="it-IT" smtClean="0"/>
              <a:t>26/10/2020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L" smtClean="0"/>
              <a:t>Maisam M. Dadkan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10</a:t>
            </a:fld>
            <a:endParaRPr lang="it-IT" dirty="0"/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AC79B457-EE0D-44C6-93FF-DC2C2F3EE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55" y="2014671"/>
            <a:ext cx="7399370" cy="4100379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en-NL" sz="1800" dirty="0" smtClean="0"/>
              <a:t>Providing a compelete </a:t>
            </a:r>
            <a:r>
              <a:rPr lang="en-GB" sz="1800" dirty="0" smtClean="0"/>
              <a:t>set of </a:t>
            </a:r>
            <a:r>
              <a:rPr lang="en-GB" sz="1800" dirty="0" err="1" smtClean="0"/>
              <a:t>Jupyter</a:t>
            </a:r>
            <a:r>
              <a:rPr lang="en-GB" sz="1800" dirty="0" smtClean="0"/>
              <a:t> NBs.</a:t>
            </a:r>
          </a:p>
          <a:p>
            <a:pPr lvl="1">
              <a:lnSpc>
                <a:spcPct val="300000"/>
              </a:lnSpc>
            </a:pPr>
            <a:r>
              <a:rPr lang="en-NL" sz="1800" dirty="0" smtClean="0"/>
              <a:t>Deploying </a:t>
            </a:r>
            <a:r>
              <a:rPr lang="en-GB" sz="1800" dirty="0" smtClean="0"/>
              <a:t>the</a:t>
            </a:r>
            <a:r>
              <a:rPr lang="en-NL" sz="1800" dirty="0" smtClean="0"/>
              <a:t> JupyterHub service at RUG</a:t>
            </a:r>
            <a:r>
              <a:rPr lang="en-GB" sz="1800" dirty="0" smtClean="0"/>
              <a:t> </a:t>
            </a:r>
            <a:r>
              <a:rPr lang="en-NL" sz="1800" dirty="0" smtClean="0"/>
              <a:t>IT</a:t>
            </a:r>
            <a:r>
              <a:rPr lang="en-GB" sz="1800" dirty="0" smtClean="0"/>
              <a:t> </a:t>
            </a:r>
            <a:r>
              <a:rPr lang="en-GB" sz="1800" dirty="0" err="1" smtClean="0"/>
              <a:t>center</a:t>
            </a:r>
            <a:r>
              <a:rPr lang="en-GB" sz="1800" dirty="0" smtClean="0"/>
              <a:t>.</a:t>
            </a:r>
          </a:p>
          <a:p>
            <a:pPr lvl="1">
              <a:lnSpc>
                <a:spcPct val="300000"/>
              </a:lnSpc>
            </a:pPr>
            <a:r>
              <a:rPr lang="en-GB" sz="1800" dirty="0" smtClean="0"/>
              <a:t>Deploying the existing data at RUG data </a:t>
            </a:r>
            <a:r>
              <a:rPr lang="en-GB" sz="1800" dirty="0" err="1" smtClean="0"/>
              <a:t>center</a:t>
            </a:r>
            <a:r>
              <a:rPr lang="en-GB" sz="1800" dirty="0"/>
              <a:t>.</a:t>
            </a:r>
            <a:endParaRPr lang="en-GB" sz="1800" dirty="0" smtClean="0"/>
          </a:p>
          <a:p>
            <a:pPr lvl="1">
              <a:lnSpc>
                <a:spcPct val="300000"/>
              </a:lnSpc>
            </a:pPr>
            <a:r>
              <a:rPr lang="en-GB" sz="1800" dirty="0" smtClean="0"/>
              <a:t>Integrating this service with ESAP platform.</a:t>
            </a:r>
            <a:endParaRPr lang="en-NL" sz="1800" dirty="0"/>
          </a:p>
          <a:p>
            <a:pPr marL="0" indent="0">
              <a:buNone/>
            </a:pPr>
            <a:endParaRPr lang="it-IT" sz="3200" dirty="0">
              <a:latin typeface="Avenir Book"/>
            </a:endParaRP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400" dirty="0"/>
          </a:p>
          <a:p>
            <a:pPr marL="457200" lvl="1" indent="0">
              <a:buNone/>
            </a:pPr>
            <a:endParaRPr lang="en-GB" sz="1800" dirty="0"/>
          </a:p>
          <a:p>
            <a:pPr marL="0" indent="0" algn="just">
              <a:buNone/>
            </a:pPr>
            <a:endParaRPr lang="en-GB" sz="1400" i="1" dirty="0"/>
          </a:p>
          <a:p>
            <a:pPr marL="0" indent="0">
              <a:buNone/>
            </a:pPr>
            <a:endParaRPr lang="it-IT" dirty="0">
              <a:latin typeface="Avenir Book"/>
              <a:cs typeface="Avenir Book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662057" y="116707"/>
            <a:ext cx="2428978" cy="1032353"/>
          </a:xfrm>
        </p:spPr>
        <p:txBody>
          <a:bodyPr>
            <a:normAutofit/>
          </a:bodyPr>
          <a:lstStyle/>
          <a:p>
            <a:pPr algn="ctr"/>
            <a:r>
              <a:rPr lang="en-NL" b="1" dirty="0" smtClean="0">
                <a:solidFill>
                  <a:srgbClr val="000090"/>
                </a:solidFill>
                <a:latin typeface="Calibri"/>
                <a:ea typeface="MS PGothic" charset="0"/>
              </a:rPr>
              <a:t>N</a:t>
            </a:r>
            <a:r>
              <a:rPr lang="en-GB" b="1" dirty="0" smtClean="0">
                <a:solidFill>
                  <a:srgbClr val="000090"/>
                </a:solidFill>
                <a:latin typeface="Calibri"/>
                <a:ea typeface="MS PGothic" charset="0"/>
              </a:rPr>
              <a:t>e</a:t>
            </a:r>
            <a:r>
              <a:rPr lang="en-NL" b="1" dirty="0" smtClean="0">
                <a:solidFill>
                  <a:srgbClr val="000090"/>
                </a:solidFill>
                <a:latin typeface="Calibri"/>
                <a:ea typeface="MS PGothic" charset="0"/>
              </a:rPr>
              <a:t>xt steps</a:t>
            </a:r>
            <a:endParaRPr lang="en-GB" b="1" dirty="0">
              <a:solidFill>
                <a:srgbClr val="000090"/>
              </a:solidFill>
              <a:latin typeface="Calibri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F090-58A4-459B-8C34-68A9AC4E7486}" type="datetime1">
              <a:rPr lang="it-IT" smtClean="0"/>
              <a:t>26/10/2020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L" smtClean="0"/>
              <a:t>Maisam M. Dadkan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11</a:t>
            </a:fld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2704699" y="3013502"/>
            <a:ext cx="3734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4800" b="1" dirty="0" smtClean="0"/>
              <a:t>Thank you!</a:t>
            </a:r>
            <a:endParaRPr lang="en-GB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445207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F090-58A4-459B-8C34-68A9AC4E7486}" type="datetime1">
              <a:rPr lang="it-IT" smtClean="0"/>
              <a:t>26/10/2020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L" smtClean="0"/>
              <a:t>Maisam M. Dadkan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999586" y="116707"/>
            <a:ext cx="3091449" cy="1032353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000090"/>
                </a:solidFill>
                <a:latin typeface="Calibri"/>
                <a:ea typeface="MS PGothic" charset="0"/>
              </a:rPr>
              <a:t>R3B-NeuLAND</a:t>
            </a:r>
            <a:endParaRPr lang="en-GB" b="1" dirty="0">
              <a:solidFill>
                <a:srgbClr val="000090"/>
              </a:solidFill>
              <a:latin typeface="Calibri"/>
              <a:ea typeface="MS PGothic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672138"/>
            <a:ext cx="7061200" cy="44027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" y="1058381"/>
            <a:ext cx="515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R3B</a:t>
            </a:r>
            <a:r>
              <a:rPr lang="en-GB" dirty="0"/>
              <a:t> (</a:t>
            </a:r>
            <a:r>
              <a:rPr lang="en-GB" b="1" dirty="0"/>
              <a:t>R</a:t>
            </a:r>
            <a:r>
              <a:rPr lang="en-GB" dirty="0"/>
              <a:t>eactions with </a:t>
            </a:r>
            <a:r>
              <a:rPr lang="en-GB" b="1" dirty="0"/>
              <a:t>R</a:t>
            </a:r>
            <a:r>
              <a:rPr lang="en-GB" dirty="0"/>
              <a:t>elativistic </a:t>
            </a:r>
            <a:r>
              <a:rPr lang="en-GB" b="1" dirty="0"/>
              <a:t>R</a:t>
            </a:r>
            <a:r>
              <a:rPr lang="en-GB" dirty="0"/>
              <a:t>adioactive </a:t>
            </a:r>
            <a:r>
              <a:rPr lang="en-GB" b="1" dirty="0"/>
              <a:t>B</a:t>
            </a:r>
            <a:r>
              <a:rPr lang="en-GB" dirty="0"/>
              <a:t>eams)</a:t>
            </a:r>
          </a:p>
        </p:txBody>
      </p:sp>
      <p:sp>
        <p:nvSpPr>
          <p:cNvPr id="2" name="Oval 1"/>
          <p:cNvSpPr/>
          <p:nvPr/>
        </p:nvSpPr>
        <p:spPr>
          <a:xfrm>
            <a:off x="5999586" y="2276670"/>
            <a:ext cx="2463281" cy="2323322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400800" y="2678766"/>
            <a:ext cx="29048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(</a:t>
            </a:r>
            <a:r>
              <a:rPr lang="en-GB" sz="1400" b="1" dirty="0" err="1"/>
              <a:t>Neu</a:t>
            </a:r>
            <a:r>
              <a:rPr lang="en-GB" sz="1400" b="1" dirty="0"/>
              <a:t> Large-Area Neutron Detector)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64" y="925350"/>
            <a:ext cx="1252605" cy="125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F090-58A4-459B-8C34-68A9AC4E7486}" type="datetime1">
              <a:rPr lang="it-IT" smtClean="0"/>
              <a:t>26/10/2020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L" smtClean="0"/>
              <a:t>Maisam M. Dadkan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981" y="1243046"/>
            <a:ext cx="3935819" cy="2846353"/>
          </a:xfrm>
          <a:prstGeom prst="rect">
            <a:avLst/>
          </a:prstGeom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AC79B457-EE0D-44C6-93FF-DC2C2F3EE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7413" y="4405871"/>
            <a:ext cx="3796953" cy="1605199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en-GB" sz="2000" dirty="0" smtClean="0"/>
              <a:t>30 doubleplane (</a:t>
            </a:r>
            <a:r>
              <a:rPr lang="en-GB" sz="2000" dirty="0" err="1" smtClean="0"/>
              <a:t>dp</a:t>
            </a:r>
            <a:r>
              <a:rPr lang="en-GB" sz="2000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/>
              <a:t>100 V-H scintillators/</a:t>
            </a:r>
            <a:r>
              <a:rPr lang="en-GB" sz="2000" dirty="0" err="1" smtClean="0"/>
              <a:t>dp</a:t>
            </a:r>
            <a:endParaRPr lang="en-GB" sz="2000" dirty="0" smtClean="0"/>
          </a:p>
          <a:p>
            <a:pPr lvl="1">
              <a:lnSpc>
                <a:spcPct val="150000"/>
              </a:lnSpc>
            </a:pPr>
            <a:r>
              <a:rPr lang="en-GB" sz="2000" dirty="0" smtClean="0"/>
              <a:t>2.5*2.5 m</a:t>
            </a:r>
            <a:r>
              <a:rPr lang="en-NL" sz="2000" dirty="0" smtClean="0"/>
              <a:t>2</a:t>
            </a:r>
            <a:r>
              <a:rPr lang="en-GB" sz="2000" dirty="0" smtClean="0"/>
              <a:t> </a:t>
            </a:r>
            <a:endParaRPr lang="en-GB" dirty="0"/>
          </a:p>
          <a:p>
            <a:pPr marL="0" indent="0">
              <a:buNone/>
            </a:pPr>
            <a:endParaRPr lang="it-IT" sz="3200" dirty="0">
              <a:latin typeface="Avenir Book"/>
            </a:endParaRP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400" dirty="0"/>
          </a:p>
          <a:p>
            <a:pPr marL="457200" lvl="1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400" i="1" dirty="0"/>
          </a:p>
          <a:p>
            <a:pPr marL="0" indent="0">
              <a:buNone/>
            </a:pPr>
            <a:endParaRPr lang="it-IT" dirty="0">
              <a:latin typeface="Avenir Book"/>
              <a:cs typeface="Avenir Book"/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032912"/>
            <a:ext cx="4636501" cy="289090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999586" y="116707"/>
            <a:ext cx="3091449" cy="1032353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000090"/>
                </a:solidFill>
                <a:latin typeface="Calibri"/>
                <a:ea typeface="MS PGothic" charset="0"/>
              </a:rPr>
              <a:t>R3B-NeuLAND</a:t>
            </a:r>
            <a:endParaRPr lang="en-GB" b="1" dirty="0">
              <a:solidFill>
                <a:srgbClr val="000090"/>
              </a:solidFill>
              <a:latin typeface="Calibri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4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F090-58A4-459B-8C34-68A9AC4E7486}" type="datetime1">
              <a:rPr lang="it-IT" smtClean="0"/>
              <a:t>26/10/2020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L" smtClean="0"/>
              <a:t>Maisam M. Dadkan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AC79B457-EE0D-44C6-93FF-DC2C2F3EED68}"/>
              </a:ext>
            </a:extLst>
          </p:cNvPr>
          <p:cNvSpPr txBox="1">
            <a:spLocks/>
          </p:cNvSpPr>
          <p:nvPr/>
        </p:nvSpPr>
        <p:spPr>
          <a:xfrm>
            <a:off x="0" y="1625979"/>
            <a:ext cx="3796953" cy="1208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n-GB" sz="2000" dirty="0" smtClean="0"/>
              <a:t>Multiplicity determination 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/>
              <a:t>Shower head determination</a:t>
            </a:r>
            <a:endParaRPr lang="en-GB" dirty="0" smtClean="0"/>
          </a:p>
          <a:p>
            <a:pPr marL="0" indent="0">
              <a:buFontTx/>
              <a:buNone/>
            </a:pPr>
            <a:endParaRPr lang="it-IT" sz="3200" dirty="0" smtClean="0">
              <a:latin typeface="Avenir Book"/>
            </a:endParaRPr>
          </a:p>
          <a:p>
            <a:pPr marL="0" indent="0">
              <a:buFontTx/>
              <a:buNone/>
            </a:pPr>
            <a:endParaRPr lang="en-GB" sz="2000" dirty="0" smtClean="0"/>
          </a:p>
          <a:p>
            <a:endParaRPr lang="en-GB" sz="2000" dirty="0" smtClean="0"/>
          </a:p>
          <a:p>
            <a:pPr marL="0" indent="0">
              <a:buFontTx/>
              <a:buNone/>
            </a:pPr>
            <a:endParaRPr lang="en-GB" sz="2400" dirty="0" smtClean="0"/>
          </a:p>
          <a:p>
            <a:pPr marL="457200" lvl="1" indent="0">
              <a:buFontTx/>
              <a:buNone/>
            </a:pPr>
            <a:endParaRPr lang="en-GB" sz="1800" dirty="0" smtClean="0"/>
          </a:p>
          <a:p>
            <a:pPr marL="0" indent="0">
              <a:buFontTx/>
              <a:buNone/>
            </a:pPr>
            <a:endParaRPr lang="en-GB" sz="1400" i="1" dirty="0" smtClean="0"/>
          </a:p>
          <a:p>
            <a:pPr marL="0" indent="0">
              <a:buFontTx/>
              <a:buNone/>
            </a:pPr>
            <a:endParaRPr lang="it-IT" dirty="0">
              <a:latin typeface="Avenir Book"/>
              <a:cs typeface="Avenir Book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999586" y="116707"/>
            <a:ext cx="3091449" cy="1032353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000090"/>
                </a:solidFill>
                <a:latin typeface="Calibri"/>
                <a:ea typeface="MS PGothic" charset="0"/>
              </a:rPr>
              <a:t>R3B-NeuLAND</a:t>
            </a:r>
            <a:endParaRPr lang="en-GB" b="1" dirty="0">
              <a:solidFill>
                <a:srgbClr val="000090"/>
              </a:solidFill>
              <a:latin typeface="Calibri"/>
              <a:ea typeface="MS PGothic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77981" y="1243046"/>
            <a:ext cx="3935819" cy="2846353"/>
            <a:chOff x="4877981" y="1243046"/>
            <a:chExt cx="3935819" cy="2846353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981" y="1243046"/>
              <a:ext cx="3935819" cy="2846353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 flipV="1">
              <a:off x="6257925" y="2524125"/>
              <a:ext cx="933450" cy="2857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21" idx="1"/>
            </p:cNvCxnSpPr>
            <p:nvPr/>
          </p:nvCxnSpPr>
          <p:spPr>
            <a:xfrm>
              <a:off x="7148280" y="2516132"/>
              <a:ext cx="561975" cy="35284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0" name="Explosion 1 19"/>
            <p:cNvSpPr/>
            <p:nvPr/>
          </p:nvSpPr>
          <p:spPr>
            <a:xfrm>
              <a:off x="7000875" y="2443162"/>
              <a:ext cx="228600" cy="195263"/>
            </a:xfrm>
            <a:prstGeom prst="irregularSeal1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Explosion 1 20"/>
            <p:cNvSpPr/>
            <p:nvPr/>
          </p:nvSpPr>
          <p:spPr>
            <a:xfrm>
              <a:off x="7710255" y="2791093"/>
              <a:ext cx="228600" cy="195263"/>
            </a:xfrm>
            <a:prstGeom prst="irregularSeal1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7857660" y="2529509"/>
              <a:ext cx="360440" cy="32608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Explosion 1 24"/>
            <p:cNvSpPr/>
            <p:nvPr/>
          </p:nvSpPr>
          <p:spPr>
            <a:xfrm>
              <a:off x="8103800" y="2450645"/>
              <a:ext cx="228600" cy="195263"/>
            </a:xfrm>
            <a:prstGeom prst="irregularSeal1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046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F090-58A4-459B-8C34-68A9AC4E7486}" type="datetime1">
              <a:rPr lang="it-IT" smtClean="0"/>
              <a:t>26/10/2020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L" smtClean="0"/>
              <a:t>Maisam M. Dadkan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5</a:t>
            </a:fld>
            <a:endParaRPr lang="it-IT" dirty="0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AC79B457-EE0D-44C6-93FF-DC2C2F3EED68}"/>
              </a:ext>
            </a:extLst>
          </p:cNvPr>
          <p:cNvSpPr txBox="1">
            <a:spLocks/>
          </p:cNvSpPr>
          <p:nvPr/>
        </p:nvSpPr>
        <p:spPr>
          <a:xfrm>
            <a:off x="0" y="1625979"/>
            <a:ext cx="3796953" cy="1208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n-GB" sz="2000" dirty="0" smtClean="0"/>
              <a:t>Multiplicity determination 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/>
              <a:t>Shower head determination</a:t>
            </a:r>
            <a:endParaRPr lang="en-GB" dirty="0" smtClean="0"/>
          </a:p>
          <a:p>
            <a:pPr marL="0" indent="0">
              <a:buFontTx/>
              <a:buNone/>
            </a:pPr>
            <a:endParaRPr lang="it-IT" sz="3200" dirty="0" smtClean="0">
              <a:latin typeface="Avenir Book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999586" y="116707"/>
            <a:ext cx="3091449" cy="1032353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000090"/>
                </a:solidFill>
                <a:latin typeface="Calibri"/>
                <a:ea typeface="MS PGothic" charset="0"/>
              </a:rPr>
              <a:t>R3B-NeuLAND</a:t>
            </a:r>
            <a:endParaRPr lang="en-GB" b="1" dirty="0">
              <a:solidFill>
                <a:srgbClr val="000090"/>
              </a:solidFill>
              <a:latin typeface="Calibri"/>
              <a:ea typeface="MS PGothic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877981" y="1243046"/>
            <a:ext cx="3935819" cy="2846353"/>
            <a:chOff x="4877981" y="1243046"/>
            <a:chExt cx="3935819" cy="2846353"/>
          </a:xfrm>
        </p:grpSpPr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981" y="1243046"/>
              <a:ext cx="3935819" cy="2846353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 flipV="1">
              <a:off x="6257925" y="2524125"/>
              <a:ext cx="933450" cy="2857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22" idx="1"/>
            </p:cNvCxnSpPr>
            <p:nvPr/>
          </p:nvCxnSpPr>
          <p:spPr>
            <a:xfrm>
              <a:off x="7148280" y="2516132"/>
              <a:ext cx="561975" cy="35284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Explosion 1 20"/>
            <p:cNvSpPr/>
            <p:nvPr/>
          </p:nvSpPr>
          <p:spPr>
            <a:xfrm>
              <a:off x="7000875" y="2443162"/>
              <a:ext cx="228600" cy="195263"/>
            </a:xfrm>
            <a:prstGeom prst="irregularSeal1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Explosion 1 21"/>
            <p:cNvSpPr/>
            <p:nvPr/>
          </p:nvSpPr>
          <p:spPr>
            <a:xfrm>
              <a:off x="7710255" y="2791093"/>
              <a:ext cx="228600" cy="195263"/>
            </a:xfrm>
            <a:prstGeom prst="irregularSeal1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7857660" y="2529509"/>
              <a:ext cx="360440" cy="32608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4" name="Explosion 1 23"/>
            <p:cNvSpPr/>
            <p:nvPr/>
          </p:nvSpPr>
          <p:spPr>
            <a:xfrm>
              <a:off x="8103800" y="2450645"/>
              <a:ext cx="228600" cy="195263"/>
            </a:xfrm>
            <a:prstGeom prst="irregularSeal1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5514"/>
            <a:ext cx="5103845" cy="127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F090-58A4-459B-8C34-68A9AC4E7486}" type="datetime1">
              <a:rPr lang="it-IT" smtClean="0"/>
              <a:t>26/10/2020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L" smtClean="0"/>
              <a:t>Maisam M. Dadkan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6</a:t>
            </a:fld>
            <a:endParaRPr lang="it-IT" dirty="0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AC79B457-EE0D-44C6-93FF-DC2C2F3EED68}"/>
              </a:ext>
            </a:extLst>
          </p:cNvPr>
          <p:cNvSpPr txBox="1">
            <a:spLocks/>
          </p:cNvSpPr>
          <p:nvPr/>
        </p:nvSpPr>
        <p:spPr>
          <a:xfrm>
            <a:off x="0" y="1625979"/>
            <a:ext cx="3796953" cy="1208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n-GB" sz="2000" dirty="0" smtClean="0"/>
              <a:t>Multiplicity determination 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/>
              <a:t>Shower head determination</a:t>
            </a:r>
            <a:endParaRPr lang="en-GB" dirty="0" smtClean="0"/>
          </a:p>
          <a:p>
            <a:pPr marL="0" indent="0">
              <a:buFontTx/>
              <a:buNone/>
            </a:pPr>
            <a:endParaRPr lang="it-IT" sz="3200" dirty="0" smtClean="0">
              <a:latin typeface="Avenir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953" y="4405871"/>
            <a:ext cx="3429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Analysis methods: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Technical </a:t>
            </a:r>
            <a:r>
              <a:rPr lang="en-GB" dirty="0" smtClean="0"/>
              <a:t>Design Report </a:t>
            </a:r>
            <a:r>
              <a:rPr lang="en-GB" dirty="0"/>
              <a:t>(TDR</a:t>
            </a:r>
            <a:r>
              <a:rPr lang="en-GB" dirty="0" smtClean="0"/>
              <a:t>)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Deep Neural Network (DNN)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999586" y="116707"/>
            <a:ext cx="3091449" cy="1032353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000090"/>
                </a:solidFill>
                <a:latin typeface="Calibri"/>
                <a:ea typeface="MS PGothic" charset="0"/>
              </a:rPr>
              <a:t>R3B-NeuLAND</a:t>
            </a:r>
            <a:endParaRPr lang="en-GB" b="1" dirty="0">
              <a:solidFill>
                <a:srgbClr val="000090"/>
              </a:solidFill>
              <a:latin typeface="Calibri"/>
              <a:ea typeface="MS PGothic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877981" y="1243046"/>
            <a:ext cx="3935819" cy="2846353"/>
            <a:chOff x="4877981" y="1243046"/>
            <a:chExt cx="3935819" cy="2846353"/>
          </a:xfrm>
        </p:grpSpPr>
        <p:pic>
          <p:nvPicPr>
            <p:cNvPr id="16" name="Picture 15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981" y="1243046"/>
              <a:ext cx="3935819" cy="2846353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 flipV="1">
              <a:off x="6257925" y="2524125"/>
              <a:ext cx="933450" cy="2857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0" idx="1"/>
            </p:cNvCxnSpPr>
            <p:nvPr/>
          </p:nvCxnSpPr>
          <p:spPr>
            <a:xfrm>
              <a:off x="7148280" y="2516132"/>
              <a:ext cx="561975" cy="35284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9" name="Explosion 1 18"/>
            <p:cNvSpPr/>
            <p:nvPr/>
          </p:nvSpPr>
          <p:spPr>
            <a:xfrm>
              <a:off x="7000875" y="2443162"/>
              <a:ext cx="228600" cy="195263"/>
            </a:xfrm>
            <a:prstGeom prst="irregularSeal1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Explosion 1 19"/>
            <p:cNvSpPr/>
            <p:nvPr/>
          </p:nvSpPr>
          <p:spPr>
            <a:xfrm>
              <a:off x="7710255" y="2791093"/>
              <a:ext cx="228600" cy="195263"/>
            </a:xfrm>
            <a:prstGeom prst="irregularSeal1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7857660" y="2529509"/>
              <a:ext cx="360440" cy="32608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2" name="Explosion 1 21"/>
            <p:cNvSpPr/>
            <p:nvPr/>
          </p:nvSpPr>
          <p:spPr>
            <a:xfrm>
              <a:off x="8103800" y="2450645"/>
              <a:ext cx="228600" cy="195263"/>
            </a:xfrm>
            <a:prstGeom prst="irregularSeal1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5514"/>
            <a:ext cx="5103845" cy="127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F090-58A4-459B-8C34-68A9AC4E7486}" type="datetime1">
              <a:rPr lang="it-IT" smtClean="0"/>
              <a:t>26/10/2020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L" smtClean="0"/>
              <a:t>Maisam M. Dadkan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7</a:t>
            </a:fld>
            <a:endParaRPr lang="it-IT" dirty="0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AC79B457-EE0D-44C6-93FF-DC2C2F3EED68}"/>
              </a:ext>
            </a:extLst>
          </p:cNvPr>
          <p:cNvSpPr txBox="1">
            <a:spLocks/>
          </p:cNvSpPr>
          <p:nvPr/>
        </p:nvSpPr>
        <p:spPr>
          <a:xfrm>
            <a:off x="0" y="1625979"/>
            <a:ext cx="3796953" cy="1208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n-GB" sz="2000" dirty="0" smtClean="0"/>
              <a:t>Multiplicity determination 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/>
              <a:t>Shower head determination</a:t>
            </a:r>
            <a:endParaRPr lang="en-GB" dirty="0" smtClean="0"/>
          </a:p>
          <a:p>
            <a:pPr marL="0" indent="0">
              <a:buFontTx/>
              <a:buNone/>
            </a:pPr>
            <a:endParaRPr lang="it-IT" sz="3200" dirty="0" smtClean="0">
              <a:latin typeface="Avenir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953" y="4405871"/>
            <a:ext cx="3429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Analysis methods: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Technical </a:t>
            </a:r>
            <a:r>
              <a:rPr lang="en-GB" dirty="0" smtClean="0"/>
              <a:t>Design Report </a:t>
            </a:r>
            <a:r>
              <a:rPr lang="en-GB" dirty="0"/>
              <a:t>(TDR</a:t>
            </a:r>
            <a:r>
              <a:rPr lang="en-GB" dirty="0" smtClean="0"/>
              <a:t>)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Deep Neural Network (DNN)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999586" y="116707"/>
            <a:ext cx="3091449" cy="1032353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000090"/>
                </a:solidFill>
                <a:latin typeface="Calibri"/>
                <a:ea typeface="MS PGothic" charset="0"/>
              </a:rPr>
              <a:t>R3B-NeuLAND</a:t>
            </a:r>
            <a:endParaRPr lang="en-GB" b="1" dirty="0">
              <a:solidFill>
                <a:srgbClr val="000090"/>
              </a:solidFill>
              <a:latin typeface="Calibri"/>
              <a:ea typeface="MS PGothic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38" y="4183385"/>
            <a:ext cx="4040155" cy="209815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877981" y="1243046"/>
            <a:ext cx="3935819" cy="2846353"/>
            <a:chOff x="4877981" y="1243046"/>
            <a:chExt cx="3935819" cy="2846353"/>
          </a:xfrm>
        </p:grpSpPr>
        <p:pic>
          <p:nvPicPr>
            <p:cNvPr id="16" name="Picture 1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981" y="1243046"/>
              <a:ext cx="3935819" cy="2846353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 flipV="1">
              <a:off x="6257925" y="2524125"/>
              <a:ext cx="933450" cy="2857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0" idx="1"/>
            </p:cNvCxnSpPr>
            <p:nvPr/>
          </p:nvCxnSpPr>
          <p:spPr>
            <a:xfrm>
              <a:off x="7148280" y="2516132"/>
              <a:ext cx="561975" cy="35284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9" name="Explosion 1 18"/>
            <p:cNvSpPr/>
            <p:nvPr/>
          </p:nvSpPr>
          <p:spPr>
            <a:xfrm>
              <a:off x="7000875" y="2443162"/>
              <a:ext cx="228600" cy="195263"/>
            </a:xfrm>
            <a:prstGeom prst="irregularSeal1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Explosion 1 19"/>
            <p:cNvSpPr/>
            <p:nvPr/>
          </p:nvSpPr>
          <p:spPr>
            <a:xfrm>
              <a:off x="7710255" y="2791093"/>
              <a:ext cx="228600" cy="195263"/>
            </a:xfrm>
            <a:prstGeom prst="irregularSeal1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7857660" y="2529509"/>
              <a:ext cx="360440" cy="32608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2" name="Explosion 1 21"/>
            <p:cNvSpPr/>
            <p:nvPr/>
          </p:nvSpPr>
          <p:spPr>
            <a:xfrm>
              <a:off x="8103800" y="2450645"/>
              <a:ext cx="228600" cy="195263"/>
            </a:xfrm>
            <a:prstGeom prst="irregularSeal1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5514"/>
            <a:ext cx="5103845" cy="127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F090-58A4-459B-8C34-68A9AC4E7486}" type="datetime1">
              <a:rPr lang="it-IT" smtClean="0"/>
              <a:t>26/10/2020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L" smtClean="0"/>
              <a:t>Maisam M. Dadkan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8</a:t>
            </a:fld>
            <a:endParaRPr lang="it-IT" dirty="0"/>
          </a:p>
        </p:txBody>
      </p:sp>
      <p:grpSp>
        <p:nvGrpSpPr>
          <p:cNvPr id="3" name="Group 2"/>
          <p:cNvGrpSpPr/>
          <p:nvPr/>
        </p:nvGrpSpPr>
        <p:grpSpPr>
          <a:xfrm>
            <a:off x="109372" y="1151143"/>
            <a:ext cx="3697648" cy="3208617"/>
            <a:chOff x="115114" y="1763487"/>
            <a:chExt cx="3697648" cy="3208617"/>
          </a:xfrm>
        </p:grpSpPr>
        <p:grpSp>
          <p:nvGrpSpPr>
            <p:cNvPr id="26" name="Group 25"/>
            <p:cNvGrpSpPr/>
            <p:nvPr/>
          </p:nvGrpSpPr>
          <p:grpSpPr>
            <a:xfrm>
              <a:off x="115114" y="1763487"/>
              <a:ext cx="3697648" cy="3208617"/>
              <a:chOff x="261123" y="2814085"/>
              <a:chExt cx="3594100" cy="321298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82600" y="3460871"/>
                <a:ext cx="3162300" cy="2209210"/>
                <a:chOff x="482600" y="3460871"/>
                <a:chExt cx="3162300" cy="2209210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831850" y="4578743"/>
                  <a:ext cx="2463800" cy="533400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 err="1" smtClean="0"/>
                    <a:t>FAIRSoft</a:t>
                  </a:r>
                  <a:r>
                    <a:rPr lang="en-GB" dirty="0" smtClean="0"/>
                    <a:t>(Root, </a:t>
                  </a:r>
                  <a:r>
                    <a:rPr lang="en-GB" dirty="0" err="1" smtClean="0"/>
                    <a:t>Geant</a:t>
                  </a:r>
                  <a:r>
                    <a:rPr lang="en-GB" dirty="0" smtClean="0"/>
                    <a:t>,</a:t>
                  </a:r>
                  <a:r>
                    <a:rPr lang="en-NL" dirty="0" smtClean="0"/>
                    <a:t>…</a:t>
                  </a:r>
                  <a:r>
                    <a:rPr lang="en-GB" dirty="0" smtClean="0"/>
                    <a:t>)</a:t>
                  </a:r>
                  <a:endParaRPr lang="en-GB" dirty="0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325952" y="4018491"/>
                  <a:ext cx="1475596" cy="5334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 err="1" smtClean="0"/>
                    <a:t>FAIRRoot</a:t>
                  </a:r>
                  <a:endParaRPr lang="en-GB" dirty="0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1519936" y="3460871"/>
                  <a:ext cx="1076474" cy="5334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 smtClean="0"/>
                    <a:t>R3BRoot</a:t>
                  </a:r>
                  <a:endParaRPr lang="en-GB" dirty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82600" y="5136681"/>
                  <a:ext cx="3162300" cy="53340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NL" dirty="0" smtClean="0"/>
                    <a:t>OS</a:t>
                  </a:r>
                  <a:endParaRPr lang="en-GB" dirty="0"/>
                </a:p>
              </p:txBody>
            </p:sp>
          </p:grpSp>
          <p:sp>
            <p:nvSpPr>
              <p:cNvPr id="28" name="Rounded Rectangle 27"/>
              <p:cNvSpPr/>
              <p:nvPr/>
            </p:nvSpPr>
            <p:spPr>
              <a:xfrm>
                <a:off x="261123" y="2814085"/>
                <a:ext cx="3594100" cy="3212989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015" y="2886193"/>
                <a:ext cx="724934" cy="677486"/>
              </a:xfrm>
              <a:prstGeom prst="rect">
                <a:avLst/>
              </a:prstGeom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1328395" y="1946266"/>
              <a:ext cx="1259601" cy="4341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L" dirty="0" smtClean="0"/>
                <a:t>DNN &amp; TDR</a:t>
              </a:r>
              <a:endParaRPr lang="en-GB" dirty="0"/>
            </a:p>
          </p:txBody>
        </p:sp>
      </p:grp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999586" y="116707"/>
            <a:ext cx="3091449" cy="1032353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000090"/>
                </a:solidFill>
                <a:latin typeface="Calibri"/>
                <a:ea typeface="MS PGothic" charset="0"/>
              </a:rPr>
              <a:t>R3B-NeuLAND</a:t>
            </a:r>
            <a:endParaRPr lang="en-GB" b="1" dirty="0">
              <a:solidFill>
                <a:srgbClr val="000090"/>
              </a:solidFill>
              <a:latin typeface="Calibri"/>
              <a:ea typeface="MS PGothic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372" y="4482720"/>
            <a:ext cx="488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 err="1"/>
              <a:t>docker</a:t>
            </a:r>
            <a:r>
              <a:rPr lang="en-GB" u="sng" dirty="0"/>
              <a:t> pull </a:t>
            </a:r>
            <a:r>
              <a:rPr lang="en-GB" u="sng" dirty="0" err="1" smtClean="0"/>
              <a:t>maisammd</a:t>
            </a:r>
            <a:r>
              <a:rPr lang="en-GB" u="sng" dirty="0" smtClean="0"/>
              <a:t>/r3bneuland_py3hub:latest</a:t>
            </a:r>
            <a:endParaRPr lang="en-GB" u="sng" dirty="0"/>
          </a:p>
        </p:txBody>
      </p:sp>
      <p:grpSp>
        <p:nvGrpSpPr>
          <p:cNvPr id="36" name="Group 35"/>
          <p:cNvGrpSpPr/>
          <p:nvPr/>
        </p:nvGrpSpPr>
        <p:grpSpPr>
          <a:xfrm>
            <a:off x="4877981" y="1243046"/>
            <a:ext cx="3935819" cy="2846353"/>
            <a:chOff x="4877981" y="1243046"/>
            <a:chExt cx="3935819" cy="2846353"/>
          </a:xfrm>
        </p:grpSpPr>
        <p:pic>
          <p:nvPicPr>
            <p:cNvPr id="37" name="Picture 3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981" y="1243046"/>
              <a:ext cx="3935819" cy="2846353"/>
            </a:xfrm>
            <a:prstGeom prst="rect">
              <a:avLst/>
            </a:prstGeom>
          </p:spPr>
        </p:pic>
        <p:cxnSp>
          <p:nvCxnSpPr>
            <p:cNvPr id="38" name="Straight Arrow Connector 37"/>
            <p:cNvCxnSpPr/>
            <p:nvPr/>
          </p:nvCxnSpPr>
          <p:spPr>
            <a:xfrm flipV="1">
              <a:off x="6257925" y="2524125"/>
              <a:ext cx="933450" cy="2857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41" idx="1"/>
            </p:cNvCxnSpPr>
            <p:nvPr/>
          </p:nvCxnSpPr>
          <p:spPr>
            <a:xfrm>
              <a:off x="7148280" y="2516132"/>
              <a:ext cx="561975" cy="35284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0" name="Explosion 1 39"/>
            <p:cNvSpPr/>
            <p:nvPr/>
          </p:nvSpPr>
          <p:spPr>
            <a:xfrm>
              <a:off x="7000875" y="2443162"/>
              <a:ext cx="228600" cy="195263"/>
            </a:xfrm>
            <a:prstGeom prst="irregularSeal1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Explosion 1 40"/>
            <p:cNvSpPr/>
            <p:nvPr/>
          </p:nvSpPr>
          <p:spPr>
            <a:xfrm>
              <a:off x="7710255" y="2791093"/>
              <a:ext cx="228600" cy="195263"/>
            </a:xfrm>
            <a:prstGeom prst="irregularSeal1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7857660" y="2529509"/>
              <a:ext cx="360440" cy="32608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3" name="Explosion 1 42"/>
            <p:cNvSpPr/>
            <p:nvPr/>
          </p:nvSpPr>
          <p:spPr>
            <a:xfrm>
              <a:off x="8103800" y="2450645"/>
              <a:ext cx="228600" cy="195263"/>
            </a:xfrm>
            <a:prstGeom prst="irregularSeal1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079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F090-58A4-459B-8C34-68A9AC4E7486}" type="datetime1">
              <a:rPr lang="it-IT" smtClean="0"/>
              <a:t>26/10/2020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L" smtClean="0"/>
              <a:t>Maisam M. Dadkan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9</a:t>
            </a:fld>
            <a:endParaRPr lang="it-IT" dirty="0"/>
          </a:p>
        </p:txBody>
      </p:sp>
      <p:grpSp>
        <p:nvGrpSpPr>
          <p:cNvPr id="3" name="Group 2"/>
          <p:cNvGrpSpPr/>
          <p:nvPr/>
        </p:nvGrpSpPr>
        <p:grpSpPr>
          <a:xfrm>
            <a:off x="109372" y="1151143"/>
            <a:ext cx="3697648" cy="3208617"/>
            <a:chOff x="115114" y="1763487"/>
            <a:chExt cx="3697648" cy="3208617"/>
          </a:xfrm>
        </p:grpSpPr>
        <p:grpSp>
          <p:nvGrpSpPr>
            <p:cNvPr id="26" name="Group 25"/>
            <p:cNvGrpSpPr/>
            <p:nvPr/>
          </p:nvGrpSpPr>
          <p:grpSpPr>
            <a:xfrm>
              <a:off x="115114" y="1763487"/>
              <a:ext cx="3697648" cy="3208617"/>
              <a:chOff x="261123" y="2814085"/>
              <a:chExt cx="3594100" cy="321298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82600" y="3460871"/>
                <a:ext cx="3162300" cy="2209210"/>
                <a:chOff x="482600" y="3460871"/>
                <a:chExt cx="3162300" cy="2209210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831850" y="4578743"/>
                  <a:ext cx="2463800" cy="533400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 err="1" smtClean="0"/>
                    <a:t>FAIRSoft</a:t>
                  </a:r>
                  <a:r>
                    <a:rPr lang="en-GB" dirty="0" smtClean="0"/>
                    <a:t>(Root, </a:t>
                  </a:r>
                  <a:r>
                    <a:rPr lang="en-GB" dirty="0" err="1" smtClean="0"/>
                    <a:t>Geant</a:t>
                  </a:r>
                  <a:r>
                    <a:rPr lang="en-GB" dirty="0" smtClean="0"/>
                    <a:t>,</a:t>
                  </a:r>
                  <a:r>
                    <a:rPr lang="en-NL" dirty="0" smtClean="0"/>
                    <a:t>…</a:t>
                  </a:r>
                  <a:r>
                    <a:rPr lang="en-GB" dirty="0" smtClean="0"/>
                    <a:t>)</a:t>
                  </a:r>
                  <a:endParaRPr lang="en-GB" dirty="0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325952" y="4018491"/>
                  <a:ext cx="1475596" cy="5334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 err="1" smtClean="0"/>
                    <a:t>FAIRRoot</a:t>
                  </a:r>
                  <a:endParaRPr lang="en-GB" dirty="0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1519936" y="3460871"/>
                  <a:ext cx="1076474" cy="5334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 smtClean="0"/>
                    <a:t>R3BRoot</a:t>
                  </a:r>
                  <a:endParaRPr lang="en-GB" dirty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82600" y="5136681"/>
                  <a:ext cx="3162300" cy="53340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NL" dirty="0" smtClean="0"/>
                    <a:t>OS</a:t>
                  </a:r>
                  <a:endParaRPr lang="en-GB" dirty="0"/>
                </a:p>
              </p:txBody>
            </p:sp>
          </p:grpSp>
          <p:sp>
            <p:nvSpPr>
              <p:cNvPr id="28" name="Rounded Rectangle 27"/>
              <p:cNvSpPr/>
              <p:nvPr/>
            </p:nvSpPr>
            <p:spPr>
              <a:xfrm>
                <a:off x="261123" y="2814085"/>
                <a:ext cx="3594100" cy="3212989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015" y="2886193"/>
                <a:ext cx="724934" cy="677486"/>
              </a:xfrm>
              <a:prstGeom prst="rect">
                <a:avLst/>
              </a:prstGeom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1328395" y="1946266"/>
              <a:ext cx="1259601" cy="4341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L" dirty="0" smtClean="0"/>
                <a:t>DNN &amp; TDR</a:t>
              </a:r>
              <a:endParaRPr lang="en-GB" dirty="0"/>
            </a:p>
          </p:txBody>
        </p:sp>
      </p:grp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AC79B457-EE0D-44C6-93FF-DC2C2F3EE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4874237"/>
            <a:ext cx="6333999" cy="1437744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en-NL" sz="1800" dirty="0" smtClean="0"/>
              <a:t>Some Jupyter </a:t>
            </a:r>
            <a:r>
              <a:rPr lang="en-NL" sz="1800" dirty="0" smtClean="0"/>
              <a:t>NBs have been provided (mostly in PyROOT)</a:t>
            </a:r>
          </a:p>
          <a:p>
            <a:pPr lvl="1">
              <a:lnSpc>
                <a:spcPct val="150000"/>
              </a:lnSpc>
            </a:pPr>
            <a:r>
              <a:rPr lang="en-NL" sz="1800" dirty="0" smtClean="0"/>
              <a:t>~ 16 TB of data have been generated.</a:t>
            </a:r>
          </a:p>
          <a:p>
            <a:pPr lvl="1">
              <a:lnSpc>
                <a:spcPct val="150000"/>
              </a:lnSpc>
            </a:pPr>
            <a:r>
              <a:rPr lang="en-NL" sz="1800" dirty="0" smtClean="0"/>
              <a:t>Deploying a JupyterHub service at RUG is </a:t>
            </a:r>
            <a:r>
              <a:rPr lang="en-GB" sz="1800" dirty="0" smtClean="0"/>
              <a:t>in </a:t>
            </a:r>
            <a:r>
              <a:rPr lang="en-GB" sz="1800" dirty="0"/>
              <a:t>progress</a:t>
            </a:r>
            <a:r>
              <a:rPr lang="en-NL" sz="1800" dirty="0" smtClean="0"/>
              <a:t>.</a:t>
            </a:r>
            <a:endParaRPr lang="en-NL" sz="1800" dirty="0"/>
          </a:p>
          <a:p>
            <a:pPr marL="0" indent="0">
              <a:buNone/>
            </a:pPr>
            <a:endParaRPr lang="it-IT" sz="3200" dirty="0">
              <a:latin typeface="Avenir Book"/>
            </a:endParaRP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400" dirty="0"/>
          </a:p>
          <a:p>
            <a:pPr marL="457200" lvl="1" indent="0">
              <a:buNone/>
            </a:pPr>
            <a:endParaRPr lang="en-GB" sz="1800" dirty="0"/>
          </a:p>
          <a:p>
            <a:pPr marL="0" indent="0" algn="just">
              <a:buNone/>
            </a:pPr>
            <a:endParaRPr lang="en-GB" sz="1400" i="1" dirty="0"/>
          </a:p>
          <a:p>
            <a:pPr marL="0" indent="0">
              <a:buNone/>
            </a:pPr>
            <a:endParaRPr lang="it-IT" dirty="0">
              <a:latin typeface="Avenir Book"/>
              <a:cs typeface="Avenir Book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999586" y="116707"/>
            <a:ext cx="3091449" cy="1032353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000090"/>
                </a:solidFill>
                <a:latin typeface="Calibri"/>
                <a:ea typeface="MS PGothic" charset="0"/>
              </a:rPr>
              <a:t>R3B-NeuLAND</a:t>
            </a:r>
            <a:endParaRPr lang="en-GB" b="1" dirty="0">
              <a:solidFill>
                <a:srgbClr val="000090"/>
              </a:solidFill>
              <a:latin typeface="Calibri"/>
              <a:ea typeface="MS PGothic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372" y="4482720"/>
            <a:ext cx="488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 err="1"/>
              <a:t>docker</a:t>
            </a:r>
            <a:r>
              <a:rPr lang="en-GB" u="sng" dirty="0"/>
              <a:t> pull </a:t>
            </a:r>
            <a:r>
              <a:rPr lang="en-GB" u="sng" dirty="0" err="1" smtClean="0"/>
              <a:t>maisammd</a:t>
            </a:r>
            <a:r>
              <a:rPr lang="en-GB" u="sng" dirty="0" smtClean="0"/>
              <a:t>/r3bneuland_py3hub:latest</a:t>
            </a:r>
            <a:endParaRPr lang="en-GB" u="sng" dirty="0"/>
          </a:p>
        </p:txBody>
      </p:sp>
      <p:grpSp>
        <p:nvGrpSpPr>
          <p:cNvPr id="20" name="Group 19"/>
          <p:cNvGrpSpPr/>
          <p:nvPr/>
        </p:nvGrpSpPr>
        <p:grpSpPr>
          <a:xfrm>
            <a:off x="4877981" y="1243046"/>
            <a:ext cx="3935819" cy="2846353"/>
            <a:chOff x="4877981" y="1243046"/>
            <a:chExt cx="3935819" cy="2846353"/>
          </a:xfrm>
        </p:grpSpPr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981" y="1243046"/>
              <a:ext cx="3935819" cy="2846353"/>
            </a:xfrm>
            <a:prstGeom prst="rect">
              <a:avLst/>
            </a:prstGeom>
          </p:spPr>
        </p:pic>
        <p:cxnSp>
          <p:nvCxnSpPr>
            <p:cNvPr id="23" name="Straight Arrow Connector 22"/>
            <p:cNvCxnSpPr/>
            <p:nvPr/>
          </p:nvCxnSpPr>
          <p:spPr>
            <a:xfrm flipV="1">
              <a:off x="6257925" y="2524125"/>
              <a:ext cx="933450" cy="2857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30" idx="1"/>
            </p:cNvCxnSpPr>
            <p:nvPr/>
          </p:nvCxnSpPr>
          <p:spPr>
            <a:xfrm>
              <a:off x="7148280" y="2516132"/>
              <a:ext cx="561975" cy="35284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9" name="Explosion 1 28"/>
            <p:cNvSpPr/>
            <p:nvPr/>
          </p:nvSpPr>
          <p:spPr>
            <a:xfrm>
              <a:off x="7000875" y="2443162"/>
              <a:ext cx="228600" cy="195263"/>
            </a:xfrm>
            <a:prstGeom prst="irregularSeal1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Explosion 1 29"/>
            <p:cNvSpPr/>
            <p:nvPr/>
          </p:nvSpPr>
          <p:spPr>
            <a:xfrm>
              <a:off x="7710255" y="2791093"/>
              <a:ext cx="228600" cy="195263"/>
            </a:xfrm>
            <a:prstGeom prst="irregularSeal1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7857660" y="2529509"/>
              <a:ext cx="360440" cy="32608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7" name="Explosion 1 36"/>
            <p:cNvSpPr/>
            <p:nvPr/>
          </p:nvSpPr>
          <p:spPr>
            <a:xfrm>
              <a:off x="8103800" y="2450645"/>
              <a:ext cx="228600" cy="195263"/>
            </a:xfrm>
            <a:prstGeom prst="irregularSeal1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283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 PPT template_v2" id="{84B2C77E-D1E5-DD48-B3EE-B80C14BA55BA}" vid="{29E3AAB7-A3DE-2940-AABB-6F3EADDE159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ESCAPE PPT template_v2</Template>
  <TotalTime>0</TotalTime>
  <Words>714</Words>
  <Application>Microsoft Office PowerPoint</Application>
  <PresentationFormat>On-screen Show (4:3)</PresentationFormat>
  <Paragraphs>135</Paragraphs>
  <Slides>11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MS PGothic</vt:lpstr>
      <vt:lpstr>Arial</vt:lpstr>
      <vt:lpstr>Avenir Book</vt:lpstr>
      <vt:lpstr>Avenir Heavy</vt:lpstr>
      <vt:lpstr>Calibri</vt:lpstr>
      <vt:lpstr>Calibri Light</vt:lpstr>
      <vt:lpstr>Wingdings</vt:lpstr>
      <vt:lpstr>Tema di Office</vt:lpstr>
      <vt:lpstr>Software Deployment &amp; Data Analysis for R3B-NeuLAND</vt:lpstr>
      <vt:lpstr>R3B-NeuLAND</vt:lpstr>
      <vt:lpstr>R3B-NeuLAND</vt:lpstr>
      <vt:lpstr>R3B-NeuLAND</vt:lpstr>
      <vt:lpstr>R3B-NeuLAND</vt:lpstr>
      <vt:lpstr>R3B-NeuLAND</vt:lpstr>
      <vt:lpstr>R3B-NeuLAND</vt:lpstr>
      <vt:lpstr>R3B-NeuLAND</vt:lpstr>
      <vt:lpstr>R3B-NeuLAND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Rita Meneses</dc:creator>
  <cp:lastModifiedBy>Maisam</cp:lastModifiedBy>
  <cp:revision>223</cp:revision>
  <dcterms:created xsi:type="dcterms:W3CDTF">2018-11-20T16:31:33Z</dcterms:created>
  <dcterms:modified xsi:type="dcterms:W3CDTF">2020-10-26T11:21:05Z</dcterms:modified>
</cp:coreProperties>
</file>