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13" r:id="rId2"/>
    <p:sldId id="316" r:id="rId3"/>
    <p:sldId id="326" r:id="rId4"/>
    <p:sldId id="321" r:id="rId5"/>
    <p:sldId id="322" r:id="rId6"/>
    <p:sldId id="323" r:id="rId7"/>
    <p:sldId id="324" r:id="rId8"/>
    <p:sldId id="319" r:id="rId9"/>
    <p:sldId id="320" r:id="rId10"/>
    <p:sldId id="318" r:id="rId11"/>
    <p:sldId id="325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44"/>
    <p:restoredTop sz="94830"/>
  </p:normalViewPr>
  <p:slideViewPr>
    <p:cSldViewPr snapToGrid="0" snapToObjects="1">
      <p:cViewPr varScale="1">
        <p:scale>
          <a:sx n="121" d="100"/>
          <a:sy n="121" d="100"/>
        </p:scale>
        <p:origin x="3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B5581-54B5-EA45-AA53-C54BE1EE9F30}" type="datetimeFigureOut">
              <a:rPr lang="en-US" smtClean="0"/>
              <a:t>10/27/20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9A8BA-8464-634C-A4D0-A52AB69F210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54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A8BA-8464-634C-A4D0-A52AB69F21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593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A8BA-8464-634C-A4D0-A52AB69F21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57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A8BA-8464-634C-A4D0-A52AB69F21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78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A8BA-8464-634C-A4D0-A52AB69F21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6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A8BA-8464-634C-A4D0-A52AB69F21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71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A8BA-8464-634C-A4D0-A52AB69F21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38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A8BA-8464-634C-A4D0-A52AB69F21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23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A8BA-8464-634C-A4D0-A52AB69F21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21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A8BA-8464-634C-A4D0-A52AB69F21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54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A8BA-8464-634C-A4D0-A52AB69F21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14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A8BA-8464-634C-A4D0-A52AB69F21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32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4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6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18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Line 13"/>
          <p:cNvSpPr>
            <a:spLocks noChangeShapeType="1"/>
          </p:cNvSpPr>
          <p:nvPr userDrawn="1"/>
        </p:nvSpPr>
        <p:spPr bwMode="auto">
          <a:xfrm>
            <a:off x="630238" y="6321700"/>
            <a:ext cx="10723562" cy="0"/>
          </a:xfrm>
          <a:prstGeom prst="line">
            <a:avLst/>
          </a:prstGeom>
          <a:noFill/>
          <a:ln w="9525">
            <a:solidFill>
              <a:srgbClr val="A6183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008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6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4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22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7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8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8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27.10.2020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C1DCC-A5E2-1A48-A91D-CC1ED5B787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59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.cbm.gsi.de/evgeny.lavrik/cbmroot-hub.gi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wan.web.cern.ch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ndico.cern.ch/event/773049/contributions/3581373/attachments/1939661/3215578/chephiggs.pdf" TargetMode="External"/><Relationship Id="rId4" Type="http://schemas.openxmlformats.org/officeDocument/2006/relationships/hyperlink" Target="https://www.youtube.com/watch?v=CTfp2woVEk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oot.cern.ch/root/htmldoc/guides/nbprimer/ROOT-Primer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719138" y="3086100"/>
            <a:ext cx="10533062" cy="1354595"/>
          </a:xfrm>
        </p:spPr>
        <p:txBody>
          <a:bodyPr>
            <a:noAutofit/>
          </a:bodyPr>
          <a:lstStyle/>
          <a:p>
            <a:r>
              <a:rPr lang="de-DE" sz="4000" b="1" dirty="0" err="1">
                <a:solidFill>
                  <a:srgbClr val="A61839"/>
                </a:solidFill>
              </a:rPr>
              <a:t>Using</a:t>
            </a:r>
            <a:r>
              <a:rPr lang="de-DE" sz="4000" b="1" dirty="0">
                <a:solidFill>
                  <a:srgbClr val="A61839"/>
                </a:solidFill>
              </a:rPr>
              <a:t> </a:t>
            </a:r>
            <a:r>
              <a:rPr lang="de-DE" sz="4000" b="1" dirty="0" err="1">
                <a:solidFill>
                  <a:srgbClr val="A61839"/>
                </a:solidFill>
              </a:rPr>
              <a:t>CbmRoot</a:t>
            </a:r>
            <a:r>
              <a:rPr lang="de-DE" sz="4000" b="1" dirty="0">
                <a:solidFill>
                  <a:srgbClr val="A61839"/>
                </a:solidFill>
              </a:rPr>
              <a:t> in </a:t>
            </a:r>
            <a:r>
              <a:rPr lang="de-DE" sz="4000" b="1" dirty="0" err="1">
                <a:solidFill>
                  <a:srgbClr val="A61839"/>
                </a:solidFill>
              </a:rPr>
              <a:t>Jupyterhub</a:t>
            </a:r>
            <a:r>
              <a:rPr lang="de-DE" sz="4000" b="1" dirty="0">
                <a:solidFill>
                  <a:srgbClr val="A61839"/>
                </a:solidFill>
              </a:rPr>
              <a:t> </a:t>
            </a:r>
            <a:br>
              <a:rPr lang="de-DE" sz="4000" b="1" dirty="0">
                <a:solidFill>
                  <a:srgbClr val="A61839"/>
                </a:solidFill>
              </a:rPr>
            </a:br>
            <a:r>
              <a:rPr lang="de-DE" sz="4000" b="1" dirty="0" err="1">
                <a:solidFill>
                  <a:srgbClr val="A61839"/>
                </a:solidFill>
              </a:rPr>
              <a:t>containerized</a:t>
            </a:r>
            <a:r>
              <a:rPr lang="de-DE" sz="4000" b="1" dirty="0">
                <a:solidFill>
                  <a:srgbClr val="A61839"/>
                </a:solidFill>
              </a:rPr>
              <a:t> </a:t>
            </a:r>
            <a:r>
              <a:rPr lang="de-DE" sz="4000" b="1" dirty="0" err="1">
                <a:solidFill>
                  <a:srgbClr val="A61839"/>
                </a:solidFill>
              </a:rPr>
              <a:t>environment</a:t>
            </a:r>
            <a:br>
              <a:rPr lang="de-DE" sz="4000" b="1" dirty="0">
                <a:solidFill>
                  <a:srgbClr val="A61839"/>
                </a:solidFill>
              </a:rPr>
            </a:br>
            <a:br>
              <a:rPr lang="de-DE" sz="4000" b="1" dirty="0">
                <a:solidFill>
                  <a:srgbClr val="A61839"/>
                </a:solidFill>
              </a:rPr>
            </a:br>
            <a:r>
              <a:rPr lang="de-DE" sz="2400" b="1" dirty="0">
                <a:solidFill>
                  <a:srgbClr val="A61839"/>
                </a:solidFill>
              </a:rPr>
              <a:t>ESCAPE WP5 Progress Meeting</a:t>
            </a:r>
            <a:endParaRPr lang="de-DE" sz="4000" dirty="0">
              <a:solidFill>
                <a:srgbClr val="A61839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719138" y="4940300"/>
            <a:ext cx="10533062" cy="982828"/>
          </a:xfrm>
        </p:spPr>
        <p:txBody>
          <a:bodyPr>
            <a:normAutofit/>
          </a:bodyPr>
          <a:lstStyle/>
          <a:p>
            <a:r>
              <a:rPr lang="de-DE" altLang="x-none" sz="2800" dirty="0" err="1"/>
              <a:t>Evgeny</a:t>
            </a:r>
            <a:r>
              <a:rPr lang="de-DE" altLang="x-none" sz="2800" dirty="0"/>
              <a:t> </a:t>
            </a:r>
            <a:r>
              <a:rPr lang="de-DE" altLang="x-none" sz="2800" dirty="0" err="1"/>
              <a:t>Lavrik</a:t>
            </a:r>
            <a:r>
              <a:rPr lang="de-DE" altLang="x-none" sz="2200" dirty="0"/>
              <a:t>, </a:t>
            </a:r>
            <a:r>
              <a:rPr lang="de-DE" altLang="x-none" sz="1800" dirty="0" err="1"/>
              <a:t>for</a:t>
            </a:r>
            <a:r>
              <a:rPr lang="de-DE" altLang="x-none" sz="1800" dirty="0"/>
              <a:t> CBM </a:t>
            </a:r>
            <a:r>
              <a:rPr lang="de-DE" altLang="x-none" sz="1800" dirty="0" err="1"/>
              <a:t>experiment</a:t>
            </a:r>
            <a:endParaRPr lang="de-DE" altLang="x-none" sz="2200" dirty="0"/>
          </a:p>
          <a:p>
            <a:r>
              <a:rPr lang="de-DE" sz="2000" dirty="0"/>
              <a:t>Facility </a:t>
            </a:r>
            <a:r>
              <a:rPr lang="de-DE" sz="2000" dirty="0" err="1"/>
              <a:t>for</a:t>
            </a:r>
            <a:r>
              <a:rPr lang="de-DE" sz="2000" dirty="0"/>
              <a:t> Antiproton </a:t>
            </a:r>
            <a:r>
              <a:rPr lang="de-DE" sz="2000" dirty="0" err="1"/>
              <a:t>and</a:t>
            </a:r>
            <a:r>
              <a:rPr lang="de-DE" sz="2000" dirty="0"/>
              <a:t> Ion Research in Europe</a:t>
            </a:r>
            <a:endParaRPr lang="de-DE" altLang="x-none" sz="2200" dirty="0"/>
          </a:p>
        </p:txBody>
      </p:sp>
      <p:sp>
        <p:nvSpPr>
          <p:cNvPr id="15" name="Datumsplatzhalt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 dirty="0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1</a:t>
            </a:fld>
            <a:endParaRPr lang="en-US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CbmRoot</a:t>
            </a:r>
            <a:r>
              <a:rPr lang="en-US" dirty="0"/>
              <a:t> in </a:t>
            </a:r>
            <a:r>
              <a:rPr lang="en-US" dirty="0" err="1"/>
              <a:t>Jupyterhub</a:t>
            </a:r>
            <a:r>
              <a:rPr lang="en-US" dirty="0"/>
              <a:t>  / ESCAPE WP5 Progress Meeting</a:t>
            </a:r>
          </a:p>
        </p:txBody>
      </p:sp>
      <p:sp>
        <p:nvSpPr>
          <p:cNvPr id="7" name="Line 13"/>
          <p:cNvSpPr>
            <a:spLocks noChangeShapeType="1"/>
          </p:cNvSpPr>
          <p:nvPr/>
        </p:nvSpPr>
        <p:spPr bwMode="auto">
          <a:xfrm>
            <a:off x="630238" y="6321700"/>
            <a:ext cx="10723562" cy="0"/>
          </a:xfrm>
          <a:prstGeom prst="line">
            <a:avLst/>
          </a:prstGeom>
          <a:noFill/>
          <a:ln w="9525">
            <a:solidFill>
              <a:srgbClr val="A6183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40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E7E293-821F-FF47-88D2-8017E4891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29272E-77FC-D840-B5D2-D1CE04F43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E4BE87-E775-0944-B91A-36292553E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10</a:t>
            </a:fld>
            <a:endParaRPr lang="en-US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1910C10-7270-5844-966E-A9461BB5A7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err="1"/>
              <a:t>Conclusions</a:t>
            </a:r>
            <a:r>
              <a:rPr lang="de-DE" dirty="0"/>
              <a:t> &amp; Outlook</a:t>
            </a:r>
          </a:p>
          <a:p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838198" y="1825625"/>
            <a:ext cx="10515601" cy="4143899"/>
          </a:xfrm>
        </p:spPr>
        <p:txBody>
          <a:bodyPr>
            <a:normAutofit/>
          </a:bodyPr>
          <a:lstStyle/>
          <a:p>
            <a:r>
              <a:rPr lang="en-US" dirty="0" err="1"/>
              <a:t>CbmRoot</a:t>
            </a:r>
            <a:r>
              <a:rPr lang="en-US" dirty="0"/>
              <a:t> was successfully integrated with </a:t>
            </a:r>
            <a:r>
              <a:rPr lang="en-US" dirty="0" err="1"/>
              <a:t>Jupyterhub</a:t>
            </a:r>
            <a:r>
              <a:rPr lang="en-US" dirty="0"/>
              <a:t> </a:t>
            </a:r>
          </a:p>
          <a:p>
            <a:r>
              <a:rPr lang="en-US" dirty="0"/>
              <a:t>Data access is local and through GSI </a:t>
            </a:r>
            <a:r>
              <a:rPr lang="en-US" dirty="0" err="1"/>
              <a:t>DataLake</a:t>
            </a:r>
            <a:r>
              <a:rPr lang="en-US" dirty="0"/>
              <a:t>, integration with </a:t>
            </a:r>
            <a:r>
              <a:rPr lang="en-US" dirty="0" err="1"/>
              <a:t>Rucio</a:t>
            </a:r>
            <a:r>
              <a:rPr lang="en-US" dirty="0"/>
              <a:t> based </a:t>
            </a:r>
            <a:r>
              <a:rPr lang="en-US" dirty="0" err="1"/>
              <a:t>DataLake</a:t>
            </a:r>
            <a:r>
              <a:rPr lang="en-US" dirty="0"/>
              <a:t> is work in progress</a:t>
            </a:r>
          </a:p>
          <a:p>
            <a:r>
              <a:rPr lang="en-US" dirty="0"/>
              <a:t>Authentication is local to instance, other mechanism are possible - LDAP, Kerberos, </a:t>
            </a:r>
            <a:r>
              <a:rPr lang="en-US" dirty="0" err="1"/>
              <a:t>JSONWebToken</a:t>
            </a:r>
            <a:r>
              <a:rPr lang="en-US" dirty="0"/>
              <a:t> and others</a:t>
            </a:r>
          </a:p>
          <a:p>
            <a:r>
              <a:rPr lang="en-US" dirty="0"/>
              <a:t>Custom authentication through ESCAPE services is possible</a:t>
            </a:r>
          </a:p>
          <a:p>
            <a:r>
              <a:rPr lang="en-US" dirty="0"/>
              <a:t>Submitting jobs from notebooks - should be possible</a:t>
            </a:r>
          </a:p>
        </p:txBody>
      </p:sp>
    </p:spTree>
    <p:extLst>
      <p:ext uri="{BB962C8B-B14F-4D97-AF65-F5344CB8AC3E}">
        <p14:creationId xmlns:p14="http://schemas.microsoft.com/office/powerpoint/2010/main" val="1455757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11</a:t>
            </a:fld>
            <a:endParaRPr lang="en-US"/>
          </a:p>
        </p:txBody>
      </p:sp>
      <p:sp>
        <p:nvSpPr>
          <p:cNvPr id="7" name="Textfeld 6"/>
          <p:cNvSpPr txBox="1"/>
          <p:nvPr/>
        </p:nvSpPr>
        <p:spPr>
          <a:xfrm>
            <a:off x="0" y="0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/>
              <a:t>Extra</a:t>
            </a:r>
            <a:endParaRPr lang="en-US" sz="3200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838200" y="883920"/>
            <a:ext cx="10692740" cy="5293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$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git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clone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hlinkClick r:id="rId3"/>
              </a:rPr>
              <a:t>https://git.cbm.gsi.de/evgeny.lavrik/cbmroot-hub.git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&amp;&amp; cd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cbmroot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-hub</a:t>
            </a:r>
          </a:p>
          <a:p>
            <a:pPr marL="0" indent="0">
              <a:buNone/>
            </a:pP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$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docker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pull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elavrik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cbmroot-jupyterhub:latest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$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export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UID</a:t>
            </a:r>
          </a:p>
          <a:p>
            <a:pPr marL="0" indent="0"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$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docker-compose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up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jupyterhub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#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navigate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with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your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browser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to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localhost:8000 </a:t>
            </a:r>
          </a:p>
          <a:p>
            <a:pPr marL="0" indent="0"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#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used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default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credentials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–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user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de-DE" sz="2000" b="1" dirty="0" err="1">
                <a:solidFill>
                  <a:schemeClr val="accent1">
                    <a:lumMod val="50000"/>
                  </a:schemeClr>
                </a:solidFill>
              </a:rPr>
              <a:t>user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password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de-DE" sz="2000" b="1" dirty="0" err="1">
                <a:solidFill>
                  <a:schemeClr val="accent1">
                    <a:lumMod val="50000"/>
                  </a:schemeClr>
                </a:solidFill>
              </a:rPr>
              <a:t>test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088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E7E293-821F-FF47-88D2-8017E4891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29272E-77FC-D840-B5D2-D1CE04F43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E4BE87-E775-0944-B91A-36292553E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2</a:t>
            </a:fld>
            <a:endParaRPr lang="en-US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1910C10-7270-5844-966E-A9461BB5A7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CBM Experiment at FAIR</a:t>
            </a:r>
          </a:p>
          <a:p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838199" y="1825625"/>
            <a:ext cx="5257799" cy="4143899"/>
          </a:xfrm>
        </p:spPr>
        <p:txBody>
          <a:bodyPr>
            <a:normAutofit fontScale="92500"/>
          </a:bodyPr>
          <a:lstStyle/>
          <a:p>
            <a:r>
              <a:rPr lang="en-US" dirty="0"/>
              <a:t>High energy physics experiment, collisions of Au ions at 12 </a:t>
            </a:r>
            <a:r>
              <a:rPr lang="en-US" dirty="0" err="1"/>
              <a:t>AGeV</a:t>
            </a:r>
            <a:endParaRPr lang="en-US" dirty="0"/>
          </a:p>
          <a:p>
            <a:r>
              <a:rPr lang="en-US" dirty="0"/>
              <a:t>HEP analysis is traditionally done in C++ within the ROOT framework</a:t>
            </a:r>
          </a:p>
          <a:p>
            <a:r>
              <a:rPr lang="en-US" dirty="0"/>
              <a:t>Interactive analysis and exploratory coding was long on our </a:t>
            </a:r>
            <a:r>
              <a:rPr lang="en-US" dirty="0" err="1"/>
              <a:t>wishlist</a:t>
            </a:r>
            <a:endParaRPr lang="en-US" dirty="0"/>
          </a:p>
          <a:p>
            <a:r>
              <a:rPr lang="en-US" dirty="0"/>
              <a:t>Especially in the view of </a:t>
            </a:r>
            <a:r>
              <a:rPr lang="en-US" dirty="0" err="1"/>
              <a:t>mCBM</a:t>
            </a:r>
            <a:r>
              <a:rPr lang="en-US" dirty="0"/>
              <a:t> currently running in GSI at SIS18 accelerator: data quality, live plots, etc.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04F94389-44B2-5F42-B74B-995FA8B322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3861" y="2236834"/>
            <a:ext cx="5402319" cy="2891863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0B6B3D30-78A0-F643-A95F-B7B28FC9AF51}"/>
              </a:ext>
            </a:extLst>
          </p:cNvPr>
          <p:cNvSpPr txBox="1"/>
          <p:nvPr/>
        </p:nvSpPr>
        <p:spPr>
          <a:xfrm>
            <a:off x="7299990" y="5146191"/>
            <a:ext cx="3730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Detector</a:t>
            </a:r>
            <a:r>
              <a:rPr lang="de-DE" dirty="0"/>
              <a:t> </a:t>
            </a:r>
            <a:r>
              <a:rPr lang="de-DE" dirty="0" err="1"/>
              <a:t>systems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CBM </a:t>
            </a:r>
            <a:r>
              <a:rPr lang="de-DE" dirty="0" err="1"/>
              <a:t>experiment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141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E7E293-821F-FF47-88D2-8017E4891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29272E-77FC-D840-B5D2-D1CE04F43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E4BE87-E775-0944-B91A-36292553E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3</a:t>
            </a:fld>
            <a:endParaRPr lang="en-US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1910C10-7270-5844-966E-A9461BB5A7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err="1"/>
              <a:t>Introduction</a:t>
            </a:r>
            <a:endParaRPr lang="de-DE" dirty="0"/>
          </a:p>
          <a:p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838198" y="1825625"/>
            <a:ext cx="10515601" cy="4143899"/>
          </a:xfrm>
        </p:spPr>
        <p:txBody>
          <a:bodyPr>
            <a:normAutofit/>
          </a:bodyPr>
          <a:lstStyle/>
          <a:p>
            <a:r>
              <a:rPr lang="en-US" dirty="0"/>
              <a:t>Project </a:t>
            </a:r>
            <a:r>
              <a:rPr lang="en-US" dirty="0" err="1"/>
              <a:t>Jupyter</a:t>
            </a:r>
            <a:r>
              <a:rPr lang="en-US" dirty="0"/>
              <a:t> provides the interactive programming environments in the web for data scientists </a:t>
            </a:r>
            <a:r>
              <a:rPr lang="mr-IN" dirty="0"/>
              <a:t>–</a:t>
            </a:r>
            <a:r>
              <a:rPr lang="en-US" dirty="0"/>
              <a:t> base for exploratory coding</a:t>
            </a:r>
          </a:p>
          <a:p>
            <a:r>
              <a:rPr lang="en-US" dirty="0"/>
              <a:t>Mainly in Python, but other languages such as R and C++ are there</a:t>
            </a:r>
          </a:p>
          <a:p>
            <a:r>
              <a:rPr lang="en-US" dirty="0"/>
              <a:t>ROOT project has support for Python since a while and </a:t>
            </a:r>
            <a:r>
              <a:rPr lang="en-US" dirty="0" err="1"/>
              <a:t>Jupyter</a:t>
            </a:r>
            <a:r>
              <a:rPr lang="en-US" dirty="0"/>
              <a:t> notebook integration since 2015 with ever-improving functionality</a:t>
            </a:r>
          </a:p>
          <a:p>
            <a:r>
              <a:rPr lang="en-US" dirty="0"/>
              <a:t>CERN developed </a:t>
            </a:r>
            <a:r>
              <a:rPr lang="en-US" dirty="0">
                <a:hlinkClick r:id="rId3"/>
              </a:rPr>
              <a:t>SWAN</a:t>
            </a:r>
            <a:r>
              <a:rPr lang="en-US" dirty="0"/>
              <a:t> - Service for Web based Analysis, which harnesses the power of this technology to the full </a:t>
            </a:r>
            <a:r>
              <a:rPr lang="mr-IN" dirty="0"/>
              <a:t>–</a:t>
            </a:r>
            <a:r>
              <a:rPr lang="en-US" dirty="0"/>
              <a:t> code, submit jobs, monitor your analysis </a:t>
            </a:r>
            <a:r>
              <a:rPr lang="mr-IN" dirty="0"/>
              <a:t>–</a:t>
            </a:r>
            <a:r>
              <a:rPr lang="en-US" dirty="0"/>
              <a:t> in the cloud</a:t>
            </a:r>
          </a:p>
          <a:p>
            <a:endParaRPr lang="en-US" dirty="0"/>
          </a:p>
        </p:txBody>
      </p:sp>
      <p:sp>
        <p:nvSpPr>
          <p:cNvPr id="2" name="Textfeld 1"/>
          <p:cNvSpPr txBox="1"/>
          <p:nvPr/>
        </p:nvSpPr>
        <p:spPr>
          <a:xfrm>
            <a:off x="1094533" y="5600192"/>
            <a:ext cx="4973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hlinkClick r:id="rId4"/>
              </a:rPr>
              <a:t>https://</a:t>
            </a:r>
            <a:r>
              <a:rPr lang="de-DE" dirty="0" err="1">
                <a:hlinkClick r:id="rId4"/>
              </a:rPr>
              <a:t>www.youtube.com</a:t>
            </a:r>
            <a:r>
              <a:rPr lang="de-DE" dirty="0">
                <a:hlinkClick r:id="rId4"/>
              </a:rPr>
              <a:t>/</a:t>
            </a:r>
            <a:r>
              <a:rPr lang="de-DE" dirty="0" err="1">
                <a:hlinkClick r:id="rId4"/>
              </a:rPr>
              <a:t>watch?v</a:t>
            </a:r>
            <a:r>
              <a:rPr lang="de-DE" dirty="0">
                <a:hlinkClick r:id="rId4"/>
              </a:rPr>
              <a:t>=CTfp2woVEkA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094533" y="5884787"/>
            <a:ext cx="10408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hlinkClick r:id="rId5"/>
              </a:rPr>
              <a:t>https://</a:t>
            </a:r>
            <a:r>
              <a:rPr lang="de-DE" dirty="0" err="1">
                <a:hlinkClick r:id="rId5"/>
              </a:rPr>
              <a:t>indico.cern.ch</a:t>
            </a:r>
            <a:r>
              <a:rPr lang="de-DE" dirty="0">
                <a:hlinkClick r:id="rId5"/>
              </a:rPr>
              <a:t>/</a:t>
            </a:r>
            <a:r>
              <a:rPr lang="de-DE" dirty="0" err="1">
                <a:hlinkClick r:id="rId5"/>
              </a:rPr>
              <a:t>event</a:t>
            </a:r>
            <a:r>
              <a:rPr lang="de-DE" dirty="0">
                <a:hlinkClick r:id="rId5"/>
              </a:rPr>
              <a:t>/773049/</a:t>
            </a:r>
            <a:r>
              <a:rPr lang="de-DE" dirty="0" err="1">
                <a:hlinkClick r:id="rId5"/>
              </a:rPr>
              <a:t>contributions</a:t>
            </a:r>
            <a:r>
              <a:rPr lang="de-DE" dirty="0">
                <a:hlinkClick r:id="rId5"/>
              </a:rPr>
              <a:t>/3581373/</a:t>
            </a:r>
            <a:r>
              <a:rPr lang="de-DE" dirty="0" err="1">
                <a:hlinkClick r:id="rId5"/>
              </a:rPr>
              <a:t>attachments</a:t>
            </a:r>
            <a:r>
              <a:rPr lang="de-DE" dirty="0">
                <a:hlinkClick r:id="rId5"/>
              </a:rPr>
              <a:t>/1939661/3215578/</a:t>
            </a:r>
            <a:r>
              <a:rPr lang="de-DE" dirty="0" err="1">
                <a:hlinkClick r:id="rId5"/>
              </a:rPr>
              <a:t>chephiggs.pdf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6863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E7E293-821F-FF47-88D2-8017E4891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29272E-77FC-D840-B5D2-D1CE04F43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E4BE87-E775-0944-B91A-36292553E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4</a:t>
            </a:fld>
            <a:endParaRPr lang="en-US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1910C10-7270-5844-966E-A9461BB5A7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err="1"/>
              <a:t>Introduction</a:t>
            </a:r>
            <a:r>
              <a:rPr lang="de-DE" dirty="0"/>
              <a:t>, </a:t>
            </a:r>
            <a:r>
              <a:rPr lang="de-DE" dirty="0" err="1"/>
              <a:t>cont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838198" y="1825625"/>
            <a:ext cx="10631907" cy="4143899"/>
          </a:xfrm>
        </p:spPr>
        <p:txBody>
          <a:bodyPr>
            <a:normAutofit/>
          </a:bodyPr>
          <a:lstStyle/>
          <a:p>
            <a:r>
              <a:rPr lang="en-US" dirty="0"/>
              <a:t>SWAN uses </a:t>
            </a:r>
            <a:r>
              <a:rPr lang="en-US" dirty="0" err="1"/>
              <a:t>Jupyterhub</a:t>
            </a:r>
            <a:r>
              <a:rPr lang="en-US" dirty="0"/>
              <a:t> under the hood </a:t>
            </a:r>
            <a:r>
              <a:rPr lang="mr-IN" dirty="0"/>
              <a:t>–</a:t>
            </a:r>
            <a:r>
              <a:rPr lang="en-US" dirty="0"/>
              <a:t> lets try it out</a:t>
            </a:r>
          </a:p>
          <a:p>
            <a:r>
              <a:rPr lang="en-US" dirty="0" err="1"/>
              <a:t>CbmRoot</a:t>
            </a:r>
            <a:r>
              <a:rPr lang="en-US" dirty="0"/>
              <a:t> is a complex software framework with many dependencies</a:t>
            </a:r>
          </a:p>
          <a:p>
            <a:r>
              <a:rPr lang="en-US" dirty="0" err="1"/>
              <a:t>Dockerized</a:t>
            </a:r>
            <a:r>
              <a:rPr lang="en-US" dirty="0"/>
              <a:t> version is a good way for binary distribution too</a:t>
            </a:r>
          </a:p>
          <a:p>
            <a:r>
              <a:rPr lang="en-US" dirty="0"/>
              <a:t>Container image available at </a:t>
            </a:r>
            <a:r>
              <a:rPr lang="de-DE" sz="2000" dirty="0" err="1">
                <a:solidFill>
                  <a:srgbClr val="000000"/>
                </a:solidFill>
                <a:latin typeface="Menlo" panose="020B0609030804020204" pitchFamily="49" charset="0"/>
              </a:rPr>
              <a:t>elavrik</a:t>
            </a:r>
            <a:r>
              <a:rPr lang="de-DE" sz="2000" dirty="0">
                <a:solidFill>
                  <a:srgbClr val="000000"/>
                </a:solidFill>
                <a:latin typeface="Menlo" panose="020B0609030804020204" pitchFamily="49" charset="0"/>
              </a:rPr>
              <a:t>/</a:t>
            </a:r>
            <a:r>
              <a:rPr lang="de-DE" sz="2000" dirty="0" err="1">
                <a:solidFill>
                  <a:srgbClr val="000000"/>
                </a:solidFill>
                <a:latin typeface="Menlo" panose="020B0609030804020204" pitchFamily="49" charset="0"/>
              </a:rPr>
              <a:t>cbmroot-jupyterhub:latest</a:t>
            </a:r>
            <a:endParaRPr lang="de-DE" dirty="0">
              <a:latin typeface="Menlo" charset="0"/>
              <a:ea typeface="Menlo" charset="0"/>
              <a:cs typeface="Menlo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191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E7E293-821F-FF47-88D2-8017E4891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29272E-77FC-D840-B5D2-D1CE04F43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E4BE87-E775-0944-B91A-36292553E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5</a:t>
            </a:fld>
            <a:endParaRPr lang="en-US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1910C10-7270-5844-966E-A9461BB5A7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  <a:p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838198" y="1825625"/>
            <a:ext cx="10631907" cy="4143899"/>
          </a:xfrm>
        </p:spPr>
        <p:txBody>
          <a:bodyPr>
            <a:normAutofit/>
          </a:bodyPr>
          <a:lstStyle/>
          <a:p>
            <a:r>
              <a:rPr lang="en-US" sz="2400" dirty="0"/>
              <a:t>Service for multi-user notebook environment</a:t>
            </a:r>
          </a:p>
          <a:p>
            <a:r>
              <a:rPr lang="en-US" sz="2400" dirty="0"/>
              <a:t>Allows execution on code in a context of </a:t>
            </a:r>
            <a:r>
              <a:rPr lang="en-US" sz="2400" i="1" dirty="0"/>
              <a:t>notebooks</a:t>
            </a:r>
          </a:p>
          <a:p>
            <a:r>
              <a:rPr lang="en-US" sz="2400" dirty="0"/>
              <a:t>Provides as well a terminal shell</a:t>
            </a:r>
          </a:p>
          <a:p>
            <a:r>
              <a:rPr lang="en-US" sz="2400" dirty="0"/>
              <a:t>Provides immediate visualization</a:t>
            </a:r>
          </a:p>
          <a:p>
            <a:r>
              <a:rPr lang="en-US" sz="2400" dirty="0"/>
              <a:t>Best way to learn: is the official</a:t>
            </a:r>
          </a:p>
          <a:p>
            <a:pPr lvl="1"/>
            <a:r>
              <a:rPr lang="en-US" sz="2000" dirty="0">
                <a:hlinkClick r:id="rId3"/>
              </a:rPr>
              <a:t>ROOT Primer</a:t>
            </a:r>
            <a:endParaRPr lang="en-US" sz="2000" dirty="0"/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 rotWithShape="1">
          <a:blip r:embed="rId4"/>
          <a:srcRect t="-2555" b="17360"/>
          <a:stretch/>
        </p:blipFill>
        <p:spPr>
          <a:xfrm>
            <a:off x="5871408" y="3175145"/>
            <a:ext cx="6256424" cy="193222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Bild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1408" y="5242304"/>
            <a:ext cx="6256424" cy="155069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775206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E7E293-821F-FF47-88D2-8017E4891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29272E-77FC-D840-B5D2-D1CE04F43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E4BE87-E775-0944-B91A-36292553E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6</a:t>
            </a:fld>
            <a:endParaRPr lang="en-US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1910C10-7270-5844-966E-A9461BB5A7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err="1"/>
              <a:t>Geometry</a:t>
            </a:r>
            <a:endParaRPr lang="de-DE" dirty="0"/>
          </a:p>
          <a:p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838199" y="1825625"/>
            <a:ext cx="5001128" cy="4143899"/>
          </a:xfrm>
        </p:spPr>
        <p:txBody>
          <a:bodyPr>
            <a:normAutofit/>
          </a:bodyPr>
          <a:lstStyle/>
          <a:p>
            <a:r>
              <a:rPr lang="en-US" dirty="0"/>
              <a:t>Can be used for geometry </a:t>
            </a:r>
            <a:r>
              <a:rPr lang="en-US" dirty="0" err="1"/>
              <a:t>visualisation</a:t>
            </a:r>
            <a:endParaRPr lang="en-US" dirty="0"/>
          </a:p>
          <a:p>
            <a:r>
              <a:rPr lang="en-US" dirty="0"/>
              <a:t>Not without issues though</a:t>
            </a:r>
          </a:p>
        </p:txBody>
      </p:sp>
      <p:pic>
        <p:nvPicPr>
          <p:cNvPr id="9" name="Bild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8629" y="1233015"/>
            <a:ext cx="5823941" cy="418222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79761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E7E293-821F-FF47-88D2-8017E4891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29272E-77FC-D840-B5D2-D1CE04F43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E4BE87-E775-0944-B91A-36292553E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7</a:t>
            </a:fld>
            <a:endParaRPr lang="en-US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1910C10-7270-5844-966E-A9461BB5A7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Data </a:t>
            </a:r>
            <a:r>
              <a:rPr lang="de-DE" dirty="0" err="1"/>
              <a:t>analysis</a:t>
            </a:r>
            <a:endParaRPr lang="de-DE" dirty="0"/>
          </a:p>
          <a:p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838199" y="1825625"/>
            <a:ext cx="5001128" cy="4143899"/>
          </a:xfrm>
        </p:spPr>
        <p:txBody>
          <a:bodyPr>
            <a:normAutofit/>
          </a:bodyPr>
          <a:lstStyle/>
          <a:p>
            <a:r>
              <a:rPr lang="en-US" dirty="0"/>
              <a:t>Perfect tool to skim the data</a:t>
            </a:r>
          </a:p>
          <a:p>
            <a:pPr lvl="1"/>
            <a:r>
              <a:rPr lang="en-US" dirty="0"/>
              <a:t>different variables</a:t>
            </a:r>
          </a:p>
          <a:p>
            <a:pPr lvl="1"/>
            <a:r>
              <a:rPr lang="en-US" dirty="0"/>
              <a:t>different data cuts</a:t>
            </a:r>
          </a:p>
          <a:p>
            <a:pPr lvl="1"/>
            <a:r>
              <a:rPr lang="en-US" dirty="0"/>
              <a:t>data sample sizes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8" name="Bild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9367" y="506536"/>
            <a:ext cx="6229748" cy="566776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604829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8</a:t>
            </a:fld>
            <a:endParaRPr lang="en-US"/>
          </a:p>
        </p:txBody>
      </p:sp>
      <p:sp>
        <p:nvSpPr>
          <p:cNvPr id="7" name="Textfeld 6"/>
          <p:cNvSpPr txBox="1"/>
          <p:nvPr/>
        </p:nvSpPr>
        <p:spPr>
          <a:xfrm>
            <a:off x="0" y="0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C++ Issues - variables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838200" y="883920"/>
            <a:ext cx="10692740" cy="5293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Kek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3" name="Bild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04533"/>
            <a:ext cx="12192000" cy="104689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6" name="Bild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941036"/>
            <a:ext cx="12192000" cy="142730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7" name="Textfeld 16"/>
          <p:cNvSpPr txBox="1"/>
          <p:nvPr/>
        </p:nvSpPr>
        <p:spPr>
          <a:xfrm>
            <a:off x="3600112" y="3571704"/>
            <a:ext cx="5168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Solution: </a:t>
            </a:r>
            <a:r>
              <a:rPr lang="de-DE" dirty="0" err="1"/>
              <a:t>Restart</a:t>
            </a:r>
            <a:r>
              <a:rPr lang="de-DE" dirty="0"/>
              <a:t> </a:t>
            </a:r>
            <a:r>
              <a:rPr lang="de-DE" dirty="0" err="1"/>
              <a:t>kernel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scope</a:t>
            </a:r>
            <a:r>
              <a:rPr lang="de-DE" dirty="0"/>
              <a:t> out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declarations</a:t>
            </a:r>
            <a:endParaRPr lang="de-DE" dirty="0"/>
          </a:p>
        </p:txBody>
      </p:sp>
      <p:pic>
        <p:nvPicPr>
          <p:cNvPr id="18" name="Bild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958795"/>
            <a:ext cx="12192000" cy="123118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04775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CbmRoot in Jupyterhub  / ESCAPE WP5 Progress Meeting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C1DCC-A5E2-1A48-A91D-CC1ED5B78776}" type="slidenum">
              <a:rPr lang="en-US" smtClean="0"/>
              <a:t>9</a:t>
            </a:fld>
            <a:endParaRPr lang="en-US"/>
          </a:p>
        </p:txBody>
      </p:sp>
      <p:sp>
        <p:nvSpPr>
          <p:cNvPr id="7" name="Textfeld 6"/>
          <p:cNvSpPr txBox="1"/>
          <p:nvPr/>
        </p:nvSpPr>
        <p:spPr>
          <a:xfrm>
            <a:off x="0" y="0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C++ Issues - functions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838200" y="883920"/>
            <a:ext cx="10692740" cy="5293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Kek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621864" y="2595457"/>
            <a:ext cx="9459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Solution: </a:t>
            </a:r>
            <a:r>
              <a:rPr lang="de-DE" dirty="0" err="1"/>
              <a:t>Restart</a:t>
            </a:r>
            <a:r>
              <a:rPr lang="de-DE" dirty="0"/>
              <a:t> </a:t>
            </a:r>
            <a:r>
              <a:rPr lang="de-DE" dirty="0" err="1"/>
              <a:t>kernel</a:t>
            </a:r>
            <a:r>
              <a:rPr lang="de-DE" dirty="0"/>
              <a:t>, </a:t>
            </a:r>
            <a:r>
              <a:rPr lang="de-DE" dirty="0" err="1"/>
              <a:t>wrap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a </a:t>
            </a:r>
            <a:r>
              <a:rPr lang="de-DE" dirty="0" err="1"/>
              <a:t>class</a:t>
            </a:r>
            <a:r>
              <a:rPr lang="de-DE" dirty="0"/>
              <a:t> </a:t>
            </a:r>
            <a:r>
              <a:rPr lang="de-DE" dirty="0" err="1"/>
              <a:t>inside</a:t>
            </a:r>
            <a:r>
              <a:rPr lang="de-DE" dirty="0"/>
              <a:t> a </a:t>
            </a:r>
            <a:r>
              <a:rPr lang="de-DE" dirty="0" err="1"/>
              <a:t>scope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declare</a:t>
            </a:r>
            <a:r>
              <a:rPr lang="de-DE" dirty="0"/>
              <a:t> </a:t>
            </a:r>
            <a:r>
              <a:rPr lang="de-DE" dirty="0" err="1"/>
              <a:t>function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lambda</a:t>
            </a:r>
            <a:endParaRPr lang="de-DE" dirty="0"/>
          </a:p>
        </p:txBody>
      </p:sp>
      <p:pic>
        <p:nvPicPr>
          <p:cNvPr id="9" name="Bild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04533"/>
            <a:ext cx="12192000" cy="100327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2" name="Bild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054482"/>
            <a:ext cx="12192000" cy="140802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3" name="Bild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593983"/>
            <a:ext cx="12192000" cy="141640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829737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612</Words>
  <Application>Microsoft Macintosh PowerPoint</Application>
  <PresentationFormat>Breitbild</PresentationFormat>
  <Paragraphs>102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Menlo</vt:lpstr>
      <vt:lpstr>Office-Design</vt:lpstr>
      <vt:lpstr>Using CbmRoot in Jupyterhub  containerized environment  ESCAPE WP5 Progress Meeting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Office-Anwender</dc:creator>
  <cp:lastModifiedBy>Microsoft Office User</cp:lastModifiedBy>
  <cp:revision>118</cp:revision>
  <cp:lastPrinted>2018-04-22T14:22:10Z</cp:lastPrinted>
  <dcterms:created xsi:type="dcterms:W3CDTF">2018-04-21T23:15:25Z</dcterms:created>
  <dcterms:modified xsi:type="dcterms:W3CDTF">2020-10-27T13:48:30Z</dcterms:modified>
</cp:coreProperties>
</file>