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2"/>
  </p:normalViewPr>
  <p:slideViewPr>
    <p:cSldViewPr snapToGrid="0" snapToObjects="1">
      <p:cViewPr varScale="1">
        <p:scale>
          <a:sx n="131" d="100"/>
          <a:sy n="131" d="100"/>
        </p:scale>
        <p:origin x="16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436" y="3221764"/>
            <a:ext cx="6373091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436" y="5063369"/>
            <a:ext cx="6373092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9025-9590-1D4C-9CDC-4389B921BD5C}" type="datetime1">
              <a:rPr lang="it-IT" smtClean="0"/>
              <a:t>25/10/20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CA9D-5025-644E-ABD4-52A7457B7D80}" type="datetime1">
              <a:rPr lang="it-IT" smtClean="0"/>
              <a:t>25/10/20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25/10/20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4F6F-EB56-314C-82B1-809730BD9621}" type="datetime1">
              <a:rPr lang="it-IT" smtClean="0"/>
              <a:t>25/10/20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39B8-5484-664F-ACAF-E7277C00432F}" type="datetime1">
              <a:rPr lang="it-IT" smtClean="0"/>
              <a:t>25/10/20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197-D765-984E-8EDD-917FE17EC1FC}" type="datetime1">
              <a:rPr lang="it-IT" smtClean="0"/>
              <a:t>25/10/20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D0B3-174C-A24A-BE04-FF55F9EFE698}" type="datetime1">
              <a:rPr lang="it-IT" smtClean="0"/>
              <a:t>25/10/20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25/10/20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5BFC-7B76-CB43-9325-91EE391A0695}" type="datetime1">
              <a:rPr lang="it-IT" smtClean="0"/>
              <a:t>25/10/20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627E-FEA8-B442-B9A7-66CE3E6E6241}" type="datetime1">
              <a:rPr lang="it-IT" smtClean="0"/>
              <a:t>25/10/20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2EA9-9C59-B94A-A747-D112AE1C00E1}" type="datetime1">
              <a:rPr lang="it-IT" smtClean="0"/>
              <a:t>25/10/20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9" y="3366992"/>
            <a:ext cx="7827264" cy="1595705"/>
          </a:xfrm>
        </p:spPr>
        <p:txBody>
          <a:bodyPr/>
          <a:lstStyle/>
          <a:p>
            <a:r>
              <a:rPr lang="en-NL" dirty="0"/>
              <a:t>Rucio ESAP integration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5294293"/>
            <a:ext cx="6858000" cy="978508"/>
          </a:xfrm>
        </p:spPr>
        <p:txBody>
          <a:bodyPr/>
          <a:lstStyle/>
          <a:p>
            <a:r>
              <a:rPr lang="it-IT" dirty="0"/>
              <a:t>WP5 progress meeting 26-27 </a:t>
            </a:r>
            <a:r>
              <a:rPr lang="it-IT" dirty="0" err="1"/>
              <a:t>oct</a:t>
            </a:r>
            <a:r>
              <a:rPr lang="it-IT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FC9E20-AA2D-42E3-B3AD-65C72282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951" y="73153"/>
            <a:ext cx="7290399" cy="841247"/>
          </a:xfrm>
        </p:spPr>
        <p:txBody>
          <a:bodyPr/>
          <a:lstStyle/>
          <a:p>
            <a:r>
              <a:rPr lang="it-IT" dirty="0" err="1"/>
              <a:t>Context</a:t>
            </a:r>
            <a:r>
              <a:rPr lang="it-IT" dirty="0"/>
              <a:t> and </a:t>
            </a:r>
            <a:r>
              <a:rPr lang="it-IT" dirty="0" err="1"/>
              <a:t>recap</a:t>
            </a:r>
            <a:r>
              <a:rPr lang="it-IT" dirty="0"/>
              <a:t>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79B457-EE0D-44C6-93FF-DC2C2F3EE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Rucio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Orchestration</a:t>
            </a:r>
            <a:r>
              <a:rPr lang="it-IT" dirty="0"/>
              <a:t> service in the WP2 </a:t>
            </a:r>
            <a:r>
              <a:rPr lang="it-IT" dirty="0" err="1"/>
              <a:t>architecture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239334-5504-40FC-BED0-4492C4AE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0733-8BF0-8A40-B302-1D4BA80132B2}" type="datetime1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DD6219-73F8-475B-9945-FDB5DCDC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WP5 progress meeting 26-27 </a:t>
            </a:r>
            <a:r>
              <a:rPr lang="it-IT" dirty="0" err="1"/>
              <a:t>oct</a:t>
            </a:r>
            <a:r>
              <a:rPr lang="it-IT" dirty="0"/>
              <a:t> 2020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870A4A-0B2F-4654-AD9E-8AA0634A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7056" y="6410895"/>
            <a:ext cx="551056" cy="274324"/>
          </a:xfrm>
        </p:spPr>
        <p:txBody>
          <a:bodyPr/>
          <a:lstStyle/>
          <a:p>
            <a:fld id="{F815B12F-D02A-B845-865F-37AC5B232343}" type="slidenum">
              <a:rPr lang="it-IT" sz="1200" smtClean="0"/>
              <a:t>2</a:t>
            </a:fld>
            <a:endParaRPr lang="it-IT" sz="1200" dirty="0"/>
          </a:p>
        </p:txBody>
      </p:sp>
      <p:pic>
        <p:nvPicPr>
          <p:cNvPr id="8" name="image3.jpg">
            <a:extLst>
              <a:ext uri="{FF2B5EF4-FFF2-40B4-BE49-F238E27FC236}">
                <a16:creationId xmlns:a16="http://schemas.microsoft.com/office/drawing/2014/main" id="{65F728F4-F873-964E-9018-0F18796CDD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r="105"/>
          <a:stretch>
            <a:fillRect/>
          </a:stretch>
        </p:blipFill>
        <p:spPr>
          <a:xfrm>
            <a:off x="865763" y="2162450"/>
            <a:ext cx="4416356" cy="4197319"/>
          </a:xfrm>
          <a:prstGeom prst="rect">
            <a:avLst/>
          </a:prstGeom>
          <a:ln/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D64AB8B3-E282-9B42-8C20-B4F0FC266C8F}"/>
              </a:ext>
            </a:extLst>
          </p:cNvPr>
          <p:cNvSpPr txBox="1">
            <a:spLocks/>
          </p:cNvSpPr>
          <p:nvPr/>
        </p:nvSpPr>
        <p:spPr>
          <a:xfrm>
            <a:off x="5468112" y="2162449"/>
            <a:ext cx="3199638" cy="416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Rule-based</a:t>
            </a:r>
            <a:r>
              <a:rPr lang="it-IT" dirty="0"/>
              <a:t> </a:t>
            </a:r>
            <a:r>
              <a:rPr lang="it-IT" dirty="0" err="1"/>
              <a:t>engine</a:t>
            </a:r>
            <a:endParaRPr lang="it-IT" dirty="0"/>
          </a:p>
          <a:p>
            <a:r>
              <a:rPr lang="it-IT" dirty="0" err="1"/>
              <a:t>Ensure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data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needs</a:t>
            </a:r>
            <a:r>
              <a:rPr lang="it-IT" dirty="0"/>
              <a:t> to be</a:t>
            </a:r>
          </a:p>
          <a:p>
            <a:r>
              <a:rPr lang="it-IT" dirty="0" err="1"/>
              <a:t>Independent</a:t>
            </a:r>
            <a:r>
              <a:rPr lang="it-IT" dirty="0"/>
              <a:t> of </a:t>
            </a:r>
            <a:r>
              <a:rPr lang="it-IT" dirty="0" err="1"/>
              <a:t>underlying</a:t>
            </a:r>
            <a:r>
              <a:rPr lang="it-IT" dirty="0"/>
              <a:t> </a:t>
            </a:r>
            <a:r>
              <a:rPr lang="it-IT" dirty="0" err="1"/>
              <a:t>storage</a:t>
            </a:r>
            <a:r>
              <a:rPr lang="it-IT" dirty="0"/>
              <a:t> </a:t>
            </a:r>
            <a:r>
              <a:rPr lang="it-IT" dirty="0" err="1"/>
              <a:t>technology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038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8BEA-6106-FC48-8208-B459BBCA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Goals of the integation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6A47D-96D2-F14D-91A4-A771B951A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L" dirty="0"/>
              <a:t>Data access is needed to be able to do any processing.</a:t>
            </a:r>
          </a:p>
          <a:p>
            <a:pPr lvl="1"/>
            <a:r>
              <a:rPr lang="en-NL" dirty="0"/>
              <a:t>Access to Rucio from the ESAP platform</a:t>
            </a:r>
          </a:p>
          <a:p>
            <a:pPr lvl="1"/>
            <a:r>
              <a:rPr lang="en-NL" dirty="0"/>
              <a:t>Access from within notebooks in the Analysis part</a:t>
            </a:r>
          </a:p>
          <a:p>
            <a:r>
              <a:rPr lang="en-NL" dirty="0"/>
              <a:t>AAI is part of this</a:t>
            </a:r>
          </a:p>
          <a:p>
            <a:pPr lvl="1"/>
            <a:r>
              <a:rPr lang="en-NL" dirty="0"/>
              <a:t>Currently, our instance only supports X509 certificates</a:t>
            </a:r>
          </a:p>
          <a:p>
            <a:pPr marL="0" indent="0">
              <a:buNone/>
            </a:pPr>
            <a:endParaRPr lang="en-NL" dirty="0"/>
          </a:p>
          <a:p>
            <a:pPr lvl="1"/>
            <a:r>
              <a:rPr lang="en-NL" dirty="0"/>
              <a:t>Intention to have OpenID Connect tokens available during the project </a:t>
            </a:r>
          </a:p>
          <a:p>
            <a:r>
              <a:rPr lang="en-NL" dirty="0"/>
              <a:t>First step is to link to </a:t>
            </a:r>
            <a:r>
              <a:rPr lang="en-GB" dirty="0" err="1"/>
              <a:t>th</a:t>
            </a:r>
            <a:r>
              <a:rPr lang="en-NL" dirty="0"/>
              <a:t>e existing API from the ESAP GUI (will demo this later on)</a:t>
            </a:r>
          </a:p>
          <a:p>
            <a:pPr marL="0" indent="0">
              <a:buNone/>
            </a:pPr>
            <a:endParaRPr lang="en-NL" dirty="0"/>
          </a:p>
          <a:p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AB7B-E140-8B45-A057-5BD79A92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25/10/20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1A92C-83D8-8247-8827-326EA947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WP5 progress meeting 26-27 </a:t>
            </a:r>
            <a:r>
              <a:rPr lang="it-IT" dirty="0" err="1"/>
              <a:t>oct</a:t>
            </a:r>
            <a:r>
              <a:rPr lang="it-IT" dirty="0"/>
              <a:t> 2020</a:t>
            </a:r>
          </a:p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AE7D9-E53A-CD49-B515-D3F9547F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A509-B7C0-9843-83AC-ACB5D9A0D1B9}"/>
              </a:ext>
            </a:extLst>
          </p:cNvPr>
          <p:cNvSpPr txBox="1"/>
          <p:nvPr/>
        </p:nvSpPr>
        <p:spPr>
          <a:xfrm>
            <a:off x="628650" y="3810051"/>
            <a:ext cx="7795503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NL" sz="1600" i="1" dirty="0"/>
              <a:t>“Whow. This is quite a bit of security by obscurity, isn’t it? If a hacker manages to get access at all, I would say they deserve it.” – Colleague on slack</a:t>
            </a:r>
          </a:p>
        </p:txBody>
      </p:sp>
    </p:spTree>
    <p:extLst>
      <p:ext uri="{BB962C8B-B14F-4D97-AF65-F5344CB8AC3E}">
        <p14:creationId xmlns:p14="http://schemas.microsoft.com/office/powerpoint/2010/main" val="159922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7962-059A-1547-9959-8156883B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Status of relevant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491D-0AEF-164D-9428-3EB148F3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L" dirty="0"/>
              <a:t>We’ll give some demos after this talk.</a:t>
            </a:r>
          </a:p>
          <a:p>
            <a:r>
              <a:rPr lang="en-NL" dirty="0"/>
              <a:t>Rucio UI is now linked from the ESAP GUI</a:t>
            </a:r>
          </a:p>
          <a:p>
            <a:r>
              <a:rPr lang="en-GB" dirty="0"/>
              <a:t>T</a:t>
            </a:r>
            <a:r>
              <a:rPr lang="en-NL" dirty="0"/>
              <a:t>he “GSOC” Jupyter notebook integrated in the Analysis platform through Jupyter hub installation by SKAO</a:t>
            </a:r>
          </a:p>
          <a:p>
            <a:pPr lvl="1"/>
            <a:r>
              <a:rPr lang="en-NL" dirty="0"/>
              <a:t>For this we have Docker containers which can be converted to Singularity</a:t>
            </a:r>
          </a:p>
          <a:p>
            <a:r>
              <a:rPr lang="en-NL" dirty="0"/>
              <a:t>Within WP2 the involved projects are working through assignments to interact with the data lake, including simple work flows.</a:t>
            </a:r>
          </a:p>
          <a:p>
            <a:pPr lvl="1"/>
            <a:r>
              <a:rPr lang="en-NL" dirty="0"/>
              <a:t>It would be neat to have the LOFAR work flow executed from ESAP</a:t>
            </a:r>
          </a:p>
          <a:p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2F5FD-E4C3-874B-ACD9-B7393749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25/10/20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BEBD4-53F3-1C4B-A738-041832AD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WP5 progress meeting 26-27 </a:t>
            </a:r>
            <a:r>
              <a:rPr lang="it-IT" dirty="0" err="1"/>
              <a:t>oct</a:t>
            </a:r>
            <a:r>
              <a:rPr lang="it-IT" dirty="0"/>
              <a:t> 2020</a:t>
            </a:r>
          </a:p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63BD9-D71D-CA46-A464-389AA34D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760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E8D6-8A8A-F143-BEDD-E599A050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DBE26-3B08-C349-8650-715E91CE5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L" dirty="0"/>
              <a:t>The testing period of WP2 is coming soon</a:t>
            </a:r>
          </a:p>
          <a:p>
            <a:pPr lvl="1"/>
            <a:r>
              <a:rPr lang="en-NL" dirty="0"/>
              <a:t>The GSOC notebook is part of the things we want to show</a:t>
            </a:r>
          </a:p>
          <a:p>
            <a:pPr lvl="1"/>
            <a:r>
              <a:rPr lang="en-NL" dirty="0"/>
              <a:t>Workflows provided by the projects </a:t>
            </a:r>
          </a:p>
          <a:p>
            <a:r>
              <a:rPr lang="en-NL" dirty="0"/>
              <a:t>In prep to the tests, we are working through a set if execises</a:t>
            </a:r>
          </a:p>
          <a:p>
            <a:pPr lvl="1"/>
            <a:r>
              <a:rPr lang="en-NL" dirty="0"/>
              <a:t>The exercises are a nice way to get a good feeling of interaction with Rucio. As soon as we have other AAI than X509, it </a:t>
            </a:r>
            <a:r>
              <a:rPr lang="en-GB" dirty="0"/>
              <a:t>wo</a:t>
            </a:r>
            <a:r>
              <a:rPr lang="en-NL" dirty="0"/>
              <a:t>uld make it even easier to involve the experiments that are not part of WP2.</a:t>
            </a:r>
          </a:p>
          <a:p>
            <a:r>
              <a:rPr lang="en-NL" dirty="0"/>
              <a:t>This afternoon -&gt; hackathon to try and implement interactions with the REST API in the ESAP framework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27562-81FB-D346-A7D4-8FA3D6FE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25/10/20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9E08A-EB5A-D140-A692-DC6D68F1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6E47-8532-FF45-A8F4-2B922DA1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501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1B21-3EDB-3542-AC69-BA0C251A2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Small 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CCC2-550E-F341-A7E5-FEC93C85C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b="1" dirty="0"/>
              <a:t>RSE: </a:t>
            </a:r>
            <a:r>
              <a:rPr lang="en-NL" dirty="0"/>
              <a:t>Rucio Storage Element: A storage end point</a:t>
            </a:r>
          </a:p>
          <a:p>
            <a:r>
              <a:rPr lang="en-NL" b="1" dirty="0"/>
              <a:t>DID:</a:t>
            </a:r>
            <a:r>
              <a:rPr lang="en-NL" dirty="0"/>
              <a:t> Data IDentifier: A name for a </a:t>
            </a:r>
            <a:r>
              <a:rPr lang="en-NL" i="1" dirty="0"/>
              <a:t>dataset</a:t>
            </a:r>
            <a:r>
              <a:rPr lang="en-NL" dirty="0"/>
              <a:t>, </a:t>
            </a:r>
            <a:r>
              <a:rPr lang="en-NL" i="1" dirty="0"/>
              <a:t>container</a:t>
            </a:r>
            <a:r>
              <a:rPr lang="en-NL" dirty="0"/>
              <a:t> or </a:t>
            </a:r>
            <a:r>
              <a:rPr lang="en-NL" i="1" dirty="0"/>
              <a:t>file</a:t>
            </a:r>
            <a:r>
              <a:rPr lang="en-NL" dirty="0"/>
              <a:t>. Generally follows the format scope:name</a:t>
            </a:r>
          </a:p>
          <a:p>
            <a:r>
              <a:rPr lang="en-NL" b="1" dirty="0"/>
              <a:t>scope: </a:t>
            </a:r>
            <a:r>
              <a:rPr lang="en-NL" dirty="0"/>
              <a:t>top-level namespace for the data</a:t>
            </a:r>
            <a:endParaRPr lang="en-NL" b="1" dirty="0"/>
          </a:p>
          <a:p>
            <a:r>
              <a:rPr lang="en-NL" b="1" dirty="0"/>
              <a:t>dataset:</a:t>
            </a:r>
            <a:r>
              <a:rPr lang="en-NL" dirty="0"/>
              <a:t> A dataset is a collection of </a:t>
            </a:r>
            <a:r>
              <a:rPr lang="en-NL" i="1" dirty="0"/>
              <a:t>files</a:t>
            </a:r>
            <a:r>
              <a:rPr lang="en-NL" dirty="0"/>
              <a:t> that can be manipulated together</a:t>
            </a:r>
          </a:p>
          <a:p>
            <a:r>
              <a:rPr lang="en-NL" b="1" dirty="0"/>
              <a:t>container: </a:t>
            </a:r>
            <a:r>
              <a:rPr lang="en-NL" dirty="0"/>
              <a:t>A collection of </a:t>
            </a:r>
            <a:r>
              <a:rPr lang="en-NL" i="1" dirty="0"/>
              <a:t>datasets</a:t>
            </a:r>
            <a:r>
              <a:rPr lang="en-NL" dirty="0"/>
              <a:t> (or </a:t>
            </a:r>
            <a:r>
              <a:rPr lang="en-NL" i="1" dirty="0"/>
              <a:t>containers</a:t>
            </a:r>
            <a:r>
              <a:rPr lang="en-NL" dirty="0"/>
              <a:t> </a:t>
            </a:r>
            <a:r>
              <a:rPr lang="en-NL" dirty="0">
                <a:sym typeface="Wingdings" pitchFamily="2" charset="2"/>
              </a:rPr>
              <a:t> )</a:t>
            </a:r>
            <a:endParaRPr lang="en-NL" b="1" dirty="0"/>
          </a:p>
          <a:p>
            <a:endParaRPr lang="en-NL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4B8E6-DC29-3D4E-81F5-806CB680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26/10/20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F7C78-55D6-2246-A3B2-A2E3930A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97CA0-B1EA-7E40-802A-D68F8102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886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38B9-590C-AD40-962A-A37D6447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403D0-DC5F-DE4D-B2D7-5F21CD9E7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GSOC </a:t>
            </a:r>
            <a:r>
              <a:rPr lang="en-GB" dirty="0" err="1"/>
              <a:t>Jupyterlab</a:t>
            </a:r>
            <a:r>
              <a:rPr lang="en-GB" dirty="0"/>
              <a:t> and </a:t>
            </a:r>
            <a:r>
              <a:rPr lang="en-GB" dirty="0" err="1"/>
              <a:t>Jupyter</a:t>
            </a:r>
            <a:r>
              <a:rPr lang="en-GB" dirty="0"/>
              <a:t> </a:t>
            </a:r>
            <a:r>
              <a:rPr lang="en-GB"/>
              <a:t>hub integration (Rob)</a:t>
            </a:r>
            <a:endParaRPr lang="en-GB" dirty="0"/>
          </a:p>
          <a:p>
            <a:r>
              <a:rPr lang="en-GB" dirty="0"/>
              <a:t> Integration of the </a:t>
            </a:r>
            <a:r>
              <a:rPr lang="en-GB" dirty="0" err="1"/>
              <a:t>Rucio</a:t>
            </a:r>
            <a:r>
              <a:rPr lang="en-GB" dirty="0"/>
              <a:t> UI in </a:t>
            </a:r>
            <a:r>
              <a:rPr lang="en-GB" dirty="0" err="1"/>
              <a:t>esap-gui</a:t>
            </a:r>
            <a:endParaRPr lang="en-GB" dirty="0"/>
          </a:p>
          <a:p>
            <a:r>
              <a:rPr lang="en-GB" dirty="0"/>
              <a:t>The </a:t>
            </a:r>
            <a:r>
              <a:rPr lang="en-GB" dirty="0" err="1"/>
              <a:t>Rucio</a:t>
            </a:r>
            <a:r>
              <a:rPr lang="en-GB" dirty="0"/>
              <a:t> container</a:t>
            </a:r>
          </a:p>
          <a:p>
            <a:r>
              <a:rPr lang="en-GB" dirty="0"/>
              <a:t>Show python code examples of talking to </a:t>
            </a:r>
            <a:r>
              <a:rPr lang="en-GB" dirty="0" err="1"/>
              <a:t>Rucio</a:t>
            </a:r>
            <a:endParaRPr lang="en-GB" dirty="0"/>
          </a:p>
          <a:p>
            <a:r>
              <a:rPr lang="en-GB" dirty="0"/>
              <a:t>Show the REST API demo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19EA-8A26-3441-BB5F-5FCEA483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25/10/20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5650F-EF78-7F4F-A7EB-B7BF1739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WP5 progress meeting 26-27 </a:t>
            </a:r>
            <a:r>
              <a:rPr lang="it-IT" dirty="0" err="1"/>
              <a:t>oct</a:t>
            </a:r>
            <a:r>
              <a:rPr lang="it-IT" dirty="0"/>
              <a:t> 2020</a:t>
            </a:r>
          </a:p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A5477-2307-C74E-B1D5-445095B5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8442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872</TotalTime>
  <Words>474</Words>
  <Application>Microsoft Macintosh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Rucio ESAP integration</vt:lpstr>
      <vt:lpstr>Context and recap </vt:lpstr>
      <vt:lpstr>Goals of the integation</vt:lpstr>
      <vt:lpstr>Status of relevant work</vt:lpstr>
      <vt:lpstr>Looking forward</vt:lpstr>
      <vt:lpstr>Small glossary</vt:lpstr>
      <vt:lpstr>Demos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Yan Grange</cp:lastModifiedBy>
  <cp:revision>12</cp:revision>
  <dcterms:created xsi:type="dcterms:W3CDTF">2018-11-20T16:31:33Z</dcterms:created>
  <dcterms:modified xsi:type="dcterms:W3CDTF">2020-10-26T09:06:42Z</dcterms:modified>
</cp:coreProperties>
</file>