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65" r:id="rId5"/>
    <p:sldId id="271" r:id="rId6"/>
    <p:sldId id="272" r:id="rId7"/>
    <p:sldId id="264" r:id="rId8"/>
    <p:sldId id="273" r:id="rId9"/>
    <p:sldId id="260" r:id="rId10"/>
    <p:sldId id="275" r:id="rId11"/>
    <p:sldId id="258" r:id="rId12"/>
    <p:sldId id="266" r:id="rId13"/>
    <p:sldId id="277" r:id="rId14"/>
    <p:sldId id="276" r:id="rId15"/>
    <p:sldId id="263" r:id="rId16"/>
    <p:sldId id="278" r:id="rId17"/>
    <p:sldId id="280" r:id="rId18"/>
    <p:sldId id="279" r:id="rId19"/>
    <p:sldId id="268" r:id="rId20"/>
    <p:sldId id="261" r:id="rId21"/>
    <p:sldId id="281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FAD9-3E71-5F43-A0A4-191BDD2B41C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96075-7F70-B84D-AF17-C39EC9B85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72D2-4EFB-EE40-B070-F6BA4738A140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0824-A38B-A444-A1A6-11CBCBFDE51A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755C-5BA0-4C4A-92FF-A2DDE787B32A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A5C9-DE98-3B41-A526-60D8C4698D65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78CC-42E6-E941-A20F-84732F64A044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8A9D-4220-AF4D-A36A-69EAA11D974D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0AA6-10B8-8742-AFE1-4E4375B6A024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967C-7077-BB4F-AC16-76BF6503698D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928B-A5B3-0A43-BAA9-19DAD0C1F07A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B5B0-9727-334B-ADCF-2A5B83AB4962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6BB4-AAEC-2D40-B4C2-05471B7AD588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3A44-4DB1-B14C-999C-95B92248E2C6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105E-954E-C343-8299-DB6EE02FFC10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1C55-9B35-8B4B-98BF-2BC52B473A5C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4B08-50A6-3E41-82B6-76E34240999B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B28A-8AFD-A946-9323-D3C4D5E27A99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2D96E-C7C0-F449-A302-0B2FBEB7915E}" type="datetime1">
              <a:rPr lang="fr-FR" smtClean="0"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74BF-CE25-4C40-AE7F-45C2185D7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9707" y="1701116"/>
            <a:ext cx="8915399" cy="2262781"/>
          </a:xfrm>
        </p:spPr>
        <p:txBody>
          <a:bodyPr/>
          <a:lstStyle/>
          <a:p>
            <a:pPr algn="ctr"/>
            <a:r>
              <a:rPr lang="en-US" dirty="0"/>
              <a:t>Virgo-LIGO Data analysis activities at IP2I Lyon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62D4A-AE78-DB4D-A6B6-C1807F065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603" y="4894665"/>
            <a:ext cx="2961355" cy="1126283"/>
          </a:xfrm>
        </p:spPr>
        <p:txBody>
          <a:bodyPr/>
          <a:lstStyle/>
          <a:p>
            <a:r>
              <a:rPr lang="fr-FR" u="sng" dirty="0">
                <a:solidFill>
                  <a:srgbClr val="C00000"/>
                </a:solidFill>
              </a:rPr>
              <a:t>R. Chierici</a:t>
            </a:r>
            <a:r>
              <a:rPr lang="fr-FR" dirty="0">
                <a:solidFill>
                  <a:srgbClr val="C00000"/>
                </a:solidFill>
              </a:rPr>
              <a:t>, V </a:t>
            </a:r>
            <a:r>
              <a:rPr lang="fr-FR" dirty="0" err="1">
                <a:solidFill>
                  <a:srgbClr val="C00000"/>
                </a:solidFill>
              </a:rPr>
              <a:t>Sordini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2EA5A-6DD6-D949-B581-D402EAF1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CDD77-D326-9445-BE92-F5D1B339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630" y="120434"/>
            <a:ext cx="3361324" cy="615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98A37-95CC-A747-8942-5FAB7B78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75" y="120434"/>
            <a:ext cx="1806208" cy="6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7C29-F674-AC40-84AB-FC617347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148" y="534933"/>
            <a:ext cx="7731289" cy="1280890"/>
          </a:xfrm>
        </p:spPr>
        <p:txBody>
          <a:bodyPr/>
          <a:lstStyle/>
          <a:p>
            <a:pPr algn="ctr"/>
            <a:r>
              <a:rPr lang="en-US" dirty="0"/>
              <a:t>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F5B2-EF55-EF47-80A1-86A9FB65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830" y="1540189"/>
            <a:ext cx="9948170" cy="4782878"/>
          </a:xfrm>
        </p:spPr>
        <p:txBody>
          <a:bodyPr>
            <a:normAutofit/>
          </a:bodyPr>
          <a:lstStyle/>
          <a:p>
            <a:r>
              <a:rPr lang="en-US" dirty="0"/>
              <a:t>Analysis-wise, the LIGO and Virgo collaboration(s) (LVC) work together</a:t>
            </a:r>
          </a:p>
          <a:p>
            <a:r>
              <a:rPr lang="en-US" dirty="0"/>
              <a:t>The data stream is accessible for analysis to any of the groups belonging to the LVC</a:t>
            </a:r>
          </a:p>
          <a:p>
            <a:pPr lvl="1"/>
            <a:r>
              <a:rPr lang="en-US" dirty="0"/>
              <a:t>I.e. Virgo data are accessible to scientific groups belonging to LIGO, and vice-versa</a:t>
            </a:r>
          </a:p>
          <a:p>
            <a:r>
              <a:rPr lang="en-US" dirty="0"/>
              <a:t>Meetings to present and discuss the results, as well as to plan publications and dedicated studies, are common </a:t>
            </a:r>
          </a:p>
          <a:p>
            <a:endParaRPr lang="en-US" dirty="0"/>
          </a:p>
          <a:p>
            <a:r>
              <a:rPr lang="en-US" dirty="0"/>
              <a:t>The IP2I group has entered recently (2019) the Virgo collaboration and is contributing to the LVC CBC analysis via the Multi-Band Template Analysis (MBTA) </a:t>
            </a:r>
          </a:p>
          <a:p>
            <a:pPr lvl="1"/>
            <a:r>
              <a:rPr lang="en-US" dirty="0"/>
              <a:t>Two persons full time to analysis, previous experience from high energy physics</a:t>
            </a:r>
          </a:p>
          <a:p>
            <a:pPr lvl="1"/>
            <a:r>
              <a:rPr lang="en-US" dirty="0"/>
              <a:t>One student recently joined</a:t>
            </a:r>
          </a:p>
          <a:p>
            <a:pPr lvl="1"/>
            <a:r>
              <a:rPr lang="en-US" dirty="0"/>
              <a:t>Work in collaboration with members from groups in Annecy, Strasbourg, Urbino</a:t>
            </a:r>
          </a:p>
          <a:p>
            <a:pPr lvl="1"/>
            <a:r>
              <a:rPr lang="en-US" sz="1600" dirty="0"/>
              <a:t>This group also participates to the characterization of the detector and monitoring of the quality of the data (in collaboration with EGO/LAL)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6C59-950E-FA4E-B49A-639DA58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3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7C29-F674-AC40-84AB-FC617347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timeline and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2A243-4C32-CA43-8E4A-09A25ED5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BE192-AF96-4EE3-B657-A15A1B81F4B0}"/>
              </a:ext>
            </a:extLst>
          </p:cNvPr>
          <p:cNvSpPr txBox="1">
            <a:spLocks/>
          </p:cNvSpPr>
          <p:nvPr/>
        </p:nvSpPr>
        <p:spPr>
          <a:xfrm>
            <a:off x="2265818" y="1576964"/>
            <a:ext cx="9831905" cy="5073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current aim: port the MBTA pipeline offline for the search of CBC signals</a:t>
            </a:r>
          </a:p>
          <a:p>
            <a:pPr lvl="1"/>
            <a:r>
              <a:rPr lang="en-US" dirty="0"/>
              <a:t>Participate to the analyses (and subsequent papers) of the O3 observation run (2019-2020)</a:t>
            </a:r>
          </a:p>
          <a:p>
            <a:pPr lvl="1"/>
            <a:r>
              <a:rPr lang="en-US" dirty="0"/>
              <a:t>First Virgo analysis on offline detection of coalescent binaries</a:t>
            </a:r>
          </a:p>
          <a:p>
            <a:r>
              <a:rPr lang="en-US" dirty="0"/>
              <a:t>Task is not straightforward: many new challenges for offline…</a:t>
            </a:r>
          </a:p>
          <a:p>
            <a:pPr lvl="1"/>
            <a:r>
              <a:rPr lang="en-US" dirty="0"/>
              <a:t>Handle massive runs and test performance on simulation before looking at the data </a:t>
            </a:r>
          </a:p>
          <a:p>
            <a:r>
              <a:rPr lang="en-US" dirty="0"/>
              <a:t>…but also opportunities</a:t>
            </a:r>
          </a:p>
          <a:p>
            <a:pPr lvl="1"/>
            <a:r>
              <a:rPr lang="en-US" dirty="0"/>
              <a:t>No tight latency constraints, may loosen thresholds to increase in acceptance </a:t>
            </a:r>
            <a:r>
              <a:rPr lang="en-US" dirty="0" err="1"/>
              <a:t>w.r.t.</a:t>
            </a:r>
            <a:r>
              <a:rPr lang="en-US" dirty="0"/>
              <a:t> the online version, use more background time to reach lower fake rate values for significant events,…</a:t>
            </a:r>
          </a:p>
          <a:p>
            <a:r>
              <a:rPr lang="en-US" dirty="0"/>
              <a:t>A lot has happened since last year</a:t>
            </a:r>
          </a:p>
          <a:p>
            <a:pPr lvl="1"/>
            <a:r>
              <a:rPr lang="en-US" dirty="0"/>
              <a:t>Analysis ported and running at the French CCIN2P3 </a:t>
            </a:r>
          </a:p>
          <a:p>
            <a:pPr lvl="2"/>
            <a:r>
              <a:rPr lang="en-US" dirty="0"/>
              <a:t>Tuning of parameters, configuration, analysis flow and strategy</a:t>
            </a:r>
          </a:p>
          <a:p>
            <a:pPr lvl="2"/>
            <a:r>
              <a:rPr lang="en-US" dirty="0"/>
              <a:t>Systematic characterization of the analysis on simulation, comparison with other groups</a:t>
            </a:r>
          </a:p>
          <a:p>
            <a:pPr lvl="2"/>
            <a:r>
              <a:rPr lang="en-US" dirty="0"/>
              <a:t>Successfully run over all the O3 data</a:t>
            </a:r>
          </a:p>
          <a:p>
            <a:pPr lvl="1"/>
            <a:r>
              <a:rPr lang="en-US" dirty="0"/>
              <a:t>Work now ongoing for the interpretation of the results</a:t>
            </a:r>
          </a:p>
          <a:p>
            <a:pPr lvl="1"/>
            <a:r>
              <a:rPr lang="en-US" dirty="0"/>
              <a:t>Group integrated in the LVC CBC community; regular reports ongoing 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6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0C6A-58CC-5549-9224-388BECF7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12462"/>
            <a:ext cx="8911687" cy="1280890"/>
          </a:xfrm>
        </p:spPr>
        <p:txBody>
          <a:bodyPr/>
          <a:lstStyle/>
          <a:p>
            <a:r>
              <a:rPr lang="en-US" dirty="0"/>
              <a:t>Multi-Band Template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9E87-F62A-A048-AB52-EBA5027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928" y="1530368"/>
            <a:ext cx="9166684" cy="4317539"/>
          </a:xfrm>
        </p:spPr>
        <p:txBody>
          <a:bodyPr>
            <a:normAutofit/>
          </a:bodyPr>
          <a:lstStyle/>
          <a:p>
            <a:r>
              <a:rPr lang="en-US" dirty="0"/>
              <a:t>Novelty: use several matched filters to extract the GW signal from the data by a split in the frequency domain</a:t>
            </a:r>
          </a:p>
          <a:p>
            <a:pPr lvl="1"/>
            <a:r>
              <a:rPr lang="en-US" dirty="0"/>
              <a:t>Split across two (or more) frequency bands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Bands chosen so to ~equally share the signal-to-noise ratio (SNR)</a:t>
            </a:r>
          </a:p>
          <a:p>
            <a:pPr lvl="1"/>
            <a:r>
              <a:rPr lang="en-US" dirty="0"/>
              <a:t>Each band is analyzed independently, and the results are then combined coherently</a:t>
            </a:r>
          </a:p>
          <a:p>
            <a:r>
              <a:rPr lang="en-US" dirty="0"/>
              <a:t>Reduce computational costs, with ~no loss in SNR </a:t>
            </a:r>
            <a:r>
              <a:rPr lang="en-US" dirty="0" err="1"/>
              <a:t>wrt</a:t>
            </a:r>
            <a:r>
              <a:rPr lang="en-US" dirty="0"/>
              <a:t> single-band analyses</a:t>
            </a:r>
          </a:p>
          <a:p>
            <a:pPr lvl="1"/>
            <a:r>
              <a:rPr lang="en-US" dirty="0"/>
              <a:t>Less number of templates needed, the size of the FFT is reduced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9C8804-0081-FD44-88F0-640C42A8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330E47-3DCC-4B4F-AE9B-7A977FA0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61" y="2669111"/>
            <a:ext cx="8641761" cy="9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5">
            <a:extLst>
              <a:ext uri="{FF2B5EF4-FFF2-40B4-BE49-F238E27FC236}">
                <a16:creationId xmlns:a16="http://schemas.microsoft.com/office/drawing/2014/main" id="{D6D1C0CF-B1B8-4D06-9950-96769DC02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76" y="2232885"/>
            <a:ext cx="4170723" cy="3128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10C6A-58CC-5549-9224-388BECF7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12462"/>
            <a:ext cx="8911687" cy="1280890"/>
          </a:xfrm>
        </p:spPr>
        <p:txBody>
          <a:bodyPr/>
          <a:lstStyle/>
          <a:p>
            <a:r>
              <a:rPr lang="en-US" dirty="0"/>
              <a:t>Multi-Band Template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9E87-F62A-A048-AB52-EBA5027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277" y="1497074"/>
            <a:ext cx="9166684" cy="4317539"/>
          </a:xfrm>
        </p:spPr>
        <p:txBody>
          <a:bodyPr>
            <a:normAutofit/>
          </a:bodyPr>
          <a:lstStyle/>
          <a:p>
            <a:r>
              <a:rPr lang="en-US" dirty="0"/>
              <a:t>The filtering is done by testing a huge number of signal templates from known astrophysical sources (NS-NS, BH-NS, BH-BH)</a:t>
            </a:r>
          </a:p>
          <a:p>
            <a:r>
              <a:rPr lang="en-US" dirty="0"/>
              <a:t>Template banks:	</a:t>
            </a:r>
          </a:p>
          <a:p>
            <a:pPr lvl="1"/>
            <a:r>
              <a:rPr lang="en-US" dirty="0"/>
              <a:t>BNS: 26170 templates</a:t>
            </a:r>
          </a:p>
          <a:p>
            <a:pPr lvl="1"/>
            <a:r>
              <a:rPr lang="en-US" dirty="0"/>
              <a:t>BHNS: 522934 templates</a:t>
            </a:r>
          </a:p>
          <a:p>
            <a:pPr lvl="1"/>
            <a:r>
              <a:rPr lang="en-US" dirty="0"/>
              <a:t>BBH: 169427(standard)+9000(ungated) templates </a:t>
            </a:r>
          </a:p>
          <a:p>
            <a:r>
              <a:rPr lang="en-US" dirty="0"/>
              <a:t>The searches are performed independently</a:t>
            </a:r>
          </a:p>
          <a:p>
            <a:r>
              <a:rPr lang="en-US" dirty="0"/>
              <a:t>Results put together a posteriori</a:t>
            </a:r>
          </a:p>
          <a:p>
            <a:pPr lvl="1"/>
            <a:r>
              <a:rPr lang="en-US" dirty="0"/>
              <a:t>Computationally very intense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9C8804-0081-FD44-88F0-640C42A8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47B0BAE-155B-4D6B-BC71-5CBF3EAB0776}"/>
              </a:ext>
            </a:extLst>
          </p:cNvPr>
          <p:cNvSpPr txBox="1"/>
          <p:nvPr/>
        </p:nvSpPr>
        <p:spPr>
          <a:xfrm>
            <a:off x="10232488" y="5340210"/>
            <a:ext cx="106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(m</a:t>
            </a:r>
            <a:r>
              <a:rPr lang="en-US" baseline="-25000" dirty="0">
                <a:sym typeface="Wingdings 2" panose="05020102010507070707" pitchFamily="18" charset="2"/>
              </a:rPr>
              <a:t>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A1B8072-7B7A-4AC3-A21A-DEA73E09437D}"/>
              </a:ext>
            </a:extLst>
          </p:cNvPr>
          <p:cNvSpPr txBox="1"/>
          <p:nvPr/>
        </p:nvSpPr>
        <p:spPr>
          <a:xfrm rot="16200000">
            <a:off x="7565497" y="2978869"/>
            <a:ext cx="12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(m</a:t>
            </a:r>
            <a:r>
              <a:rPr lang="en-US" baseline="-25000" dirty="0">
                <a:sym typeface="Wingdings 2" panose="05020102010507070707" pitchFamily="18" charset="2"/>
              </a:rPr>
              <a:t>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97AD2EA-56A5-41E2-BEF0-64A72319B68F}"/>
              </a:ext>
            </a:extLst>
          </p:cNvPr>
          <p:cNvSpPr txBox="1"/>
          <p:nvPr/>
        </p:nvSpPr>
        <p:spPr>
          <a:xfrm>
            <a:off x="11089759" y="3103880"/>
            <a:ext cx="98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3399"/>
                </a:solidFill>
              </a:rPr>
              <a:t>BBH-2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6FFAE53-671F-4321-AC9F-91EF82C6CBB3}"/>
              </a:ext>
            </a:extLst>
          </p:cNvPr>
          <p:cNvSpPr txBox="1"/>
          <p:nvPr/>
        </p:nvSpPr>
        <p:spPr>
          <a:xfrm>
            <a:off x="8945362" y="3655844"/>
            <a:ext cx="99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99FF"/>
                </a:solidFill>
              </a:rPr>
              <a:t>BBH-1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7821FD1-7D0D-4E4C-B949-1ECFAAEB3D85}"/>
              </a:ext>
            </a:extLst>
          </p:cNvPr>
          <p:cNvSpPr txBox="1"/>
          <p:nvPr/>
        </p:nvSpPr>
        <p:spPr>
          <a:xfrm>
            <a:off x="10544016" y="4740045"/>
            <a:ext cx="96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NSBH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2468654-A51C-4AF1-A767-3D06473D45B4}"/>
              </a:ext>
            </a:extLst>
          </p:cNvPr>
          <p:cNvSpPr txBox="1"/>
          <p:nvPr/>
        </p:nvSpPr>
        <p:spPr>
          <a:xfrm>
            <a:off x="8136867" y="4539990"/>
            <a:ext cx="76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BNS</a:t>
            </a:r>
          </a:p>
        </p:txBody>
      </p:sp>
    </p:spTree>
    <p:extLst>
      <p:ext uri="{BB962C8B-B14F-4D97-AF65-F5344CB8AC3E}">
        <p14:creationId xmlns:p14="http://schemas.microsoft.com/office/powerpoint/2010/main" val="97659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0C6A-58CC-5549-9224-388BECF7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Multi-Band Template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9E87-F62A-A048-AB52-EBA5027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079" y="5389490"/>
            <a:ext cx="9166684" cy="1351246"/>
          </a:xfrm>
        </p:spPr>
        <p:txBody>
          <a:bodyPr>
            <a:normAutofit/>
          </a:bodyPr>
          <a:lstStyle/>
          <a:p>
            <a:r>
              <a:rPr lang="en-US" dirty="0"/>
              <a:t>Full chains running at the CCIN2P3</a:t>
            </a:r>
          </a:p>
          <a:p>
            <a:pPr lvl="1"/>
            <a:r>
              <a:rPr lang="en-US" dirty="0"/>
              <a:t>1 year of data taking analyzed</a:t>
            </a:r>
          </a:p>
          <a:p>
            <a:pPr lvl="1"/>
            <a:r>
              <a:rPr lang="en-US" dirty="0"/>
              <a:t>60K injections/week analyzed in parallel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9C8804-0081-FD44-88F0-640C42A8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8" name="Rectangle : coins arrondis 117">
            <a:extLst>
              <a:ext uri="{FF2B5EF4-FFF2-40B4-BE49-F238E27FC236}">
                <a16:creationId xmlns:a16="http://schemas.microsoft.com/office/drawing/2014/main" id="{7ECECD42-C3F2-4647-9934-BA3E7B043BF4}"/>
              </a:ext>
            </a:extLst>
          </p:cNvPr>
          <p:cNvSpPr/>
          <p:nvPr/>
        </p:nvSpPr>
        <p:spPr>
          <a:xfrm>
            <a:off x="5811227" y="1933257"/>
            <a:ext cx="2624863" cy="1531778"/>
          </a:xfrm>
          <a:prstGeom prst="roundRect">
            <a:avLst/>
          </a:prstGeom>
          <a:solidFill>
            <a:schemeClr val="accent4">
              <a:lumMod val="7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èche : droite 118">
            <a:extLst>
              <a:ext uri="{FF2B5EF4-FFF2-40B4-BE49-F238E27FC236}">
                <a16:creationId xmlns:a16="http://schemas.microsoft.com/office/drawing/2014/main" id="{21324087-C5CE-41BC-B2A1-30DE8780A3B8}"/>
              </a:ext>
            </a:extLst>
          </p:cNvPr>
          <p:cNvSpPr/>
          <p:nvPr/>
        </p:nvSpPr>
        <p:spPr>
          <a:xfrm rot="1438394">
            <a:off x="8383965" y="2778356"/>
            <a:ext cx="1123202" cy="369332"/>
          </a:xfrm>
          <a:prstGeom prst="rightArrow">
            <a:avLst/>
          </a:prstGeom>
          <a:solidFill>
            <a:schemeClr val="accent4">
              <a:lumMod val="75000"/>
              <a:alpha val="42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 : coins arrondis 119">
            <a:extLst>
              <a:ext uri="{FF2B5EF4-FFF2-40B4-BE49-F238E27FC236}">
                <a16:creationId xmlns:a16="http://schemas.microsoft.com/office/drawing/2014/main" id="{A41BA81D-B546-4CCE-BD53-E1BF9B43CC15}"/>
              </a:ext>
            </a:extLst>
          </p:cNvPr>
          <p:cNvSpPr/>
          <p:nvPr/>
        </p:nvSpPr>
        <p:spPr>
          <a:xfrm>
            <a:off x="2460672" y="2674843"/>
            <a:ext cx="2467398" cy="1031676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rganigramme : Disque magnétique 120">
            <a:extLst>
              <a:ext uri="{FF2B5EF4-FFF2-40B4-BE49-F238E27FC236}">
                <a16:creationId xmlns:a16="http://schemas.microsoft.com/office/drawing/2014/main" id="{75363744-EB59-4E7B-9F82-B3A7000C8FB7}"/>
              </a:ext>
            </a:extLst>
          </p:cNvPr>
          <p:cNvSpPr/>
          <p:nvPr/>
        </p:nvSpPr>
        <p:spPr>
          <a:xfrm>
            <a:off x="9464087" y="3052358"/>
            <a:ext cx="696841" cy="918043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B47D5BD7-A4E6-43AC-96E8-73C5D0C14D6F}"/>
              </a:ext>
            </a:extLst>
          </p:cNvPr>
          <p:cNvSpPr txBox="1"/>
          <p:nvPr/>
        </p:nvSpPr>
        <p:spPr>
          <a:xfrm>
            <a:off x="2485028" y="2680508"/>
            <a:ext cx="2556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pre-processing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Frequency filtering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Adding injections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Gating channels</a:t>
            </a:r>
          </a:p>
        </p:txBody>
      </p:sp>
      <p:sp>
        <p:nvSpPr>
          <p:cNvPr id="123" name="Rectangle : coins arrondis 122">
            <a:extLst>
              <a:ext uri="{FF2B5EF4-FFF2-40B4-BE49-F238E27FC236}">
                <a16:creationId xmlns:a16="http://schemas.microsoft.com/office/drawing/2014/main" id="{6F5B3D07-ABD2-463C-A377-031139D4E52B}"/>
              </a:ext>
            </a:extLst>
          </p:cNvPr>
          <p:cNvSpPr/>
          <p:nvPr/>
        </p:nvSpPr>
        <p:spPr>
          <a:xfrm>
            <a:off x="5947815" y="3871980"/>
            <a:ext cx="2361340" cy="125990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èche : droite 123">
            <a:extLst>
              <a:ext uri="{FF2B5EF4-FFF2-40B4-BE49-F238E27FC236}">
                <a16:creationId xmlns:a16="http://schemas.microsoft.com/office/drawing/2014/main" id="{CF3537CD-3276-4EF3-8480-7775F7B1E9C3}"/>
              </a:ext>
            </a:extLst>
          </p:cNvPr>
          <p:cNvSpPr/>
          <p:nvPr/>
        </p:nvSpPr>
        <p:spPr>
          <a:xfrm rot="5400000">
            <a:off x="6502570" y="3572082"/>
            <a:ext cx="403802" cy="211900"/>
          </a:xfrm>
          <a:prstGeom prst="rightArrow">
            <a:avLst/>
          </a:prstGeom>
          <a:solidFill>
            <a:schemeClr val="accent4">
              <a:lumMod val="75000"/>
              <a:alpha val="52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A3EB4BB8-5D10-4F69-98C7-EDA04421497B}"/>
              </a:ext>
            </a:extLst>
          </p:cNvPr>
          <p:cNvSpPr txBox="1"/>
          <p:nvPr/>
        </p:nvSpPr>
        <p:spPr>
          <a:xfrm>
            <a:off x="5884840" y="1996905"/>
            <a:ext cx="2617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MBTA filtering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Low+high</a:t>
            </a:r>
            <a:r>
              <a:rPr lang="en-US" sz="1400" dirty="0"/>
              <a:t> frequency</a:t>
            </a:r>
          </a:p>
          <a:p>
            <a:r>
              <a:rPr lang="en-US" sz="1400" dirty="0"/>
              <a:t>- Corrections to data</a:t>
            </a:r>
          </a:p>
          <a:p>
            <a:r>
              <a:rPr lang="en-US" sz="1400" dirty="0"/>
              <a:t>- Background determination</a:t>
            </a:r>
          </a:p>
          <a:p>
            <a:r>
              <a:rPr lang="en-US" sz="1400" dirty="0"/>
              <a:t>- Build coincidences</a:t>
            </a:r>
          </a:p>
          <a:p>
            <a:r>
              <a:rPr lang="en-US" sz="1400" dirty="0"/>
              <a:t>- Clustering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A3CCFD0A-A4DA-477D-94BB-A4AB57FD90BE}"/>
              </a:ext>
            </a:extLst>
          </p:cNvPr>
          <p:cNvSpPr txBox="1"/>
          <p:nvPr/>
        </p:nvSpPr>
        <p:spPr>
          <a:xfrm>
            <a:off x="5041168" y="2406254"/>
            <a:ext cx="58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h’</a:t>
            </a:r>
            <a:r>
              <a:rPr lang="en-US" sz="14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</a:p>
        </p:txBody>
      </p: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D8BD5E0F-52B8-4C80-9854-A372C1734A41}"/>
              </a:ext>
            </a:extLst>
          </p:cNvPr>
          <p:cNvGrpSpPr/>
          <p:nvPr/>
        </p:nvGrpSpPr>
        <p:grpSpPr>
          <a:xfrm>
            <a:off x="4927078" y="2783862"/>
            <a:ext cx="895437" cy="150843"/>
            <a:chOff x="4155419" y="2913814"/>
            <a:chExt cx="895437" cy="188140"/>
          </a:xfrm>
        </p:grpSpPr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832C1754-D422-46FC-823E-52C943DEB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8807" y="2913814"/>
              <a:ext cx="891414" cy="12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>
              <a:extLst>
                <a:ext uri="{FF2B5EF4-FFF2-40B4-BE49-F238E27FC236}">
                  <a16:creationId xmlns:a16="http://schemas.microsoft.com/office/drawing/2014/main" id="{C747EF8F-C748-42BD-929C-6F651329E828}"/>
                </a:ext>
              </a:extLst>
            </p:cNvPr>
            <p:cNvCxnSpPr>
              <a:cxnSpLocks/>
            </p:cNvCxnSpPr>
            <p:nvPr/>
          </p:nvCxnSpPr>
          <p:spPr>
            <a:xfrm>
              <a:off x="4155419" y="3006757"/>
              <a:ext cx="884636" cy="238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>
              <a:extLst>
                <a:ext uri="{FF2B5EF4-FFF2-40B4-BE49-F238E27FC236}">
                  <a16:creationId xmlns:a16="http://schemas.microsoft.com/office/drawing/2014/main" id="{78AF9F13-1C2C-46F5-8A87-C478446411BE}"/>
                </a:ext>
              </a:extLst>
            </p:cNvPr>
            <p:cNvCxnSpPr>
              <a:cxnSpLocks/>
            </p:cNvCxnSpPr>
            <p:nvPr/>
          </p:nvCxnSpPr>
          <p:spPr>
            <a:xfrm>
              <a:off x="4179774" y="3101954"/>
              <a:ext cx="871082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003438C-93FD-4392-8E91-EBDE4D4A3075}"/>
              </a:ext>
            </a:extLst>
          </p:cNvPr>
          <p:cNvSpPr txBox="1"/>
          <p:nvPr/>
        </p:nvSpPr>
        <p:spPr>
          <a:xfrm>
            <a:off x="4480370" y="3706193"/>
            <a:ext cx="1515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h’</a:t>
            </a:r>
            <a:r>
              <a:rPr lang="en-US" sz="14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(t)+injections</a:t>
            </a:r>
          </a:p>
        </p:txBody>
      </p:sp>
      <p:sp>
        <p:nvSpPr>
          <p:cNvPr id="132" name="Flèche : droite 131">
            <a:extLst>
              <a:ext uri="{FF2B5EF4-FFF2-40B4-BE49-F238E27FC236}">
                <a16:creationId xmlns:a16="http://schemas.microsoft.com/office/drawing/2014/main" id="{814607DF-1EDC-4A38-A84F-3C096FD3CDEA}"/>
              </a:ext>
            </a:extLst>
          </p:cNvPr>
          <p:cNvSpPr/>
          <p:nvPr/>
        </p:nvSpPr>
        <p:spPr>
          <a:xfrm rot="20104296">
            <a:off x="8265821" y="4060817"/>
            <a:ext cx="1410357" cy="3693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E0492A96-1D50-4B3F-9822-E1A357E5A7AD}"/>
              </a:ext>
            </a:extLst>
          </p:cNvPr>
          <p:cNvSpPr txBox="1"/>
          <p:nvPr/>
        </p:nvSpPr>
        <p:spPr>
          <a:xfrm>
            <a:off x="8602442" y="2298532"/>
            <a:ext cx="84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triggers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4CA1456A-49AE-4CF3-B143-25CA75E67F4F}"/>
              </a:ext>
            </a:extLst>
          </p:cNvPr>
          <p:cNvSpPr txBox="1"/>
          <p:nvPr/>
        </p:nvSpPr>
        <p:spPr>
          <a:xfrm>
            <a:off x="8350967" y="3151141"/>
            <a:ext cx="1620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Coincidences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6F9C2B2C-796C-40C1-B6E3-D946DC033926}"/>
              </a:ext>
            </a:extLst>
          </p:cNvPr>
          <p:cNvSpPr txBox="1"/>
          <p:nvPr/>
        </p:nvSpPr>
        <p:spPr>
          <a:xfrm>
            <a:off x="8335727" y="4514178"/>
            <a:ext cx="150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Coincidences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326495D4-7A19-4D03-85A3-E17D6A80D12E}"/>
              </a:ext>
            </a:extLst>
          </p:cNvPr>
          <p:cNvSpPr txBox="1"/>
          <p:nvPr/>
        </p:nvSpPr>
        <p:spPr>
          <a:xfrm>
            <a:off x="6743562" y="3504388"/>
            <a:ext cx="53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</a:p>
        </p:txBody>
      </p: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CA9FDCF0-C29E-4200-86F9-B949E12E2B10}"/>
              </a:ext>
            </a:extLst>
          </p:cNvPr>
          <p:cNvCxnSpPr>
            <a:cxnSpLocks/>
          </p:cNvCxnSpPr>
          <p:nvPr/>
        </p:nvCxnSpPr>
        <p:spPr>
          <a:xfrm flipV="1">
            <a:off x="4470088" y="4155863"/>
            <a:ext cx="1363633" cy="10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B2ED1E85-2806-4FEA-A1B5-F99C3FF39ECF}"/>
              </a:ext>
            </a:extLst>
          </p:cNvPr>
          <p:cNvCxnSpPr>
            <a:cxnSpLocks/>
          </p:cNvCxnSpPr>
          <p:nvPr/>
        </p:nvCxnSpPr>
        <p:spPr>
          <a:xfrm>
            <a:off x="4369606" y="4223485"/>
            <a:ext cx="1448563" cy="88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D5FF0472-53AF-4C11-ADE5-06AC7580122A}"/>
              </a:ext>
            </a:extLst>
          </p:cNvPr>
          <p:cNvCxnSpPr>
            <a:cxnSpLocks/>
          </p:cNvCxnSpPr>
          <p:nvPr/>
        </p:nvCxnSpPr>
        <p:spPr>
          <a:xfrm>
            <a:off x="4289664" y="4306706"/>
            <a:ext cx="154502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92144C1C-E740-4C8D-A937-3FF0B5193156}"/>
              </a:ext>
            </a:extLst>
          </p:cNvPr>
          <p:cNvCxnSpPr>
            <a:cxnSpLocks/>
          </p:cNvCxnSpPr>
          <p:nvPr/>
        </p:nvCxnSpPr>
        <p:spPr>
          <a:xfrm>
            <a:off x="4363442" y="3712184"/>
            <a:ext cx="0" cy="518197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4C3A6E44-D52E-41FC-977A-6ACBB9F56BF8}"/>
              </a:ext>
            </a:extLst>
          </p:cNvPr>
          <p:cNvCxnSpPr>
            <a:cxnSpLocks/>
          </p:cNvCxnSpPr>
          <p:nvPr/>
        </p:nvCxnSpPr>
        <p:spPr>
          <a:xfrm>
            <a:off x="4281464" y="3720718"/>
            <a:ext cx="8200" cy="5859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38ED3C00-D2DE-4AD8-A6A8-8E2FDE1DEAC6}"/>
              </a:ext>
            </a:extLst>
          </p:cNvPr>
          <p:cNvCxnSpPr>
            <a:cxnSpLocks/>
          </p:cNvCxnSpPr>
          <p:nvPr/>
        </p:nvCxnSpPr>
        <p:spPr>
          <a:xfrm flipH="1">
            <a:off x="4464905" y="3720718"/>
            <a:ext cx="1" cy="42996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6B282FD1-58F3-4BF0-8EBA-9D846E568937}"/>
              </a:ext>
            </a:extLst>
          </p:cNvPr>
          <p:cNvSpPr txBox="1"/>
          <p:nvPr/>
        </p:nvSpPr>
        <p:spPr>
          <a:xfrm>
            <a:off x="6006365" y="3931299"/>
            <a:ext cx="22512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MBTA filtering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Low+high</a:t>
            </a:r>
            <a:r>
              <a:rPr lang="en-US" sz="1400" dirty="0"/>
              <a:t> frequency</a:t>
            </a:r>
          </a:p>
          <a:p>
            <a:r>
              <a:rPr lang="en-US" sz="1400" dirty="0"/>
              <a:t>- Corrections to data</a:t>
            </a:r>
          </a:p>
          <a:p>
            <a:r>
              <a:rPr lang="en-US" sz="1400" dirty="0"/>
              <a:t>- Build coincidences</a:t>
            </a:r>
          </a:p>
          <a:p>
            <a:r>
              <a:rPr lang="en-US" sz="1400" dirty="0"/>
              <a:t>- Clustering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B5329C69-3EF1-4284-A89C-A03F68F88505}"/>
              </a:ext>
            </a:extLst>
          </p:cNvPr>
          <p:cNvSpPr txBox="1"/>
          <p:nvPr/>
        </p:nvSpPr>
        <p:spPr>
          <a:xfrm>
            <a:off x="8303463" y="3645240"/>
            <a:ext cx="92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triggers</a:t>
            </a:r>
          </a:p>
        </p:txBody>
      </p:sp>
      <p:pic>
        <p:nvPicPr>
          <p:cNvPr id="25" name="Image 24" descr="Une image contenant herbe, montagne, extérieur, plane&#10;&#10;Description générée automatiquement">
            <a:extLst>
              <a:ext uri="{FF2B5EF4-FFF2-40B4-BE49-F238E27FC236}">
                <a16:creationId xmlns:a16="http://schemas.microsoft.com/office/drawing/2014/main" id="{4F2A340E-EF87-4495-83D6-90C6FAE9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4" y="1412477"/>
            <a:ext cx="1669511" cy="1090680"/>
          </a:xfrm>
          <a:prstGeom prst="rect">
            <a:avLst/>
          </a:prstGeom>
        </p:spPr>
      </p:pic>
      <p:pic>
        <p:nvPicPr>
          <p:cNvPr id="155" name="Image 154" descr="Une image contenant montagne, route, extérieur, conduisant&#10;&#10;Description générée automatiquement">
            <a:extLst>
              <a:ext uri="{FF2B5EF4-FFF2-40B4-BE49-F238E27FC236}">
                <a16:creationId xmlns:a16="http://schemas.microsoft.com/office/drawing/2014/main" id="{BDC8913A-1C12-436F-B0F0-951BFFF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5" y="2594716"/>
            <a:ext cx="1191143" cy="1126002"/>
          </a:xfrm>
          <a:prstGeom prst="rect">
            <a:avLst/>
          </a:prstGeom>
        </p:spPr>
      </p:pic>
      <p:pic>
        <p:nvPicPr>
          <p:cNvPr id="157" name="Image 156" descr="Une image contenant montagne, herbe, extérieur, vue&#10;&#10;Description générée automatiquement">
            <a:extLst>
              <a:ext uri="{FF2B5EF4-FFF2-40B4-BE49-F238E27FC236}">
                <a16:creationId xmlns:a16="http://schemas.microsoft.com/office/drawing/2014/main" id="{D92A3BA3-7B94-45ED-9E32-D164FBF5C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39" y="3871980"/>
            <a:ext cx="1914412" cy="917323"/>
          </a:xfrm>
          <a:prstGeom prst="rect">
            <a:avLst/>
          </a:prstGeom>
        </p:spPr>
      </p:pic>
      <p:sp>
        <p:nvSpPr>
          <p:cNvPr id="159" name="Flèche : droite 158">
            <a:extLst>
              <a:ext uri="{FF2B5EF4-FFF2-40B4-BE49-F238E27FC236}">
                <a16:creationId xmlns:a16="http://schemas.microsoft.com/office/drawing/2014/main" id="{CC306C25-99BD-4462-9ADE-970B6810C99A}"/>
              </a:ext>
            </a:extLst>
          </p:cNvPr>
          <p:cNvSpPr/>
          <p:nvPr/>
        </p:nvSpPr>
        <p:spPr>
          <a:xfrm>
            <a:off x="10157141" y="3328278"/>
            <a:ext cx="374673" cy="3693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èche : droite 164">
            <a:extLst>
              <a:ext uri="{FF2B5EF4-FFF2-40B4-BE49-F238E27FC236}">
                <a16:creationId xmlns:a16="http://schemas.microsoft.com/office/drawing/2014/main" id="{FCFFC001-8CD6-4362-803E-9EFC41A19AC3}"/>
              </a:ext>
            </a:extLst>
          </p:cNvPr>
          <p:cNvSpPr/>
          <p:nvPr/>
        </p:nvSpPr>
        <p:spPr>
          <a:xfrm rot="5400000">
            <a:off x="10846360" y="3874811"/>
            <a:ext cx="292372" cy="2593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8052E430-6210-41E8-AC67-909382397607}"/>
              </a:ext>
            </a:extLst>
          </p:cNvPr>
          <p:cNvSpPr txBox="1"/>
          <p:nvPr/>
        </p:nvSpPr>
        <p:spPr>
          <a:xfrm>
            <a:off x="10661956" y="4195649"/>
            <a:ext cx="143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Plots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pages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</a:t>
            </a:r>
          </a:p>
        </p:txBody>
      </p:sp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F85BDE0A-C94F-4834-A976-419180C4D6C4}"/>
              </a:ext>
            </a:extLst>
          </p:cNvPr>
          <p:cNvSpPr/>
          <p:nvPr/>
        </p:nvSpPr>
        <p:spPr>
          <a:xfrm>
            <a:off x="10531068" y="3225853"/>
            <a:ext cx="1629786" cy="63246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38E3AA5C-0A15-42B9-B600-6BD9B8FBF08A}"/>
              </a:ext>
            </a:extLst>
          </p:cNvPr>
          <p:cNvSpPr txBox="1"/>
          <p:nvPr/>
        </p:nvSpPr>
        <p:spPr>
          <a:xfrm>
            <a:off x="10463762" y="3225649"/>
            <a:ext cx="17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analysis, interpretation</a:t>
            </a:r>
          </a:p>
        </p:txBody>
      </p:sp>
      <p:sp>
        <p:nvSpPr>
          <p:cNvPr id="173" name="Flèche : droite 172">
            <a:extLst>
              <a:ext uri="{FF2B5EF4-FFF2-40B4-BE49-F238E27FC236}">
                <a16:creationId xmlns:a16="http://schemas.microsoft.com/office/drawing/2014/main" id="{4EC1C298-7FFF-4E20-8B90-DE0214790550}"/>
              </a:ext>
            </a:extLst>
          </p:cNvPr>
          <p:cNvSpPr/>
          <p:nvPr/>
        </p:nvSpPr>
        <p:spPr>
          <a:xfrm rot="3097953">
            <a:off x="2028286" y="2430570"/>
            <a:ext cx="665440" cy="369332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Flèche : droite 174">
            <a:extLst>
              <a:ext uri="{FF2B5EF4-FFF2-40B4-BE49-F238E27FC236}">
                <a16:creationId xmlns:a16="http://schemas.microsoft.com/office/drawing/2014/main" id="{52FC0256-0CF0-4E47-90B4-429901497BD0}"/>
              </a:ext>
            </a:extLst>
          </p:cNvPr>
          <p:cNvSpPr/>
          <p:nvPr/>
        </p:nvSpPr>
        <p:spPr>
          <a:xfrm rot="19421224">
            <a:off x="2106195" y="3590771"/>
            <a:ext cx="665440" cy="369332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Flèche : droite 176">
            <a:extLst>
              <a:ext uri="{FF2B5EF4-FFF2-40B4-BE49-F238E27FC236}">
                <a16:creationId xmlns:a16="http://schemas.microsoft.com/office/drawing/2014/main" id="{C33E2C5D-73A1-4A20-974C-E569D00A5B3B}"/>
              </a:ext>
            </a:extLst>
          </p:cNvPr>
          <p:cNvSpPr/>
          <p:nvPr/>
        </p:nvSpPr>
        <p:spPr>
          <a:xfrm>
            <a:off x="1449397" y="3030733"/>
            <a:ext cx="1128354" cy="369332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  <a:ln>
            <a:solidFill>
              <a:srgbClr val="2F528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6E9B-E9AB-0B40-91C0-FD170A56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63" y="388061"/>
            <a:ext cx="10339137" cy="799441"/>
          </a:xfrm>
        </p:spPr>
        <p:txBody>
          <a:bodyPr/>
          <a:lstStyle/>
          <a:p>
            <a:r>
              <a:rPr lang="en-US" dirty="0"/>
              <a:t>Background determination by using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88D9-2D04-AF4B-9C0F-99871241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48" y="1270078"/>
            <a:ext cx="9216189" cy="21875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order to determine the fake rate (FAR), the probability of getting an accidental coincidence between two (or three) detectors above a certain SNR threshold is determined by using single trigger information</a:t>
            </a:r>
          </a:p>
          <a:p>
            <a:pPr lvl="1"/>
            <a:r>
              <a:rPr lang="en-US" dirty="0"/>
              <a:t>They are overwhelmingly dominated by background, but real signals can be subtracted</a:t>
            </a:r>
          </a:p>
          <a:p>
            <a:pPr lvl="1"/>
            <a:r>
              <a:rPr lang="en-US" dirty="0"/>
              <a:t>Combinatorial approach: count the rate of random combinations of single triggers from the same template and coming from two (or three) different detectors which gives rise to a combined SNR larger than a threshold </a:t>
            </a:r>
          </a:p>
          <a:p>
            <a:r>
              <a:rPr lang="en-US" dirty="0"/>
              <a:t>Real astrophysical signals would appear as outliers in a cumulative FAR/IFAR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5D8A-E6F2-5A47-A88B-C3FF134F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5E181F-113D-4642-B989-B80B09F3D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3" r="9277"/>
          <a:stretch/>
        </p:blipFill>
        <p:spPr>
          <a:xfrm>
            <a:off x="3061655" y="3520104"/>
            <a:ext cx="3415084" cy="33177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26BA6B-3A9A-40FD-9ED9-20E85BEB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70" y="3474333"/>
            <a:ext cx="3898232" cy="3383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7C27FBB-0C1F-4C65-9038-90E7AD4C1AF7}"/>
                  </a:ext>
                </a:extLst>
              </p:cNvPr>
              <p:cNvSpPr txBox="1"/>
              <p:nvPr/>
            </p:nvSpPr>
            <p:spPr>
              <a:xfrm>
                <a:off x="7022431" y="3894439"/>
                <a:ext cx="1926105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𝐼𝐹𝐴𝑅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𝑑𝐼𝐹𝐴𝑅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7C27FBB-0C1F-4C65-9038-90E7AD4C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31" y="3894439"/>
                <a:ext cx="1926105" cy="630044"/>
              </a:xfrm>
              <a:prstGeom prst="rect">
                <a:avLst/>
              </a:prstGeom>
              <a:blipFill>
                <a:blip r:embed="rId4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F4F0E0A-F349-4D4D-A84D-409412D3B935}"/>
                  </a:ext>
                </a:extLst>
              </p:cNvPr>
              <p:cNvSpPr txBox="1"/>
              <p:nvPr/>
            </p:nvSpPr>
            <p:spPr>
              <a:xfrm>
                <a:off x="2083814" y="4375531"/>
                <a:ext cx="1317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𝐹𝐴𝑅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("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")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F4F0E0A-F349-4D4D-A84D-409412D3B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814" y="4375531"/>
                <a:ext cx="1317990" cy="276999"/>
              </a:xfrm>
              <a:prstGeom prst="rect">
                <a:avLst/>
              </a:prstGeom>
              <a:blipFill>
                <a:blip r:embed="rId5"/>
                <a:stretch>
                  <a:fillRect l="-3704" r="-601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C87E77A5-B609-4531-B55C-21C9CBCAB1DA}"/>
              </a:ext>
            </a:extLst>
          </p:cNvPr>
          <p:cNvSpPr txBox="1"/>
          <p:nvPr/>
        </p:nvSpPr>
        <p:spPr>
          <a:xfrm>
            <a:off x="6795585" y="5767137"/>
            <a:ext cx="217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Expectation in case of only background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1EFF04C-8EF6-4A88-982F-755FCE6F8205}"/>
              </a:ext>
            </a:extLst>
          </p:cNvPr>
          <p:cNvCxnSpPr>
            <a:cxnSpLocks/>
          </p:cNvCxnSpPr>
          <p:nvPr/>
        </p:nvCxnSpPr>
        <p:spPr>
          <a:xfrm flipV="1">
            <a:off x="8620125" y="5744485"/>
            <a:ext cx="997117" cy="319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4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6E9B-E9AB-0B40-91C0-FD170A56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967" y="490229"/>
            <a:ext cx="8911687" cy="1280890"/>
          </a:xfrm>
        </p:spPr>
        <p:txBody>
          <a:bodyPr/>
          <a:lstStyle/>
          <a:p>
            <a:r>
              <a:rPr lang="en-US" dirty="0"/>
              <a:t>Performance on simulation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88D9-2D04-AF4B-9C0F-99871241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540189"/>
            <a:ext cx="9373793" cy="3777622"/>
          </a:xfrm>
        </p:spPr>
        <p:txBody>
          <a:bodyPr/>
          <a:lstStyle/>
          <a:p>
            <a:r>
              <a:rPr lang="en-US" dirty="0"/>
              <a:t>The detection chain is systematically tested on simulated “injections”</a:t>
            </a:r>
          </a:p>
          <a:p>
            <a:pPr lvl="1"/>
            <a:r>
              <a:rPr lang="en-US" dirty="0"/>
              <a:t>Known waveforms superimposed to background at known times</a:t>
            </a:r>
          </a:p>
          <a:p>
            <a:r>
              <a:rPr lang="en-US" dirty="0"/>
              <a:t>The ability to detect them is investigated as a function of several parameters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5D8A-E6F2-5A47-A88B-C3FF134F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E8855C-A715-4011-9360-0BFB3AD28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1" r="9667"/>
          <a:stretch/>
        </p:blipFill>
        <p:spPr>
          <a:xfrm>
            <a:off x="8141523" y="3107812"/>
            <a:ext cx="3821481" cy="37294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EBFA5E-3B06-41AC-B245-6D54E19E9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1" r="9403"/>
          <a:stretch/>
        </p:blipFill>
        <p:spPr>
          <a:xfrm>
            <a:off x="3770011" y="3162168"/>
            <a:ext cx="3720925" cy="36207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D42BD6-9797-4E49-B33B-A133D077BF2B}"/>
              </a:ext>
            </a:extLst>
          </p:cNvPr>
          <p:cNvSpPr txBox="1"/>
          <p:nvPr/>
        </p:nvSpPr>
        <p:spPr>
          <a:xfrm>
            <a:off x="5255210" y="331363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DE3FAF-274B-4A9F-A382-408F89F3C7E2}"/>
              </a:ext>
            </a:extLst>
          </p:cNvPr>
          <p:cNvSpPr txBox="1"/>
          <p:nvPr/>
        </p:nvSpPr>
        <p:spPr>
          <a:xfrm>
            <a:off x="9383218" y="354446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BBH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34A282-E8C8-4B2C-B5D8-A49D04C02E8B}"/>
              </a:ext>
            </a:extLst>
          </p:cNvPr>
          <p:cNvSpPr txBox="1"/>
          <p:nvPr/>
        </p:nvSpPr>
        <p:spPr>
          <a:xfrm>
            <a:off x="224589" y="5485060"/>
            <a:ext cx="3291286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BNS:=[1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,2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]x [1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,2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] </a:t>
            </a:r>
          </a:p>
          <a:p>
            <a:r>
              <a:rPr lang="en-US" sz="1400" dirty="0"/>
              <a:t>BHNS:=[1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,2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]x [2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,100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] </a:t>
            </a:r>
          </a:p>
          <a:p>
            <a:r>
              <a:rPr lang="en-US" sz="1400" dirty="0"/>
              <a:t>BBH:=[2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,200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]x [2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,200 M</a:t>
            </a:r>
            <a:r>
              <a:rPr lang="en-US" sz="1400" baseline="-25000" dirty="0">
                <a:sym typeface="Wingdings 2" panose="05020102010507070707" pitchFamily="18" charset="2"/>
              </a:rPr>
              <a:t></a:t>
            </a:r>
            <a:r>
              <a:rPr 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53909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BF2B79A-B136-4ECD-88E2-17EE4E24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1" y="3031959"/>
            <a:ext cx="5716140" cy="36896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32E2C86-002D-4A4E-AF2D-7E3CABFB4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08" y="3031959"/>
            <a:ext cx="5716140" cy="3689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76E9B-E9AB-0B40-91C0-FD170A56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967" y="490229"/>
            <a:ext cx="8911687" cy="1280890"/>
          </a:xfrm>
        </p:spPr>
        <p:txBody>
          <a:bodyPr/>
          <a:lstStyle/>
          <a:p>
            <a:r>
              <a:rPr lang="en-US" dirty="0"/>
              <a:t>Performance on simulation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88D9-2D04-AF4B-9C0F-99871241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540189"/>
            <a:ext cx="9373793" cy="3777622"/>
          </a:xfrm>
        </p:spPr>
        <p:txBody>
          <a:bodyPr/>
          <a:lstStyle/>
          <a:p>
            <a:r>
              <a:rPr lang="en-US" dirty="0"/>
              <a:t>The “hit and miss” plots are easily converted in efficiency figures</a:t>
            </a:r>
          </a:p>
          <a:p>
            <a:pPr lvl="1"/>
            <a:r>
              <a:rPr lang="en-US" dirty="0"/>
              <a:t>Needed to quantify performance</a:t>
            </a:r>
          </a:p>
          <a:p>
            <a:pPr lvl="1"/>
            <a:r>
              <a:rPr lang="en-US" dirty="0"/>
              <a:t>Presentable differentially in the interesting variable(s)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5D8A-E6F2-5A47-A88B-C3FF134F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42BD6-9797-4E49-B33B-A133D077BF2B}"/>
              </a:ext>
            </a:extLst>
          </p:cNvPr>
          <p:cNvSpPr txBox="1"/>
          <p:nvPr/>
        </p:nvSpPr>
        <p:spPr>
          <a:xfrm>
            <a:off x="3820537" y="3775297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DE3FAF-274B-4A9F-A382-408F89F3C7E2}"/>
              </a:ext>
            </a:extLst>
          </p:cNvPr>
          <p:cNvSpPr txBox="1"/>
          <p:nvPr/>
        </p:nvSpPr>
        <p:spPr>
          <a:xfrm>
            <a:off x="8701429" y="3813720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BHNS</a:t>
            </a:r>
          </a:p>
        </p:txBody>
      </p:sp>
    </p:spTree>
    <p:extLst>
      <p:ext uri="{BB962C8B-B14F-4D97-AF65-F5344CB8AC3E}">
        <p14:creationId xmlns:p14="http://schemas.microsoft.com/office/powerpoint/2010/main" val="240134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6E9B-E9AB-0B40-91C0-FD170A56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tuned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88D9-2D04-AF4B-9C0F-99871241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37084"/>
            <a:ext cx="8915400" cy="3777622"/>
          </a:xfrm>
        </p:spPr>
        <p:txBody>
          <a:bodyPr/>
          <a:lstStyle/>
          <a:p>
            <a:r>
              <a:rPr lang="en-US" dirty="0"/>
              <a:t>New group at IP2I has joined the existing Virgo activities </a:t>
            </a:r>
          </a:p>
          <a:p>
            <a:pPr lvl="1"/>
            <a:r>
              <a:rPr lang="en-US" dirty="0"/>
              <a:t>2 people, started 1.5 years ago</a:t>
            </a:r>
          </a:p>
          <a:p>
            <a:pPr lvl="1"/>
            <a:r>
              <a:rPr lang="en-US" dirty="0"/>
              <a:t>Now reinforced with one more student </a:t>
            </a:r>
          </a:p>
          <a:p>
            <a:r>
              <a:rPr lang="en-US" dirty="0"/>
              <a:t>Mainly dedicated to LIGO-Virgo data analysis</a:t>
            </a:r>
          </a:p>
          <a:p>
            <a:r>
              <a:rPr lang="en-US" dirty="0"/>
              <a:t>Well on track to participate to O3 data analysis for CBC searches</a:t>
            </a:r>
          </a:p>
          <a:p>
            <a:pPr lvl="1"/>
            <a:r>
              <a:rPr lang="en-US" dirty="0"/>
              <a:t>We are regularly presenting our results on candidates in O3 data</a:t>
            </a:r>
          </a:p>
          <a:p>
            <a:pPr lvl="1"/>
            <a:r>
              <a:rPr lang="en-US" dirty="0"/>
              <a:t>Participate to the O3 catalog papers, possibly on rates and population papers</a:t>
            </a:r>
          </a:p>
          <a:p>
            <a:pPr lvl="1"/>
            <a:r>
              <a:rPr lang="en-US" dirty="0"/>
              <a:t>Contribute to other papers on exceptional events (if any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r>
              <a:rPr lang="en-US" dirty="0">
                <a:sym typeface="Wingdings" panose="05000000000000000000" pitchFamily="2" charset="2"/>
              </a:rPr>
              <a:t>Busy and exciting times, stay tuned…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5D8A-E6F2-5A47-A88B-C3FF134F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1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F56A-B405-6646-81CD-2551ACC95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BB9E5-3EAE-A64C-B0BE-57E8F179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3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7C29-F674-AC40-84AB-FC617347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148" y="534933"/>
            <a:ext cx="7731289" cy="1280890"/>
          </a:xfrm>
        </p:spPr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F5B2-EF55-EF47-80A1-86A9FB65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862" y="1702981"/>
            <a:ext cx="9501603" cy="37776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confirmation of the existence (and the subsequent study and understanding) of Gravitational Waves (GW) is of utmost importance for:</a:t>
            </a:r>
          </a:p>
          <a:p>
            <a:pPr lvl="1"/>
            <a:r>
              <a:rPr lang="en-US" dirty="0"/>
              <a:t>Testing general relativity</a:t>
            </a:r>
          </a:p>
          <a:p>
            <a:pPr lvl="1"/>
            <a:r>
              <a:rPr lang="en-US" dirty="0"/>
              <a:t>Studying the deep sky with a brand-new (non-electromagnetic) source of signals</a:t>
            </a:r>
          </a:p>
          <a:p>
            <a:pPr lvl="2"/>
            <a:r>
              <a:rPr lang="en-US" dirty="0"/>
              <a:t>This has immediate and far-reaching consequences in the domains of astrophysics, cosmology, nuclear matter, particle physics </a:t>
            </a:r>
          </a:p>
          <a:p>
            <a:r>
              <a:rPr lang="en-US" dirty="0"/>
              <a:t>The only detectable GWs on earth can be of astrophysical origin</a:t>
            </a:r>
          </a:p>
          <a:p>
            <a:r>
              <a:rPr lang="en-US" dirty="0"/>
              <a:t>We must resort to the most violent astrophysical events </a:t>
            </a:r>
          </a:p>
          <a:p>
            <a:pPr lvl="1"/>
            <a:r>
              <a:rPr lang="en-US" dirty="0"/>
              <a:t>Coalescent compact binaries are good GW radiators</a:t>
            </a:r>
          </a:p>
          <a:p>
            <a:pPr lvl="1"/>
            <a:r>
              <a:rPr lang="en-US" dirty="0"/>
              <a:t>They occur frequently in the universe and they are the loudest expected GW sources (in their frequency band)</a:t>
            </a:r>
          </a:p>
          <a:p>
            <a:pPr lvl="1"/>
            <a:r>
              <a:rPr lang="en-US" dirty="0"/>
              <a:t>Best candidates are Black Holes (BHs) and Neutron Stars (NSs)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6C59-950E-FA4E-B49A-639DA58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31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6631-B81A-6643-8BAA-F8077C5D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804" y="398643"/>
            <a:ext cx="8810865" cy="1280890"/>
          </a:xfrm>
        </p:spPr>
        <p:txBody>
          <a:bodyPr/>
          <a:lstStyle/>
          <a:p>
            <a:pPr algn="ctr"/>
            <a:r>
              <a:rPr lang="en-US" dirty="0"/>
              <a:t>Predicted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E95F-255D-DF4A-A0CF-017F4DE39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536" y="1225578"/>
            <a:ext cx="9544106" cy="843613"/>
          </a:xfrm>
        </p:spPr>
        <p:txBody>
          <a:bodyPr>
            <a:normAutofit/>
          </a:bodyPr>
          <a:lstStyle/>
          <a:p>
            <a:r>
              <a:rPr lang="en-US" dirty="0"/>
              <a:t>Study merger event rates as a function of redshift and metallicity, in several binary evolution scenarios. Results from arXiv:1308.1546v3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A4538-B61C-A447-BA89-D3FE5871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58171E-0A69-43AB-8817-374F0F09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35" y="2593523"/>
            <a:ext cx="4767635" cy="37439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C2F2CB-9303-4EBD-87EB-AD7199FCC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13035" y="3095708"/>
            <a:ext cx="372980" cy="18182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66FA30-D606-4919-BBA9-8EC1FA13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42" y="2072988"/>
            <a:ext cx="4964129" cy="47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6631-B81A-6643-8BAA-F8077C5D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804" y="398643"/>
            <a:ext cx="8810865" cy="1280890"/>
          </a:xfrm>
        </p:spPr>
        <p:txBody>
          <a:bodyPr/>
          <a:lstStyle/>
          <a:p>
            <a:pPr algn="ctr"/>
            <a:r>
              <a:rPr lang="en-US" dirty="0"/>
              <a:t>Noise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E95F-255D-DF4A-A0CF-017F4DE39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043" y="1330092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/>
              <a:t>At low frequencies dominated by seismic noise</a:t>
            </a:r>
          </a:p>
          <a:p>
            <a:r>
              <a:rPr lang="en-US" dirty="0"/>
              <a:t>At high frequency we lose sensitivity because of the limited arm length, making the shot noise from individual photons become the dominant noise source</a:t>
            </a:r>
          </a:p>
          <a:p>
            <a:r>
              <a:rPr lang="en-US" dirty="0"/>
              <a:t>Typical sensitivity to CBC signals in the 10-1000 Hz regime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0E30E-6F16-9041-A681-A0E3EF429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3"/>
          <a:stretch/>
        </p:blipFill>
        <p:spPr>
          <a:xfrm>
            <a:off x="7048768" y="3639097"/>
            <a:ext cx="5092449" cy="3217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8A1EE-EA99-F947-A792-A9FDB8A6F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718" y="3405211"/>
            <a:ext cx="4412499" cy="2498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A4538-B61C-A447-BA89-D3FE5871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D78039-3EAF-4EB2-AF1A-75E483308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579" y="3617462"/>
            <a:ext cx="5240943" cy="32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4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7C29-F674-AC40-84AB-FC617347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266" y="329899"/>
            <a:ext cx="8911687" cy="1280890"/>
          </a:xfrm>
        </p:spPr>
        <p:txBody>
          <a:bodyPr/>
          <a:lstStyle/>
          <a:p>
            <a:r>
              <a:rPr lang="en-US" dirty="0"/>
              <a:t>Waveforms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6C59-950E-FA4E-B49A-639DA58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B0E9D7-2CA1-4B4E-A2C6-8D16D0E2A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5"/>
          <a:stretch/>
        </p:blipFill>
        <p:spPr>
          <a:xfrm>
            <a:off x="8643205" y="264586"/>
            <a:ext cx="3511727" cy="39971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411125-A85F-48D4-BF99-6FD08057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287" y="1093351"/>
            <a:ext cx="6796142" cy="1486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Typical frequency scales with 1/M</a:t>
            </a:r>
          </a:p>
          <a:p>
            <a:r>
              <a:rPr lang="en-US" dirty="0"/>
              <a:t>For massive systems (&gt;50 M</a:t>
            </a:r>
            <a:r>
              <a:rPr lang="en-US" baseline="-25000" dirty="0">
                <a:sym typeface="Wingdings 2" panose="05020102010507070707" pitchFamily="18" charset="2"/>
              </a:rPr>
              <a:t></a:t>
            </a:r>
            <a:r>
              <a:rPr lang="en-US" dirty="0"/>
              <a:t>) merger and ringdown features may contribute significantly to the signal SNR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Spins, as well as matter effects, may add complications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number of parameters to describe a CBC waveform,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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is large</a:t>
            </a:r>
          </a:p>
          <a:p>
            <a:pPr lvl="1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421473-A02E-4456-B1F3-3825FA5EB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287" y="4847465"/>
            <a:ext cx="5562600" cy="542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686CD7-E6E7-4F75-803D-2703AF4B13B7}"/>
              </a:ext>
            </a:extLst>
          </p:cNvPr>
          <p:cNvSpPr txBox="1"/>
          <p:nvPr/>
        </p:nvSpPr>
        <p:spPr>
          <a:xfrm>
            <a:off x="7854043" y="4630382"/>
            <a:ext cx="4031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Directional sensitivities of the interferometers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C0CD8E-ECCF-412B-BDAD-7D58D0E8A45B}"/>
              </a:ext>
            </a:extLst>
          </p:cNvPr>
          <p:cNvSpPr txBox="1"/>
          <p:nvPr/>
        </p:nvSpPr>
        <p:spPr>
          <a:xfrm>
            <a:off x="8136227" y="5152894"/>
            <a:ext cx="191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Strains from the GW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BA0ACD-53F4-4AE3-B1DB-B12EE7ACE784}"/>
              </a:ext>
            </a:extLst>
          </p:cNvPr>
          <p:cNvSpPr txBox="1">
            <a:spLocks/>
          </p:cNvSpPr>
          <p:nvPr/>
        </p:nvSpPr>
        <p:spPr>
          <a:xfrm>
            <a:off x="1838543" y="2571950"/>
            <a:ext cx="5905610" cy="2212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C00000"/>
                </a:solidFill>
              </a:rPr>
              <a:t>Coalescence time and phase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Masses m1 and m2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Distance (=amplitude of the signal)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Spins s1 and s2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Sky position (RA and dec (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 and </a:t>
            </a:r>
            <a:r>
              <a:rPr lang="en-US" dirty="0">
                <a:solidFill>
                  <a:srgbClr val="C00000"/>
                </a:solidFill>
              </a:rPr>
              <a:t>), for instance)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Inclination of the orbiting plane (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 and </a:t>
            </a:r>
            <a:r>
              <a:rPr lang="en-US" dirty="0">
                <a:solidFill>
                  <a:srgbClr val="C00000"/>
                </a:solidFill>
              </a:rPr>
              <a:t>: inclination and orientation)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Eccentricity (typically small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 neglected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Matter distribution and parameters of the EOS (irrelevant for a search)</a:t>
            </a:r>
          </a:p>
          <a:p>
            <a:pPr lvl="1"/>
            <a:endParaRPr lang="en-US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35A45CA-BB7B-4F23-A22F-C59B78EBBD03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445329" y="4784271"/>
            <a:ext cx="4408714" cy="26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2077CE4-64C1-499E-B6D5-171D3687BE1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804807" y="4784271"/>
            <a:ext cx="2049236" cy="26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EAE667E-07EC-4584-8A88-8267E34165A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678136" y="5273364"/>
            <a:ext cx="3458091" cy="3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1B43BF7-20F7-48D8-A5F1-E723B90A0E6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583887" y="5239945"/>
            <a:ext cx="552340" cy="6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3884A73B-4BC8-4C24-9C95-152282EF2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328" y="5529955"/>
            <a:ext cx="2619375" cy="40957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A4263C8-2495-4F33-9036-33604F43C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703" y="5365767"/>
            <a:ext cx="2847975" cy="69532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1F99B5F-84EF-425E-9C2E-A03398B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83"/>
          <a:stretch/>
        </p:blipFill>
        <p:spPr>
          <a:xfrm>
            <a:off x="6876444" y="5584808"/>
            <a:ext cx="993193" cy="40957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373E662-733F-4027-9470-8C4E187B5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740" y="6061092"/>
            <a:ext cx="5240822" cy="74112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EB29B18-E5B9-4686-A186-770503FDEDF9}"/>
              </a:ext>
            </a:extLst>
          </p:cNvPr>
          <p:cNvSpPr txBox="1"/>
          <p:nvPr/>
        </p:nvSpPr>
        <p:spPr>
          <a:xfrm>
            <a:off x="8635041" y="6266491"/>
            <a:ext cx="32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Effective distance: a degenerate parameter encoding several ones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D7255CC-0652-4EEB-A9B7-D61D7A6AC74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075678" y="6528101"/>
            <a:ext cx="1559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5AE85C4-F397-4ABE-8AC7-7B614AB7E37F}"/>
              </a:ext>
            </a:extLst>
          </p:cNvPr>
          <p:cNvSpPr txBox="1"/>
          <p:nvPr/>
        </p:nvSpPr>
        <p:spPr>
          <a:xfrm>
            <a:off x="9092809" y="5448436"/>
            <a:ext cx="191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Chirp mass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D00A1E7-D0D2-49F5-AA73-AD1802E5324F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6485818" y="5602324"/>
            <a:ext cx="26069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5FFD4BB-38D0-45A8-8C79-EBB4B3EDFC5E}"/>
              </a:ext>
            </a:extLst>
          </p:cNvPr>
          <p:cNvSpPr txBox="1"/>
          <p:nvPr/>
        </p:nvSpPr>
        <p:spPr>
          <a:xfrm>
            <a:off x="9373803" y="5824589"/>
            <a:ext cx="2527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pN</a:t>
            </a:r>
            <a:r>
              <a:rPr lang="en-US" sz="1400" dirty="0"/>
              <a:t>-corrected GW phase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A4408B4-2AC4-417D-9CEA-A93893F66D14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7323601" y="5890338"/>
            <a:ext cx="2050202" cy="8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6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7C29-F674-AC40-84AB-FC617347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713" y="312543"/>
            <a:ext cx="9972185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power of Compact Binary Coalescences </a:t>
            </a:r>
            <a:br>
              <a:rPr lang="en-US" sz="3200" dirty="0"/>
            </a:br>
            <a:r>
              <a:rPr lang="en-US" sz="3200" dirty="0"/>
              <a:t>(also known as CBCs)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F5B2-EF55-EF47-80A1-86A9FB65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048" y="1605738"/>
            <a:ext cx="9602788" cy="50517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direct observation of CBC signals has multiple implications</a:t>
            </a:r>
          </a:p>
          <a:p>
            <a:pPr lvl="1"/>
            <a:r>
              <a:rPr lang="en-US" dirty="0"/>
              <a:t>Confirmation of the existence of gravitational waves</a:t>
            </a:r>
          </a:p>
          <a:p>
            <a:pPr lvl="1"/>
            <a:r>
              <a:rPr lang="en-US" dirty="0"/>
              <a:t>Direct determination of the rate of these occurrences in the observable space</a:t>
            </a:r>
          </a:p>
          <a:p>
            <a:pPr lvl="2"/>
            <a:r>
              <a:rPr lang="en-US" dirty="0"/>
              <a:t>Assessment on rates and population of BH and NS</a:t>
            </a:r>
          </a:p>
          <a:p>
            <a:pPr lvl="1"/>
            <a:r>
              <a:rPr lang="en-US" dirty="0"/>
              <a:t>CBC waveforms encode much more information</a:t>
            </a:r>
          </a:p>
          <a:p>
            <a:pPr lvl="2"/>
            <a:r>
              <a:rPr lang="en-US" dirty="0"/>
              <a:t>Masses and spins of the individual object and the final object</a:t>
            </a:r>
          </a:p>
          <a:p>
            <a:pPr lvl="3"/>
            <a:r>
              <a:rPr lang="en-US" dirty="0"/>
              <a:t>Test the uncertain BH mass distribution and the maximum allowed mass for a NS</a:t>
            </a:r>
          </a:p>
          <a:p>
            <a:pPr lvl="2"/>
            <a:r>
              <a:rPr lang="en-US" dirty="0"/>
              <a:t>Information on tidal deformations </a:t>
            </a:r>
          </a:p>
          <a:p>
            <a:pPr lvl="3"/>
            <a:r>
              <a:rPr lang="en-US" dirty="0"/>
              <a:t>Constrain nuclear matter of state for NS </a:t>
            </a:r>
          </a:p>
          <a:p>
            <a:pPr lvl="1"/>
            <a:r>
              <a:rPr lang="en-US" dirty="0"/>
              <a:t>Help  in constraining other cosmological facts</a:t>
            </a:r>
          </a:p>
          <a:p>
            <a:pPr lvl="2"/>
            <a:r>
              <a:rPr lang="en-US" dirty="0"/>
              <a:t>Infer the Hubble constant via an estimation of the redshift of the GW</a:t>
            </a:r>
          </a:p>
          <a:p>
            <a:pPr lvl="2"/>
            <a:r>
              <a:rPr lang="en-US" dirty="0"/>
              <a:t>Check counterparts for completing the information on the source (multi-messenger astronomy)</a:t>
            </a:r>
          </a:p>
          <a:p>
            <a:pPr lvl="3"/>
            <a:r>
              <a:rPr lang="en-US" dirty="0"/>
              <a:t>Electromagnetic: Direct redshift information, check for coincident gamma ray burst emission for BN-X mergers</a:t>
            </a:r>
          </a:p>
          <a:p>
            <a:pPr lvl="3"/>
            <a:r>
              <a:rPr lang="en-US" dirty="0"/>
              <a:t>Neutrinos: information from inner regions of astrophysical engines</a:t>
            </a:r>
          </a:p>
          <a:p>
            <a:pPr lvl="1"/>
            <a:r>
              <a:rPr lang="en-US" dirty="0"/>
              <a:t>Probe dark matter candidates in coalescences</a:t>
            </a:r>
          </a:p>
          <a:p>
            <a:pPr lvl="2"/>
            <a:r>
              <a:rPr lang="en-US" dirty="0"/>
              <a:t>Primordial black holes, axions, ultralight bosons forming compact self-gravitating configurations…</a:t>
            </a:r>
          </a:p>
          <a:p>
            <a:pPr lvl="1"/>
            <a:r>
              <a:rPr lang="en-US" dirty="0"/>
              <a:t>Possible deviation from GR expectations…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6C59-950E-FA4E-B49A-639DA58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3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00D6-5BF7-B948-8E97-38242B55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501" y="512462"/>
            <a:ext cx="8911687" cy="1280890"/>
          </a:xfrm>
        </p:spPr>
        <p:txBody>
          <a:bodyPr/>
          <a:lstStyle/>
          <a:p>
            <a:r>
              <a:rPr lang="en-US" dirty="0"/>
              <a:t>Keep in mind: not only CBC…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EFECE-BF39-484C-8163-7B1FA5E8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423" y="1989221"/>
            <a:ext cx="8915400" cy="3777622"/>
          </a:xfrm>
        </p:spPr>
        <p:txBody>
          <a:bodyPr/>
          <a:lstStyle/>
          <a:p>
            <a:r>
              <a:rPr lang="en-US" dirty="0"/>
              <a:t>There are different types of searches for GW signals in LIGO-Virgo</a:t>
            </a:r>
          </a:p>
          <a:p>
            <a:pPr lvl="1"/>
            <a:r>
              <a:rPr lang="en-US" dirty="0"/>
              <a:t>Many other astrophysical sources: pulsars, supernovae, unknown sources?</a:t>
            </a:r>
          </a:p>
          <a:p>
            <a:r>
              <a:rPr lang="en-US" dirty="0"/>
              <a:t>Transient sources </a:t>
            </a:r>
          </a:p>
          <a:p>
            <a:pPr lvl="1"/>
            <a:r>
              <a:rPr lang="en-US" dirty="0"/>
              <a:t>Coalescences of compact binaries (known waveform assumed)</a:t>
            </a:r>
          </a:p>
          <a:p>
            <a:pPr lvl="1"/>
            <a:r>
              <a:rPr lang="en-US" dirty="0"/>
              <a:t>Generic GW bursts (poorly modeled)</a:t>
            </a:r>
          </a:p>
          <a:p>
            <a:r>
              <a:rPr lang="en-US" dirty="0"/>
              <a:t>Persistent sources</a:t>
            </a:r>
          </a:p>
          <a:p>
            <a:pPr lvl="1"/>
            <a:r>
              <a:rPr lang="en-US" dirty="0"/>
              <a:t>Continuous waves (from pulsars)</a:t>
            </a:r>
          </a:p>
          <a:p>
            <a:pPr lvl="1"/>
            <a:r>
              <a:rPr lang="en-US" dirty="0"/>
              <a:t>Stochastic (relic GW from early evolution of the Universe)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461C5-23D8-3745-9704-226F24D3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3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E261B6E-8B83-4A59-A836-DE4CE778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671" y="3918744"/>
            <a:ext cx="3289650" cy="2936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F7C29-F674-AC40-84AB-FC617347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153" y="439681"/>
            <a:ext cx="8199121" cy="1280890"/>
          </a:xfrm>
        </p:spPr>
        <p:txBody>
          <a:bodyPr/>
          <a:lstStyle/>
          <a:p>
            <a:pPr algn="ctr"/>
            <a:r>
              <a:rPr lang="en-US" dirty="0"/>
              <a:t>How?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F5B2-EF55-EF47-80A1-86A9FB65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761" y="1307651"/>
            <a:ext cx="7513806" cy="1357423"/>
          </a:xfrm>
        </p:spPr>
        <p:txBody>
          <a:bodyPr>
            <a:normAutofit/>
          </a:bodyPr>
          <a:lstStyle/>
          <a:p>
            <a:r>
              <a:rPr lang="en-US" dirty="0"/>
              <a:t>Gravitational waves are distortions of the spacetime curvature happening in a plane orthogonal to the wave direction</a:t>
            </a:r>
          </a:p>
          <a:p>
            <a:pPr lvl="1"/>
            <a:r>
              <a:rPr lang="en-US" dirty="0"/>
              <a:t>Their passage induces an apparent distortion of the mutual distances of particles in our reference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6C59-950E-FA4E-B49A-639DA58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 5" descr="Une image contenant intérieur, ordinateur, moniteur, assis&#10;&#10;Description générée automatiquement">
            <a:extLst>
              <a:ext uri="{FF2B5EF4-FFF2-40B4-BE49-F238E27FC236}">
                <a16:creationId xmlns:a16="http://schemas.microsoft.com/office/drawing/2014/main" id="{F384F3E5-ED8D-4AA2-A519-617F3E5A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33" y="4203857"/>
            <a:ext cx="3024825" cy="23351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25C19C-A1F7-41A2-A255-D2A2FC39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567" y="1336005"/>
            <a:ext cx="2601433" cy="130071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5E5B00-1404-4CB4-9F77-126971886C98}"/>
              </a:ext>
            </a:extLst>
          </p:cNvPr>
          <p:cNvSpPr txBox="1">
            <a:spLocks/>
          </p:cNvSpPr>
          <p:nvPr/>
        </p:nvSpPr>
        <p:spPr>
          <a:xfrm>
            <a:off x="2076761" y="2636722"/>
            <a:ext cx="9916895" cy="1357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an interferometer to study them</a:t>
            </a:r>
          </a:p>
          <a:p>
            <a:pPr lvl="1"/>
            <a:r>
              <a:rPr lang="en-US" dirty="0"/>
              <a:t>The wave amplitude is physically represented by a (dimensionless) strain</a:t>
            </a:r>
          </a:p>
          <a:p>
            <a:pPr lvl="1"/>
            <a:r>
              <a:rPr lang="en-US" dirty="0"/>
              <a:t>Measure the strain (O(10</a:t>
            </a:r>
            <a:r>
              <a:rPr lang="en-US" baseline="30000" dirty="0"/>
              <a:t>-21</a:t>
            </a:r>
            <a:r>
              <a:rPr lang="en-US" dirty="0"/>
              <a:t> !!) by the shift in wave-phase</a:t>
            </a:r>
          </a:p>
          <a:p>
            <a:pPr lvl="2"/>
            <a:r>
              <a:rPr lang="en-US" dirty="0"/>
              <a:t>Need Km-scale arm lengths !</a:t>
            </a:r>
          </a:p>
        </p:txBody>
      </p:sp>
      <p:pic>
        <p:nvPicPr>
          <p:cNvPr id="1026" name="Picture 2" descr="Ondes gravitationnelles : première détection conjointe entre LIGO et Virgo  | LKB">
            <a:extLst>
              <a:ext uri="{FF2B5EF4-FFF2-40B4-BE49-F238E27FC236}">
                <a16:creationId xmlns:a16="http://schemas.microsoft.com/office/drawing/2014/main" id="{B7FF9B83-3A4F-434B-8009-E1122FB0C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92" y="4099324"/>
            <a:ext cx="4358879" cy="23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7C29-F674-AC40-84AB-FC617347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153" y="439681"/>
            <a:ext cx="9593773" cy="1280890"/>
          </a:xfrm>
        </p:spPr>
        <p:txBody>
          <a:bodyPr/>
          <a:lstStyle/>
          <a:p>
            <a:pPr algn="ctr"/>
            <a:r>
              <a:rPr lang="en-US" dirty="0"/>
              <a:t>How? Detectors running in O3 (2019-2020)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66C59-950E-FA4E-B49A-639DA58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Image 8" descr="Une image contenant herbe, montagne, extérieur, plane&#10;&#10;Description générée automatiquement">
            <a:extLst>
              <a:ext uri="{FF2B5EF4-FFF2-40B4-BE49-F238E27FC236}">
                <a16:creationId xmlns:a16="http://schemas.microsoft.com/office/drawing/2014/main" id="{5F6FE5F5-8F5B-45D9-ACB7-4D73DA25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44" y="4308973"/>
            <a:ext cx="3820464" cy="2495882"/>
          </a:xfrm>
          <a:prstGeom prst="rect">
            <a:avLst/>
          </a:prstGeom>
        </p:spPr>
      </p:pic>
      <p:pic>
        <p:nvPicPr>
          <p:cNvPr id="14" name="Image 13" descr="Une image contenant montagne, route, extérieur, conduisant&#10;&#10;Description générée automatiquement">
            <a:extLst>
              <a:ext uri="{FF2B5EF4-FFF2-40B4-BE49-F238E27FC236}">
                <a16:creationId xmlns:a16="http://schemas.microsoft.com/office/drawing/2014/main" id="{356095BE-120B-4911-BBE0-73FE3EC5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" y="3643884"/>
            <a:ext cx="3343837" cy="3160971"/>
          </a:xfrm>
          <a:prstGeom prst="rect">
            <a:avLst/>
          </a:prstGeom>
        </p:spPr>
      </p:pic>
      <p:pic>
        <p:nvPicPr>
          <p:cNvPr id="16" name="Image 15" descr="Une image contenant montagne, herbe, extérieur, vue&#10;&#10;Description générée automatiquement">
            <a:extLst>
              <a:ext uri="{FF2B5EF4-FFF2-40B4-BE49-F238E27FC236}">
                <a16:creationId xmlns:a16="http://schemas.microsoft.com/office/drawing/2014/main" id="{25BF5ECE-EB3F-44B9-998C-44573DADE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359" y="4457796"/>
            <a:ext cx="4876008" cy="23364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75D620-AAE9-4CB5-8A7B-217E76E69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22" y="1608121"/>
            <a:ext cx="3364207" cy="19314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40C35F-906D-4850-98A2-DCBB9A103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503" y="1608121"/>
            <a:ext cx="3041573" cy="193142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D32D87A-CC61-48D8-96FC-E0D962F1F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188" y="1608121"/>
            <a:ext cx="2824350" cy="227419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8E1CB3-FE00-4DE6-9A1C-7F4381B8C36E}"/>
              </a:ext>
            </a:extLst>
          </p:cNvPr>
          <p:cNvSpPr txBox="1"/>
          <p:nvPr/>
        </p:nvSpPr>
        <p:spPr>
          <a:xfrm>
            <a:off x="805236" y="128436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LIGO Livingston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B48A6D2-93E9-4A97-A8B9-A6CBC65DD1C9}"/>
              </a:ext>
            </a:extLst>
          </p:cNvPr>
          <p:cNvSpPr txBox="1"/>
          <p:nvPr/>
        </p:nvSpPr>
        <p:spPr>
          <a:xfrm>
            <a:off x="4340317" y="128436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LIGO Hanford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3D242C-6899-4612-8E32-DBD43FC2A43F}"/>
              </a:ext>
            </a:extLst>
          </p:cNvPr>
          <p:cNvSpPr txBox="1"/>
          <p:nvPr/>
        </p:nvSpPr>
        <p:spPr>
          <a:xfrm>
            <a:off x="8967188" y="127914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Virgo</a:t>
            </a:r>
          </a:p>
        </p:txBody>
      </p:sp>
    </p:spTree>
    <p:extLst>
      <p:ext uri="{BB962C8B-B14F-4D97-AF65-F5344CB8AC3E}">
        <p14:creationId xmlns:p14="http://schemas.microsoft.com/office/powerpoint/2010/main" val="178514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BF2B7C8-A1D2-4983-8A51-B79C96E4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753" y="3814854"/>
            <a:ext cx="3617395" cy="3043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10C6A-58CC-5549-9224-388BECF7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437560"/>
            <a:ext cx="7741922" cy="1280890"/>
          </a:xfrm>
        </p:spPr>
        <p:txBody>
          <a:bodyPr/>
          <a:lstStyle/>
          <a:p>
            <a:pPr algn="ctr"/>
            <a:r>
              <a:rPr lang="en-US" dirty="0"/>
              <a:t>How? Data analysis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9E87-F62A-A048-AB52-EBA5027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447" y="1236208"/>
            <a:ext cx="10416218" cy="2293260"/>
          </a:xfrm>
        </p:spPr>
        <p:txBody>
          <a:bodyPr>
            <a:normAutofit/>
          </a:bodyPr>
          <a:lstStyle/>
          <a:p>
            <a:r>
              <a:rPr lang="en-US" dirty="0"/>
              <a:t>The time series (h(t)) from the interferometers’ signals are very sensitive to many undesired “earthly” effects: seismic noise, human noise, optical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A6F3-F355-4449-9388-313C83F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D8A11E-1DC3-40FB-AD25-E388AEFE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652" y="1955296"/>
            <a:ext cx="4527348" cy="18595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A04704-8440-4801-A25C-143581A31ADA}"/>
              </a:ext>
            </a:extLst>
          </p:cNvPr>
          <p:cNvSpPr txBox="1">
            <a:spLocks/>
          </p:cNvSpPr>
          <p:nvPr/>
        </p:nvSpPr>
        <p:spPr>
          <a:xfrm>
            <a:off x="1806270" y="2206482"/>
            <a:ext cx="5677831" cy="3611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signals we look for are transient events of typical durations 0.5-100 seconds</a:t>
            </a:r>
          </a:p>
          <a:p>
            <a:pPr lvl="1"/>
            <a:r>
              <a:rPr lang="en-US" dirty="0"/>
              <a:t>The kind of waveform and duration are quite different according to the type of coalescence </a:t>
            </a:r>
          </a:p>
          <a:p>
            <a:pPr lvl="2"/>
            <a:r>
              <a:rPr lang="en-US" dirty="0"/>
              <a:t>BH-BH, BH-NS, NS-NS</a:t>
            </a:r>
          </a:p>
          <a:p>
            <a:pPr lvl="2"/>
            <a:r>
              <a:rPr lang="en-US" dirty="0"/>
              <a:t>function of their masses, possibly their spins</a:t>
            </a:r>
          </a:p>
          <a:p>
            <a:r>
              <a:rPr lang="en-US" dirty="0"/>
              <a:t>Strategy for digging out a signal</a:t>
            </a:r>
          </a:p>
          <a:p>
            <a:pPr lvl="1"/>
            <a:r>
              <a:rPr lang="en-US" dirty="0"/>
              <a:t>h(t) is whitened</a:t>
            </a:r>
          </a:p>
          <a:p>
            <a:pPr lvl="1"/>
            <a:r>
              <a:rPr lang="en-US" dirty="0"/>
              <a:t>known noise subtracted </a:t>
            </a:r>
          </a:p>
          <a:p>
            <a:pPr lvl="1"/>
            <a:r>
              <a:rPr lang="en-US"/>
              <a:t>The signal is </a:t>
            </a:r>
            <a:r>
              <a:rPr lang="en-US" dirty="0"/>
              <a:t>calibrated</a:t>
            </a:r>
          </a:p>
          <a:p>
            <a:pPr lvl="1"/>
            <a:r>
              <a:rPr lang="en-US" dirty="0"/>
              <a:t>the presence of waveforms looked for by matched filtering techniques (using known waveforms as signal templates)</a:t>
            </a:r>
          </a:p>
        </p:txBody>
      </p:sp>
    </p:spTree>
    <p:extLst>
      <p:ext uri="{BB962C8B-B14F-4D97-AF65-F5344CB8AC3E}">
        <p14:creationId xmlns:p14="http://schemas.microsoft.com/office/powerpoint/2010/main" val="294166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0C6A-58CC-5549-9224-388BECF7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185" y="418172"/>
            <a:ext cx="5875773" cy="1280890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How? Data analysis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9E87-F62A-A048-AB52-EBA5027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790" y="1460777"/>
            <a:ext cx="5207438" cy="450466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Use the coincidences of multiple detectors to drastically reduce local noise</a:t>
            </a:r>
          </a:p>
          <a:p>
            <a:pPr lvl="1"/>
            <a:r>
              <a:rPr lang="en-US" dirty="0">
                <a:sym typeface="Wingdings" pitchFamily="2" charset="2"/>
              </a:rPr>
              <a:t>Check if the same template waveforms is consistent with data across time-shifted h(t) from different detectors</a:t>
            </a:r>
          </a:p>
          <a:p>
            <a:pPr lvl="1"/>
            <a:r>
              <a:rPr lang="en-US" dirty="0">
                <a:sym typeface="Wingdings" pitchFamily="2" charset="2"/>
              </a:rPr>
              <a:t>Information from many places on earth also allows sky localization </a:t>
            </a:r>
          </a:p>
          <a:p>
            <a:r>
              <a:rPr lang="en-US" dirty="0">
                <a:sym typeface="Wingdings" pitchFamily="2" charset="2"/>
              </a:rPr>
              <a:t>Several observations of CBC signals have been already made by LIGO-Virgo in the O2 (2016-2017) run </a:t>
            </a:r>
          </a:p>
          <a:p>
            <a:r>
              <a:rPr lang="en-US" dirty="0">
                <a:sym typeface="Wingdings" pitchFamily="2" charset="2"/>
              </a:rPr>
              <a:t>More observations in O3 from the improved sensitivities of the detectors</a:t>
            </a:r>
          </a:p>
          <a:p>
            <a:pPr lvl="1"/>
            <a:r>
              <a:rPr lang="en-US" dirty="0">
                <a:sym typeface="Wingdings" pitchFamily="2" charset="2"/>
              </a:rPr>
              <a:t>A few papers on exceptional events already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130E0-25BE-7E4E-8D28-774FB3FF4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55" y="1026718"/>
            <a:ext cx="5262446" cy="3364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50ED7-A720-884E-9329-C58F37FD5233}"/>
              </a:ext>
            </a:extLst>
          </p:cNvPr>
          <p:cNvSpPr txBox="1"/>
          <p:nvPr/>
        </p:nvSpPr>
        <p:spPr>
          <a:xfrm>
            <a:off x="8333030" y="537779"/>
            <a:ext cx="35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event GW170814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F2466-C6E7-AA46-85B5-021B709B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28" y="4573241"/>
            <a:ext cx="5093864" cy="22714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A6F3-F355-4449-9388-313C83FC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0C6A-58CC-5549-9224-388BECF7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3084"/>
            <a:ext cx="8911687" cy="1280890"/>
          </a:xfrm>
        </p:spPr>
        <p:txBody>
          <a:bodyPr/>
          <a:lstStyle/>
          <a:p>
            <a:r>
              <a:rPr lang="en-US" dirty="0"/>
              <a:t>Online and offline data analysis(CBC)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9E87-F62A-A048-AB52-EBA5027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777" y="1577435"/>
            <a:ext cx="5486504" cy="45939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Analyses running « </a:t>
            </a:r>
            <a:r>
              <a:rPr lang="en-US" b="1" dirty="0"/>
              <a:t>online</a:t>
            </a:r>
            <a:r>
              <a:rPr lang="en-US" dirty="0"/>
              <a:t> » (low-latency, fast-response) for alerts</a:t>
            </a:r>
          </a:p>
          <a:p>
            <a:pPr lvl="1"/>
            <a:r>
              <a:rPr lang="en-US" dirty="0"/>
              <a:t>Three pipelines during O2 </a:t>
            </a:r>
          </a:p>
          <a:p>
            <a:pPr lvl="2"/>
            <a:r>
              <a:rPr lang="en-US" dirty="0" err="1"/>
              <a:t>GstLAL</a:t>
            </a:r>
            <a:r>
              <a:rPr lang="en-US" dirty="0"/>
              <a:t>, </a:t>
            </a:r>
            <a:r>
              <a:rPr lang="en-US" dirty="0" err="1"/>
              <a:t>PyCBC</a:t>
            </a:r>
            <a:r>
              <a:rPr lang="en-US" dirty="0"/>
              <a:t> from LIGO groups</a:t>
            </a:r>
          </a:p>
          <a:p>
            <a:pPr lvl="2"/>
            <a:r>
              <a:rPr lang="en-US" dirty="0"/>
              <a:t>MBTA from Virgo groups (LAPP, Urbino)</a:t>
            </a:r>
            <a:endParaRPr lang="en-US" b="1" dirty="0"/>
          </a:p>
          <a:p>
            <a:pPr lvl="1"/>
            <a:r>
              <a:rPr lang="en-US" dirty="0"/>
              <a:t>Essential for multi-messenger astronomy </a:t>
            </a:r>
          </a:p>
          <a:p>
            <a:pPr lvl="1"/>
            <a:endParaRPr lang="en-US" dirty="0"/>
          </a:p>
          <a:p>
            <a:r>
              <a:rPr lang="en-US" dirty="0"/>
              <a:t>Analyses running « </a:t>
            </a:r>
            <a:r>
              <a:rPr lang="en-US" b="1" dirty="0"/>
              <a:t>offline</a:t>
            </a:r>
            <a:r>
              <a:rPr lang="en-US" dirty="0"/>
              <a:t> » for publications</a:t>
            </a:r>
          </a:p>
          <a:p>
            <a:pPr lvl="1"/>
            <a:r>
              <a:rPr lang="en-US" dirty="0"/>
              <a:t>Use of the official final data calibration</a:t>
            </a:r>
          </a:p>
          <a:p>
            <a:pPr lvl="1"/>
            <a:r>
              <a:rPr lang="en-US" dirty="0"/>
              <a:t>Use updated data-quality vetoes</a:t>
            </a:r>
          </a:p>
          <a:p>
            <a:pPr lvl="1"/>
            <a:r>
              <a:rPr lang="en-US" dirty="0"/>
              <a:t>Refined monitoring of efficiency and fake rate</a:t>
            </a:r>
          </a:p>
          <a:p>
            <a:pPr lvl="1"/>
            <a:r>
              <a:rPr lang="en-US" dirty="0"/>
              <a:t>Better determination of the parameters</a:t>
            </a:r>
          </a:p>
          <a:p>
            <a:pPr lvl="1"/>
            <a:r>
              <a:rPr lang="en-US" dirty="0"/>
              <a:t>Only two pipelines during O2 </a:t>
            </a:r>
          </a:p>
          <a:p>
            <a:pPr lvl="2"/>
            <a:r>
              <a:rPr lang="en-US" dirty="0"/>
              <a:t>Only the LIGO 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D0B10-BADE-1643-9685-4713B61F1880}"/>
              </a:ext>
            </a:extLst>
          </p:cNvPr>
          <p:cNvSpPr txBox="1"/>
          <p:nvPr/>
        </p:nvSpPr>
        <p:spPr>
          <a:xfrm>
            <a:off x="7814930" y="4610509"/>
            <a:ext cx="4377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Example event GW190814</a:t>
            </a:r>
            <a:br>
              <a:rPr lang="en-US" dirty="0">
                <a:cs typeface="Calibri" panose="020F0502020204030204" pitchFamily="34" charset="0"/>
              </a:rPr>
            </a:br>
            <a:endParaRPr lang="en-US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GW signal (BH-? coalescence)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Most asymmetric coalescence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Spatial resolution: 18.5 deg</a:t>
            </a:r>
            <a:r>
              <a:rPr lang="en-US" sz="1600" baseline="30000" dirty="0"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901CF-76D6-2347-941A-0F713BE0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0A1B39-D677-4352-85E6-6827860B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482" y="1308037"/>
            <a:ext cx="4377070" cy="2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238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9909</TotalTime>
  <Words>1922</Words>
  <Application>Microsoft Office PowerPoint</Application>
  <PresentationFormat>Grand écran</PresentationFormat>
  <Paragraphs>249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Wingdings 3</vt:lpstr>
      <vt:lpstr>Wisp</vt:lpstr>
      <vt:lpstr>Virgo-LIGO Data analysis activities at IP2I Lyon</vt:lpstr>
      <vt:lpstr>Why?</vt:lpstr>
      <vt:lpstr>The power of Compact Binary Coalescences  (also known as CBCs)</vt:lpstr>
      <vt:lpstr>Keep in mind: not only CBC…</vt:lpstr>
      <vt:lpstr>How? Principle</vt:lpstr>
      <vt:lpstr>How? Detectors running in O3 (2019-2020)</vt:lpstr>
      <vt:lpstr>How? Data analysis (1/2)</vt:lpstr>
      <vt:lpstr>How? Data analysis (2/2)</vt:lpstr>
      <vt:lpstr>Online and offline data analysis(CBC)</vt:lpstr>
      <vt:lpstr>Who?</vt:lpstr>
      <vt:lpstr>Analysis timeline and activities</vt:lpstr>
      <vt:lpstr>Multi-Band Template Analysis</vt:lpstr>
      <vt:lpstr>Multi-Band Template Analysis</vt:lpstr>
      <vt:lpstr>Multi-Band Template Analysis</vt:lpstr>
      <vt:lpstr>Background determination by using the data</vt:lpstr>
      <vt:lpstr>Performance on simulation (1/2)</vt:lpstr>
      <vt:lpstr>Performance on simulation (2/2)</vt:lpstr>
      <vt:lpstr>Stay tuned</vt:lpstr>
      <vt:lpstr>Backup</vt:lpstr>
      <vt:lpstr>Predicted rates</vt:lpstr>
      <vt:lpstr>Noise profile</vt:lpstr>
      <vt:lpstr>Waveforms basics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Virgo-LIGO Data analysis activities at IP2ILyon</dc:title>
  <dc:creator>Microsoft Office User</dc:creator>
  <cp:lastModifiedBy>Chierici</cp:lastModifiedBy>
  <cp:revision>124</cp:revision>
  <cp:lastPrinted>2019-02-11T15:21:01Z</cp:lastPrinted>
  <dcterms:created xsi:type="dcterms:W3CDTF">2019-02-06T10:39:15Z</dcterms:created>
  <dcterms:modified xsi:type="dcterms:W3CDTF">2020-10-08T07:51:30Z</dcterms:modified>
</cp:coreProperties>
</file>