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1" r:id="rId6"/>
    <p:sldId id="263" r:id="rId7"/>
    <p:sldId id="264" r:id="rId8"/>
    <p:sldId id="266" r:id="rId9"/>
    <p:sldId id="260" r:id="rId10"/>
    <p:sldId id="269" r:id="rId11"/>
    <p:sldId id="265" r:id="rId12"/>
    <p:sldId id="268" r:id="rId13"/>
    <p:sldId id="270" r:id="rId14"/>
    <p:sldId id="271" r:id="rId15"/>
    <p:sldId id="267" r:id="rId16"/>
    <p:sldId id="272" r:id="rId17"/>
    <p:sldId id="259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A79"/>
    <a:srgbClr val="E6E6E6"/>
    <a:srgbClr val="EC2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0">
            <a:extLst>
              <a:ext uri="{FF2B5EF4-FFF2-40B4-BE49-F238E27FC236}">
                <a16:creationId xmlns:a16="http://schemas.microsoft.com/office/drawing/2014/main" id="{39187583-0576-4C8B-B20E-93C5B6641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258" y="5077769"/>
            <a:ext cx="12220905" cy="1789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ED7606-C2DC-4CEE-8286-55422E956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0706" y="2078"/>
            <a:ext cx="4163877" cy="4051234"/>
          </a:xfrm>
          <a:prstGeom prst="rect">
            <a:avLst/>
          </a:prstGeom>
        </p:spPr>
      </p:pic>
      <p:pic>
        <p:nvPicPr>
          <p:cNvPr id="12" name="Imagen 11" descr="Imagen que contiene rojo, firmar, alimentos, parada&#10;&#10;Descripción generada con confianza muy alta">
            <a:extLst>
              <a:ext uri="{FF2B5EF4-FFF2-40B4-BE49-F238E27FC236}">
                <a16:creationId xmlns:a16="http://schemas.microsoft.com/office/drawing/2014/main" id="{38F3128D-B188-4B4D-896A-1AA45E852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7517" y="5694975"/>
            <a:ext cx="1957917" cy="423754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78C0CB1-9493-40E7-9354-D91ED4AB1E00}"/>
              </a:ext>
            </a:extLst>
          </p:cNvPr>
          <p:cNvGrpSpPr/>
          <p:nvPr userDrawn="1"/>
        </p:nvGrpSpPr>
        <p:grpSpPr>
          <a:xfrm>
            <a:off x="8051188" y="5392438"/>
            <a:ext cx="3161764" cy="1020466"/>
            <a:chOff x="8169499" y="5338777"/>
            <a:chExt cx="3666186" cy="117071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639A1A4-C359-441C-926A-919A5DBD6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4574" y="5338777"/>
              <a:ext cx="693314" cy="451359"/>
            </a:xfrm>
            <a:prstGeom prst="rect">
              <a:avLst/>
            </a:prstGeom>
          </p:spPr>
        </p:pic>
        <p:pic>
          <p:nvPicPr>
            <p:cNvPr id="15" name="Imagen 14" descr="Imagen que contiene dibujo&#10;&#10;Descripción generada con confianza muy alta">
              <a:extLst>
                <a:ext uri="{FF2B5EF4-FFF2-40B4-BE49-F238E27FC236}">
                  <a16:creationId xmlns:a16="http://schemas.microsoft.com/office/drawing/2014/main" id="{17F87432-9F5C-4B3E-8B65-C2DEAB6AB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98502" y="5338777"/>
              <a:ext cx="693314" cy="451359"/>
            </a:xfrm>
            <a:prstGeom prst="rect">
              <a:avLst/>
            </a:prstGeom>
          </p:spPr>
        </p:pic>
        <p:pic>
          <p:nvPicPr>
            <p:cNvPr id="16" name="Imagen 15" descr="Imagen que contiene alimentos&#10;&#10;Descripción generada con confianza muy alta">
              <a:extLst>
                <a:ext uri="{FF2B5EF4-FFF2-40B4-BE49-F238E27FC236}">
                  <a16:creationId xmlns:a16="http://schemas.microsoft.com/office/drawing/2014/main" id="{F17DA0B5-3F89-46F3-BDDC-1F9E7000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97776" y="5342646"/>
              <a:ext cx="768440" cy="461316"/>
            </a:xfrm>
            <a:prstGeom prst="rect">
              <a:avLst/>
            </a:prstGeom>
          </p:spPr>
        </p:pic>
        <p:pic>
          <p:nvPicPr>
            <p:cNvPr id="17" name="Imagen 16" descr="Imagen que contiene dibujo&#10;&#10;Descripción generada con confianza muy alta">
              <a:extLst>
                <a:ext uri="{FF2B5EF4-FFF2-40B4-BE49-F238E27FC236}">
                  <a16:creationId xmlns:a16="http://schemas.microsoft.com/office/drawing/2014/main" id="{55E905B7-F30A-4273-B837-7C4AFC40B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69499" y="6058137"/>
              <a:ext cx="693314" cy="451359"/>
            </a:xfrm>
            <a:prstGeom prst="rect">
              <a:avLst/>
            </a:prstGeom>
          </p:spPr>
        </p:pic>
        <p:pic>
          <p:nvPicPr>
            <p:cNvPr id="18" name="Imagen 17" descr="Imagen que contiene dibujo&#10;&#10;Descripción generada con confianza muy alta">
              <a:extLst>
                <a:ext uri="{FF2B5EF4-FFF2-40B4-BE49-F238E27FC236}">
                  <a16:creationId xmlns:a16="http://schemas.microsoft.com/office/drawing/2014/main" id="{9855B517-3FD7-40F7-9BFE-E511D2759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67611" y="6047405"/>
              <a:ext cx="693314" cy="451359"/>
            </a:xfrm>
            <a:prstGeom prst="rect">
              <a:avLst/>
            </a:prstGeom>
          </p:spPr>
        </p:pic>
        <p:pic>
          <p:nvPicPr>
            <p:cNvPr id="19" name="Imagen 18" descr="Imagen que contiene alimentos&#10;&#10;Descripción generada con confianza muy alta">
              <a:extLst>
                <a:ext uri="{FF2B5EF4-FFF2-40B4-BE49-F238E27FC236}">
                  <a16:creationId xmlns:a16="http://schemas.microsoft.com/office/drawing/2014/main" id="{53BE5E3B-843C-4BC2-864B-D78785C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54991" y="6058137"/>
              <a:ext cx="693314" cy="451359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80BABD8F-8ABA-427A-AC5F-947BA4C32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42371" y="6058137"/>
              <a:ext cx="693314" cy="451359"/>
            </a:xfrm>
            <a:prstGeom prst="rect">
              <a:avLst/>
            </a:prstGeom>
          </p:spPr>
        </p:pic>
      </p:grpSp>
      <p:sp>
        <p:nvSpPr>
          <p:cNvPr id="21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3" name="Imagen 12">
            <a:extLst>
              <a:ext uri="{FF2B5EF4-FFF2-40B4-BE49-F238E27FC236}">
                <a16:creationId xmlns:a16="http://schemas.microsoft.com/office/drawing/2014/main" id="{3A1540A9-FED2-499E-B52D-5DE16D55340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46262" y="5091109"/>
            <a:ext cx="56431" cy="1779453"/>
          </a:xfrm>
          <a:prstGeom prst="rect">
            <a:avLst/>
          </a:prstGeom>
        </p:spPr>
      </p:pic>
      <p:sp>
        <p:nvSpPr>
          <p:cNvPr id="29" name="Marcador de texto 28"/>
          <p:cNvSpPr>
            <a:spLocks noGrp="1"/>
          </p:cNvSpPr>
          <p:nvPr>
            <p:ph type="body" sz="quarter" idx="12"/>
          </p:nvPr>
        </p:nvSpPr>
        <p:spPr>
          <a:xfrm>
            <a:off x="832075" y="3526681"/>
            <a:ext cx="7192963" cy="744615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 marL="0" indent="0">
              <a:buNone/>
              <a:defRPr sz="2200"/>
            </a:lvl3pPr>
            <a:lvl4pPr marL="0" indent="0">
              <a:buNone/>
              <a:defRPr sz="2200"/>
            </a:lvl4pPr>
            <a:lvl5pPr marL="0" indent="0">
              <a:buNone/>
              <a:defRPr sz="22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12993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831850" y="1911350"/>
            <a:ext cx="7097713" cy="128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pic>
        <p:nvPicPr>
          <p:cNvPr id="22" name="Imagen 3" descr="Imagen que contiene alimentos, firmar&#10;&#10;Descripción generada con confianza muy alta">
            <a:extLst>
              <a:ext uri="{FF2B5EF4-FFF2-40B4-BE49-F238E27FC236}">
                <a16:creationId xmlns:a16="http://schemas.microsoft.com/office/drawing/2014/main" id="{2DBAC426-104B-421A-84AD-95FE068D6DF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7298" y="5416033"/>
            <a:ext cx="4042185" cy="10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5523411" cy="28148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-27495" y="1125207"/>
            <a:ext cx="12212319" cy="4545511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4DED7606-C2DC-4CEE-8286-55422E956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228" r="59" b="5828"/>
          <a:stretch/>
        </p:blipFill>
        <p:spPr>
          <a:xfrm>
            <a:off x="7221283" y="1111560"/>
            <a:ext cx="4970718" cy="4552261"/>
          </a:xfrm>
          <a:prstGeom prst="rect">
            <a:avLst/>
          </a:prstGeom>
        </p:spPr>
      </p:pic>
      <p:pic>
        <p:nvPicPr>
          <p:cNvPr id="11" name="Imagen 20">
            <a:extLst>
              <a:ext uri="{FF2B5EF4-FFF2-40B4-BE49-F238E27FC236}">
                <a16:creationId xmlns:a16="http://schemas.microsoft.com/office/drawing/2014/main" id="{60D5C102-BD18-4F06-A139-330D5691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V="1">
            <a:off x="-2378" y="5734847"/>
            <a:ext cx="12208027" cy="11403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257" y="2770054"/>
            <a:ext cx="7262078" cy="131998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23404" y="5670719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23404" y="1057450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9" name="Imagen 20">
            <a:extLst>
              <a:ext uri="{FF2B5EF4-FFF2-40B4-BE49-F238E27FC236}">
                <a16:creationId xmlns:a16="http://schemas.microsoft.com/office/drawing/2014/main" id="{034434EC-B94F-4AE5-9F3C-432A2188E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9286"/>
            <a:ext cx="12228347" cy="2315504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0"/>
          </p:nvPr>
        </p:nvSpPr>
        <p:spPr>
          <a:xfrm>
            <a:off x="833838" y="1037939"/>
            <a:ext cx="10515199" cy="50212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7742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833838" y="1036991"/>
            <a:ext cx="10515199" cy="5145088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530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pic>
        <p:nvPicPr>
          <p:cNvPr id="12" name="Imagen 9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67E131A0-7A5D-4CC1-BBF0-B39EE7961B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" y="6598818"/>
            <a:ext cx="1412240" cy="17292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DBF9009-148E-4456-A326-3F87AB40DC2A}"/>
              </a:ext>
            </a:extLst>
          </p:cNvPr>
          <p:cNvSpPr/>
          <p:nvPr userDrawn="1"/>
        </p:nvSpPr>
        <p:spPr>
          <a:xfrm flipV="1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pic>
        <p:nvPicPr>
          <p:cNvPr id="9" name="Imagen 2" descr="Imagen que contiene objeto, reloj&#10;&#10;Descripción generada con confianza muy alta">
            <a:extLst>
              <a:ext uri="{FF2B5EF4-FFF2-40B4-BE49-F238E27FC236}">
                <a16:creationId xmlns:a16="http://schemas.microsoft.com/office/drawing/2014/main" id="{1613AABD-5773-4139-9C93-94F27E9A9B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52909" y="6640049"/>
            <a:ext cx="914401" cy="11724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33438" y="1036969"/>
            <a:ext cx="10515600" cy="4954587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5019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12" descr="Imagen que contiene paraguas&#10;&#10;Descripción generada con confianza muy alta">
            <a:extLst>
              <a:ext uri="{FF2B5EF4-FFF2-40B4-BE49-F238E27FC236}">
                <a16:creationId xmlns:a16="http://schemas.microsoft.com/office/drawing/2014/main" id="{85162223-F025-4878-9CA3-6CCE00A01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7360" y="-4410"/>
            <a:ext cx="2865120" cy="689540"/>
          </a:xfrm>
          <a:prstGeom prst="rect">
            <a:avLst/>
          </a:prstGeom>
        </p:spPr>
      </p:pic>
      <p:pic>
        <p:nvPicPr>
          <p:cNvPr id="9" name="Imagen 20">
            <a:extLst>
              <a:ext uri="{FF2B5EF4-FFF2-40B4-BE49-F238E27FC236}">
                <a16:creationId xmlns:a16="http://schemas.microsoft.com/office/drawing/2014/main" id="{034434EC-B94F-4AE5-9F3C-432A2188E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9286"/>
            <a:ext cx="12228347" cy="2315504"/>
          </a:xfrm>
          <a:prstGeom prst="rect">
            <a:avLst/>
          </a:prstGeom>
        </p:spPr>
      </p:pic>
      <p:pic>
        <p:nvPicPr>
          <p:cNvPr id="11" name="Imagen 7" descr="Imagen que contiene señal&#10;&#10;Descripción generada con confianza muy alta">
            <a:extLst>
              <a:ext uri="{FF2B5EF4-FFF2-40B4-BE49-F238E27FC236}">
                <a16:creationId xmlns:a16="http://schemas.microsoft.com/office/drawing/2014/main" id="{714F9BAC-D6FF-432C-B0B6-626C5A54C1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144" y="55677"/>
            <a:ext cx="568960" cy="583387"/>
          </a:xfrm>
          <a:prstGeom prst="rect">
            <a:avLst/>
          </a:prstGeom>
        </p:spPr>
      </p:pic>
      <p:pic>
        <p:nvPicPr>
          <p:cNvPr id="12" name="Imagen 9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67E131A0-7A5D-4CC1-BBF0-B39EE7961B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440" y="6598818"/>
            <a:ext cx="1412240" cy="17292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DBF9009-148E-4456-A326-3F87AB40DC2A}"/>
              </a:ext>
            </a:extLst>
          </p:cNvPr>
          <p:cNvSpPr/>
          <p:nvPr userDrawn="1"/>
        </p:nvSpPr>
        <p:spPr>
          <a:xfrm flipV="1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pic>
        <p:nvPicPr>
          <p:cNvPr id="10" name="Imagen 2" descr="Imagen que contiene objeto, reloj&#10;&#10;Descripción generada con confianza muy alta">
            <a:extLst>
              <a:ext uri="{FF2B5EF4-FFF2-40B4-BE49-F238E27FC236}">
                <a16:creationId xmlns:a16="http://schemas.microsoft.com/office/drawing/2014/main" id="{1613AABD-5773-4139-9C93-94F27E9A9B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2909" y="6640049"/>
            <a:ext cx="914401" cy="11724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33438" y="1037255"/>
            <a:ext cx="10515600" cy="5062537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C2A79"/>
                </a:solidFill>
              </a:defRPr>
            </a:lvl1pPr>
            <a:lvl2pPr>
              <a:defRPr sz="2200">
                <a:solidFill>
                  <a:srgbClr val="2C2A79"/>
                </a:solidFill>
              </a:defRPr>
            </a:lvl2pPr>
            <a:lvl3pPr marL="177800" indent="-177800">
              <a:defRPr sz="1800">
                <a:solidFill>
                  <a:srgbClr val="2C2A79"/>
                </a:solidFill>
              </a:defRPr>
            </a:lvl3pPr>
            <a:lvl4pPr marL="177800" indent="-177800">
              <a:defRPr sz="1800">
                <a:solidFill>
                  <a:srgbClr val="2C2A79"/>
                </a:solidFill>
              </a:defRPr>
            </a:lvl4pPr>
            <a:lvl5pPr marL="177800" indent="-177800">
              <a:defRPr sz="1800">
                <a:solidFill>
                  <a:srgbClr val="2C2A79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0">
            <a:extLst>
              <a:ext uri="{FF2B5EF4-FFF2-40B4-BE49-F238E27FC236}">
                <a16:creationId xmlns:a16="http://schemas.microsoft.com/office/drawing/2014/main" id="{39187583-0576-4C8B-B20E-93C5B6641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258" y="5077769"/>
            <a:ext cx="12220905" cy="178961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0A90320-E0AA-4B76-834A-B45F21CE0417}"/>
              </a:ext>
            </a:extLst>
          </p:cNvPr>
          <p:cNvSpPr/>
          <p:nvPr userDrawn="1"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0133CBE-8DCC-4CBB-99E6-72423E9B58DB}"/>
              </a:ext>
            </a:extLst>
          </p:cNvPr>
          <p:cNvSpPr/>
          <p:nvPr userDrawn="1"/>
        </p:nvSpPr>
        <p:spPr>
          <a:xfrm>
            <a:off x="-23404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9">
            <a:extLst>
              <a:ext uri="{FF2B5EF4-FFF2-40B4-BE49-F238E27FC236}">
                <a16:creationId xmlns:a16="http://schemas.microsoft.com/office/drawing/2014/main" id="{4DED7606-C2DC-4CEE-8286-55422E956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5270" y="2078"/>
            <a:ext cx="5269313" cy="5124473"/>
          </a:xfrm>
          <a:prstGeom prst="rect">
            <a:avLst/>
          </a:prstGeom>
        </p:spPr>
      </p:pic>
      <p:pic>
        <p:nvPicPr>
          <p:cNvPr id="25" name="Imagen 11" descr="Imagen que contiene rojo, firmar, alimentos, parada&#10;&#10;Descripción generada con confianza muy alta">
            <a:extLst>
              <a:ext uri="{FF2B5EF4-FFF2-40B4-BE49-F238E27FC236}">
                <a16:creationId xmlns:a16="http://schemas.microsoft.com/office/drawing/2014/main" id="{38F3128D-B188-4B4D-896A-1AA45E852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2134" y="5641313"/>
            <a:ext cx="3063353" cy="659866"/>
          </a:xfrm>
          <a:prstGeom prst="rect">
            <a:avLst/>
          </a:prstGeom>
        </p:spPr>
      </p:pic>
      <p:pic>
        <p:nvPicPr>
          <p:cNvPr id="26" name="Imagen 12">
            <a:extLst>
              <a:ext uri="{FF2B5EF4-FFF2-40B4-BE49-F238E27FC236}">
                <a16:creationId xmlns:a16="http://schemas.microsoft.com/office/drawing/2014/main" id="{3A1540A9-FED2-499E-B52D-5DE16D5534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2148" y="5091109"/>
            <a:ext cx="56431" cy="1779453"/>
          </a:xfrm>
          <a:prstGeom prst="rect">
            <a:avLst/>
          </a:prstGeom>
        </p:spPr>
      </p:pic>
      <p:pic>
        <p:nvPicPr>
          <p:cNvPr id="28" name="Imagen 20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F90799CA-EB2B-4F6A-88CE-29BEA7E1A3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96725" y="4000498"/>
            <a:ext cx="284410" cy="295142"/>
          </a:xfrm>
          <a:prstGeom prst="rect">
            <a:avLst/>
          </a:prstGeom>
        </p:spPr>
      </p:pic>
      <p:pic>
        <p:nvPicPr>
          <p:cNvPr id="31" name="Imagen 22">
            <a:extLst>
              <a:ext uri="{FF2B5EF4-FFF2-40B4-BE49-F238E27FC236}">
                <a16:creationId xmlns:a16="http://schemas.microsoft.com/office/drawing/2014/main" id="{6BDAEFA7-61E5-4B00-9ADB-4DFBE6ED7F4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81640" y="4000499"/>
            <a:ext cx="284410" cy="295142"/>
          </a:xfrm>
          <a:prstGeom prst="rect">
            <a:avLst/>
          </a:prstGeom>
        </p:spPr>
      </p:pic>
      <p:pic>
        <p:nvPicPr>
          <p:cNvPr id="32" name="Imagen 23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6CD0BC04-FD80-41E5-B802-47CF82E38B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4204" y="1886218"/>
            <a:ext cx="348804" cy="359536"/>
          </a:xfrm>
          <a:prstGeom prst="rect">
            <a:avLst/>
          </a:prstGeom>
        </p:spPr>
      </p:pic>
      <p:pic>
        <p:nvPicPr>
          <p:cNvPr id="33" name="Imagen 24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6049130D-CD99-4BDF-BB65-41F065A1C9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11810" y="4000499"/>
            <a:ext cx="284410" cy="295142"/>
          </a:xfrm>
          <a:prstGeom prst="rect">
            <a:avLst/>
          </a:prstGeom>
        </p:spPr>
      </p:pic>
      <p:pic>
        <p:nvPicPr>
          <p:cNvPr id="34" name="Imagen 25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9F480BFD-C708-42E9-89BE-1FF58EAB165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04204" y="1338865"/>
            <a:ext cx="348804" cy="359536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C8824A53-4D32-4328-B41E-401827FFF4CF}"/>
              </a:ext>
            </a:extLst>
          </p:cNvPr>
          <p:cNvSpPr txBox="1"/>
          <p:nvPr userDrawn="1"/>
        </p:nvSpPr>
        <p:spPr>
          <a:xfrm>
            <a:off x="1375893" y="1279301"/>
            <a:ext cx="5351170" cy="230832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Franklin Gothic Book"/>
                <a:ea typeface="Dotum"/>
                <a:cs typeface="+mn-lt"/>
              </a:rPr>
              <a:t>http://laconga.redclara.net</a:t>
            </a:r>
          </a:p>
          <a:p>
            <a:endParaRPr lang="es-ES" dirty="0">
              <a:solidFill>
                <a:schemeClr val="bg1"/>
              </a:solidFill>
              <a:latin typeface="Franklin Gothic Book"/>
              <a:ea typeface="Dotum"/>
              <a:cs typeface="+mn-lt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Dotum"/>
                <a:cs typeface="+mn-lt"/>
              </a:rPr>
              <a:t>contacto@laconga.redclara.net</a:t>
            </a:r>
          </a:p>
          <a:p>
            <a:endParaRPr lang="es-ES" dirty="0">
              <a:solidFill>
                <a:schemeClr val="bg1"/>
              </a:solidFill>
              <a:latin typeface="Franklin Gothic Book"/>
              <a:ea typeface="Dotum"/>
              <a:cs typeface="+mn-lt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Reina Camacho Toro, </a:t>
            </a:r>
            <a:r>
              <a:rPr lang="es-ES" i="1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camacho@lpnhe.in2p3.fr</a:t>
            </a:r>
            <a:endParaRPr lang="es-ES">
              <a:solidFill>
                <a:schemeClr val="bg1"/>
              </a:solidFill>
              <a:latin typeface="Franklin Gothic Book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Luis A. Núñez de Villavicencio, </a:t>
            </a:r>
            <a:r>
              <a:rPr lang="es-ES" i="1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lnunez@uis.edu.co</a:t>
            </a:r>
            <a:endParaRPr lang="es-ES">
              <a:solidFill>
                <a:schemeClr val="bg1"/>
              </a:solidFill>
              <a:latin typeface="Franklin Gothic Book"/>
            </a:endParaRPr>
          </a:p>
          <a:p>
            <a:r>
              <a:rPr lang="es-ES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José Ocariz, </a:t>
            </a:r>
            <a:r>
              <a:rPr lang="es-ES" i="1">
                <a:solidFill>
                  <a:schemeClr val="bg1"/>
                </a:solidFill>
                <a:latin typeface="Franklin Gothic Book"/>
                <a:ea typeface="+mn-lt"/>
                <a:cs typeface="+mn-lt"/>
              </a:rPr>
              <a:t>ocariz@in2p3.fr</a:t>
            </a:r>
            <a:endParaRPr lang="es-ES">
              <a:solidFill>
                <a:schemeClr val="bg1"/>
              </a:solidFill>
              <a:latin typeface="Franklin Gothic Book"/>
            </a:endParaRPr>
          </a:p>
          <a:p>
            <a:endParaRPr lang="es-ES" dirty="0">
              <a:solidFill>
                <a:schemeClr val="bg1"/>
              </a:solidFill>
              <a:latin typeface="Franklin Gothic Book"/>
              <a:ea typeface="Dotum"/>
              <a:cs typeface="+mn-lt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502DE66-512B-495D-A900-515FC6C5D04A}"/>
              </a:ext>
            </a:extLst>
          </p:cNvPr>
          <p:cNvSpPr txBox="1"/>
          <p:nvPr userDrawn="1"/>
        </p:nvSpPr>
        <p:spPr>
          <a:xfrm>
            <a:off x="5207358" y="4413160"/>
            <a:ext cx="18416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>
                <a:solidFill>
                  <a:schemeClr val="bg1"/>
                </a:solidFill>
                <a:latin typeface="Franklin Gothic Book"/>
                <a:cs typeface="Segoe UI"/>
              </a:rPr>
              <a:t>lacongaphysics</a:t>
            </a:r>
            <a:endParaRPr lang="es-ES">
              <a:solidFill>
                <a:schemeClr val="bg1"/>
              </a:solidFill>
              <a:latin typeface="Franklin Gothic Book"/>
            </a:endParaRPr>
          </a:p>
        </p:txBody>
      </p:sp>
      <p:pic>
        <p:nvPicPr>
          <p:cNvPr id="16" name="Imagen 3" descr="Imagen que contiene alimentos, firmar&#10;&#10;Descripción generada con confianza muy alta">
            <a:extLst>
              <a:ext uri="{FF2B5EF4-FFF2-40B4-BE49-F238E27FC236}">
                <a16:creationId xmlns:a16="http://schemas.microsoft.com/office/drawing/2014/main" id="{2DBAC426-104B-421A-84AD-95FE068D6DF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654035" y="5416033"/>
            <a:ext cx="4042185" cy="10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9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771E8B-6CA5-40B2-8038-0E112F3DAC1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3" r:id="rId4"/>
    <p:sldLayoutId id="2147483661" r:id="rId5"/>
    <p:sldLayoutId id="2147483651" r:id="rId6"/>
    <p:sldLayoutId id="214748366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177800" algn="l"/>
        </a:tabLst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260350" indent="-260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450850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texto 27"/>
          <p:cNvSpPr>
            <a:spLocks noGrp="1"/>
          </p:cNvSpPr>
          <p:nvPr>
            <p:ph type="body" sz="quarter" idx="12"/>
          </p:nvPr>
        </p:nvSpPr>
        <p:spPr>
          <a:xfrm>
            <a:off x="838200" y="3310286"/>
            <a:ext cx="7192963" cy="744615"/>
          </a:xfrm>
        </p:spPr>
        <p:txBody>
          <a:bodyPr/>
          <a:lstStyle/>
          <a:p>
            <a:r>
              <a:rPr lang="es-CR" dirty="0"/>
              <a:t>Equipo creativo de la consultoría:</a:t>
            </a:r>
          </a:p>
          <a:p>
            <a:r>
              <a:rPr lang="es-CR" dirty="0" err="1"/>
              <a:t>Ysabel</a:t>
            </a:r>
            <a:r>
              <a:rPr lang="es-CR" dirty="0"/>
              <a:t> Briceño</a:t>
            </a:r>
          </a:p>
          <a:p>
            <a:r>
              <a:rPr lang="es-CR" dirty="0"/>
              <a:t>María Eugenia Hernández</a:t>
            </a:r>
          </a:p>
          <a:p>
            <a:r>
              <a:rPr lang="es-CR" dirty="0" err="1"/>
              <a:t>Yankady</a:t>
            </a:r>
            <a:r>
              <a:rPr lang="es-CR" dirty="0"/>
              <a:t> Rebolledo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294967295"/>
          </p:nvPr>
        </p:nvSpPr>
        <p:spPr>
          <a:xfrm>
            <a:off x="838200" y="2080838"/>
            <a:ext cx="5554319" cy="914400"/>
          </a:xfrm>
          <a:prstGeom prst="rect">
            <a:avLst/>
          </a:prstGeom>
        </p:spPr>
        <p:txBody>
          <a:bodyPr/>
          <a:lstStyle/>
          <a:p>
            <a:r>
              <a:rPr lang="es-CR" dirty="0"/>
              <a:t>Proyecto LA-</a:t>
            </a:r>
            <a:r>
              <a:rPr lang="es-CR" dirty="0" err="1"/>
              <a:t>CoNGA</a:t>
            </a:r>
            <a:endParaRPr lang="es-CR" dirty="0"/>
          </a:p>
        </p:txBody>
      </p:sp>
      <p:sp>
        <p:nvSpPr>
          <p:cNvPr id="30" name="Título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Resumen Informe final</a:t>
            </a:r>
            <a:br>
              <a:rPr lang="es-CR" dirty="0"/>
            </a:br>
            <a:r>
              <a:rPr lang="es-CR" dirty="0"/>
              <a:t>Comunicación</a:t>
            </a:r>
          </a:p>
        </p:txBody>
      </p:sp>
    </p:spTree>
    <p:extLst>
      <p:ext uri="{BB962C8B-B14F-4D97-AF65-F5344CB8AC3E}">
        <p14:creationId xmlns:p14="http://schemas.microsoft.com/office/powerpoint/2010/main" val="1292938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Lanzamiento del proyecto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F8A96D2-D8C0-4C17-AF1C-7C2B0E0295F3}"/>
              </a:ext>
            </a:extLst>
          </p:cNvPr>
          <p:cNvSpPr/>
          <p:nvPr/>
        </p:nvSpPr>
        <p:spPr>
          <a:xfrm>
            <a:off x="4903295" y="108822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/>
              <a:t>Hablemos de Física Avanzada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/>
              <a:t>#</a:t>
            </a:r>
            <a:r>
              <a:rPr lang="es-CO" sz="2400" dirty="0" err="1"/>
              <a:t>HablemosLACoNGA</a:t>
            </a:r>
            <a:endParaRPr lang="es-CO" sz="2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662C7A8-3629-4FD1-B0F5-9053A1EF6A3E}"/>
              </a:ext>
            </a:extLst>
          </p:cNvPr>
          <p:cNvSpPr/>
          <p:nvPr/>
        </p:nvSpPr>
        <p:spPr>
          <a:xfrm>
            <a:off x="8828752" y="1457552"/>
            <a:ext cx="3180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2da</a:t>
            </a:r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etapa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1D016F-FD62-4474-AD1C-64F73478E5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7" t="14564" r="18878" b="13642"/>
          <a:stretch/>
        </p:blipFill>
        <p:spPr>
          <a:xfrm>
            <a:off x="703383" y="728465"/>
            <a:ext cx="3896752" cy="54337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3DD0F4-DAC8-43F7-96B4-DA4AD4C12972}"/>
              </a:ext>
            </a:extLst>
          </p:cNvPr>
          <p:cNvSpPr txBox="1"/>
          <p:nvPr/>
        </p:nvSpPr>
        <p:spPr>
          <a:xfrm>
            <a:off x="5683347" y="3445323"/>
            <a:ext cx="58052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/>
                </a:solidFill>
              </a:rPr>
              <a:t>DESARROLLO DE CONTENIDO:</a:t>
            </a:r>
          </a:p>
          <a:p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Trabajo periodístico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Piezas gráficas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Contenido audiovisual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F6F1DEB-3CDE-4D35-9393-6243B4C20A6A}"/>
              </a:ext>
            </a:extLst>
          </p:cNvPr>
          <p:cNvSpPr/>
          <p:nvPr/>
        </p:nvSpPr>
        <p:spPr>
          <a:xfrm>
            <a:off x="6077573" y="4128680"/>
            <a:ext cx="6593058" cy="130829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9102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59082-BCBD-4F0B-8077-D6682965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Desarrollo de contenido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D859DA-8DB6-4F6A-8A44-F7791419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1" t="16170" r="4878" b="5532"/>
          <a:stretch/>
        </p:blipFill>
        <p:spPr>
          <a:xfrm>
            <a:off x="469920" y="612215"/>
            <a:ext cx="11489527" cy="56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6CC79-E809-4849-95A9-60668A134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Comportamiento del sitio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10AF6E-ED0E-49A2-A863-0CE1A9A36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5" t="22917" r="1255" b="8542"/>
          <a:stretch/>
        </p:blipFill>
        <p:spPr>
          <a:xfrm>
            <a:off x="1298786" y="1500189"/>
            <a:ext cx="9594427" cy="51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94BCF-B3DE-42B3-A36F-1A006778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Comportamiento redes sociales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680366-8F19-4F5E-B196-6F9A410CE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58" r="34431" b="7292"/>
          <a:stretch/>
        </p:blipFill>
        <p:spPr>
          <a:xfrm>
            <a:off x="0" y="749319"/>
            <a:ext cx="6689919" cy="35290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B906F1-108C-4537-AB3D-B5B1109FC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10" t="13541" r="823" b="9584"/>
          <a:stretch/>
        </p:blipFill>
        <p:spPr>
          <a:xfrm>
            <a:off x="5502081" y="1072932"/>
            <a:ext cx="6689919" cy="43563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8377AB-9CE4-47FE-ACC3-B7C176DDAF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" t="15645" r="35490" b="10625"/>
          <a:stretch/>
        </p:blipFill>
        <p:spPr>
          <a:xfrm>
            <a:off x="833839" y="4278332"/>
            <a:ext cx="4586985" cy="29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0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D515F20-883A-4179-9526-00F3CA3B1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96" t="14792" r="3843" b="13542"/>
          <a:stretch/>
        </p:blipFill>
        <p:spPr>
          <a:xfrm>
            <a:off x="245268" y="1343024"/>
            <a:ext cx="11701463" cy="49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3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4F399-51AD-4AEC-AB5F-0A13C20A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Resumen de productos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B30979-D735-441C-92B5-E992C7352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9" t="14792" r="25137" b="11875"/>
          <a:stretch/>
        </p:blipFill>
        <p:spPr>
          <a:xfrm>
            <a:off x="0" y="857250"/>
            <a:ext cx="7074745" cy="60007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425F0AD-6B55-4356-B210-0C3391DD5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2" t="32292" r="11961" b="17916"/>
          <a:stretch/>
        </p:blipFill>
        <p:spPr>
          <a:xfrm>
            <a:off x="6747196" y="4614258"/>
            <a:ext cx="5671099" cy="21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4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4F399-51AD-4AEC-AB5F-0A13C20A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Resumen de productos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E3EF817-C749-4D7C-9EA6-7855B8E70A21}"/>
              </a:ext>
            </a:extLst>
          </p:cNvPr>
          <p:cNvSpPr/>
          <p:nvPr/>
        </p:nvSpPr>
        <p:spPr>
          <a:xfrm>
            <a:off x="3043639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Todo el material reportado en este informe se encuentra disponible en la carpeta compartida “Entregables” en la cuenta Google Drive del correo de LA-</a:t>
            </a:r>
            <a:r>
              <a:rPr lang="es-CO" dirty="0" err="1"/>
              <a:t>CoNGA</a:t>
            </a:r>
            <a:r>
              <a:rPr lang="es-CO" dirty="0"/>
              <a:t> </a:t>
            </a:r>
            <a:r>
              <a:rPr lang="es-CO" dirty="0" err="1"/>
              <a:t>physics</a:t>
            </a:r>
            <a:r>
              <a:rPr lang="es-CO" dirty="0"/>
              <a:t>.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F42E4FC-420D-48B0-B0BB-74CBD1A9F97F}"/>
              </a:ext>
            </a:extLst>
          </p:cNvPr>
          <p:cNvSpPr/>
          <p:nvPr/>
        </p:nvSpPr>
        <p:spPr>
          <a:xfrm>
            <a:off x="2475914" y="2857500"/>
            <a:ext cx="6879101" cy="1126363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145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60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9520BC-DD57-49E1-8083-B91E10263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0" t="23334" r="29254" b="6875"/>
          <a:stretch/>
        </p:blipFill>
        <p:spPr>
          <a:xfrm>
            <a:off x="1777542" y="1176905"/>
            <a:ext cx="4585671" cy="427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119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Funciones acordadas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8624858-17F8-4D64-9DFC-1949E98E0F1C}"/>
              </a:ext>
            </a:extLst>
          </p:cNvPr>
          <p:cNvSpPr/>
          <p:nvPr/>
        </p:nvSpPr>
        <p:spPr>
          <a:xfrm>
            <a:off x="730677" y="2507457"/>
            <a:ext cx="11461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● Revisión del estado del proyecto (aspectos gráficos visuales y sitio web). </a:t>
            </a:r>
          </a:p>
          <a:p>
            <a:r>
              <a:rPr lang="es-CO" sz="2800" dirty="0"/>
              <a:t>● Propuesta mínima de comunicación a la fecha del lanzamiento. </a:t>
            </a:r>
          </a:p>
          <a:p>
            <a:r>
              <a:rPr lang="es-CO" sz="2800" dirty="0"/>
              <a:t>● Definición y desarrollo de piezas de comunicación. </a:t>
            </a:r>
          </a:p>
          <a:p>
            <a:r>
              <a:rPr lang="es-CO" sz="2800" dirty="0"/>
              <a:t>● Definición lanzamiento del proyecto (sesiones virtuales). </a:t>
            </a:r>
          </a:p>
          <a:p>
            <a:r>
              <a:rPr lang="es-CO" sz="2800" dirty="0"/>
              <a:t>● Desarrollo de contenidos.</a:t>
            </a:r>
          </a:p>
        </p:txBody>
      </p:sp>
    </p:spTree>
    <p:extLst>
      <p:ext uri="{BB962C8B-B14F-4D97-AF65-F5344CB8AC3E}">
        <p14:creationId xmlns:p14="http://schemas.microsoft.com/office/powerpoint/2010/main" val="200483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4F776173-0A56-4C65-B2A8-578B3A553A8B}"/>
              </a:ext>
            </a:extLst>
          </p:cNvPr>
          <p:cNvSpPr txBox="1">
            <a:spLocks/>
          </p:cNvSpPr>
          <p:nvPr/>
        </p:nvSpPr>
        <p:spPr>
          <a:xfrm>
            <a:off x="963084" y="78578"/>
            <a:ext cx="8596668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Revisión antecedentes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8EBABA-114D-4465-AEEE-21E280B6E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6" t="11489" r="16674" b="8388"/>
          <a:stretch/>
        </p:blipFill>
        <p:spPr>
          <a:xfrm>
            <a:off x="225336" y="1972250"/>
            <a:ext cx="4846321" cy="332348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CCE3E04-C1E2-458E-AE43-8C76BD75078F}"/>
              </a:ext>
            </a:extLst>
          </p:cNvPr>
          <p:cNvSpPr/>
          <p:nvPr/>
        </p:nvSpPr>
        <p:spPr>
          <a:xfrm>
            <a:off x="225336" y="814603"/>
            <a:ext cx="3323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/>
              <a:t>Comisión Europea</a:t>
            </a:r>
            <a:endParaRPr lang="es-CO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2F4B39-D6EB-4DD5-B4C0-85CB078E80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7" t="9503" r="23046" b="13880"/>
          <a:stretch/>
        </p:blipFill>
        <p:spPr>
          <a:xfrm>
            <a:off x="6663244" y="814603"/>
            <a:ext cx="4851422" cy="34210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64902B-5423-4185-BA4F-8C18DD591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34" t="9627" r="1884" b="10125"/>
          <a:stretch/>
        </p:blipFill>
        <p:spPr>
          <a:xfrm>
            <a:off x="5315802" y="4037331"/>
            <a:ext cx="6650862" cy="31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Estado inicial de la comunicación del proyecto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0F13DD0-97B7-4AD8-838E-9F3B5429B4F3}"/>
              </a:ext>
            </a:extLst>
          </p:cNvPr>
          <p:cNvSpPr/>
          <p:nvPr/>
        </p:nvSpPr>
        <p:spPr>
          <a:xfrm>
            <a:off x="1345809" y="130416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● </a:t>
            </a:r>
            <a:r>
              <a:rPr lang="es-CO" sz="2000" b="1" dirty="0"/>
              <a:t>Un logo</a:t>
            </a:r>
            <a:r>
              <a:rPr lang="es-CO" sz="2000" dirty="0"/>
              <a:t>, con algunas debilidades gráficas. </a:t>
            </a:r>
          </a:p>
          <a:p>
            <a:r>
              <a:rPr lang="es-CO" sz="2000" dirty="0"/>
              <a:t>● </a:t>
            </a:r>
            <a:r>
              <a:rPr lang="es-CO" sz="2000" b="1" dirty="0"/>
              <a:t>Un sitio web </a:t>
            </a:r>
            <a:r>
              <a:rPr lang="es-CO" sz="2000" dirty="0"/>
              <a:t>alojado en </a:t>
            </a:r>
            <a:r>
              <a:rPr lang="es-CO" sz="2000" dirty="0" err="1"/>
              <a:t>RedCLARA</a:t>
            </a:r>
            <a:r>
              <a:rPr lang="es-CO" sz="2000" dirty="0"/>
              <a:t>, con información transcrita del proyecto.</a:t>
            </a:r>
          </a:p>
          <a:p>
            <a:r>
              <a:rPr lang="es-CO" sz="2000" dirty="0"/>
              <a:t>● </a:t>
            </a:r>
            <a:r>
              <a:rPr lang="es-CO" sz="2000" b="1" dirty="0"/>
              <a:t>Tres redes sociales </a:t>
            </a:r>
            <a:r>
              <a:rPr lang="es-CO" sz="2000" dirty="0"/>
              <a:t>asociadas al proyecto, en Twitter, Facebook e Instagram. </a:t>
            </a:r>
          </a:p>
          <a:p>
            <a:r>
              <a:rPr lang="es-CO" sz="2000" dirty="0"/>
              <a:t>● </a:t>
            </a:r>
            <a:r>
              <a:rPr lang="es-CO" sz="2000" b="1" dirty="0"/>
              <a:t>Ideas sueltas </a:t>
            </a:r>
            <a:r>
              <a:rPr lang="es-CO" sz="2000" dirty="0"/>
              <a:t>alrededor de la visibilidad del proyecto.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76247C9E-14F2-49BE-BF90-D01DD99B88BE}"/>
              </a:ext>
            </a:extLst>
          </p:cNvPr>
          <p:cNvSpPr/>
          <p:nvPr/>
        </p:nvSpPr>
        <p:spPr>
          <a:xfrm>
            <a:off x="1582193" y="1224939"/>
            <a:ext cx="9263998" cy="1481895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F8A96D2-D8C0-4C17-AF1C-7C2B0E0295F3}"/>
              </a:ext>
            </a:extLst>
          </p:cNvPr>
          <p:cNvSpPr/>
          <p:nvPr/>
        </p:nvSpPr>
        <p:spPr>
          <a:xfrm>
            <a:off x="4814888" y="4151167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/>
              <a:t>Identidad visual del proyecto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400" dirty="0"/>
              <a:t>Organización de la información: ejes discursivos base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662C7A8-3629-4FD1-B0F5-9053A1EF6A3E}"/>
              </a:ext>
            </a:extLst>
          </p:cNvPr>
          <p:cNvSpPr/>
          <p:nvPr/>
        </p:nvSpPr>
        <p:spPr>
          <a:xfrm>
            <a:off x="0" y="4058834"/>
            <a:ext cx="3396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1era etapa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258ADA5-3426-4DD5-8A1A-4CF4AE22D8DF}"/>
              </a:ext>
            </a:extLst>
          </p:cNvPr>
          <p:cNvSpPr/>
          <p:nvPr/>
        </p:nvSpPr>
        <p:spPr>
          <a:xfrm>
            <a:off x="3598684" y="4385505"/>
            <a:ext cx="101441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86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9C242-B913-48B9-8254-F277A8C4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Manual de identidad visual del proyecto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2B18E8-5FCD-45E2-AB47-C91FD4016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2" t="14752" r="23622" b="15745"/>
          <a:stretch/>
        </p:blipFill>
        <p:spPr>
          <a:xfrm>
            <a:off x="4638864" y="927271"/>
            <a:ext cx="7375844" cy="545946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4C8B5F-A51A-4560-ABE6-9580BE92C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33" t="20832" r="29373" b="6872"/>
          <a:stretch/>
        </p:blipFill>
        <p:spPr>
          <a:xfrm>
            <a:off x="457200" y="972746"/>
            <a:ext cx="4286250" cy="49579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8125FA1-6FDC-4397-8458-E31AE1A2DECC}"/>
              </a:ext>
            </a:extLst>
          </p:cNvPr>
          <p:cNvSpPr txBox="1"/>
          <p:nvPr/>
        </p:nvSpPr>
        <p:spPr>
          <a:xfrm>
            <a:off x="1526476" y="5843528"/>
            <a:ext cx="2371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Un documento</a:t>
            </a:r>
          </a:p>
        </p:txBody>
      </p:sp>
    </p:spTree>
    <p:extLst>
      <p:ext uri="{BB962C8B-B14F-4D97-AF65-F5344CB8AC3E}">
        <p14:creationId xmlns:p14="http://schemas.microsoft.com/office/powerpoint/2010/main" val="78508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BC899-EA26-472D-B075-420A4489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 mínima de organización de la información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FAC699-BBEC-4057-8772-27863527B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" t="17708" r="34313" b="8750"/>
          <a:stretch/>
        </p:blipFill>
        <p:spPr>
          <a:xfrm>
            <a:off x="6748864" y="1081900"/>
            <a:ext cx="4600575" cy="30757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AB9C58-D093-4445-9AA5-18272C2DA32A}"/>
              </a:ext>
            </a:extLst>
          </p:cNvPr>
          <p:cNvSpPr txBox="1"/>
          <p:nvPr/>
        </p:nvSpPr>
        <p:spPr>
          <a:xfrm>
            <a:off x="1747471" y="2934558"/>
            <a:ext cx="3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EJES DISCURSIVOS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2AB1B20B-A983-4FA6-84DC-06AB38F7AA69}"/>
              </a:ext>
            </a:extLst>
          </p:cNvPr>
          <p:cNvSpPr/>
          <p:nvPr/>
        </p:nvSpPr>
        <p:spPr>
          <a:xfrm>
            <a:off x="4586288" y="2957513"/>
            <a:ext cx="128587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694C37F-BB81-4F28-AB0A-98AE9290C0F3}"/>
              </a:ext>
            </a:extLst>
          </p:cNvPr>
          <p:cNvSpPr/>
          <p:nvPr/>
        </p:nvSpPr>
        <p:spPr>
          <a:xfrm>
            <a:off x="4586288" y="5044220"/>
            <a:ext cx="128587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7805C7F-07C5-4832-B61F-05D6F5D10C05}"/>
              </a:ext>
            </a:extLst>
          </p:cNvPr>
          <p:cNvSpPr txBox="1"/>
          <p:nvPr/>
        </p:nvSpPr>
        <p:spPr>
          <a:xfrm>
            <a:off x="1747470" y="5021265"/>
            <a:ext cx="324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ESLOGAN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55357EF-C53B-434C-9365-EDAC85FD1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611" t="58872" r="1503" b="29846"/>
          <a:stretch/>
        </p:blipFill>
        <p:spPr>
          <a:xfrm>
            <a:off x="6748864" y="4888192"/>
            <a:ext cx="3629465" cy="7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7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88149-0B6E-445F-AC15-C10287CE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Sitio web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FB2DBE-428C-47A0-9036-2602E99DD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3" t="6666" r="28549" b="14792"/>
          <a:stretch/>
        </p:blipFill>
        <p:spPr>
          <a:xfrm>
            <a:off x="5484420" y="857249"/>
            <a:ext cx="5357813" cy="538638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61BC0D6-5C96-4DF9-A3B8-834D814A9CAC}"/>
              </a:ext>
            </a:extLst>
          </p:cNvPr>
          <p:cNvSpPr/>
          <p:nvPr/>
        </p:nvSpPr>
        <p:spPr>
          <a:xfrm>
            <a:off x="1013680" y="23962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400" dirty="0"/>
              <a:t>▪ Home </a:t>
            </a:r>
          </a:p>
          <a:p>
            <a:r>
              <a:rPr lang="es-CO" sz="2400" dirty="0"/>
              <a:t>▪ ¿Qué queremos? </a:t>
            </a:r>
          </a:p>
          <a:p>
            <a:r>
              <a:rPr lang="es-CO" sz="2400" dirty="0"/>
              <a:t>▪ ¿Cómo lo hacemos? </a:t>
            </a:r>
          </a:p>
          <a:p>
            <a:r>
              <a:rPr lang="es-CO" sz="2400" dirty="0"/>
              <a:t>▪ ¿Quiénes participan? </a:t>
            </a:r>
          </a:p>
          <a:p>
            <a:r>
              <a:rPr lang="es-CO" sz="2400" dirty="0"/>
              <a:t>▪ Comunidad colaborativa</a:t>
            </a:r>
          </a:p>
          <a:p>
            <a:r>
              <a:rPr lang="es-CO" sz="2400" dirty="0"/>
              <a:t>▪ Noticias</a:t>
            </a:r>
          </a:p>
        </p:txBody>
      </p:sp>
    </p:spTree>
    <p:extLst>
      <p:ext uri="{BB962C8B-B14F-4D97-AF65-F5344CB8AC3E}">
        <p14:creationId xmlns:p14="http://schemas.microsoft.com/office/powerpoint/2010/main" val="195659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Piezas de comunicación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F60189-481E-48D0-AB97-E0DA85B11E15}"/>
              </a:ext>
            </a:extLst>
          </p:cNvPr>
          <p:cNvSpPr/>
          <p:nvPr/>
        </p:nvSpPr>
        <p:spPr>
          <a:xfrm>
            <a:off x="661064" y="983247"/>
            <a:ext cx="9896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/>
              <a:t>▪ Presentación del proyecto en versión audiovisual. </a:t>
            </a:r>
          </a:p>
          <a:p>
            <a:r>
              <a:rPr lang="es-CO" sz="2400" dirty="0"/>
              <a:t>▪ Animaciones audiovisuales (ejes discursivos, integrantes, logo animado). </a:t>
            </a:r>
          </a:p>
          <a:p>
            <a:r>
              <a:rPr lang="es-CO" sz="2400" dirty="0"/>
              <a:t>▪ Plantilla oficial de presentaciones del proyecto (</a:t>
            </a:r>
            <a:r>
              <a:rPr lang="es-CO" sz="2400" dirty="0" err="1"/>
              <a:t>ppt</a:t>
            </a:r>
            <a:r>
              <a:rPr lang="es-CO" sz="2400" dirty="0"/>
              <a:t>). </a:t>
            </a:r>
          </a:p>
          <a:p>
            <a:r>
              <a:rPr lang="es-CO" sz="2400" dirty="0"/>
              <a:t>▪ Hoja oficial comunicación del proyecto. </a:t>
            </a:r>
          </a:p>
          <a:p>
            <a:r>
              <a:rPr lang="es-CO" sz="2400" dirty="0"/>
              <a:t>▪ Piezas gráficas adaptadas para las redes sociales.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78BA8E-9990-4AE8-B53D-310091145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6" r="6741" b="7292"/>
          <a:stretch/>
        </p:blipFill>
        <p:spPr>
          <a:xfrm>
            <a:off x="1884432" y="2983543"/>
            <a:ext cx="8414414" cy="387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30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297</Words>
  <Application>Microsoft Office PowerPoint</Application>
  <PresentationFormat>Panorámica</PresentationFormat>
  <Paragraphs>55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Dotum</vt:lpstr>
      <vt:lpstr>Arial</vt:lpstr>
      <vt:lpstr>Franklin Gothic Book</vt:lpstr>
      <vt:lpstr>Franklin Gothic Medium</vt:lpstr>
      <vt:lpstr>Segoe UI</vt:lpstr>
      <vt:lpstr>Wingdings</vt:lpstr>
      <vt:lpstr>Tema de Office</vt:lpstr>
      <vt:lpstr>Resumen Informe final Comunicación</vt:lpstr>
      <vt:lpstr>Presentación de PowerPoint</vt:lpstr>
      <vt:lpstr>Funciones acordadas</vt:lpstr>
      <vt:lpstr>Presentación de PowerPoint</vt:lpstr>
      <vt:lpstr>Estado inicial de la comunicación del proyecto</vt:lpstr>
      <vt:lpstr>Manual de identidad visual del proyecto</vt:lpstr>
      <vt:lpstr>Propuesta mínima de organización de la información</vt:lpstr>
      <vt:lpstr>Sitio web</vt:lpstr>
      <vt:lpstr>Piezas de comunicación</vt:lpstr>
      <vt:lpstr>Lanzamiento del proyecto</vt:lpstr>
      <vt:lpstr>Desarrollo de contenido</vt:lpstr>
      <vt:lpstr>Comportamiento del sitio</vt:lpstr>
      <vt:lpstr>Comportamiento redes sociales</vt:lpstr>
      <vt:lpstr>Presentación de PowerPoint</vt:lpstr>
      <vt:lpstr>Resumen de productos</vt:lpstr>
      <vt:lpstr>Resumen de productos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 </cp:lastModifiedBy>
  <cp:revision>192</cp:revision>
  <dcterms:created xsi:type="dcterms:W3CDTF">2012-07-30T22:48:03Z</dcterms:created>
  <dcterms:modified xsi:type="dcterms:W3CDTF">2020-09-25T02:25:58Z</dcterms:modified>
</cp:coreProperties>
</file>