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019" r:id="rId2"/>
    <p:sldId id="5020" r:id="rId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  <a:srgbClr val="FFCC99"/>
    <a:srgbClr val="009900"/>
    <a:srgbClr val="CDF7FB"/>
    <a:srgbClr val="DFFDF6"/>
    <a:srgbClr val="FFFF99"/>
    <a:srgbClr val="F7FCB6"/>
    <a:srgbClr val="BDFBEC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1" autoAdjust="0"/>
    <p:restoredTop sz="99665" autoAdjust="0"/>
  </p:normalViewPr>
  <p:slideViewPr>
    <p:cSldViewPr>
      <p:cViewPr varScale="1">
        <p:scale>
          <a:sx n="115" d="100"/>
          <a:sy n="115" d="100"/>
        </p:scale>
        <p:origin x="150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92" y="-76"/>
      </p:cViewPr>
      <p:guideLst>
        <p:guide orient="horz" pos="3224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6"/>
            <a:ext cx="3095160" cy="50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79" rIns="97164" bIns="48579" numCol="1" anchor="t" anchorCtr="0" compatLnSpc="1">
            <a:prstTxWarp prst="textNoShape">
              <a:avLst/>
            </a:prstTxWarp>
          </a:bodyPr>
          <a:lstStyle>
            <a:lvl1pPr defTabSz="972624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172" y="6"/>
            <a:ext cx="3092078" cy="50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79" rIns="97164" bIns="48579" numCol="1" anchor="t" anchorCtr="0" compatLnSpc="1">
            <a:prstTxWarp prst="textNoShape">
              <a:avLst/>
            </a:prstTxWarp>
          </a:bodyPr>
          <a:lstStyle>
            <a:lvl1pPr algn="r" defTabSz="972624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8215" y="9775457"/>
            <a:ext cx="3092078" cy="50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79" rIns="97164" bIns="48579" numCol="1" anchor="b" anchorCtr="0" compatLnSpc="1">
            <a:prstTxWarp prst="textNoShape">
              <a:avLst/>
            </a:prstTxWarp>
          </a:bodyPr>
          <a:lstStyle>
            <a:lvl1pPr algn="r" defTabSz="972624">
              <a:defRPr sz="1300" i="0">
                <a:latin typeface="Arial" charset="0"/>
              </a:defRPr>
            </a:lvl1pPr>
          </a:lstStyle>
          <a:p>
            <a:pPr>
              <a:defRPr/>
            </a:pPr>
            <a:fld id="{EF85B7DF-B485-4FFD-8A2E-BE82A117095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00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3107484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t" anchorCtr="0" compatLnSpc="1">
            <a:prstTxWarp prst="textNoShape">
              <a:avLst/>
            </a:prstTxWarp>
          </a:bodyPr>
          <a:lstStyle>
            <a:lvl1pPr defTabSz="934544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4902" y="5"/>
            <a:ext cx="310440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t" anchorCtr="0" compatLnSpc="1">
            <a:prstTxWarp prst="textNoShape">
              <a:avLst/>
            </a:prstTxWarp>
          </a:bodyPr>
          <a:lstStyle>
            <a:lvl1pPr algn="r" defTabSz="934544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731838"/>
            <a:ext cx="5195888" cy="3895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9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909" y="4873628"/>
            <a:ext cx="5173492" cy="46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09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4902" y="9747253"/>
            <a:ext cx="310440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b" anchorCtr="0" compatLnSpc="1">
            <a:prstTxWarp prst="textNoShape">
              <a:avLst/>
            </a:prstTxWarp>
          </a:bodyPr>
          <a:lstStyle>
            <a:lvl1pPr algn="r" defTabSz="934544">
              <a:defRPr sz="1200" i="0"/>
            </a:lvl1pPr>
          </a:lstStyle>
          <a:p>
            <a:pPr>
              <a:defRPr/>
            </a:pPr>
            <a:fld id="{20ADCADF-F0EA-42E9-B28E-EDD47C05027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45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813800" y="6629400"/>
            <a:ext cx="381000" cy="304800"/>
          </a:xfrm>
        </p:spPr>
        <p:txBody>
          <a:bodyPr/>
          <a:lstStyle>
            <a:lvl1pPr>
              <a:defRPr sz="800">
                <a:latin typeface="+mj-lt"/>
              </a:defRPr>
            </a:lvl1pPr>
          </a:lstStyle>
          <a:p>
            <a:pPr>
              <a:defRPr/>
            </a:pPr>
            <a:fld id="{A31F4BBC-7322-4D7A-B97F-6297E6A08AFD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-40944"/>
            <a:ext cx="7562850" cy="685800"/>
          </a:xfrm>
          <a:noFill/>
        </p:spPr>
        <p:txBody>
          <a:bodyPr/>
          <a:lstStyle>
            <a:lvl1pPr>
              <a:defRPr sz="2200"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066800"/>
            <a:ext cx="7772400" cy="5029200"/>
          </a:xfrm>
          <a:ln>
            <a:noFill/>
          </a:ln>
        </p:spPr>
        <p:txBody>
          <a:bodyPr/>
          <a:lstStyle>
            <a:lvl1pPr marL="0" indent="0">
              <a:buSzPct val="130000"/>
              <a:buNone/>
              <a:defRPr sz="1600" b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1pPr>
            <a:lvl2pPr marL="457200" indent="0">
              <a:spcBef>
                <a:spcPts val="600"/>
              </a:spcBef>
              <a:buFont typeface="Arial" pitchFamily="34" charset="0"/>
              <a:buNone/>
              <a:defRPr sz="1600" b="0">
                <a:solidFill>
                  <a:srgbClr val="009900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2pPr>
            <a:lvl3pPr marL="914400" indent="0">
              <a:buNone/>
              <a:defRPr sz="1600" b="0">
                <a:solidFill>
                  <a:srgbClr val="FF0000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3pPr>
            <a:lvl4pPr marL="1371600" indent="0">
              <a:buNone/>
              <a:defRPr sz="1600" b="0"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4pPr>
            <a:lvl5pPr marL="1828800" indent="0">
              <a:buNone/>
              <a:defRPr sz="1600" b="0"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63000" y="6629400"/>
            <a:ext cx="381000" cy="228600"/>
          </a:xfrm>
          <a:ln/>
        </p:spPr>
        <p:txBody>
          <a:bodyPr/>
          <a:lstStyle>
            <a:lvl1pPr>
              <a:defRPr sz="800">
                <a:latin typeface="+mj-lt"/>
              </a:defRPr>
            </a:lvl1pPr>
          </a:lstStyle>
          <a:p>
            <a:pPr>
              <a:defRPr/>
            </a:pPr>
            <a:fld id="{F675ADD7-E719-4B2E-A13C-C5B79783E153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974A4-0B98-498A-96E6-2E32AD510FB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400" b="1">
              <a:solidFill>
                <a:schemeClr val="hlink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62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647506"/>
            <a:ext cx="493411" cy="28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i="0">
                <a:latin typeface="+mj-lt"/>
              </a:defRPr>
            </a:lvl1pPr>
          </a:lstStyle>
          <a:p>
            <a:pPr>
              <a:defRPr/>
            </a:pPr>
            <a:fld id="{501081E3-7EEE-4643-9CDE-A21958791BC1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699" r:id="rId2"/>
    <p:sldLayoutId id="2147483703" r:id="rId3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latin typeface="+mj-lt"/>
          <a:ea typeface="Tahoma" pitchFamily="34" charset="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0000CC"/>
          </a:solidFill>
          <a:latin typeface="+mj-lt"/>
          <a:ea typeface="Tahoma" pitchFamily="34" charset="0"/>
          <a:cs typeface="Tahoma" pitchFamily="34" charset="0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009900"/>
          </a:solidFill>
          <a:latin typeface="+mj-lt"/>
          <a:ea typeface="Tahoma" pitchFamily="34" charset="0"/>
          <a:cs typeface="Tahoma" pitchFamily="34" charset="0"/>
        </a:defRPr>
      </a:lvl2pPr>
      <a:lvl3pPr marL="9144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FF0000"/>
          </a:solidFill>
          <a:latin typeface="+mj-lt"/>
          <a:ea typeface="Tahoma" pitchFamily="34" charset="0"/>
          <a:cs typeface="Tahoma" pitchFamily="34" charset="0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FF3300"/>
          </a:solidFill>
          <a:latin typeface="+mj-lt"/>
          <a:ea typeface="Tahoma" pitchFamily="34" charset="0"/>
          <a:cs typeface="Tahoma" pitchFamily="34" charset="0"/>
        </a:defRPr>
      </a:lvl4pPr>
      <a:lvl5pPr marL="18288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FF3300"/>
          </a:solidFill>
          <a:latin typeface="+mj-lt"/>
          <a:ea typeface="Tahoma" pitchFamily="34" charset="0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1150" y="-40944"/>
            <a:ext cx="7562850" cy="685800"/>
          </a:xfrm>
        </p:spPr>
        <p:txBody>
          <a:bodyPr/>
          <a:lstStyle/>
          <a:p>
            <a:r>
              <a:rPr lang="fr-FR" sz="2400" dirty="0" smtClean="0"/>
              <a:t>LAPP  Annecy      </a:t>
            </a:r>
            <a:r>
              <a:rPr lang="fr-FR" sz="1800" dirty="0" smtClean="0"/>
              <a:t>(contact T. Guillemin)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14400"/>
            <a:ext cx="8077200" cy="5562600"/>
          </a:xfrm>
        </p:spPr>
        <p:txBody>
          <a:bodyPr/>
          <a:lstStyle/>
          <a:p>
            <a:r>
              <a:rPr lang="fr-FR" spc="-1" dirty="0" err="1">
                <a:latin typeface="Arial"/>
                <a:ea typeface="Arial Unicode MS"/>
              </a:rPr>
              <a:t>Physicists</a:t>
            </a:r>
            <a:r>
              <a:rPr lang="fr-FR" dirty="0" smtClean="0"/>
              <a:t> </a:t>
            </a:r>
            <a:r>
              <a:rPr lang="fr-FR" dirty="0" err="1" smtClean="0"/>
              <a:t>involved</a:t>
            </a:r>
            <a:endParaRPr lang="fr-FR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- T. Guillemin</a:t>
            </a:r>
            <a:endParaRPr lang="fr-FR" dirty="0" smtClean="0">
              <a:solidFill>
                <a:schemeClr val="tx1"/>
              </a:solidFill>
            </a:endParaRPr>
          </a:p>
          <a:p>
            <a:r>
              <a:rPr lang="fr-FR" spc="-1" dirty="0" err="1">
                <a:latin typeface="Arial"/>
                <a:ea typeface="Arial Unicode MS"/>
              </a:rPr>
              <a:t>Physicists</a:t>
            </a:r>
            <a:r>
              <a:rPr lang="en-US" dirty="0" smtClean="0"/>
              <a:t> ‘interested’: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- M. </a:t>
            </a:r>
            <a:r>
              <a:rPr lang="en-US" dirty="0" err="1" smtClean="0">
                <a:solidFill>
                  <a:schemeClr val="tx1"/>
                </a:solidFill>
              </a:rPr>
              <a:t>Delmastro</a:t>
            </a:r>
            <a:r>
              <a:rPr lang="en-US" dirty="0" smtClean="0">
                <a:solidFill>
                  <a:schemeClr val="tx1"/>
                </a:solidFill>
              </a:rPr>
              <a:t>, L. Di </a:t>
            </a:r>
            <a:r>
              <a:rPr lang="en-US" dirty="0" err="1" smtClean="0">
                <a:solidFill>
                  <a:schemeClr val="tx1"/>
                </a:solidFill>
              </a:rPr>
              <a:t>Ciaccio</a:t>
            </a:r>
            <a:r>
              <a:rPr lang="en-US" dirty="0" smtClean="0">
                <a:solidFill>
                  <a:schemeClr val="tx1"/>
                </a:solidFill>
              </a:rPr>
              <a:t>, J. </a:t>
            </a:r>
            <a:r>
              <a:rPr lang="en-US" dirty="0" err="1" smtClean="0">
                <a:solidFill>
                  <a:schemeClr val="tx1"/>
                </a:solidFill>
              </a:rPr>
              <a:t>Levêque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 smtClean="0"/>
          </a:p>
          <a:p>
            <a:r>
              <a:rPr lang="fr-FR" dirty="0" err="1" smtClean="0"/>
              <a:t>Physics</a:t>
            </a:r>
            <a:r>
              <a:rPr lang="fr-FR" dirty="0" smtClean="0"/>
              <a:t> </a:t>
            </a:r>
            <a:r>
              <a:rPr lang="fr-FR" dirty="0" err="1" smtClean="0"/>
              <a:t>interest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>
                <a:solidFill>
                  <a:schemeClr val="tx1"/>
                </a:solidFill>
              </a:rPr>
              <a:t>- </a:t>
            </a:r>
            <a:r>
              <a:rPr lang="fr-FR" dirty="0" err="1" smtClean="0">
                <a:solidFill>
                  <a:schemeClr val="tx1"/>
                </a:solidFill>
              </a:rPr>
              <a:t>Higgs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properties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 smtClean="0"/>
          </a:p>
          <a:p>
            <a:r>
              <a:rPr lang="fr-FR" dirty="0" err="1" smtClean="0"/>
              <a:t>Algorithms</a:t>
            </a:r>
            <a:r>
              <a:rPr lang="fr-FR" dirty="0" smtClean="0"/>
              <a:t> </a:t>
            </a:r>
            <a:r>
              <a:rPr lang="fr-FR" dirty="0" err="1" smtClean="0"/>
              <a:t>interest</a:t>
            </a:r>
            <a:r>
              <a:rPr lang="fr-FR" dirty="0" smtClean="0"/>
              <a:t>, </a:t>
            </a:r>
            <a:r>
              <a:rPr lang="fr-FR" dirty="0" err="1" smtClean="0"/>
              <a:t>subdetector</a:t>
            </a:r>
            <a:r>
              <a:rPr lang="fr-FR" dirty="0" smtClean="0"/>
              <a:t> </a:t>
            </a:r>
            <a:r>
              <a:rPr lang="fr-FR" dirty="0" err="1" smtClean="0"/>
              <a:t>interest</a:t>
            </a:r>
            <a:endParaRPr lang="fr-FR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- Electromagnetic calorimeter </a:t>
            </a:r>
            <a:r>
              <a:rPr lang="en-US" dirty="0">
                <a:solidFill>
                  <a:schemeClr val="tx1"/>
                </a:solidFill>
              </a:rPr>
              <a:t>design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- Software for calorimeter reconstruction / particle flow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75ADD7-E719-4B2E-A13C-C5B79783E15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6839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1150" y="-40944"/>
            <a:ext cx="7562850" cy="685800"/>
          </a:xfrm>
        </p:spPr>
        <p:txBody>
          <a:bodyPr/>
          <a:lstStyle/>
          <a:p>
            <a:r>
              <a:rPr lang="fr-FR" sz="2400" dirty="0" smtClean="0"/>
              <a:t>LAPP  Annecy      </a:t>
            </a:r>
            <a:r>
              <a:rPr lang="fr-FR" sz="1800" dirty="0" smtClean="0"/>
              <a:t>(contact T. Guillemin)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14400"/>
            <a:ext cx="8305800" cy="4724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- Coordinator of the ANR project </a:t>
            </a:r>
            <a:r>
              <a:rPr lang="en-US" dirty="0">
                <a:solidFill>
                  <a:schemeClr val="tx1"/>
                </a:solidFill>
              </a:rPr>
              <a:t>GRANULAR </a:t>
            </a:r>
            <a:r>
              <a:rPr lang="en-US" dirty="0" smtClean="0">
                <a:solidFill>
                  <a:schemeClr val="tx1"/>
                </a:solidFill>
              </a:rPr>
              <a:t>(waiting for the step 2 result):</a:t>
            </a:r>
          </a:p>
          <a:p>
            <a:r>
              <a:rPr lang="en-US" dirty="0" smtClean="0"/>
              <a:t>High </a:t>
            </a:r>
            <a:r>
              <a:rPr lang="en-US" dirty="0"/>
              <a:t>granularity liquid argon calorimetry for a detector at a future circular electron-positron collider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Team: LAPP, </a:t>
            </a:r>
            <a:r>
              <a:rPr lang="en-US" dirty="0" err="1" smtClean="0">
                <a:solidFill>
                  <a:schemeClr val="tx1"/>
                </a:solidFill>
              </a:rPr>
              <a:t>IJClab</a:t>
            </a:r>
            <a:r>
              <a:rPr lang="en-US" dirty="0" smtClean="0">
                <a:solidFill>
                  <a:schemeClr val="tx1"/>
                </a:solidFill>
              </a:rPr>
              <a:t>, OMEGA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Two 3-year </a:t>
            </a:r>
            <a:r>
              <a:rPr lang="en-US" dirty="0" err="1" smtClean="0">
                <a:solidFill>
                  <a:schemeClr val="tx1"/>
                </a:solidFill>
              </a:rPr>
              <a:t>postdoctorants</a:t>
            </a:r>
            <a:r>
              <a:rPr lang="en-US" dirty="0" smtClean="0">
                <a:solidFill>
                  <a:schemeClr val="tx1"/>
                </a:solidFill>
              </a:rPr>
              <a:t> requested. If unsuccessful: manpower </a:t>
            </a:r>
            <a:r>
              <a:rPr lang="en-US" dirty="0" smtClean="0">
                <a:solidFill>
                  <a:schemeClr val="tx1"/>
                </a:solidFill>
              </a:rPr>
              <a:t>issues.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GT08 recommendation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Strong support from LAPP management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Collaboration with CERN and Prague (AIDA-NOVA)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Started to work on the G4 simulation of the </a:t>
            </a:r>
            <a:r>
              <a:rPr lang="en-US" dirty="0" err="1" smtClean="0">
                <a:solidFill>
                  <a:srgbClr val="FF0000"/>
                </a:solidFill>
              </a:rPr>
              <a:t>LAr</a:t>
            </a:r>
            <a:r>
              <a:rPr lang="en-US" dirty="0" smtClean="0">
                <a:solidFill>
                  <a:srgbClr val="FF0000"/>
                </a:solidFill>
              </a:rPr>
              <a:t> ECAL for FCC-</a:t>
            </a:r>
            <a:r>
              <a:rPr lang="en-US" dirty="0" err="1" smtClean="0">
                <a:solidFill>
                  <a:srgbClr val="FF0000"/>
                </a:solidFill>
              </a:rPr>
              <a:t>ee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- For 2021: considering now to propose a PhD project ‘full FCC’</a:t>
            </a:r>
          </a:p>
          <a:p>
            <a:r>
              <a:rPr lang="en-US" dirty="0" smtClean="0"/>
              <a:t>1) Higgs self-coupling at FCC-</a:t>
            </a:r>
            <a:r>
              <a:rPr lang="en-US" dirty="0" err="1" smtClean="0"/>
              <a:t>ee</a:t>
            </a:r>
            <a:r>
              <a:rPr lang="en-US" dirty="0" smtClean="0"/>
              <a:t> (e.g. </a:t>
            </a:r>
            <a:r>
              <a:rPr lang="en-US" dirty="0"/>
              <a:t>m</a:t>
            </a:r>
            <a:r>
              <a:rPr lang="en-US" dirty="0" smtClean="0"/>
              <a:t>easurement </a:t>
            </a:r>
            <a:r>
              <a:rPr lang="en-US" dirty="0"/>
              <a:t>of the ZH production cross </a:t>
            </a:r>
            <a:r>
              <a:rPr lang="en-US" dirty="0" smtClean="0"/>
              <a:t>section) </a:t>
            </a:r>
            <a:r>
              <a:rPr lang="en-US" dirty="0" smtClean="0"/>
              <a:t>[Snowmass case study 12]</a:t>
            </a:r>
          </a:p>
          <a:p>
            <a:r>
              <a:rPr lang="en-US" dirty="0" smtClean="0"/>
              <a:t>2) </a:t>
            </a:r>
            <a:r>
              <a:rPr lang="en-US" dirty="0" err="1" smtClean="0"/>
              <a:t>LAr</a:t>
            </a:r>
            <a:r>
              <a:rPr lang="en-US" dirty="0" smtClean="0"/>
              <a:t> R&amp;D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- DIALOG requests for 2021: pending </a:t>
            </a:r>
            <a:r>
              <a:rPr lang="en-US" dirty="0" smtClean="0">
                <a:solidFill>
                  <a:schemeClr val="tx1"/>
                </a:solidFill>
              </a:rPr>
              <a:t>imminent ANR </a:t>
            </a:r>
            <a:r>
              <a:rPr lang="en-US" dirty="0" smtClean="0">
                <a:solidFill>
                  <a:schemeClr val="tx1"/>
                </a:solidFill>
              </a:rPr>
              <a:t>result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75ADD7-E719-4B2E-A13C-C5B79783E15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667000"/>
            <a:ext cx="7305675" cy="79057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676063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800" i="0" dirty="0" err="1" smtClean="0">
            <a:latin typeface="+mj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347978</TotalTime>
  <Words>193</Words>
  <Application>Microsoft Office PowerPoint</Application>
  <PresentationFormat>Affichage à l'écran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Arial Unicode MS</vt:lpstr>
      <vt:lpstr>Helvetica</vt:lpstr>
      <vt:lpstr>Tahoma</vt:lpstr>
      <vt:lpstr>Times New Roman</vt:lpstr>
      <vt:lpstr>Default Design</vt:lpstr>
      <vt:lpstr>LAPP  Annecy      (contact T. Guillemin)  </vt:lpstr>
      <vt:lpstr>LAPP  Annecy      (contact T. Guillemin)  </vt:lpstr>
    </vt:vector>
  </TitlesOfParts>
  <Company>LPNHE-Paris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Higgs-Moriond-EW</dc:title>
  <dc:creator>Gregorio Bernardi</dc:creator>
  <cp:lastModifiedBy>Thibault Guillemin</cp:lastModifiedBy>
  <cp:revision>2534</cp:revision>
  <cp:lastPrinted>2020-04-17T12:52:34Z</cp:lastPrinted>
  <dcterms:created xsi:type="dcterms:W3CDTF">1999-01-05T17:13:25Z</dcterms:created>
  <dcterms:modified xsi:type="dcterms:W3CDTF">2020-09-24T07:27:51Z</dcterms:modified>
</cp:coreProperties>
</file>