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018" r:id="rId2"/>
    <p:sldId id="5019" r:id="rId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  <a:srgbClr val="FFCC99"/>
    <a:srgbClr val="009900"/>
    <a:srgbClr val="CDF7FB"/>
    <a:srgbClr val="DFFDF6"/>
    <a:srgbClr val="FFFF99"/>
    <a:srgbClr val="F7FCB6"/>
    <a:srgbClr val="BDFBEC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1" autoAdjust="0"/>
    <p:restoredTop sz="99665" autoAdjust="0"/>
  </p:normalViewPr>
  <p:slideViewPr>
    <p:cSldViewPr>
      <p:cViewPr varScale="1">
        <p:scale>
          <a:sx n="75" d="100"/>
          <a:sy n="75" d="100"/>
        </p:scale>
        <p:origin x="37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392" y="-76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6"/>
            <a:ext cx="3095160" cy="50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64" tIns="48579" rIns="97164" bIns="48579" numCol="1" anchor="t" anchorCtr="0" compatLnSpc="1">
            <a:prstTxWarp prst="textNoShape">
              <a:avLst/>
            </a:prstTxWarp>
          </a:bodyPr>
          <a:lstStyle>
            <a:lvl1pPr defTabSz="972624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172" y="6"/>
            <a:ext cx="3092078" cy="504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64" tIns="48579" rIns="97164" bIns="48579" numCol="1" anchor="t" anchorCtr="0" compatLnSpc="1">
            <a:prstTxWarp prst="textNoShape">
              <a:avLst/>
            </a:prstTxWarp>
          </a:bodyPr>
          <a:lstStyle>
            <a:lvl1pPr algn="r" defTabSz="972624">
              <a:defRPr sz="1300" i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18215" y="9775457"/>
            <a:ext cx="3092078" cy="50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64" tIns="48579" rIns="97164" bIns="48579" numCol="1" anchor="b" anchorCtr="0" compatLnSpc="1">
            <a:prstTxWarp prst="textNoShape">
              <a:avLst/>
            </a:prstTxWarp>
          </a:bodyPr>
          <a:lstStyle>
            <a:lvl1pPr algn="r" defTabSz="972624">
              <a:defRPr sz="1300" i="0">
                <a:latin typeface="Arial" charset="0"/>
              </a:defRPr>
            </a:lvl1pPr>
          </a:lstStyle>
          <a:p>
            <a:pPr>
              <a:defRPr/>
            </a:pPr>
            <a:fld id="{EF85B7DF-B485-4FFD-8A2E-BE82A117095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00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5"/>
            <a:ext cx="3107484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t" anchorCtr="0" compatLnSpc="1">
            <a:prstTxWarp prst="textNoShape">
              <a:avLst/>
            </a:prstTxWarp>
          </a:bodyPr>
          <a:lstStyle>
            <a:lvl1pPr defTabSz="934544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902" y="5"/>
            <a:ext cx="310440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t" anchorCtr="0" compatLnSpc="1">
            <a:prstTxWarp prst="textNoShape">
              <a:avLst/>
            </a:prstTxWarp>
          </a:bodyPr>
          <a:lstStyle>
            <a:lvl1pPr algn="r" defTabSz="934544"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731838"/>
            <a:ext cx="5195888" cy="3895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92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2909" y="4873628"/>
            <a:ext cx="5173492" cy="462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92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902" y="9747253"/>
            <a:ext cx="310440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89" tIns="46745" rIns="93489" bIns="46745" numCol="1" anchor="b" anchorCtr="0" compatLnSpc="1">
            <a:prstTxWarp prst="textNoShape">
              <a:avLst/>
            </a:prstTxWarp>
          </a:bodyPr>
          <a:lstStyle>
            <a:lvl1pPr algn="r" defTabSz="934544">
              <a:defRPr sz="1200" i="0"/>
            </a:lvl1pPr>
          </a:lstStyle>
          <a:p>
            <a:pPr>
              <a:defRPr/>
            </a:pPr>
            <a:fld id="{20ADCADF-F0EA-42E9-B28E-EDD47C05027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45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813800" y="6629400"/>
            <a:ext cx="381000" cy="304800"/>
          </a:xfr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A31F4BBC-7322-4D7A-B97F-6297E6A08AFD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-40944"/>
            <a:ext cx="7562850" cy="685800"/>
          </a:xfrm>
          <a:noFill/>
        </p:spPr>
        <p:txBody>
          <a:bodyPr/>
          <a:lstStyle>
            <a:lvl1pPr>
              <a:defRPr sz="2200"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800" y="1066800"/>
            <a:ext cx="7772400" cy="5029200"/>
          </a:xfrm>
          <a:ln>
            <a:noFill/>
          </a:ln>
        </p:spPr>
        <p:txBody>
          <a:bodyPr/>
          <a:lstStyle>
            <a:lvl1pPr marL="0" indent="0">
              <a:buSzPct val="130000"/>
              <a:buNone/>
              <a:defRPr sz="1600" b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1pPr>
            <a:lvl2pPr marL="457200" indent="0">
              <a:spcBef>
                <a:spcPts val="600"/>
              </a:spcBef>
              <a:buFont typeface="Arial" pitchFamily="34" charset="0"/>
              <a:buNone/>
              <a:defRPr sz="1600" b="0">
                <a:solidFill>
                  <a:srgbClr val="009900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2pPr>
            <a:lvl3pPr marL="914400" indent="0">
              <a:buNone/>
              <a:defRPr sz="1600" b="0">
                <a:solidFill>
                  <a:srgbClr val="FF0000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3pPr>
            <a:lvl4pPr marL="1371600" indent="0">
              <a:buNone/>
              <a:defRPr sz="1600" b="0"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4pPr>
            <a:lvl5pPr marL="1828800" indent="0">
              <a:buNone/>
              <a:defRPr sz="1600" b="0"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763000" y="6629400"/>
            <a:ext cx="381000" cy="228600"/>
          </a:xfrm>
          <a:ln/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pPr>
              <a:defRPr/>
            </a:pPr>
            <a:fld id="{F675ADD7-E719-4B2E-A13C-C5B79783E153}" type="slidenum">
              <a:rPr lang="en-US" smtClean="0"/>
              <a:pPr>
                <a:defRPr/>
              </a:pPr>
              <a:t>‹N°›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974A4-0B98-498A-96E6-2E32AD510FB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400" b="1">
              <a:solidFill>
                <a:schemeClr val="hlink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62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47506"/>
            <a:ext cx="493411" cy="28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0">
                <a:latin typeface="+mj-lt"/>
              </a:defRPr>
            </a:lvl1pPr>
          </a:lstStyle>
          <a:p>
            <a:pPr>
              <a:defRPr/>
            </a:pPr>
            <a:fld id="{501081E3-7EEE-4643-9CDE-A21958791BC1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99" r:id="rId2"/>
    <p:sldLayoutId id="2147483703" r:id="rId3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FF0000"/>
          </a:solidFill>
          <a:latin typeface="+mj-lt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ahoma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0000CC"/>
          </a:solidFill>
          <a:latin typeface="+mj-lt"/>
          <a:ea typeface="Tahoma" pitchFamily="34" charset="0"/>
          <a:cs typeface="Tahoma" pitchFamily="34" charset="0"/>
        </a:defRPr>
      </a:lvl1pPr>
      <a:lvl2pPr marL="4572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009900"/>
          </a:solidFill>
          <a:latin typeface="+mj-lt"/>
          <a:ea typeface="Tahoma" pitchFamily="34" charset="0"/>
          <a:cs typeface="Tahoma" pitchFamily="34" charset="0"/>
        </a:defRPr>
      </a:lvl2pPr>
      <a:lvl3pPr marL="9144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FF0000"/>
          </a:solidFill>
          <a:latin typeface="+mj-lt"/>
          <a:ea typeface="Tahoma" pitchFamily="34" charset="0"/>
          <a:cs typeface="Tahoma" pitchFamily="34" charset="0"/>
        </a:defRPr>
      </a:lvl3pPr>
      <a:lvl4pPr marL="13716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FF3300"/>
          </a:solidFill>
          <a:latin typeface="+mj-lt"/>
          <a:ea typeface="Tahoma" pitchFamily="34" charset="0"/>
          <a:cs typeface="Tahoma" pitchFamily="34" charset="0"/>
        </a:defRPr>
      </a:lvl4pPr>
      <a:lvl5pPr marL="1828800" indent="0" algn="l" rtl="0" eaLnBrk="0" fontAlgn="base" hangingPunct="0">
        <a:spcBef>
          <a:spcPct val="20000"/>
        </a:spcBef>
        <a:spcAft>
          <a:spcPct val="0"/>
        </a:spcAft>
        <a:buNone/>
        <a:defRPr sz="1600" b="0">
          <a:solidFill>
            <a:srgbClr val="FF3300"/>
          </a:solidFill>
          <a:latin typeface="+mj-lt"/>
          <a:ea typeface="Tahoma" pitchFamily="34" charset="0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FF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-40944"/>
            <a:ext cx="8153400" cy="685800"/>
          </a:xfrm>
        </p:spPr>
        <p:txBody>
          <a:bodyPr/>
          <a:lstStyle/>
          <a:p>
            <a:r>
              <a:rPr lang="fr-FR" sz="2400" dirty="0" smtClean="0"/>
              <a:t>IP2I Lyon: Résumé des Activités </a:t>
            </a:r>
            <a:r>
              <a:rPr lang="fr-FR" sz="1800" dirty="0" smtClean="0"/>
              <a:t>(contact S. Gascon-</a:t>
            </a:r>
            <a:r>
              <a:rPr lang="fr-FR" sz="1800" dirty="0" err="1" smtClean="0"/>
              <a:t>Shotkin</a:t>
            </a:r>
            <a:r>
              <a:rPr lang="fr-FR" sz="1800" dirty="0" smtClean="0"/>
              <a:t>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562600"/>
          </a:xfrm>
        </p:spPr>
        <p:txBody>
          <a:bodyPr/>
          <a:lstStyle/>
          <a:p>
            <a:r>
              <a:rPr lang="fr-FR" dirty="0" smtClean="0"/>
              <a:t>Physiciens permanents se consacrant à au moins 10% au FCC avant fin 2020: </a:t>
            </a:r>
          </a:p>
          <a:p>
            <a:pPr lvl="1"/>
            <a:r>
              <a:rPr lang="fr-FR" sz="1400" dirty="0" smtClean="0">
                <a:solidFill>
                  <a:schemeClr val="tx1"/>
                </a:solidFill>
              </a:rPr>
              <a:t>Gerald Grenier, Imad </a:t>
            </a:r>
            <a:r>
              <a:rPr lang="fr-FR" sz="1400" dirty="0" err="1" smtClean="0">
                <a:solidFill>
                  <a:schemeClr val="tx1"/>
                </a:solidFill>
              </a:rPr>
              <a:t>Laktineh</a:t>
            </a:r>
            <a:r>
              <a:rPr lang="fr-FR" sz="1400" dirty="0" smtClean="0">
                <a:solidFill>
                  <a:schemeClr val="tx1"/>
                </a:solidFill>
              </a:rPr>
              <a:t>, Laurent </a:t>
            </a:r>
            <a:r>
              <a:rPr lang="fr-FR" sz="1400" dirty="0" err="1" smtClean="0">
                <a:solidFill>
                  <a:schemeClr val="tx1"/>
                </a:solidFill>
              </a:rPr>
              <a:t>Mirabito</a:t>
            </a:r>
            <a:r>
              <a:rPr lang="fr-FR" sz="1400" dirty="0" smtClean="0">
                <a:solidFill>
                  <a:schemeClr val="tx1"/>
                </a:solidFill>
              </a:rPr>
              <a:t> (CMS+CALICE/FLC), Gaëlle </a:t>
            </a:r>
            <a:r>
              <a:rPr lang="fr-FR" sz="1400" dirty="0" err="1" smtClean="0">
                <a:solidFill>
                  <a:schemeClr val="tx1"/>
                </a:solidFill>
              </a:rPr>
              <a:t>Boudoul</a:t>
            </a:r>
            <a:r>
              <a:rPr lang="fr-FR" sz="1400" dirty="0" smtClean="0">
                <a:solidFill>
                  <a:schemeClr val="tx1"/>
                </a:solidFill>
              </a:rPr>
              <a:t>, Didier </a:t>
            </a:r>
            <a:r>
              <a:rPr lang="fr-FR" sz="1400" dirty="0" err="1" smtClean="0">
                <a:solidFill>
                  <a:schemeClr val="tx1"/>
                </a:solidFill>
              </a:rPr>
              <a:t>Contardo</a:t>
            </a:r>
            <a:r>
              <a:rPr lang="fr-FR" sz="1400" dirty="0" smtClean="0">
                <a:solidFill>
                  <a:schemeClr val="tx1"/>
                </a:solidFill>
              </a:rPr>
              <a:t>, Suzanne Gascon (CMS), G. </a:t>
            </a:r>
            <a:r>
              <a:rPr lang="fr-FR" sz="1400" dirty="0" err="1" smtClean="0">
                <a:solidFill>
                  <a:schemeClr val="tx1"/>
                </a:solidFill>
              </a:rPr>
              <a:t>Cacciapaglia</a:t>
            </a:r>
            <a:r>
              <a:rPr lang="fr-FR" sz="1400" dirty="0" smtClean="0">
                <a:solidFill>
                  <a:schemeClr val="tx1"/>
                </a:solidFill>
              </a:rPr>
              <a:t>, A. </a:t>
            </a:r>
            <a:r>
              <a:rPr lang="fr-FR" sz="1400" dirty="0" err="1" smtClean="0">
                <a:solidFill>
                  <a:schemeClr val="tx1"/>
                </a:solidFill>
              </a:rPr>
              <a:t>Deandrea</a:t>
            </a:r>
            <a:r>
              <a:rPr lang="fr-FR" sz="1400" dirty="0" smtClean="0">
                <a:solidFill>
                  <a:schemeClr val="tx1"/>
                </a:solidFill>
              </a:rPr>
              <a:t> (Théorie) + </a:t>
            </a:r>
            <a:r>
              <a:rPr lang="fr-FR" sz="1400" dirty="0" err="1" smtClean="0">
                <a:solidFill>
                  <a:schemeClr val="tx1"/>
                </a:solidFill>
              </a:rPr>
              <a:t>postdocs</a:t>
            </a:r>
            <a:r>
              <a:rPr lang="fr-FR" sz="1400" dirty="0" smtClean="0">
                <a:solidFill>
                  <a:schemeClr val="tx1"/>
                </a:solidFill>
              </a:rPr>
              <a:t>/doctorants</a:t>
            </a:r>
          </a:p>
          <a:p>
            <a:endParaRPr lang="fr-FR" dirty="0" smtClean="0"/>
          </a:p>
          <a:p>
            <a:r>
              <a:rPr lang="fr-FR" dirty="0" smtClean="0"/>
              <a:t>Calorimètre hadronique semi-</a:t>
            </a:r>
            <a:r>
              <a:rPr lang="fr-FR" dirty="0" err="1" smtClean="0"/>
              <a:t>numerique</a:t>
            </a:r>
            <a:r>
              <a:rPr lang="fr-FR" dirty="0" smtClean="0"/>
              <a:t> (SDHCAL) et chambres a plaques résistives en verre (GRPC): R&amp;D en grande partie transplantable au contexte FCC-</a:t>
            </a:r>
            <a:r>
              <a:rPr lang="fr-FR" dirty="0" err="1" smtClean="0"/>
              <a:t>ee</a:t>
            </a:r>
            <a:r>
              <a:rPr lang="fr-FR" dirty="0" smtClean="0"/>
              <a:t> [GG,IL,LM]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Implication dans R&amp;D CALICE depuis 2006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Prototypage du SDHCAL, Géométrie « </a:t>
            </a:r>
            <a:r>
              <a:rPr lang="fr-FR" sz="1400" dirty="0" err="1" smtClean="0">
                <a:solidFill>
                  <a:schemeClr val="tx1"/>
                </a:solidFill>
              </a:rPr>
              <a:t>Videau</a:t>
            </a:r>
            <a:r>
              <a:rPr lang="fr-FR" sz="1400" dirty="0" smtClean="0">
                <a:solidFill>
                  <a:schemeClr val="tx1"/>
                </a:solidFill>
              </a:rPr>
              <a:t> » pour GRPC , DAQ + électronique associe,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Algorithmes:  PFA  (machine </a:t>
            </a:r>
            <a:r>
              <a:rPr lang="fr-FR" sz="1400" dirty="0" err="1" smtClean="0">
                <a:solidFill>
                  <a:schemeClr val="tx1"/>
                </a:solidFill>
              </a:rPr>
              <a:t>learning</a:t>
            </a:r>
            <a:r>
              <a:rPr lang="fr-FR" sz="1400" dirty="0" smtClean="0">
                <a:solidFill>
                  <a:schemeClr val="tx1"/>
                </a:solidFill>
              </a:rPr>
              <a:t>), mesures de temps </a:t>
            </a:r>
            <a:r>
              <a:rPr lang="fr-FR" sz="1400" dirty="0" err="1" smtClean="0">
                <a:solidFill>
                  <a:schemeClr val="tx1"/>
                </a:solidFill>
              </a:rPr>
              <a:t>sub</a:t>
            </a:r>
            <a:r>
              <a:rPr lang="fr-FR" sz="1400" dirty="0" smtClean="0">
                <a:solidFill>
                  <a:schemeClr val="tx1"/>
                </a:solidFill>
              </a:rPr>
              <a:t>-ns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r>
              <a:rPr lang="fr-FR" dirty="0" smtClean="0"/>
              <a:t>Théorie: Modèles des bosons de </a:t>
            </a:r>
            <a:r>
              <a:rPr lang="fr-FR" dirty="0" err="1" smtClean="0"/>
              <a:t>Higgs</a:t>
            </a:r>
            <a:r>
              <a:rPr lang="fr-FR" dirty="0" smtClean="0"/>
              <a:t> composites ou </a:t>
            </a:r>
            <a:r>
              <a:rPr lang="fr-FR" dirty="0" err="1" smtClean="0"/>
              <a:t>pseudoscalaires</a:t>
            </a:r>
            <a:r>
              <a:rPr lang="fr-FR" dirty="0" smtClean="0"/>
              <a:t> au FCC-</a:t>
            </a:r>
            <a:r>
              <a:rPr lang="fr-FR" dirty="0" err="1" smtClean="0"/>
              <a:t>ee</a:t>
            </a:r>
            <a:r>
              <a:rPr lang="fr-FR" dirty="0" smtClean="0"/>
              <a:t> [GC,AD]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Bosons de Higgs composites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Etude de </a:t>
            </a:r>
            <a:r>
              <a:rPr lang="en-US" sz="1400" dirty="0" err="1" smtClean="0">
                <a:solidFill>
                  <a:schemeClr val="tx1"/>
                </a:solidFill>
              </a:rPr>
              <a:t>ee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sz="14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*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h+</a:t>
            </a:r>
            <a:r>
              <a:rPr lang="en-US" sz="14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h</a:t>
            </a:r>
            <a:r>
              <a:rPr lang="en-US" sz="1400" dirty="0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, </a:t>
            </a:r>
            <a:r>
              <a:rPr lang="en-US" sz="14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h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Z</a:t>
            </a:r>
            <a:r>
              <a:rPr lang="en-US" sz="14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ou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gg, 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etat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final 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bb</a:t>
            </a:r>
            <a:r>
              <a:rPr lang="en-US" sz="14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gg</a:t>
            </a:r>
            <a:r>
              <a:rPr lang="en-US" sz="1400" dirty="0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ou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bbZ</a:t>
            </a:r>
            <a:r>
              <a:rPr lang="en-US" sz="14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g</a:t>
            </a:r>
            <a:r>
              <a:rPr lang="en-US" sz="1400" dirty="0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(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m</a:t>
            </a:r>
            <a:r>
              <a:rPr lang="en-US" sz="1400" baseline="-25000" dirty="0" err="1" smtClean="0">
                <a:solidFill>
                  <a:schemeClr val="tx1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h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&lt;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m</a:t>
            </a:r>
            <a:r>
              <a:rPr lang="en-US" sz="1400" baseline="-250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Z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) pour ‘</a:t>
            </a:r>
            <a:r>
              <a:rPr lang="en-US" sz="1400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Tera</a:t>
            </a:r>
            <a:r>
              <a:rPr lang="en-US" sz="1400" dirty="0" smtClean="0">
                <a:solidFill>
                  <a:schemeClr val="tx1"/>
                </a:solidFill>
                <a:sym typeface="Wingdings" panose="05000000000000000000" pitchFamily="2" charset="2"/>
              </a:rPr>
              <a:t>-Z’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 smtClean="0"/>
          </a:p>
          <a:p>
            <a:r>
              <a:rPr lang="fr-FR" dirty="0" smtClean="0"/>
              <a:t>Senseurs monolithiques actifs a pixels (MAPS</a:t>
            </a:r>
            <a:r>
              <a:rPr lang="fr-FR" dirty="0" smtClean="0"/>
              <a:t>): Proposition </a:t>
            </a:r>
            <a:r>
              <a:rPr lang="fr-FR" dirty="0" smtClean="0"/>
              <a:t>de développement conjoint </a:t>
            </a:r>
            <a:r>
              <a:rPr lang="fr-FR" dirty="0" smtClean="0"/>
              <a:t>en discussion avec IPHC-C4PI, CPPM pour </a:t>
            </a:r>
            <a:r>
              <a:rPr lang="fr-FR" dirty="0" err="1" smtClean="0"/>
              <a:t>trajectographes</a:t>
            </a:r>
            <a:r>
              <a:rPr lang="fr-FR" dirty="0" smtClean="0"/>
              <a:t>, voire </a:t>
            </a:r>
            <a:r>
              <a:rPr lang="fr-FR" dirty="0" smtClean="0"/>
              <a:t>calorimètres </a:t>
            </a:r>
            <a:r>
              <a:rPr lang="fr-FR" dirty="0"/>
              <a:t>à</a:t>
            </a:r>
            <a:r>
              <a:rPr lang="fr-FR" dirty="0" smtClean="0"/>
              <a:t> </a:t>
            </a:r>
            <a:r>
              <a:rPr lang="fr-FR" dirty="0" smtClean="0"/>
              <a:t>haute </a:t>
            </a:r>
            <a:r>
              <a:rPr lang="fr-FR" dirty="0"/>
              <a:t>granularité [GB,DC,SG]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EOI: Développent d’une prochaine génération en technologie  8’’ 65nm, </a:t>
            </a:r>
            <a:r>
              <a:rPr lang="fr-FR" sz="1400" dirty="0" smtClean="0">
                <a:solidFill>
                  <a:schemeClr val="tx1"/>
                </a:solidFill>
              </a:rPr>
              <a:t>sou</a:t>
            </a:r>
            <a:r>
              <a:rPr lang="en-US" sz="1400" dirty="0" err="1" smtClean="0">
                <a:solidFill>
                  <a:schemeClr val="tx1"/>
                </a:solidFill>
              </a:rPr>
              <a:t>mise</a:t>
            </a:r>
            <a:r>
              <a:rPr lang="en-US" sz="1400" dirty="0" smtClean="0">
                <a:solidFill>
                  <a:schemeClr val="tx1"/>
                </a:solidFill>
              </a:rPr>
              <a:t> à la direction de l’IN2P3 </a:t>
            </a:r>
            <a:r>
              <a:rPr lang="en-US" sz="1400" dirty="0" err="1" smtClean="0">
                <a:solidFill>
                  <a:schemeClr val="tx1"/>
                </a:solidFill>
              </a:rPr>
              <a:t>dans</a:t>
            </a:r>
            <a:r>
              <a:rPr lang="en-US" sz="1400" dirty="0" smtClean="0">
                <a:solidFill>
                  <a:schemeClr val="tx1"/>
                </a:solidFill>
              </a:rPr>
              <a:t> le cadre des </a:t>
            </a:r>
            <a:r>
              <a:rPr lang="en-US" sz="1400" dirty="0" err="1" smtClean="0">
                <a:solidFill>
                  <a:schemeClr val="tx1"/>
                </a:solidFill>
              </a:rPr>
              <a:t>prospectives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nationales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Programme R&amp;D stratégique de la division EP du CERN: Kit de développement avant fin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Envisage études de simulation des taux d’occupation pour définition de spécifications, configurations, performances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Premier contact </a:t>
            </a:r>
            <a:r>
              <a:rPr lang="fr-FR" sz="1400" smtClean="0">
                <a:solidFill>
                  <a:schemeClr val="tx1"/>
                </a:solidFill>
              </a:rPr>
              <a:t>et intérêt </a:t>
            </a:r>
            <a:r>
              <a:rPr lang="fr-FR" sz="1400" dirty="0" smtClean="0">
                <a:solidFill>
                  <a:schemeClr val="tx1"/>
                </a:solidFill>
              </a:rPr>
              <a:t>du LPC </a:t>
            </a:r>
            <a:r>
              <a:rPr lang="fr-FR" sz="1400" dirty="0" smtClean="0">
                <a:solidFill>
                  <a:schemeClr val="tx1"/>
                </a:solidFill>
              </a:rPr>
              <a:t>dans le cadre du pole MICHRAU, </a:t>
            </a:r>
            <a:r>
              <a:rPr lang="fr-FR" sz="1400" dirty="0">
                <a:solidFill>
                  <a:schemeClr val="tx1"/>
                </a:solidFill>
              </a:rPr>
              <a:t>d</a:t>
            </a:r>
            <a:r>
              <a:rPr lang="fr-FR" sz="1400" dirty="0" smtClean="0">
                <a:solidFill>
                  <a:schemeClr val="tx1"/>
                </a:solidFill>
              </a:rPr>
              <a:t>iscussion </a:t>
            </a:r>
            <a:r>
              <a:rPr lang="fr-FR" sz="1400" dirty="0" smtClean="0">
                <a:solidFill>
                  <a:schemeClr val="tx1"/>
                </a:solidFill>
              </a:rPr>
              <a:t>avec la direction de l’IP2I la semaine prochaine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75ADD7-E719-4B2E-A13C-C5B79783E15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68"/>
            <a:ext cx="613008" cy="609108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60262586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75ADD7-E719-4B2E-A13C-C5B79783E153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-40944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FF0000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0000"/>
                </a:solidFill>
                <a:latin typeface="Tahoma" pitchFamily="34" charset="0"/>
              </a:defRPr>
            </a:lvl9pPr>
          </a:lstStyle>
          <a:p>
            <a:r>
              <a:rPr lang="fr-FR" sz="2400" i="0" kern="0" dirty="0" smtClean="0"/>
              <a:t>IP2I Lyon:  « Case </a:t>
            </a:r>
            <a:r>
              <a:rPr lang="fr-FR" sz="2400" i="0" kern="0" dirty="0" err="1" smtClean="0"/>
              <a:t>Studies</a:t>
            </a:r>
            <a:r>
              <a:rPr lang="fr-FR" sz="2400" i="0" kern="0" dirty="0" smtClean="0"/>
              <a:t> » et Demande 2021 à l’IN2P3 </a:t>
            </a:r>
            <a:endParaRPr lang="fr-FR" i="0" kern="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68"/>
            <a:ext cx="613008" cy="609108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152400" y="762000"/>
            <a:ext cx="8761296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SzPct val="130000"/>
            </a:pPr>
            <a:r>
              <a:rPr lang="fr-FR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Physics « Case </a:t>
            </a:r>
            <a:r>
              <a:rPr lang="fr-FR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Studies</a:t>
            </a:r>
            <a:r>
              <a:rPr lang="fr-FR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 »: pas encore d’engagement, mais possibilités suivantes (liste non-exhaustive):</a:t>
            </a:r>
          </a:p>
          <a:p>
            <a:pPr marL="742950" lvl="1" indent="-285750">
              <a:spcBef>
                <a:spcPct val="20000"/>
              </a:spcBef>
              <a:buSzPct val="130000"/>
              <a:buFont typeface="Arial" panose="020B0604020202020204" pitchFamily="34" charset="0"/>
              <a:buChar char="•"/>
            </a:pPr>
            <a:r>
              <a:rPr lang="fr-FR" sz="1600" i="0" kern="0" dirty="0" smtClean="0">
                <a:latin typeface="Helvetica" pitchFamily="34" charset="0"/>
                <a:ea typeface="Arial Unicode MS" pitchFamily="34" charset="-128"/>
                <a:cs typeface="Helvetica" pitchFamily="34" charset="0"/>
              </a:rPr>
              <a:t>Mesures de luminosité  via évènements </a:t>
            </a:r>
            <a:r>
              <a:rPr lang="fr-FR" sz="1600" i="0" kern="0" dirty="0" err="1" smtClean="0">
                <a:latin typeface="Helvetica" pitchFamily="34" charset="0"/>
                <a:ea typeface="Arial Unicode MS" pitchFamily="34" charset="-128"/>
                <a:cs typeface="Helvetica" pitchFamily="34" charset="0"/>
              </a:rPr>
              <a:t>diphotoniques</a:t>
            </a:r>
            <a:r>
              <a:rPr lang="fr-FR" sz="1600" i="0" kern="0" dirty="0" smtClean="0">
                <a:latin typeface="Helvetica" pitchFamily="34" charset="0"/>
                <a:ea typeface="Arial Unicode MS" pitchFamily="34" charset="-128"/>
                <a:cs typeface="Helvetica" pitchFamily="34" charset="0"/>
              </a:rPr>
              <a:t> à grand angle: </a:t>
            </a:r>
            <a:r>
              <a:rPr lang="fr-FR" sz="1600" i="0" kern="0" dirty="0" err="1" smtClean="0">
                <a:latin typeface="Helvetica" pitchFamily="34" charset="0"/>
                <a:ea typeface="Arial Unicode MS" pitchFamily="34" charset="-128"/>
                <a:cs typeface="Helvetica" pitchFamily="34" charset="0"/>
              </a:rPr>
              <a:t>e+e</a:t>
            </a:r>
            <a:r>
              <a:rPr lang="fr-FR" sz="1600" i="0" kern="0" dirty="0" smtClean="0">
                <a:latin typeface="Helvetica" pitchFamily="34" charset="0"/>
                <a:ea typeface="Arial Unicode MS" pitchFamily="34" charset="-128"/>
                <a:cs typeface="Helvetica" pitchFamily="34" charset="0"/>
              </a:rPr>
              <a:t>-</a:t>
            </a:r>
            <a:r>
              <a:rPr lang="fr-FR" sz="1600" i="0" kern="0" dirty="0" smtClean="0">
                <a:latin typeface="Helvetica" pitchFamily="34" charset="0"/>
                <a:ea typeface="Arial Unicode MS" pitchFamily="34" charset="-128"/>
                <a:cs typeface="Helvetica" pitchFamily="34" charset="0"/>
                <a:sym typeface="Wingdings" panose="05000000000000000000" pitchFamily="2" charset="2"/>
              </a:rPr>
              <a:t></a:t>
            </a:r>
            <a:r>
              <a:rPr lang="fr-FR" sz="1600" i="0" kern="0" dirty="0" err="1" smtClean="0">
                <a:latin typeface="Symbol" panose="05050102010706020507" pitchFamily="18" charset="2"/>
                <a:ea typeface="Arial Unicode MS" pitchFamily="34" charset="-128"/>
                <a:cs typeface="Helvetica" pitchFamily="34" charset="0"/>
                <a:sym typeface="Wingdings" panose="05000000000000000000" pitchFamily="2" charset="2"/>
              </a:rPr>
              <a:t>gg</a:t>
            </a:r>
            <a:endParaRPr lang="fr-FR" sz="1600" i="0" kern="0" dirty="0" smtClean="0">
              <a:latin typeface="Symbol" panose="05050102010706020507" pitchFamily="18" charset="2"/>
              <a:ea typeface="Arial Unicode MS" pitchFamily="34" charset="-128"/>
              <a:cs typeface="Helvetica" pitchFamily="34" charset="0"/>
              <a:sym typeface="Wingdings" panose="05000000000000000000" pitchFamily="2" charset="2"/>
            </a:endParaRPr>
          </a:p>
          <a:p>
            <a:pPr marL="742950" lvl="1" indent="-285750">
              <a:spcBef>
                <a:spcPct val="20000"/>
              </a:spcBef>
              <a:buSzPct val="130000"/>
              <a:buFont typeface="Arial" panose="020B0604020202020204" pitchFamily="34" charset="0"/>
              <a:buChar char="•"/>
            </a:pPr>
            <a:r>
              <a:rPr lang="fr-FR" sz="1600" i="0" kern="0" dirty="0" smtClean="0">
                <a:solidFill>
                  <a:prstClr val="black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Détermination du couplage effectif </a:t>
            </a:r>
            <a:r>
              <a:rPr lang="fr-FR" sz="1600" i="0" kern="0" dirty="0" err="1" smtClean="0">
                <a:solidFill>
                  <a:prstClr val="black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HZ</a:t>
            </a:r>
            <a:r>
              <a:rPr lang="fr-FR" sz="1600" i="0" kern="0" dirty="0" err="1" smtClean="0">
                <a:solidFill>
                  <a:prstClr val="black"/>
                </a:solidFill>
                <a:latin typeface="Symbol" panose="05050102010706020507" pitchFamily="18" charset="2"/>
                <a:ea typeface="Arial Unicode MS" pitchFamily="34" charset="-128"/>
                <a:cs typeface="Helvetica" pitchFamily="34" charset="0"/>
              </a:rPr>
              <a:t>g</a:t>
            </a:r>
            <a:endParaRPr lang="fr-FR" sz="1600" i="0" kern="0" dirty="0" smtClean="0">
              <a:solidFill>
                <a:prstClr val="black"/>
              </a:solidFill>
              <a:latin typeface="Symbol" panose="05050102010706020507" pitchFamily="18" charset="2"/>
              <a:ea typeface="Arial Unicode MS" pitchFamily="34" charset="-128"/>
              <a:cs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SzPct val="130000"/>
              <a:buFont typeface="Arial" panose="020B0604020202020204" pitchFamily="34" charset="0"/>
              <a:buChar char="•"/>
            </a:pPr>
            <a:r>
              <a:rPr lang="fr-FR" sz="1600" i="0" kern="0" dirty="0" smtClean="0">
                <a:solidFill>
                  <a:prstClr val="black"/>
                </a:solidFill>
                <a:latin typeface="Helvetica" panose="020B0604020202020204" pitchFamily="34" charset="0"/>
                <a:ea typeface="Arial Unicode MS" pitchFamily="34" charset="-128"/>
                <a:cs typeface="Helvetica" panose="020B0604020202020204" pitchFamily="34" charset="0"/>
              </a:rPr>
              <a:t>Besoins en </a:t>
            </a:r>
            <a:r>
              <a:rPr lang="fr-FR" sz="1600" i="0" kern="0" dirty="0" err="1" smtClean="0">
                <a:solidFill>
                  <a:prstClr val="black"/>
                </a:solidFill>
                <a:latin typeface="Helvetica" panose="020B0604020202020204" pitchFamily="34" charset="0"/>
                <a:ea typeface="Arial Unicode MS" pitchFamily="34" charset="-128"/>
                <a:cs typeface="Helvetica" panose="020B0604020202020204" pitchFamily="34" charset="0"/>
              </a:rPr>
              <a:t>theorie</a:t>
            </a:r>
            <a:r>
              <a:rPr lang="fr-FR" sz="1600" i="0" kern="0" dirty="0" smtClean="0">
                <a:solidFill>
                  <a:prstClr val="black"/>
                </a:solidFill>
                <a:latin typeface="Helvetica" panose="020B0604020202020204" pitchFamily="34" charset="0"/>
                <a:ea typeface="Arial Unicode MS" pitchFamily="34" charset="-128"/>
                <a:cs typeface="Helvetica" panose="020B0604020202020204" pitchFamily="34" charset="0"/>
              </a:rPr>
              <a:t> pour FCC-</a:t>
            </a:r>
            <a:r>
              <a:rPr lang="fr-FR" sz="1600" i="0" kern="0" dirty="0" err="1" smtClean="0">
                <a:solidFill>
                  <a:prstClr val="black"/>
                </a:solidFill>
                <a:latin typeface="Helvetica" panose="020B0604020202020204" pitchFamily="34" charset="0"/>
                <a:ea typeface="Arial Unicode MS" pitchFamily="34" charset="-128"/>
                <a:cs typeface="Helvetica" panose="020B0604020202020204" pitchFamily="34" charset="0"/>
              </a:rPr>
              <a:t>ee</a:t>
            </a:r>
            <a:endParaRPr lang="fr-FR" sz="1600" i="0" kern="0" dirty="0" smtClean="0">
              <a:solidFill>
                <a:prstClr val="black"/>
              </a:solidFill>
              <a:latin typeface="Helvetica" panose="020B0604020202020204" pitchFamily="34" charset="0"/>
              <a:ea typeface="Arial Unicode MS" pitchFamily="34" charset="-128"/>
              <a:cs typeface="Helvetica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6504" y="2721924"/>
            <a:ext cx="8607192" cy="314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SzPct val="130000"/>
            </a:pPr>
            <a:r>
              <a:rPr lang="en-US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Demande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 de </a:t>
            </a:r>
            <a:r>
              <a:rPr lang="en-US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ressources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 à l’IN2P3 pour 2021 (DIALOG): 11.8keuros </a:t>
            </a:r>
            <a:r>
              <a:rPr lang="en-US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dont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:</a:t>
            </a:r>
          </a:p>
          <a:p>
            <a:pPr lvl="0">
              <a:spcBef>
                <a:spcPct val="20000"/>
              </a:spcBef>
              <a:buSzPct val="130000"/>
            </a:pPr>
            <a:endParaRPr lang="en-US" sz="1600" i="0" kern="0" dirty="0" smtClean="0">
              <a:solidFill>
                <a:srgbClr val="0000CC"/>
              </a:solidFill>
              <a:latin typeface="Helvetica" pitchFamily="34" charset="0"/>
              <a:ea typeface="Arial Unicode MS" pitchFamily="34" charset="-128"/>
              <a:cs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SzPct val="130000"/>
              <a:buFont typeface="Arial" panose="020B0604020202020204" pitchFamily="34" charset="0"/>
              <a:buChar char="•"/>
            </a:pP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Missions (</a:t>
            </a:r>
            <a:r>
              <a:rPr lang="en-US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réunions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 </a:t>
            </a:r>
            <a:r>
              <a:rPr lang="en-US" sz="1600" i="0" kern="0" dirty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FCC-France, FCC Weeks...): 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 7    </a:t>
            </a:r>
            <a:r>
              <a:rPr lang="en-US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keuros</a:t>
            </a:r>
            <a:endParaRPr lang="en-US" sz="1600" i="0" kern="0" dirty="0" smtClean="0">
              <a:solidFill>
                <a:srgbClr val="0000CC"/>
              </a:solidFill>
              <a:latin typeface="Helvetica" pitchFamily="34" charset="0"/>
              <a:ea typeface="Arial Unicode MS" pitchFamily="34" charset="-128"/>
              <a:cs typeface="Helvetica" pitchFamily="34" charset="0"/>
            </a:endParaRPr>
          </a:p>
          <a:p>
            <a:pPr marL="742950" lvl="1" indent="-285750">
              <a:spcBef>
                <a:spcPct val="20000"/>
              </a:spcBef>
              <a:buSzPct val="130000"/>
              <a:buFont typeface="Arial" panose="020B0604020202020204" pitchFamily="34" charset="0"/>
              <a:buChar char="•"/>
            </a:pP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2 Stages M2  de 4 </a:t>
            </a:r>
            <a:r>
              <a:rPr lang="en-US" sz="1600" i="0" kern="0" dirty="0" err="1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mois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:                                        4.8keuros</a:t>
            </a:r>
          </a:p>
          <a:p>
            <a:pPr lvl="1">
              <a:spcBef>
                <a:spcPct val="20000"/>
              </a:spcBef>
              <a:buSzPct val="130000"/>
            </a:pPr>
            <a:endParaRPr lang="fr-FR" sz="1600" i="0" kern="0" dirty="0" smtClean="0">
              <a:latin typeface="Helvetica" pitchFamily="34" charset="0"/>
              <a:ea typeface="Arial Unicode MS" pitchFamily="34" charset="-128"/>
              <a:cs typeface="Helvetica" pitchFamily="34" charset="0"/>
            </a:endParaRPr>
          </a:p>
          <a:p>
            <a:pPr lvl="1">
              <a:spcBef>
                <a:spcPct val="20000"/>
              </a:spcBef>
              <a:buSzPct val="130000"/>
            </a:pPr>
            <a:r>
              <a:rPr lang="fr-FR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« Simulations </a:t>
            </a:r>
            <a:r>
              <a:rPr lang="fr-FR" sz="1600" i="0" kern="0" dirty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visant les contraintes sur et les performances des possibles détecteurs pour FCC, en particulier l'évaluation des taux de données et des occupations, et la définition des besoins de </a:t>
            </a:r>
            <a:r>
              <a:rPr lang="fr-FR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l'électronique. » </a:t>
            </a:r>
            <a:r>
              <a:rPr lang="fr-FR" sz="1600" i="0" kern="0" dirty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G. BOUDOUL, maître de </a:t>
            </a:r>
            <a:r>
              <a:rPr lang="fr-FR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stage</a:t>
            </a:r>
          </a:p>
          <a:p>
            <a:pPr lvl="1">
              <a:spcBef>
                <a:spcPct val="20000"/>
              </a:spcBef>
              <a:buSzPct val="130000"/>
            </a:pPr>
            <a:endParaRPr lang="en-US" sz="1600" i="0" kern="0" dirty="0">
              <a:solidFill>
                <a:srgbClr val="0000CC"/>
              </a:solidFill>
              <a:latin typeface="Helvetica" pitchFamily="34" charset="0"/>
              <a:ea typeface="Arial Unicode MS" pitchFamily="34" charset="-128"/>
              <a:cs typeface="Helvetica" pitchFamily="34" charset="0"/>
            </a:endParaRPr>
          </a:p>
          <a:p>
            <a:pPr lvl="1">
              <a:spcBef>
                <a:spcPct val="20000"/>
              </a:spcBef>
              <a:buSzPct val="130000"/>
            </a:pPr>
            <a:r>
              <a:rPr lang="en-US" sz="1600" i="0" kern="0" dirty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«Precision bounds on composite Higgs models at the FCC-</a:t>
            </a:r>
            <a:r>
              <a:rPr lang="en-US" sz="1600" i="0" kern="0" dirty="0" err="1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ee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» G. </a:t>
            </a:r>
            <a:r>
              <a:rPr lang="en-US" sz="1600" i="0" kern="0" dirty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CACCIAPAGLIA, maître de </a:t>
            </a:r>
            <a:r>
              <a:rPr lang="en-US" sz="1600" i="0" kern="0" dirty="0" smtClean="0">
                <a:solidFill>
                  <a:srgbClr val="0000CC"/>
                </a:solidFill>
                <a:latin typeface="Helvetica" pitchFamily="34" charset="0"/>
                <a:ea typeface="Arial Unicode MS" pitchFamily="34" charset="-128"/>
                <a:cs typeface="Helvetica" pitchFamily="34" charset="0"/>
              </a:rPr>
              <a:t>stage</a:t>
            </a:r>
          </a:p>
        </p:txBody>
      </p:sp>
    </p:spTree>
    <p:extLst>
      <p:ext uri="{BB962C8B-B14F-4D97-AF65-F5344CB8AC3E}">
        <p14:creationId xmlns:p14="http://schemas.microsoft.com/office/powerpoint/2010/main" val="41923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i="0" dirty="0" err="1" smtClean="0">
            <a:latin typeface="+mj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347851</TotalTime>
  <Words>426</Words>
  <Application>Microsoft Office PowerPoint</Application>
  <PresentationFormat>Affichage à l'écran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 Unicode MS</vt:lpstr>
      <vt:lpstr>Arial</vt:lpstr>
      <vt:lpstr>Helvetica</vt:lpstr>
      <vt:lpstr>Symbol</vt:lpstr>
      <vt:lpstr>Tahoma</vt:lpstr>
      <vt:lpstr>Times New Roman</vt:lpstr>
      <vt:lpstr>Wingdings</vt:lpstr>
      <vt:lpstr>Default Design</vt:lpstr>
      <vt:lpstr>IP2I Lyon: Résumé des Activités (contact S. Gascon-Shotkin)  </vt:lpstr>
      <vt:lpstr>Présentation PowerPoint</vt:lpstr>
    </vt:vector>
  </TitlesOfParts>
  <Company>LPNHE-Paris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Higgs-Moriond-EW</dc:title>
  <dc:creator>Gregorio Bernardi</dc:creator>
  <cp:lastModifiedBy>Susan Gascon</cp:lastModifiedBy>
  <cp:revision>2525</cp:revision>
  <cp:lastPrinted>2020-04-17T12:52:34Z</cp:lastPrinted>
  <dcterms:created xsi:type="dcterms:W3CDTF">1999-01-05T17:13:25Z</dcterms:created>
  <dcterms:modified xsi:type="dcterms:W3CDTF">2020-09-21T07:41:14Z</dcterms:modified>
</cp:coreProperties>
</file>