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bookmarkIdSeed="2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5034" r:id="rId2"/>
    <p:sldId id="5035" r:id="rId3"/>
  </p:sldIdLst>
  <p:sldSz cx="9144000" cy="6858000" type="screen4x3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FFCC"/>
    <a:srgbClr val="FFCC99"/>
    <a:srgbClr val="009900"/>
    <a:srgbClr val="CDF7FB"/>
    <a:srgbClr val="DFFDF6"/>
    <a:srgbClr val="FFFF99"/>
    <a:srgbClr val="F7FCB6"/>
    <a:srgbClr val="BDFBEC"/>
    <a:srgbClr val="F3F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49" autoAdjust="0"/>
    <p:restoredTop sz="99665" autoAdjust="0"/>
  </p:normalViewPr>
  <p:slideViewPr>
    <p:cSldViewPr>
      <p:cViewPr varScale="1">
        <p:scale>
          <a:sx n="111" d="100"/>
          <a:sy n="111" d="100"/>
        </p:scale>
        <p:origin x="143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392" y="-76"/>
      </p:cViewPr>
      <p:guideLst>
        <p:guide orient="horz" pos="3224"/>
        <p:guide pos="223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6"/>
            <a:ext cx="3095160" cy="504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64" tIns="48579" rIns="97164" bIns="48579" numCol="1" anchor="t" anchorCtr="0" compatLnSpc="1">
            <a:prstTxWarp prst="textNoShape">
              <a:avLst/>
            </a:prstTxWarp>
          </a:bodyPr>
          <a:lstStyle>
            <a:lvl1pPr defTabSz="972624">
              <a:defRPr sz="1300" i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172" y="6"/>
            <a:ext cx="3092078" cy="504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64" tIns="48579" rIns="97164" bIns="48579" numCol="1" anchor="t" anchorCtr="0" compatLnSpc="1">
            <a:prstTxWarp prst="textNoShape">
              <a:avLst/>
            </a:prstTxWarp>
          </a:bodyPr>
          <a:lstStyle>
            <a:lvl1pPr algn="r" defTabSz="972624">
              <a:defRPr sz="1300" i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18215" y="9775457"/>
            <a:ext cx="3092078" cy="505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64" tIns="48579" rIns="97164" bIns="48579" numCol="1" anchor="b" anchorCtr="0" compatLnSpc="1">
            <a:prstTxWarp prst="textNoShape">
              <a:avLst/>
            </a:prstTxWarp>
          </a:bodyPr>
          <a:lstStyle>
            <a:lvl1pPr algn="r" defTabSz="972624">
              <a:defRPr sz="1300" i="0">
                <a:latin typeface="Arial" charset="0"/>
              </a:defRPr>
            </a:lvl1pPr>
          </a:lstStyle>
          <a:p>
            <a:pPr>
              <a:defRPr/>
            </a:pPr>
            <a:fld id="{EF85B7DF-B485-4FFD-8A2E-BE82A117095B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100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5"/>
            <a:ext cx="3107484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89" tIns="46745" rIns="93489" bIns="46745" numCol="1" anchor="t" anchorCtr="0" compatLnSpc="1">
            <a:prstTxWarp prst="textNoShape">
              <a:avLst/>
            </a:prstTxWarp>
          </a:bodyPr>
          <a:lstStyle>
            <a:lvl1pPr defTabSz="934544">
              <a:defRPr sz="12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92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94902" y="5"/>
            <a:ext cx="3104403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89" tIns="46745" rIns="93489" bIns="46745" numCol="1" anchor="t" anchorCtr="0" compatLnSpc="1">
            <a:prstTxWarp prst="textNoShape">
              <a:avLst/>
            </a:prstTxWarp>
          </a:bodyPr>
          <a:lstStyle>
            <a:lvl1pPr algn="r" defTabSz="934544">
              <a:defRPr sz="12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731838"/>
            <a:ext cx="5195888" cy="38957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92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2909" y="4873628"/>
            <a:ext cx="5173492" cy="4629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89" tIns="46745" rIns="93489" bIns="46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092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94902" y="9747253"/>
            <a:ext cx="3104403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89" tIns="46745" rIns="93489" bIns="46745" numCol="1" anchor="b" anchorCtr="0" compatLnSpc="1">
            <a:prstTxWarp prst="textNoShape">
              <a:avLst/>
            </a:prstTxWarp>
          </a:bodyPr>
          <a:lstStyle>
            <a:lvl1pPr algn="r" defTabSz="934544">
              <a:defRPr sz="1200" i="0"/>
            </a:lvl1pPr>
          </a:lstStyle>
          <a:p>
            <a:pPr>
              <a:defRPr/>
            </a:pPr>
            <a:fld id="{20ADCADF-F0EA-42E9-B28E-EDD47C05027E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0451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70C0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813800" y="6629400"/>
            <a:ext cx="381000" cy="304800"/>
          </a:xfrm>
        </p:spPr>
        <p:txBody>
          <a:bodyPr/>
          <a:lstStyle>
            <a:lvl1pPr>
              <a:defRPr sz="800">
                <a:latin typeface="+mj-lt"/>
              </a:defRPr>
            </a:lvl1pPr>
          </a:lstStyle>
          <a:p>
            <a:pPr>
              <a:defRPr/>
            </a:pPr>
            <a:fld id="{A31F4BBC-7322-4D7A-B97F-6297E6A08AFD}" type="slidenum">
              <a:rPr lang="en-US" smtClean="0"/>
              <a:pPr>
                <a:defRPr/>
              </a:pPr>
              <a:t>‹N°›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950" y="-40944"/>
            <a:ext cx="7562850" cy="685800"/>
          </a:xfrm>
          <a:noFill/>
        </p:spPr>
        <p:txBody>
          <a:bodyPr/>
          <a:lstStyle>
            <a:lvl1pPr>
              <a:defRPr sz="2200">
                <a:latin typeface="Helvetica" pitchFamily="34" charset="0"/>
                <a:ea typeface="Arial Unicode MS" pitchFamily="34" charset="-128"/>
                <a:cs typeface="Helvetic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066800"/>
            <a:ext cx="7772400" cy="5029200"/>
          </a:xfrm>
          <a:ln>
            <a:noFill/>
          </a:ln>
        </p:spPr>
        <p:txBody>
          <a:bodyPr/>
          <a:lstStyle>
            <a:lvl1pPr marL="0" indent="0">
              <a:buSzPct val="130000"/>
              <a:buNone/>
              <a:defRPr sz="1600" b="0">
                <a:solidFill>
                  <a:srgbClr val="0000CC"/>
                </a:solidFill>
                <a:latin typeface="Helvetica" pitchFamily="34" charset="0"/>
                <a:ea typeface="Arial Unicode MS" pitchFamily="34" charset="-128"/>
                <a:cs typeface="Helvetica" pitchFamily="34" charset="0"/>
              </a:defRPr>
            </a:lvl1pPr>
            <a:lvl2pPr marL="457200" indent="0">
              <a:spcBef>
                <a:spcPts val="600"/>
              </a:spcBef>
              <a:buFont typeface="Arial" pitchFamily="34" charset="0"/>
              <a:buNone/>
              <a:defRPr sz="1600" b="0">
                <a:solidFill>
                  <a:srgbClr val="009900"/>
                </a:solidFill>
                <a:latin typeface="Helvetica" pitchFamily="34" charset="0"/>
                <a:ea typeface="Arial Unicode MS" pitchFamily="34" charset="-128"/>
                <a:cs typeface="Helvetica" pitchFamily="34" charset="0"/>
              </a:defRPr>
            </a:lvl2pPr>
            <a:lvl3pPr marL="914400" indent="0">
              <a:buNone/>
              <a:defRPr sz="1600" b="0">
                <a:solidFill>
                  <a:srgbClr val="FF0000"/>
                </a:solidFill>
                <a:latin typeface="Helvetica" pitchFamily="34" charset="0"/>
                <a:ea typeface="Arial Unicode MS" pitchFamily="34" charset="-128"/>
                <a:cs typeface="Helvetica" pitchFamily="34" charset="0"/>
              </a:defRPr>
            </a:lvl3pPr>
            <a:lvl4pPr marL="1371600" indent="0">
              <a:buNone/>
              <a:defRPr sz="1600" b="0">
                <a:latin typeface="Helvetica" pitchFamily="34" charset="0"/>
                <a:ea typeface="Arial Unicode MS" pitchFamily="34" charset="-128"/>
                <a:cs typeface="Helvetica" pitchFamily="34" charset="0"/>
              </a:defRPr>
            </a:lvl4pPr>
            <a:lvl5pPr marL="1828800" indent="0">
              <a:buNone/>
              <a:defRPr sz="1600" b="0">
                <a:latin typeface="Helvetica" pitchFamily="34" charset="0"/>
                <a:ea typeface="Arial Unicode MS" pitchFamily="34" charset="-128"/>
                <a:cs typeface="Helvetic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763000" y="6629400"/>
            <a:ext cx="381000" cy="228600"/>
          </a:xfrm>
          <a:ln/>
        </p:spPr>
        <p:txBody>
          <a:bodyPr/>
          <a:lstStyle>
            <a:lvl1pPr>
              <a:defRPr sz="800">
                <a:latin typeface="+mj-lt"/>
              </a:defRPr>
            </a:lvl1pPr>
          </a:lstStyle>
          <a:p>
            <a:pPr>
              <a:defRPr/>
            </a:pPr>
            <a:fld id="{F675ADD7-E719-4B2E-A13C-C5B79783E153}" type="slidenum">
              <a:rPr lang="en-US" smtClean="0"/>
              <a:pPr>
                <a:defRPr/>
              </a:pPr>
              <a:t>‹N°›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7974A4-0B98-498A-96E6-2E32AD510FB1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1400" b="1">
              <a:solidFill>
                <a:schemeClr val="hlink"/>
              </a:solidFill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0"/>
            <a:ext cx="7620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066800"/>
            <a:ext cx="77724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86800" y="6647506"/>
            <a:ext cx="493411" cy="286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i="0">
                <a:latin typeface="+mj-lt"/>
              </a:defRPr>
            </a:lvl1pPr>
          </a:lstStyle>
          <a:p>
            <a:pPr>
              <a:defRPr/>
            </a:pPr>
            <a:fld id="{501081E3-7EEE-4643-9CDE-A21958791BC1}" type="slidenum">
              <a:rPr lang="en-US" smtClean="0"/>
              <a:pPr>
                <a:defRPr/>
              </a:pPr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699" r:id="rId2"/>
    <p:sldLayoutId id="2147483703" r:id="rId3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FF0000"/>
          </a:solidFill>
          <a:latin typeface="+mj-lt"/>
          <a:ea typeface="Tahoma" pitchFamily="34" charset="0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Tahoma" pitchFamily="34" charset="0"/>
        </a:defRPr>
      </a:lvl9pPr>
    </p:titleStyle>
    <p:bodyStyle>
      <a:lvl1pPr marL="0" indent="0" algn="l" rtl="0" eaLnBrk="0" fontAlgn="base" hangingPunct="0">
        <a:spcBef>
          <a:spcPct val="20000"/>
        </a:spcBef>
        <a:spcAft>
          <a:spcPct val="0"/>
        </a:spcAft>
        <a:buNone/>
        <a:defRPr sz="1600" b="0">
          <a:solidFill>
            <a:srgbClr val="0000CC"/>
          </a:solidFill>
          <a:latin typeface="+mj-lt"/>
          <a:ea typeface="Tahoma" pitchFamily="34" charset="0"/>
          <a:cs typeface="Tahoma" pitchFamily="34" charset="0"/>
        </a:defRPr>
      </a:lvl1pPr>
      <a:lvl2pPr marL="457200" indent="0" algn="l" rtl="0" eaLnBrk="0" fontAlgn="base" hangingPunct="0">
        <a:spcBef>
          <a:spcPct val="20000"/>
        </a:spcBef>
        <a:spcAft>
          <a:spcPct val="0"/>
        </a:spcAft>
        <a:buNone/>
        <a:defRPr sz="1600" b="0">
          <a:solidFill>
            <a:srgbClr val="009900"/>
          </a:solidFill>
          <a:latin typeface="+mj-lt"/>
          <a:ea typeface="Tahoma" pitchFamily="34" charset="0"/>
          <a:cs typeface="Tahoma" pitchFamily="34" charset="0"/>
        </a:defRPr>
      </a:lvl2pPr>
      <a:lvl3pPr marL="914400" indent="0" algn="l" rtl="0" eaLnBrk="0" fontAlgn="base" hangingPunct="0">
        <a:spcBef>
          <a:spcPct val="20000"/>
        </a:spcBef>
        <a:spcAft>
          <a:spcPct val="0"/>
        </a:spcAft>
        <a:buNone/>
        <a:defRPr sz="1600" b="0">
          <a:solidFill>
            <a:srgbClr val="FF0000"/>
          </a:solidFill>
          <a:latin typeface="+mj-lt"/>
          <a:ea typeface="Tahoma" pitchFamily="34" charset="0"/>
          <a:cs typeface="Tahoma" pitchFamily="34" charset="0"/>
        </a:defRPr>
      </a:lvl3pPr>
      <a:lvl4pPr marL="1371600" indent="0" algn="l" rtl="0" eaLnBrk="0" fontAlgn="base" hangingPunct="0">
        <a:spcBef>
          <a:spcPct val="20000"/>
        </a:spcBef>
        <a:spcAft>
          <a:spcPct val="0"/>
        </a:spcAft>
        <a:buNone/>
        <a:defRPr sz="1600" b="0">
          <a:solidFill>
            <a:srgbClr val="FF3300"/>
          </a:solidFill>
          <a:latin typeface="+mj-lt"/>
          <a:ea typeface="Tahoma" pitchFamily="34" charset="0"/>
          <a:cs typeface="Tahoma" pitchFamily="34" charset="0"/>
        </a:defRPr>
      </a:lvl4pPr>
      <a:lvl5pPr marL="1828800" indent="0" algn="l" rtl="0" eaLnBrk="0" fontAlgn="base" hangingPunct="0">
        <a:spcBef>
          <a:spcPct val="20000"/>
        </a:spcBef>
        <a:spcAft>
          <a:spcPct val="0"/>
        </a:spcAft>
        <a:buNone/>
        <a:defRPr sz="1600" b="0">
          <a:solidFill>
            <a:srgbClr val="FF3300"/>
          </a:solidFill>
          <a:latin typeface="+mj-lt"/>
          <a:ea typeface="Tahoma" pitchFamily="34" charset="0"/>
          <a:cs typeface="Tahoma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 b="1">
          <a:solidFill>
            <a:srgbClr val="FF3300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 b="1">
          <a:solidFill>
            <a:srgbClr val="FF3300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 b="1">
          <a:solidFill>
            <a:srgbClr val="FF3300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 b="1">
          <a:solidFill>
            <a:srgbClr val="FF33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81150" y="-40944"/>
            <a:ext cx="7562850" cy="685800"/>
          </a:xfrm>
        </p:spPr>
        <p:txBody>
          <a:bodyPr/>
          <a:lstStyle/>
          <a:p>
            <a:r>
              <a:rPr lang="fr-FR" sz="2400" dirty="0" smtClean="0"/>
              <a:t>LPSC  Grenoble     </a:t>
            </a:r>
            <a:r>
              <a:rPr lang="fr-FR" sz="1800" dirty="0" smtClean="0"/>
              <a:t>(contact F. Malek)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990600"/>
            <a:ext cx="7772400" cy="5562600"/>
          </a:xfrm>
        </p:spPr>
        <p:txBody>
          <a:bodyPr/>
          <a:lstStyle/>
          <a:p>
            <a:r>
              <a:rPr lang="fr-FR" spc="-1" dirty="0" err="1">
                <a:latin typeface="+mj-lt"/>
                <a:ea typeface="Arial Unicode MS"/>
              </a:rPr>
              <a:t>Physicists</a:t>
            </a:r>
            <a:r>
              <a:rPr lang="fr-FR" dirty="0" smtClean="0">
                <a:latin typeface="+mj-lt"/>
              </a:rPr>
              <a:t> </a:t>
            </a:r>
            <a:r>
              <a:rPr lang="fr-FR" dirty="0" err="1" smtClean="0">
                <a:latin typeface="+mj-lt"/>
              </a:rPr>
              <a:t>involved</a:t>
            </a:r>
            <a:r>
              <a:rPr lang="fr-FR" dirty="0" smtClean="0">
                <a:latin typeface="+mj-lt"/>
              </a:rPr>
              <a:t> :  </a:t>
            </a:r>
            <a:r>
              <a:rPr lang="fr-FR" dirty="0" smtClean="0">
                <a:solidFill>
                  <a:schemeClr val="tx1"/>
                </a:solidFill>
                <a:latin typeface="+mj-lt"/>
              </a:rPr>
              <a:t>F. Malek (ATLAS), A. </a:t>
            </a:r>
            <a:r>
              <a:rPr lang="fr-FR" dirty="0" err="1" smtClean="0">
                <a:solidFill>
                  <a:schemeClr val="tx1"/>
                </a:solidFill>
                <a:latin typeface="+mj-lt"/>
              </a:rPr>
              <a:t>Lucotte</a:t>
            </a:r>
            <a:r>
              <a:rPr lang="fr-FR" dirty="0" smtClean="0">
                <a:solidFill>
                  <a:schemeClr val="tx1"/>
                </a:solidFill>
                <a:latin typeface="+mj-lt"/>
              </a:rPr>
              <a:t> (ATLAS</a:t>
            </a:r>
            <a:r>
              <a:rPr lang="fr-FR" dirty="0" smtClean="0">
                <a:solidFill>
                  <a:schemeClr val="tx1"/>
                </a:solidFill>
                <a:latin typeface="+mj-lt"/>
              </a:rPr>
              <a:t>)*</a:t>
            </a:r>
            <a:r>
              <a:rPr lang="fr-FR" dirty="0" smtClean="0">
                <a:latin typeface="+mj-lt"/>
              </a:rPr>
              <a:t> </a:t>
            </a:r>
            <a:endParaRPr lang="fr-FR" dirty="0" smtClean="0">
              <a:latin typeface="+mj-lt"/>
            </a:endParaRPr>
          </a:p>
          <a:p>
            <a:endParaRPr lang="fr-FR" dirty="0" smtClean="0">
              <a:latin typeface="+mj-lt"/>
            </a:endParaRPr>
          </a:p>
          <a:p>
            <a:r>
              <a:rPr lang="fr-FR" dirty="0" smtClean="0">
                <a:latin typeface="+mj-lt"/>
              </a:rPr>
              <a:t>Future </a:t>
            </a:r>
            <a:r>
              <a:rPr lang="fr-FR" dirty="0" err="1" smtClean="0">
                <a:latin typeface="+mj-lt"/>
              </a:rPr>
              <a:t>Activities</a:t>
            </a:r>
            <a:endParaRPr lang="fr-FR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err="1" smtClean="0">
                <a:solidFill>
                  <a:schemeClr val="tx1"/>
                </a:solidFill>
                <a:latin typeface="+mj-lt"/>
              </a:rPr>
              <a:t>Involvement</a:t>
            </a:r>
            <a:r>
              <a:rPr lang="fr-FR" dirty="0" smtClean="0">
                <a:solidFill>
                  <a:schemeClr val="tx1"/>
                </a:solidFill>
                <a:latin typeface="+mj-lt"/>
              </a:rPr>
              <a:t> in the simulation of the </a:t>
            </a:r>
            <a:r>
              <a:rPr lang="fr-FR" dirty="0" err="1" smtClean="0">
                <a:solidFill>
                  <a:schemeClr val="tx1"/>
                </a:solidFill>
                <a:latin typeface="+mj-lt"/>
              </a:rPr>
              <a:t>physics</a:t>
            </a:r>
            <a:r>
              <a:rPr lang="fr-FR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fr-FR" dirty="0" err="1" smtClean="0">
                <a:solidFill>
                  <a:schemeClr val="tx1"/>
                </a:solidFill>
                <a:latin typeface="+mj-lt"/>
              </a:rPr>
              <a:t>processes</a:t>
            </a:r>
            <a:endParaRPr lang="fr-FR" dirty="0">
              <a:solidFill>
                <a:schemeClr val="tx1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Implication </a:t>
            </a:r>
            <a:r>
              <a:rPr lang="en-US" dirty="0">
                <a:solidFill>
                  <a:schemeClr val="tx1"/>
                </a:solidFill>
              </a:rPr>
              <a:t>in Calorimetry R&amp;Ds and </a:t>
            </a:r>
            <a:r>
              <a:rPr lang="en-US" dirty="0" smtClean="0">
                <a:solidFill>
                  <a:schemeClr val="tx1"/>
                </a:solidFill>
              </a:rPr>
              <a:t>building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Possibly PhD on both ATLAS and FCC activities</a:t>
            </a:r>
          </a:p>
          <a:p>
            <a:endParaRPr lang="fr-FR" dirty="0" smtClean="0">
              <a:latin typeface="+mj-lt"/>
            </a:endParaRPr>
          </a:p>
          <a:p>
            <a:r>
              <a:rPr lang="fr-FR" dirty="0" err="1" smtClean="0">
                <a:latin typeface="+mj-lt"/>
              </a:rPr>
              <a:t>Physics</a:t>
            </a:r>
            <a:r>
              <a:rPr lang="fr-FR" dirty="0" smtClean="0">
                <a:latin typeface="+mj-lt"/>
              </a:rPr>
              <a:t> </a:t>
            </a:r>
            <a:r>
              <a:rPr lang="fr-FR" dirty="0" err="1" smtClean="0">
                <a:latin typeface="+mj-lt"/>
              </a:rPr>
              <a:t>interest</a:t>
            </a:r>
            <a:endParaRPr lang="fr-FR" dirty="0" smtClean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EW </a:t>
            </a:r>
            <a:r>
              <a:rPr lang="en-US" dirty="0">
                <a:solidFill>
                  <a:schemeClr val="tx1"/>
                </a:solidFill>
              </a:rPr>
              <a:t>Observables precision measurement (@</a:t>
            </a:r>
            <a:r>
              <a:rPr lang="en-US" dirty="0" err="1">
                <a:solidFill>
                  <a:schemeClr val="tx1"/>
                </a:solidFill>
              </a:rPr>
              <a:t>TeraZ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physics)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Key </a:t>
            </a:r>
            <a:r>
              <a:rPr lang="en-US" dirty="0">
                <a:solidFill>
                  <a:schemeClr val="tx1"/>
                </a:solidFill>
              </a:rPr>
              <a:t>properties of the Top </a:t>
            </a:r>
            <a:endParaRPr lang="en-US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High-precision </a:t>
            </a:r>
            <a:r>
              <a:rPr lang="en-US" dirty="0">
                <a:solidFill>
                  <a:schemeClr val="tx1"/>
                </a:solidFill>
              </a:rPr>
              <a:t>Higgs physics </a:t>
            </a:r>
            <a:endParaRPr lang="en-US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Discovery </a:t>
            </a:r>
            <a:r>
              <a:rPr lang="en-US" dirty="0">
                <a:solidFill>
                  <a:schemeClr val="tx1"/>
                </a:solidFill>
              </a:rPr>
              <a:t>potential in direct searches of dark matter. </a:t>
            </a:r>
            <a:endParaRPr lang="en-US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  <a:latin typeface="+mj-lt"/>
            </a:endParaRPr>
          </a:p>
          <a:p>
            <a:r>
              <a:rPr lang="en-US" dirty="0"/>
              <a:t>Future R&amp; D on calorimetry </a:t>
            </a:r>
            <a:endParaRPr lang="fr-FR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Mechanics </a:t>
            </a:r>
            <a:r>
              <a:rPr lang="en-US" dirty="0">
                <a:solidFill>
                  <a:schemeClr val="tx1"/>
                </a:solidFill>
              </a:rPr>
              <a:t>structures and materials, Cooling, Electronics</a:t>
            </a:r>
          </a:p>
          <a:p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LPSC 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was 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involved in R&amp;D detector on calorimeter in the CALICE project</a:t>
            </a:r>
            <a:r>
              <a:rPr lang="en-US" dirty="0">
                <a:latin typeface="+mj-lt"/>
              </a:rPr>
              <a:t>. </a:t>
            </a:r>
          </a:p>
          <a:p>
            <a:endParaRPr lang="fr-FR" dirty="0">
              <a:latin typeface="+mj-lt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675ADD7-E719-4B2E-A13C-C5B79783E153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550238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Depuis Mai 2020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  <a:p>
            <a:r>
              <a:rPr lang="fr-FR" dirty="0" smtClean="0"/>
              <a:t>Aucun soutien stratégique du labo. Ça reste indéfini et loin des préoccupations. Activité inexistante officiellement.</a:t>
            </a:r>
          </a:p>
          <a:p>
            <a:endParaRPr lang="fr-FR" dirty="0"/>
          </a:p>
          <a:p>
            <a:endParaRPr lang="fr-FR" dirty="0" smtClean="0"/>
          </a:p>
          <a:p>
            <a:r>
              <a:rPr lang="fr-FR" dirty="0" smtClean="0"/>
              <a:t>Demande DIALOG 2021: 2000 euros</a:t>
            </a:r>
            <a:endParaRPr lang="fr-FR" dirty="0"/>
          </a:p>
          <a:p>
            <a:r>
              <a:rPr lang="fr-FR" dirty="0" smtClean="0"/>
              <a:t>Demande RH: Bourse de thèse FCC/ATLAS</a:t>
            </a:r>
          </a:p>
          <a:p>
            <a:r>
              <a:rPr lang="fr-FR" dirty="0" smtClean="0"/>
              <a:t>Sujet potentiel: </a:t>
            </a:r>
            <a:r>
              <a:rPr lang="fr-FR" dirty="0"/>
              <a:t>Une </a:t>
            </a:r>
            <a:r>
              <a:rPr lang="fr-FR" dirty="0" smtClean="0"/>
              <a:t>étude </a:t>
            </a:r>
            <a:r>
              <a:rPr lang="fr-FR" dirty="0"/>
              <a:t>par simulation de la </a:t>
            </a:r>
            <a:r>
              <a:rPr lang="fr-FR" dirty="0" smtClean="0"/>
              <a:t>précision </a:t>
            </a:r>
            <a:r>
              <a:rPr lang="fr-FR" dirty="0"/>
              <a:t>de la production du </a:t>
            </a:r>
            <a:r>
              <a:rPr lang="fr-FR" dirty="0" err="1"/>
              <a:t>Higgs</a:t>
            </a:r>
            <a:r>
              <a:rPr lang="fr-FR" dirty="0"/>
              <a:t> et des </a:t>
            </a:r>
            <a:r>
              <a:rPr lang="fr-FR" dirty="0" smtClean="0"/>
              <a:t>performances des détecteurs </a:t>
            </a:r>
            <a:r>
              <a:rPr lang="fr-FR" dirty="0"/>
              <a:t>proposes au </a:t>
            </a:r>
            <a:r>
              <a:rPr lang="fr-FR" dirty="0" err="1"/>
              <a:t>FCCee</a:t>
            </a:r>
            <a:r>
              <a:rPr lang="fr-FR" dirty="0"/>
              <a:t> est </a:t>
            </a:r>
            <a:r>
              <a:rPr lang="fr-FR" dirty="0" smtClean="0"/>
              <a:t>envisagée </a:t>
            </a:r>
            <a:r>
              <a:rPr lang="fr-FR" dirty="0"/>
              <a:t>sous forme d'une </a:t>
            </a:r>
            <a:r>
              <a:rPr lang="fr-FR" dirty="0" smtClean="0"/>
              <a:t>thèse </a:t>
            </a:r>
            <a:r>
              <a:rPr lang="fr-FR" dirty="0"/>
              <a:t>a partir de 2021 si </a:t>
            </a:r>
            <a:r>
              <a:rPr lang="fr-FR" dirty="0" smtClean="0"/>
              <a:t>les financements </a:t>
            </a:r>
            <a:r>
              <a:rPr lang="fr-FR" dirty="0"/>
              <a:t>sont </a:t>
            </a:r>
            <a:r>
              <a:rPr lang="fr-FR" dirty="0" smtClean="0"/>
              <a:t>trouvés</a:t>
            </a:r>
            <a:r>
              <a:rPr lang="fr-FR" dirty="0"/>
              <a:t>. En </a:t>
            </a:r>
            <a:r>
              <a:rPr lang="fr-FR" dirty="0" smtClean="0"/>
              <a:t>parallèle, </a:t>
            </a:r>
            <a:r>
              <a:rPr lang="fr-FR" dirty="0"/>
              <a:t>une partie de la </a:t>
            </a:r>
            <a:r>
              <a:rPr lang="fr-FR" dirty="0" smtClean="0"/>
              <a:t>thèse s'effectuera </a:t>
            </a:r>
            <a:r>
              <a:rPr lang="fr-FR" dirty="0"/>
              <a:t>sur le </a:t>
            </a:r>
            <a:r>
              <a:rPr lang="fr-FR" dirty="0" smtClean="0"/>
              <a:t>« même » sujet avec </a:t>
            </a:r>
            <a:r>
              <a:rPr lang="fr-FR" dirty="0"/>
              <a:t>les </a:t>
            </a:r>
            <a:r>
              <a:rPr lang="fr-FR" dirty="0" smtClean="0"/>
              <a:t>données </a:t>
            </a:r>
            <a:r>
              <a:rPr lang="fr-FR" dirty="0"/>
              <a:t>du </a:t>
            </a:r>
            <a:r>
              <a:rPr lang="fr-FR" dirty="0" err="1"/>
              <a:t>run</a:t>
            </a:r>
            <a:r>
              <a:rPr lang="fr-FR" dirty="0"/>
              <a:t> 3 du LHC dans </a:t>
            </a:r>
            <a:r>
              <a:rPr lang="fr-FR" dirty="0" smtClean="0"/>
              <a:t>l’</a:t>
            </a:r>
            <a:r>
              <a:rPr lang="fr-FR" dirty="0" err="1" smtClean="0"/>
              <a:t>éxperience</a:t>
            </a:r>
            <a:r>
              <a:rPr lang="fr-FR" dirty="0" smtClean="0"/>
              <a:t> </a:t>
            </a:r>
            <a:r>
              <a:rPr lang="fr-FR" dirty="0"/>
              <a:t>ATLAS, par exemple avec </a:t>
            </a:r>
            <a:r>
              <a:rPr lang="fr-FR" dirty="0" smtClean="0"/>
              <a:t>l’étude </a:t>
            </a:r>
            <a:r>
              <a:rPr lang="fr-FR" dirty="0"/>
              <a:t>du </a:t>
            </a:r>
            <a:r>
              <a:rPr lang="fr-FR" dirty="0" smtClean="0"/>
              <a:t>canal VBF </a:t>
            </a:r>
            <a:r>
              <a:rPr lang="fr-FR" dirty="0"/>
              <a:t>H-invisible</a:t>
            </a:r>
            <a:r>
              <a:rPr lang="fr-FR" dirty="0" smtClean="0"/>
              <a:t>.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675ADD7-E719-4B2E-A13C-C5B79783E153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37402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que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1800" i="0" dirty="0" err="1" smtClean="0">
            <a:latin typeface="+mj-lt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348551</TotalTime>
  <Words>214</Words>
  <Application>Microsoft Office PowerPoint</Application>
  <PresentationFormat>Affichage à l'écran (4:3)</PresentationFormat>
  <Paragraphs>28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Arial Unicode MS</vt:lpstr>
      <vt:lpstr>Helvetica</vt:lpstr>
      <vt:lpstr>Tahoma</vt:lpstr>
      <vt:lpstr>Times New Roman</vt:lpstr>
      <vt:lpstr>Default Design</vt:lpstr>
      <vt:lpstr>LPSC  Grenoble     (contact F. Malek)  </vt:lpstr>
      <vt:lpstr>Depuis Mai 2020</vt:lpstr>
    </vt:vector>
  </TitlesOfParts>
  <Company>LPNHE-Paris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Higgs-Moriond-EW</dc:title>
  <dc:creator>Gregorio Bernardi</dc:creator>
  <cp:lastModifiedBy>Fairouz Ohlsson-Malek</cp:lastModifiedBy>
  <cp:revision>2536</cp:revision>
  <cp:lastPrinted>2020-04-17T12:52:34Z</cp:lastPrinted>
  <dcterms:created xsi:type="dcterms:W3CDTF">1999-01-05T17:13:25Z</dcterms:created>
  <dcterms:modified xsi:type="dcterms:W3CDTF">2020-09-21T06:41:39Z</dcterms:modified>
</cp:coreProperties>
</file>