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303" r:id="rId4"/>
    <p:sldId id="304" r:id="rId5"/>
    <p:sldId id="324" r:id="rId6"/>
    <p:sldId id="325" r:id="rId7"/>
    <p:sldId id="313" r:id="rId8"/>
    <p:sldId id="271" r:id="rId9"/>
    <p:sldId id="326" r:id="rId10"/>
    <p:sldId id="314" r:id="rId11"/>
    <p:sldId id="315" r:id="rId12"/>
    <p:sldId id="335" r:id="rId13"/>
    <p:sldId id="336" r:id="rId14"/>
    <p:sldId id="319" r:id="rId15"/>
    <p:sldId id="327" r:id="rId16"/>
    <p:sldId id="328" r:id="rId17"/>
    <p:sldId id="330" r:id="rId18"/>
    <p:sldId id="331" r:id="rId19"/>
    <p:sldId id="332" r:id="rId20"/>
    <p:sldId id="337" r:id="rId21"/>
    <p:sldId id="338" r:id="rId22"/>
    <p:sldId id="32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70" autoAdjust="0"/>
  </p:normalViewPr>
  <p:slideViewPr>
    <p:cSldViewPr snapToGrid="0">
      <p:cViewPr varScale="1">
        <p:scale>
          <a:sx n="73" d="100"/>
          <a:sy n="73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A40A0-5DC8-4F67-A564-E98F341EF270}" type="datetimeFigureOut">
              <a:rPr lang="fr-FR" smtClean="0"/>
              <a:t>27/11/2020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8C092-6BF4-44A7-8A7A-DC8F0D6C52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19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8C092-6BF4-44A7-8A7A-DC8F0D6C521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35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P2IO - Comité des Tutelles – 6 juillet 2018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677A-7C9E-4E7C-A225-EFFECEF41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40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P2IO - Comité des Tutelles – 6 juillet 2018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677A-7C9E-4E7C-A225-EFFECEF41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04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P2IO - Comité des Tutelles – 6 juillet 2018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677A-7C9E-4E7C-A225-EFFECEF41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82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P2IO - Comité des Tutelles – 6 juillet 2018</a:t>
            </a:r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1170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5496" y="72008"/>
            <a:ext cx="971600" cy="1196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smtClean="0"/>
              <a:t>P2IO - Comité des Tutelles – 6 juillet 2018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2F2903-BC10-4FF3-97A7-BA16F58B6703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400" b="1"/>
            </a:lvl1pPr>
            <a:lvl2pPr>
              <a:defRPr sz="2000" i="1"/>
            </a:lvl2pPr>
            <a:lvl3pPr>
              <a:defRPr sz="2000"/>
            </a:lvl3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lang="fr-FR" dirty="0" smtClean="0"/>
              <a:t>Deuxième niveau</a:t>
            </a:r>
          </a:p>
          <a:p>
            <a:pPr lvl="2" eaLnBrk="1" latinLnBrk="0" hangingPunct="1"/>
            <a:r>
              <a:rPr lang="fr-FR" dirty="0" smtClean="0"/>
              <a:t>Troisième niveau</a:t>
            </a:r>
          </a:p>
          <a:p>
            <a:pPr lvl="3" eaLnBrk="1" latinLnBrk="0" hangingPunct="1"/>
            <a:r>
              <a:rPr lang="fr-FR" dirty="0" smtClean="0"/>
              <a:t>Quatrième niveau</a:t>
            </a:r>
          </a:p>
          <a:p>
            <a:pPr lvl="4" eaLnBrk="1" latinLnBrk="0" hangingPunct="1"/>
            <a:r>
              <a:rPr lang="fr-FR" dirty="0" smtClean="0"/>
              <a:t>Cinquième niveau</a:t>
            </a:r>
            <a:endParaRPr kumimoji="0" lang="en-US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259632" y="260648"/>
            <a:ext cx="8028384" cy="9906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pic>
        <p:nvPicPr>
          <p:cNvPr id="11" name="Image 23" descr="logo_P2i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6218238"/>
            <a:ext cx="11398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7395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P2IO - Comité des Tutelles – 6 juillet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589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fr-FR" smtClean="0"/>
              <a:t>P2IO - Comité des Tutelles – 6 juillet 2018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840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kumimoji="0" lang="fr-FR" smtClean="0"/>
              <a:t>P2IO - Comité des Tutelles – 6 juillet 2018</a:t>
            </a:r>
            <a:endParaRPr kumimoji="0" lang="en-US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4886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P2IO - Comité des Tutelles – 6 juillet 2018</a:t>
            </a:r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2515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P2IO - Comité des Tutelles – 6 juillet 2018</a:t>
            </a:r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1329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P2IO - Comité des Tutelles – 6 juillet 2018</a:t>
            </a:r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073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P2IO - Comité des Tutelles – 6 juillet 2018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677A-7C9E-4E7C-A225-EFFECEF41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439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kumimoji="0" lang="fr-FR" smtClean="0"/>
              <a:t>P2IO - Comité des Tutelles – 6 juillet 2018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05508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fr-FR" smtClean="0"/>
              <a:t>P2IO - Comité des Tutelles – 6 juillet 2018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43101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fr-FR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kumimoji="0" lang="fr-FR" smtClean="0"/>
              <a:t>P2IO - Comité des Tutelles – 6 juillet 2018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210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P2IO - Comité des Tutelles – 6 juillet 2018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677A-7C9E-4E7C-A225-EFFECEF41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5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P2IO - Comité des Tutelles – 6 juillet 2018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677A-7C9E-4E7C-A225-EFFECEF41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265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P2IO - Comité des Tutelles – 6 juillet 2018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677A-7C9E-4E7C-A225-EFFECEF41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28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P2IO - Comité des Tutelles – 6 juillet 2018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677A-7C9E-4E7C-A225-EFFECEF41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51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P2IO - Comité des Tutelles – 6 juillet 2018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677A-7C9E-4E7C-A225-EFFECEF41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78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P2IO - Comité des Tutelles – 6 juillet 2018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677A-7C9E-4E7C-A225-EFFECEF41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68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P2IO - Comité des Tutelles – 6 juillet 2018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A677A-7C9E-4E7C-A225-EFFECEF41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77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P2IO - Comité des Tutelles – 6 juillet 2018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A677A-7C9E-4E7C-A225-EFFECEF418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45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>
              <a:latin typeface="Times New Roman" pitchFamily="18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r>
              <a:rPr kumimoji="0" lang="fr-FR" sz="1400" smtClean="0">
                <a:solidFill>
                  <a:schemeClr val="tx2"/>
                </a:solidFill>
              </a:rPr>
              <a:t>P2IO - Comité des Tutelles – 6 juillet 2018</a:t>
            </a:r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‹N°›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pic>
        <p:nvPicPr>
          <p:cNvPr id="10" name="Picture 4" descr="class-fondblanc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0" y="42863"/>
            <a:ext cx="800100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036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ersite-paris-saclay.fr/en/2020-astroparticle-symposium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325" y="3501298"/>
            <a:ext cx="7550433" cy="2387600"/>
          </a:xfrm>
        </p:spPr>
        <p:txBody>
          <a:bodyPr/>
          <a:lstStyle/>
          <a:p>
            <a:r>
              <a:rPr lang="fr-FR" sz="2800" b="1" kern="10" cap="all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P2IO : Bilan 2020 et perspectives</a:t>
            </a:r>
            <a:br>
              <a:rPr lang="fr-FR" sz="2800" b="1" kern="10" cap="all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</a:br>
            <a:r>
              <a:rPr lang="fr-FR" sz="2800" b="1" kern="10" cap="all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 </a:t>
            </a:r>
            <a:br>
              <a:rPr lang="fr-FR" sz="2800" b="1" kern="10" cap="all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</a:br>
            <a:r>
              <a:rPr lang="fr-FR" sz="2800" b="1" kern="10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/>
            </a:r>
            <a:br>
              <a:rPr lang="fr-FR" sz="2800" b="1" kern="10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</a:br>
            <a:r>
              <a:rPr lang="fr-FR" sz="2000" b="1" kern="10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Sylvie </a:t>
            </a:r>
            <a:r>
              <a:rPr lang="fr-FR" sz="2000" b="1" kern="10" cap="all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Leray, Bruno </a:t>
            </a:r>
            <a:r>
              <a:rPr lang="fr-FR" sz="2000" b="1" kern="10" cap="all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Espagnon</a:t>
            </a:r>
            <a:r>
              <a:rPr lang="fr-FR" sz="2000" b="1" kern="10" cap="all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/>
              </a:rPr>
              <a:t> et Anne-Laure Pelé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640" y="3348116"/>
            <a:ext cx="1254033" cy="56561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673" y="3350546"/>
            <a:ext cx="681583" cy="6122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27" y="173726"/>
            <a:ext cx="8699746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44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5216" y="214928"/>
            <a:ext cx="8184208" cy="990600"/>
          </a:xfrm>
        </p:spPr>
        <p:txBody>
          <a:bodyPr/>
          <a:lstStyle/>
          <a:p>
            <a:r>
              <a:rPr lang="fr-FR" sz="3200" dirty="0" smtClean="0"/>
              <a:t>Appels </a:t>
            </a:r>
            <a:r>
              <a:rPr lang="fr-FR" sz="3200" dirty="0"/>
              <a:t>Emilie du </a:t>
            </a:r>
            <a:r>
              <a:rPr lang="fr-FR" sz="3200" dirty="0" smtClean="0"/>
              <a:t>Châtelet</a:t>
            </a:r>
            <a:endParaRPr lang="fr-FR" sz="3200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Labex – 27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novembre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85217" y="1474513"/>
            <a:ext cx="8184208" cy="5018362"/>
          </a:xfrm>
        </p:spPr>
        <p:txBody>
          <a:bodyPr>
            <a:no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Les financements non utilisés pour événements prévus en 2020 peuvent être conservés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Appel mai 2020 repoussé en septembre suite à la situation liée à la COVID-19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: </a:t>
            </a:r>
            <a:r>
              <a:rPr lang="fr-FR" dirty="0" smtClean="0">
                <a:solidFill>
                  <a:schemeClr val="accent2"/>
                </a:solidFill>
              </a:rPr>
              <a:t>38,5 k€ accordés sur 57 k€ demandés</a:t>
            </a:r>
          </a:p>
          <a:p>
            <a:endParaRPr lang="fr-FR" dirty="0">
              <a:solidFill>
                <a:schemeClr val="accent2"/>
              </a:solidFill>
            </a:endParaRPr>
          </a:p>
          <a:p>
            <a:endParaRPr lang="fr-FR" dirty="0" smtClean="0">
              <a:solidFill>
                <a:schemeClr val="accent2"/>
              </a:solidFill>
            </a:endParaRPr>
          </a:p>
          <a:p>
            <a:endParaRPr lang="fr-FR" dirty="0">
              <a:solidFill>
                <a:schemeClr val="accent2"/>
              </a:solidFill>
            </a:endParaRPr>
          </a:p>
          <a:p>
            <a:endParaRPr lang="fr-FR" dirty="0" smtClean="0">
              <a:solidFill>
                <a:schemeClr val="accent2"/>
              </a:solidFill>
            </a:endParaRPr>
          </a:p>
          <a:p>
            <a:endParaRPr lang="fr-FR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fr-FR" sz="500" dirty="0" smtClean="0">
              <a:solidFill>
                <a:schemeClr val="accent2"/>
              </a:solidFill>
            </a:endParaRPr>
          </a:p>
          <a:p>
            <a:r>
              <a:rPr lang="fr-FR" dirty="0" smtClean="0">
                <a:solidFill>
                  <a:schemeClr val="tx2"/>
                </a:solidFill>
              </a:rPr>
              <a:t>Prochain appel : </a:t>
            </a:r>
            <a:r>
              <a:rPr lang="fr-FR" dirty="0" smtClean="0">
                <a:solidFill>
                  <a:schemeClr val="accent2"/>
                </a:solidFill>
              </a:rPr>
              <a:t>début 2021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82" y="3155206"/>
            <a:ext cx="8677276" cy="28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2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9E33-B620-47F9-BB04-8846C2A5AFC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559621"/>
            <a:ext cx="8172626" cy="464585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dirty="0">
                <a:solidFill>
                  <a:srgbClr val="775F55"/>
                </a:solidFill>
              </a:rPr>
              <a:t>P</a:t>
            </a:r>
            <a:r>
              <a:rPr lang="fr-FR" dirty="0" smtClean="0">
                <a:solidFill>
                  <a:srgbClr val="775F55"/>
                </a:solidFill>
              </a:rPr>
              <a:t>rojets ouvrant </a:t>
            </a:r>
            <a:r>
              <a:rPr lang="fr-FR" dirty="0">
                <a:solidFill>
                  <a:srgbClr val="775F55"/>
                </a:solidFill>
              </a:rPr>
              <a:t>vers de nouvelles </a:t>
            </a:r>
            <a:r>
              <a:rPr lang="fr-FR" dirty="0" smtClean="0">
                <a:solidFill>
                  <a:srgbClr val="775F55"/>
                </a:solidFill>
              </a:rPr>
              <a:t>activités ou applications</a:t>
            </a:r>
            <a:r>
              <a:rPr lang="fr-FR" dirty="0">
                <a:solidFill>
                  <a:srgbClr val="775F55"/>
                </a:solidFill>
              </a:rPr>
              <a:t>, des preuves de </a:t>
            </a:r>
            <a:r>
              <a:rPr lang="fr-FR" dirty="0" smtClean="0">
                <a:solidFill>
                  <a:srgbClr val="775F55"/>
                </a:solidFill>
              </a:rPr>
              <a:t>concept, avec un </a:t>
            </a:r>
            <a:r>
              <a:rPr lang="fr-FR" dirty="0">
                <a:solidFill>
                  <a:srgbClr val="775F55"/>
                </a:solidFill>
              </a:rPr>
              <a:t>fort caractère de nouveauté et/ou d’innovation.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dirty="0" smtClean="0">
                <a:solidFill>
                  <a:srgbClr val="775F55"/>
                </a:solidFill>
              </a:rPr>
              <a:t>Projets entre 20 et 150 k€ (financement de </a:t>
            </a:r>
            <a:r>
              <a:rPr lang="fr-FR" dirty="0">
                <a:solidFill>
                  <a:srgbClr val="775F55"/>
                </a:solidFill>
              </a:rPr>
              <a:t>matériel, prototypage, missions, actions de </a:t>
            </a:r>
            <a:r>
              <a:rPr lang="fr-FR" dirty="0" smtClean="0">
                <a:solidFill>
                  <a:srgbClr val="775F55"/>
                </a:solidFill>
              </a:rPr>
              <a:t>communication ou personnel)</a:t>
            </a:r>
            <a:endParaRPr lang="fr-FR" dirty="0">
              <a:solidFill>
                <a:srgbClr val="775F55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b="1" dirty="0">
                <a:solidFill>
                  <a:schemeClr val="accent2"/>
                </a:solidFill>
              </a:rPr>
              <a:t>B</a:t>
            </a:r>
            <a:r>
              <a:rPr lang="fr-FR" b="1" dirty="0" smtClean="0">
                <a:solidFill>
                  <a:schemeClr val="accent2"/>
                </a:solidFill>
              </a:rPr>
              <a:t>udget total : 500 k€</a:t>
            </a:r>
            <a:endParaRPr lang="fr-FR" dirty="0" smtClean="0">
              <a:solidFill>
                <a:srgbClr val="775F55"/>
              </a:solidFill>
            </a:endParaRPr>
          </a:p>
          <a:p>
            <a:pPr>
              <a:spcBef>
                <a:spcPts val="0"/>
              </a:spcBef>
            </a:pPr>
            <a:r>
              <a:rPr lang="fr-FR" dirty="0">
                <a:solidFill>
                  <a:srgbClr val="775F55"/>
                </a:solidFill>
              </a:rPr>
              <a:t>C</a:t>
            </a:r>
            <a:r>
              <a:rPr lang="fr-FR" dirty="0" smtClean="0">
                <a:solidFill>
                  <a:srgbClr val="775F55"/>
                </a:solidFill>
              </a:rPr>
              <a:t>ritères </a:t>
            </a:r>
            <a:r>
              <a:rPr lang="fr-FR" dirty="0">
                <a:solidFill>
                  <a:srgbClr val="775F55"/>
                </a:solidFill>
              </a:rPr>
              <a:t>de </a:t>
            </a:r>
            <a:r>
              <a:rPr lang="fr-FR" dirty="0" smtClean="0">
                <a:solidFill>
                  <a:srgbClr val="775F55"/>
                </a:solidFill>
              </a:rPr>
              <a:t>sélection </a:t>
            </a:r>
            <a:r>
              <a:rPr lang="fr-FR" dirty="0">
                <a:solidFill>
                  <a:srgbClr val="775F55"/>
                </a:solidFill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fr-FR" sz="1800" dirty="0" smtClean="0">
                <a:solidFill>
                  <a:srgbClr val="775F55"/>
                </a:solidFill>
              </a:rPr>
              <a:t>Nouveauté </a:t>
            </a:r>
            <a:r>
              <a:rPr lang="fr-FR" sz="1800" dirty="0">
                <a:solidFill>
                  <a:srgbClr val="775F55"/>
                </a:solidFill>
              </a:rPr>
              <a:t>/ innovation,</a:t>
            </a:r>
          </a:p>
          <a:p>
            <a:pPr lvl="1">
              <a:spcBef>
                <a:spcPts val="0"/>
              </a:spcBef>
            </a:pPr>
            <a:r>
              <a:rPr lang="fr-FR" sz="1800" dirty="0" smtClean="0">
                <a:solidFill>
                  <a:srgbClr val="775F55"/>
                </a:solidFill>
              </a:rPr>
              <a:t>Excellence </a:t>
            </a:r>
            <a:r>
              <a:rPr lang="fr-FR" sz="1800" dirty="0">
                <a:solidFill>
                  <a:srgbClr val="775F55"/>
                </a:solidFill>
              </a:rPr>
              <a:t>scientifique et/ou technique,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fr-FR" sz="1800" dirty="0" smtClean="0">
                <a:solidFill>
                  <a:srgbClr val="775F55"/>
                </a:solidFill>
              </a:rPr>
              <a:t>Impact </a:t>
            </a:r>
            <a:r>
              <a:rPr lang="fr-FR" sz="1800" dirty="0">
                <a:solidFill>
                  <a:srgbClr val="775F55"/>
                </a:solidFill>
              </a:rPr>
              <a:t>potentiel du projet sur la visibilité nationale et internationale du LabEx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rgbClr val="DD8047"/>
              </a:buClr>
            </a:pPr>
            <a:r>
              <a:rPr lang="fr-FR" dirty="0" smtClean="0">
                <a:solidFill>
                  <a:srgbClr val="775F55"/>
                </a:solidFill>
              </a:rPr>
              <a:t>Sélection finale avant la fin de l’année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2648" y="281622"/>
            <a:ext cx="8028384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Appels à </a:t>
            </a:r>
            <a:r>
              <a:rPr lang="en-US" sz="4000" b="1" dirty="0" err="1" smtClean="0"/>
              <a:t>Projets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Emergents</a:t>
            </a:r>
            <a:r>
              <a:rPr lang="en-US" sz="4000" b="1" dirty="0" smtClean="0"/>
              <a:t> 2021</a:t>
            </a:r>
            <a:endParaRPr lang="en-US" sz="4000" b="1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Labex – 27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novembre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6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9E33-B620-47F9-BB04-8846C2A5AFC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60648"/>
            <a:ext cx="7559040" cy="9906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Projets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émergents</a:t>
            </a:r>
            <a:endParaRPr lang="en-US" sz="4000" b="1" dirty="0"/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21930" r="5546"/>
          <a:stretch/>
        </p:blipFill>
        <p:spPr>
          <a:xfrm>
            <a:off x="424670" y="2005285"/>
            <a:ext cx="8719330" cy="39687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573880"/>
            <a:ext cx="4010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26 projets reçus pour 1945 k€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Labex – 27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novembre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6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9E33-B620-47F9-BB04-8846C2A5AFC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40664" y="260648"/>
            <a:ext cx="7984236" cy="9906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Astroparticle</a:t>
            </a:r>
            <a:r>
              <a:rPr lang="en-US" sz="3600" b="1" dirty="0" smtClean="0"/>
              <a:t> Symposium à </a:t>
            </a:r>
            <a:r>
              <a:rPr lang="en-US" sz="3600" b="1" dirty="0" err="1" smtClean="0"/>
              <a:t>l’Institut</a:t>
            </a:r>
            <a:r>
              <a:rPr lang="en-US" sz="3600" b="1" dirty="0" smtClean="0"/>
              <a:t> Pascal</a:t>
            </a:r>
            <a:endParaRPr lang="en-US" sz="3600" b="1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Labex – </a:t>
            </a:r>
            <a:r>
              <a:rPr lang="en-GB" dirty="0" smtClean="0">
                <a:solidFill>
                  <a:srgbClr val="775F55"/>
                </a:solidFill>
                <a:latin typeface="Arial" charset="0"/>
              </a:rPr>
              <a:t>27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novembre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"/>
          </p:nvPr>
        </p:nvSpPr>
        <p:spPr>
          <a:xfrm>
            <a:off x="533399" y="1721498"/>
            <a:ext cx="8414657" cy="44958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Suite au succès du workshop Théorie </a:t>
            </a:r>
            <a:r>
              <a:rPr lang="fr-FR" dirty="0" err="1" smtClean="0">
                <a:solidFill>
                  <a:schemeClr val="tx2"/>
                </a:solidFill>
              </a:rPr>
              <a:t>APPTh@UPSaclay</a:t>
            </a:r>
            <a:r>
              <a:rPr lang="fr-FR" dirty="0" smtClean="0">
                <a:solidFill>
                  <a:schemeClr val="tx2"/>
                </a:solidFill>
              </a:rPr>
              <a:t> de 2019, </a:t>
            </a:r>
            <a:r>
              <a:rPr lang="fr-FR" dirty="0">
                <a:solidFill>
                  <a:schemeClr val="tx2"/>
                </a:solidFill>
              </a:rPr>
              <a:t>workshop </a:t>
            </a:r>
            <a:r>
              <a:rPr lang="fr-FR" dirty="0" err="1">
                <a:solidFill>
                  <a:schemeClr val="tx2"/>
                </a:solidFill>
              </a:rPr>
              <a:t>E</a:t>
            </a:r>
            <a:r>
              <a:rPr lang="fr-FR" dirty="0" err="1" smtClean="0">
                <a:solidFill>
                  <a:schemeClr val="tx2"/>
                </a:solidFill>
              </a:rPr>
              <a:t>xperiences</a:t>
            </a:r>
            <a:r>
              <a:rPr lang="fr-FR" dirty="0" smtClean="0">
                <a:solidFill>
                  <a:schemeClr val="tx2"/>
                </a:solidFill>
              </a:rPr>
              <a:t> prévu </a:t>
            </a:r>
            <a:r>
              <a:rPr lang="fr-FR" dirty="0">
                <a:solidFill>
                  <a:schemeClr val="tx2"/>
                </a:solidFill>
              </a:rPr>
              <a:t>en novembre 2020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Week </a:t>
            </a:r>
            <a:r>
              <a:rPr lang="en-US" dirty="0">
                <a:solidFill>
                  <a:schemeClr val="tx2"/>
                </a:solidFill>
              </a:rPr>
              <a:t>1: Ecosystem of the Galactic </a:t>
            </a:r>
            <a:r>
              <a:rPr lang="en-US" dirty="0" smtClean="0">
                <a:solidFill>
                  <a:schemeClr val="tx2"/>
                </a:solidFill>
              </a:rPr>
              <a:t>Cosmic-Rays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Week 2: Ultra-High Energy Cosmic </a:t>
            </a:r>
            <a:r>
              <a:rPr lang="en-US" dirty="0" smtClean="0">
                <a:solidFill>
                  <a:schemeClr val="tx2"/>
                </a:solidFill>
              </a:rPr>
              <a:t>Rays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>
                <a:solidFill>
                  <a:schemeClr val="tx2"/>
                </a:solidFill>
              </a:rPr>
              <a:t>Week 3: The Transient HE </a:t>
            </a:r>
            <a:r>
              <a:rPr lang="en-US" dirty="0" smtClean="0">
                <a:solidFill>
                  <a:schemeClr val="tx2"/>
                </a:solidFill>
              </a:rPr>
              <a:t>Sky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Week 4: Fundamental physics in the </a:t>
            </a:r>
            <a:r>
              <a:rPr lang="en-US" dirty="0" err="1">
                <a:solidFill>
                  <a:schemeClr val="tx2"/>
                </a:solidFill>
              </a:rPr>
              <a:t>Astroparticle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context</a:t>
            </a:r>
          </a:p>
          <a:p>
            <a:pPr marL="365760" lvl="1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Organisateurs</a:t>
            </a:r>
            <a:r>
              <a:rPr lang="en-US" dirty="0" smtClean="0">
                <a:solidFill>
                  <a:schemeClr val="tx2"/>
                </a:solidFill>
              </a:rPr>
              <a:t>: Olivier Deligny (IPNO), François Brun (</a:t>
            </a:r>
            <a:r>
              <a:rPr lang="en-US" dirty="0" err="1" smtClean="0">
                <a:solidFill>
                  <a:schemeClr val="tx2"/>
                </a:solidFill>
              </a:rPr>
              <a:t>DPhP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  <a:p>
            <a:pPr marL="365760" lvl="1" indent="0">
              <a:buNone/>
            </a:pPr>
            <a:r>
              <a:rPr lang="en-US" dirty="0">
                <a:solidFill>
                  <a:schemeClr val="tx2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chemeClr val="tx2"/>
                </a:solidFill>
                <a:hlinkClick r:id="rId2"/>
              </a:rPr>
              <a:t>www.universite-paris-saclay.fr/en/2020-astroparticle-symposium</a:t>
            </a:r>
            <a:endParaRPr lang="en-US" dirty="0" smtClean="0">
              <a:solidFill>
                <a:schemeClr val="tx2"/>
              </a:solidFill>
            </a:endParaRPr>
          </a:p>
          <a:p>
            <a:pPr marL="365760" lvl="1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lvl="0">
              <a:buClr>
                <a:srgbClr val="DD8047"/>
              </a:buClr>
            </a:pPr>
            <a:r>
              <a:rPr lang="fr-FR" dirty="0" smtClean="0">
                <a:solidFill>
                  <a:srgbClr val="775F55"/>
                </a:solidFill>
              </a:rPr>
              <a:t>Suite à la situation COVID-19, workshop décalé </a:t>
            </a:r>
            <a:r>
              <a:rPr lang="fr-FR" dirty="0">
                <a:solidFill>
                  <a:srgbClr val="775F55"/>
                </a:solidFill>
              </a:rPr>
              <a:t>en novembre </a:t>
            </a:r>
            <a:r>
              <a:rPr lang="fr-FR" dirty="0" smtClean="0">
                <a:solidFill>
                  <a:srgbClr val="775F55"/>
                </a:solidFill>
              </a:rPr>
              <a:t>2021 et fusionné avec le workshop Théorie prévu en 2021</a:t>
            </a:r>
            <a:endParaRPr lang="fr-FR" dirty="0">
              <a:solidFill>
                <a:srgbClr val="775F55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0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9E33-B620-47F9-BB04-8846C2A5AFC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60648"/>
            <a:ext cx="7559040" cy="9906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Actions Enseignement</a:t>
            </a:r>
            <a:endParaRPr lang="fr-FR" sz="4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83323" y="1795834"/>
            <a:ext cx="82923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Formations en lien avec P2IO :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640080" lvl="1" indent="-274320" algn="just" defTabSz="914400">
              <a:spcAft>
                <a:spcPts val="1200"/>
              </a:spcAft>
              <a:buClr>
                <a:srgbClr val="94B6D2"/>
              </a:buClr>
              <a:buSzPct val="70000"/>
              <a:buFont typeface="Wingdings 2"/>
              <a:buChar char=""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M1 : </a:t>
            </a:r>
            <a:r>
              <a:rPr lang="fr-FR" sz="2400" i="1" dirty="0">
                <a:solidFill>
                  <a:srgbClr val="775F55"/>
                </a:solidFill>
              </a:rPr>
              <a:t>Physique </a:t>
            </a:r>
            <a:r>
              <a:rPr lang="fr-FR" sz="2400" i="1" dirty="0" smtClean="0">
                <a:solidFill>
                  <a:srgbClr val="775F55"/>
                </a:solidFill>
              </a:rPr>
              <a:t>fondamentale, </a:t>
            </a:r>
            <a:r>
              <a:rPr lang="fr-FR" sz="2400" i="1" dirty="0">
                <a:solidFill>
                  <a:srgbClr val="775F55"/>
                </a:solidFill>
              </a:rPr>
              <a:t>General </a:t>
            </a:r>
            <a:r>
              <a:rPr lang="fr-FR" sz="2400" i="1" dirty="0" err="1" smtClean="0">
                <a:solidFill>
                  <a:srgbClr val="775F55"/>
                </a:solidFill>
              </a:rPr>
              <a:t>Physics</a:t>
            </a:r>
            <a:r>
              <a:rPr lang="fr-FR" sz="2400" i="1" dirty="0" smtClean="0">
                <a:solidFill>
                  <a:srgbClr val="775F55"/>
                </a:solidFill>
              </a:rPr>
              <a:t>, Physique et applications</a:t>
            </a: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640080" marR="0" lvl="1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4B6D2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M2 : Noyaux, Particules </a:t>
            </a:r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Astroparticules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et Cosmologie (NPAC), Grands Instruments, High </a:t>
            </a:r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Energy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Physics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(HEP), Astronomie et Astrophysique (A&amp;A</a:t>
            </a: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), Outils et Systèmes de l’Astronomie et de 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l’Espace (</a:t>
            </a:r>
            <a:r>
              <a:rPr kumimoji="0" lang="fr-FR" sz="2400" b="0" i="1" u="none" strike="noStrike" kern="1200" cap="none" spc="0" normalizeH="0" baseline="0" noProof="0" dirty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OSAE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)</a:t>
            </a:r>
          </a:p>
          <a:p>
            <a:pPr marL="640080" marR="0" lvl="1" indent="-27432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94B6D2"/>
              </a:buClr>
              <a:buSzPct val="70000"/>
              <a:buFont typeface="Wingdings 2"/>
              <a:buChar char=""/>
              <a:tabLst/>
              <a:defRPr/>
            </a:pP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Master </a:t>
            </a:r>
            <a:r>
              <a:rPr kumimoji="0" lang="fr-FR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N</a:t>
            </a:r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uclear</a:t>
            </a:r>
            <a:r>
              <a:rPr kumimoji="0" lang="fr-FR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</a:t>
            </a:r>
            <a:r>
              <a:rPr kumimoji="0" lang="fr-FR" sz="24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Energy</a:t>
            </a:r>
            <a:endParaRPr kumimoji="0" lang="fr-FR" sz="2400" b="0" i="1" u="none" strike="noStrike" kern="1200" cap="none" spc="0" normalizeH="0" baseline="0" noProof="0" dirty="0" smtClean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36576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ct val="70000"/>
              <a:buFontTx/>
              <a:buNone/>
              <a:tabLst/>
              <a:defRPr/>
            </a:pPr>
            <a:endParaRPr kumimoji="0" lang="fr-FR" sz="2000" b="0" i="1" u="none" strike="noStrike" kern="1200" cap="none" spc="0" normalizeH="0" baseline="0" noProof="0" dirty="0" smtClean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SzPct val="60000"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36576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ct val="7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Labex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27/11/20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4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9E33-B620-47F9-BB04-8846C2A5AFC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60648"/>
            <a:ext cx="7559040" cy="9906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Actions Enseignement</a:t>
            </a:r>
            <a:endParaRPr lang="fr-FR" sz="4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33400" y="1537672"/>
            <a:ext cx="82923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Actions menées par le Labex (liste non exhaustive) :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640080" lvl="1" indent="-274320" defTabSz="914400">
              <a:buClr>
                <a:srgbClr val="94B6D2"/>
              </a:buClr>
              <a:buSzPct val="70000"/>
              <a:buFont typeface="Wingdings 2"/>
              <a:buChar char=""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Participation à la formation doctorale et </a:t>
            </a:r>
            <a:r>
              <a:rPr lang="fr-FR" sz="2000" i="1" dirty="0">
                <a:solidFill>
                  <a:srgbClr val="775F55"/>
                </a:solidFill>
              </a:rPr>
              <a:t>postdoctorale </a:t>
            </a:r>
            <a:r>
              <a:rPr lang="fr-FR" sz="2000" i="1" dirty="0" smtClean="0">
                <a:solidFill>
                  <a:srgbClr val="775F55"/>
                </a:solidFill>
              </a:rPr>
              <a:t>:</a:t>
            </a:r>
            <a:r>
              <a:rPr lang="fr-FR" sz="2400" i="1" dirty="0" smtClean="0">
                <a:solidFill>
                  <a:srgbClr val="775F55"/>
                </a:solidFill>
              </a:rPr>
              <a:t> </a:t>
            </a:r>
            <a:endParaRPr lang="fr-FR" sz="2400" i="1" dirty="0">
              <a:solidFill>
                <a:srgbClr val="775F55"/>
              </a:solidFill>
            </a:endParaRPr>
          </a:p>
          <a:p>
            <a:pPr lvl="2" indent="-228600" defTabSz="914400"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fr-FR" dirty="0" smtClean="0">
                <a:solidFill>
                  <a:srgbClr val="775F55"/>
                </a:solidFill>
              </a:rPr>
              <a:t>Ecole </a:t>
            </a:r>
            <a:r>
              <a:rPr lang="fr-FR" dirty="0">
                <a:solidFill>
                  <a:srgbClr val="775F55"/>
                </a:solidFill>
              </a:rPr>
              <a:t>QCD </a:t>
            </a:r>
            <a:r>
              <a:rPr lang="fr-FR" dirty="0" err="1">
                <a:solidFill>
                  <a:srgbClr val="775F55"/>
                </a:solidFill>
              </a:rPr>
              <a:t>Masterclass</a:t>
            </a:r>
            <a:r>
              <a:rPr lang="fr-FR" dirty="0">
                <a:solidFill>
                  <a:srgbClr val="775F55"/>
                </a:solidFill>
              </a:rPr>
              <a:t> </a:t>
            </a:r>
            <a:r>
              <a:rPr lang="fr-FR" dirty="0" smtClean="0">
                <a:solidFill>
                  <a:srgbClr val="775F55"/>
                </a:solidFill>
              </a:rPr>
              <a:t>2020</a:t>
            </a:r>
            <a:endParaRPr lang="fr-FR" dirty="0">
              <a:solidFill>
                <a:srgbClr val="775F55"/>
              </a:solidFill>
            </a:endParaRPr>
          </a:p>
          <a:p>
            <a:pPr lvl="2" indent="-228600" defTabSz="914400"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fr-FR" dirty="0">
                <a:solidFill>
                  <a:srgbClr val="775F55"/>
                </a:solidFill>
              </a:rPr>
              <a:t>Ecole Joliot-Curie</a:t>
            </a:r>
          </a:p>
          <a:p>
            <a:pPr lvl="2" indent="-228600" defTabSz="914400"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fr-FR" dirty="0">
                <a:solidFill>
                  <a:srgbClr val="775F55"/>
                </a:solidFill>
              </a:rPr>
              <a:t>Ecole de </a:t>
            </a:r>
            <a:r>
              <a:rPr lang="fr-FR" dirty="0" err="1">
                <a:solidFill>
                  <a:srgbClr val="775F55"/>
                </a:solidFill>
              </a:rPr>
              <a:t>Gif</a:t>
            </a:r>
            <a:endParaRPr lang="fr-FR" dirty="0">
              <a:solidFill>
                <a:srgbClr val="775F55"/>
              </a:solidFill>
            </a:endParaRPr>
          </a:p>
          <a:p>
            <a:pPr lvl="2" indent="-228600" defTabSz="914400"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fr-FR" dirty="0" err="1">
                <a:solidFill>
                  <a:srgbClr val="775F55"/>
                </a:solidFill>
              </a:rPr>
              <a:t>School</a:t>
            </a:r>
            <a:r>
              <a:rPr lang="fr-FR" dirty="0">
                <a:solidFill>
                  <a:srgbClr val="775F55"/>
                </a:solidFill>
              </a:rPr>
              <a:t> of </a:t>
            </a:r>
            <a:r>
              <a:rPr lang="fr-FR" dirty="0" err="1">
                <a:solidFill>
                  <a:srgbClr val="775F55"/>
                </a:solidFill>
              </a:rPr>
              <a:t>statistics</a:t>
            </a:r>
            <a:endParaRPr lang="fr-FR" dirty="0">
              <a:solidFill>
                <a:srgbClr val="775F55"/>
              </a:solidFill>
            </a:endParaRPr>
          </a:p>
          <a:p>
            <a:pPr lvl="2" indent="-228600" defTabSz="914400">
              <a:spcAft>
                <a:spcPts val="1200"/>
              </a:spcAft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fr-FR" dirty="0">
                <a:solidFill>
                  <a:srgbClr val="775F55"/>
                </a:solidFill>
              </a:rPr>
              <a:t>Financement de 1/2 thèses et </a:t>
            </a:r>
            <a:r>
              <a:rPr lang="fr-FR" dirty="0" err="1">
                <a:solidFill>
                  <a:srgbClr val="775F55"/>
                </a:solidFill>
              </a:rPr>
              <a:t>postdocs</a:t>
            </a:r>
            <a:endParaRPr lang="fr-FR" dirty="0">
              <a:solidFill>
                <a:srgbClr val="775F55"/>
              </a:solidFill>
            </a:endParaRPr>
          </a:p>
          <a:p>
            <a:pPr marL="640080" lvl="1" indent="-274320" defTabSz="914400"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fr-FR" sz="2000" i="1" dirty="0" smtClean="0">
                <a:solidFill>
                  <a:srgbClr val="775F55"/>
                </a:solidFill>
              </a:rPr>
              <a:t>Participation </a:t>
            </a:r>
            <a:r>
              <a:rPr lang="fr-FR" sz="2000" i="1" dirty="0">
                <a:solidFill>
                  <a:srgbClr val="775F55"/>
                </a:solidFill>
              </a:rPr>
              <a:t>aux formations de Masters :</a:t>
            </a:r>
            <a:r>
              <a:rPr lang="fr-FR" sz="2400" i="1" dirty="0">
                <a:solidFill>
                  <a:srgbClr val="775F55"/>
                </a:solidFill>
              </a:rPr>
              <a:t> </a:t>
            </a:r>
          </a:p>
          <a:p>
            <a:pPr lvl="2" indent="-228600" defTabSz="914400">
              <a:buClr>
                <a:srgbClr val="DD8047"/>
              </a:buClr>
              <a:buSzPct val="75000"/>
              <a:buFont typeface="Wingdings"/>
              <a:buChar char=""/>
            </a:pPr>
            <a:r>
              <a:rPr lang="fr-FR" dirty="0" smtClean="0">
                <a:solidFill>
                  <a:srgbClr val="775F55"/>
                </a:solidFill>
              </a:rPr>
              <a:t>Ecole </a:t>
            </a:r>
            <a:r>
              <a:rPr lang="fr-FR" dirty="0">
                <a:solidFill>
                  <a:srgbClr val="775F55"/>
                </a:solidFill>
              </a:rPr>
              <a:t>accélérateurs JUAS</a:t>
            </a:r>
          </a:p>
          <a:p>
            <a:pPr lvl="2" indent="-228600" defTabSz="914400">
              <a:buClr>
                <a:srgbClr val="DD8047"/>
              </a:buClr>
              <a:buSzPct val="75000"/>
              <a:buFont typeface="Wingdings"/>
              <a:buChar char=""/>
            </a:pPr>
            <a:r>
              <a:rPr lang="fr-FR" dirty="0">
                <a:solidFill>
                  <a:srgbClr val="775F55"/>
                </a:solidFill>
              </a:rPr>
              <a:t>Visite du CERN et du GANIL</a:t>
            </a:r>
          </a:p>
          <a:p>
            <a:pPr lvl="2" indent="-228600" defTabSz="914400">
              <a:buClr>
                <a:srgbClr val="DD8047"/>
              </a:buClr>
              <a:buSzPct val="75000"/>
              <a:buFont typeface="Wingdings"/>
              <a:buChar char=""/>
            </a:pPr>
            <a:r>
              <a:rPr lang="fr-FR" dirty="0">
                <a:solidFill>
                  <a:srgbClr val="775F55"/>
                </a:solidFill>
              </a:rPr>
              <a:t>Visite de l'ESTEC (</a:t>
            </a:r>
            <a:r>
              <a:rPr lang="fr-FR" dirty="0" err="1">
                <a:solidFill>
                  <a:srgbClr val="775F55"/>
                </a:solidFill>
              </a:rPr>
              <a:t>European</a:t>
            </a:r>
            <a:r>
              <a:rPr lang="fr-FR" dirty="0">
                <a:solidFill>
                  <a:srgbClr val="775F55"/>
                </a:solidFill>
              </a:rPr>
              <a:t> </a:t>
            </a:r>
            <a:r>
              <a:rPr lang="fr-FR" dirty="0" err="1">
                <a:solidFill>
                  <a:srgbClr val="775F55"/>
                </a:solidFill>
              </a:rPr>
              <a:t>Space</a:t>
            </a:r>
            <a:r>
              <a:rPr lang="fr-FR" dirty="0">
                <a:solidFill>
                  <a:srgbClr val="775F55"/>
                </a:solidFill>
              </a:rPr>
              <a:t> </a:t>
            </a:r>
            <a:r>
              <a:rPr lang="fr-FR" dirty="0" err="1">
                <a:solidFill>
                  <a:srgbClr val="775F55"/>
                </a:solidFill>
              </a:rPr>
              <a:t>Research</a:t>
            </a:r>
            <a:r>
              <a:rPr lang="fr-FR" dirty="0">
                <a:solidFill>
                  <a:srgbClr val="775F55"/>
                </a:solidFill>
              </a:rPr>
              <a:t> and </a:t>
            </a:r>
            <a:r>
              <a:rPr lang="fr-FR" dirty="0" err="1">
                <a:solidFill>
                  <a:srgbClr val="775F55"/>
                </a:solidFill>
              </a:rPr>
              <a:t>Technology</a:t>
            </a:r>
            <a:r>
              <a:rPr lang="fr-FR" dirty="0">
                <a:solidFill>
                  <a:srgbClr val="775F55"/>
                </a:solidFill>
              </a:rPr>
              <a:t> Centre)</a:t>
            </a:r>
          </a:p>
          <a:p>
            <a:pPr lvl="2" indent="-228600" defTabSz="914400">
              <a:buClr>
                <a:srgbClr val="DD8047"/>
              </a:buClr>
              <a:buSzPct val="75000"/>
              <a:buFont typeface="Wingdings"/>
              <a:buChar char=""/>
            </a:pPr>
            <a:r>
              <a:rPr lang="fr-FR" dirty="0">
                <a:solidFill>
                  <a:srgbClr val="775F55"/>
                </a:solidFill>
              </a:rPr>
              <a:t>Stage d'initiation à l'Observatoire de Haute-Provence</a:t>
            </a:r>
          </a:p>
          <a:p>
            <a:pPr lvl="2" indent="-228600" defTabSz="914400">
              <a:buClr>
                <a:srgbClr val="DD8047"/>
              </a:buClr>
              <a:buSzPct val="75000"/>
              <a:buFont typeface="Wingdings"/>
              <a:buChar char=""/>
            </a:pPr>
            <a:r>
              <a:rPr lang="fr-FR" dirty="0">
                <a:solidFill>
                  <a:srgbClr val="775F55"/>
                </a:solidFill>
              </a:rPr>
              <a:t>Initiation aux observations et au traitement des données en astrophysique</a:t>
            </a:r>
          </a:p>
          <a:p>
            <a:pPr lvl="2" indent="-228600" defTabSz="914400">
              <a:buClr>
                <a:srgbClr val="DD8047"/>
              </a:buClr>
              <a:buSzPct val="75000"/>
              <a:buFont typeface="Wingdings"/>
              <a:buChar char=""/>
            </a:pPr>
            <a:r>
              <a:rPr lang="fr-FR" dirty="0">
                <a:solidFill>
                  <a:srgbClr val="775F55"/>
                </a:solidFill>
              </a:rPr>
              <a:t>Tournoi de physique</a:t>
            </a:r>
          </a:p>
          <a:p>
            <a:pPr marL="36576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ct val="70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Labex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27/11/20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1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9E33-B620-47F9-BB04-8846C2A5AFC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60648"/>
            <a:ext cx="7559040" cy="9906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Actions Enseignement</a:t>
            </a:r>
            <a:endParaRPr lang="fr-FR" sz="4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33399" y="1795834"/>
            <a:ext cx="81422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Actions menées par le Labex (liste non exhaustive) :</a:t>
            </a:r>
          </a:p>
          <a:p>
            <a:pPr marL="640080" lvl="1" indent="-274320" defTabSz="914400">
              <a:buClr>
                <a:srgbClr val="94B6D2"/>
              </a:buClr>
              <a:buSzPct val="70000"/>
              <a:buFont typeface="Wingdings 2"/>
              <a:buChar char=""/>
            </a:pPr>
            <a:r>
              <a:rPr kumimoji="0" lang="fr-FR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Autres formations </a:t>
            </a:r>
            <a:r>
              <a:rPr lang="fr-FR" sz="2000" i="1" dirty="0">
                <a:solidFill>
                  <a:srgbClr val="775F55"/>
                </a:solidFill>
              </a:rPr>
              <a:t>:</a:t>
            </a:r>
            <a:r>
              <a:rPr lang="fr-FR" sz="2400" i="1" dirty="0">
                <a:solidFill>
                  <a:srgbClr val="775F55"/>
                </a:solidFill>
              </a:rPr>
              <a:t> </a:t>
            </a:r>
          </a:p>
          <a:p>
            <a:pPr lvl="2" indent="-228600" defTabSz="914400"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fr-FR" dirty="0">
                <a:solidFill>
                  <a:srgbClr val="775F55"/>
                </a:solidFill>
              </a:rPr>
              <a:t>Rencontres d'été de physique de l'infiniment grand à l'infiniment petit – niveau L3</a:t>
            </a:r>
          </a:p>
          <a:p>
            <a:pPr lvl="2" indent="-228600" defTabSz="914400"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fr-FR" dirty="0">
                <a:solidFill>
                  <a:srgbClr val="775F55"/>
                </a:solidFill>
              </a:rPr>
              <a:t>Participation aux "International </a:t>
            </a:r>
            <a:r>
              <a:rPr lang="fr-FR" dirty="0" err="1">
                <a:solidFill>
                  <a:srgbClr val="775F55"/>
                </a:solidFill>
              </a:rPr>
              <a:t>Masterclasses</a:t>
            </a:r>
            <a:r>
              <a:rPr lang="fr-FR" dirty="0">
                <a:solidFill>
                  <a:srgbClr val="775F55"/>
                </a:solidFill>
              </a:rPr>
              <a:t>" du CERN – Lycées</a:t>
            </a:r>
          </a:p>
          <a:p>
            <a:pPr lvl="2" indent="-228600" defTabSz="914400"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fr-FR" dirty="0">
                <a:solidFill>
                  <a:srgbClr val="775F55"/>
                </a:solidFill>
              </a:rPr>
              <a:t>Participation aux symposiums de l'Institut Pascal – Evènements grand public</a:t>
            </a:r>
          </a:p>
          <a:p>
            <a:pPr lvl="2" indent="-228600" defTabSz="914400"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fr-FR" dirty="0">
                <a:solidFill>
                  <a:srgbClr val="775F55"/>
                </a:solidFill>
              </a:rPr>
              <a:t>"Nuit de l'antimatière " 2019</a:t>
            </a:r>
          </a:p>
          <a:p>
            <a:pPr lvl="2" indent="-228600" defTabSz="914400">
              <a:buClr>
                <a:schemeClr val="accent2"/>
              </a:buClr>
              <a:buSzPct val="75000"/>
              <a:buFont typeface="Wingdings"/>
              <a:buChar char=""/>
            </a:pPr>
            <a:r>
              <a:rPr lang="fr-FR" dirty="0" smtClean="0">
                <a:solidFill>
                  <a:srgbClr val="775F55"/>
                </a:solidFill>
              </a:rPr>
              <a:t> …</a:t>
            </a:r>
            <a:endParaRPr kumimoji="0" lang="fr-FR" sz="2000" b="0" i="1" u="none" strike="noStrike" kern="1200" cap="none" spc="0" normalizeH="0" baseline="0" noProof="0" dirty="0" smtClean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36576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B6D2"/>
              </a:buClr>
              <a:buSzPct val="70000"/>
              <a:buFontTx/>
              <a:buNone/>
              <a:tabLst/>
              <a:defRPr/>
            </a:pPr>
            <a:endParaRPr kumimoji="0" lang="fr-FR" sz="2000" b="0" i="1" u="none" strike="noStrike" kern="1200" cap="none" spc="0" normalizeH="0" baseline="0" noProof="0" dirty="0" smtClean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Labex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27/11/20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0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9E33-B620-47F9-BB04-8846C2A5AFC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60648"/>
            <a:ext cx="7559040" cy="9906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Actions Enseignement</a:t>
            </a:r>
            <a:endParaRPr lang="fr-FR" sz="4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33399" y="1624384"/>
            <a:ext cx="844867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914400">
              <a:spcAft>
                <a:spcPts val="120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Action </a:t>
            </a:r>
            <a:r>
              <a:rPr lang="fr-FR" sz="2800" b="1" dirty="0" smtClean="0">
                <a:solidFill>
                  <a:srgbClr val="775F55"/>
                </a:solidFill>
              </a:rPr>
              <a:t>prévue </a:t>
            </a:r>
            <a:r>
              <a:rPr lang="fr-FR" sz="2800" b="1" dirty="0">
                <a:solidFill>
                  <a:srgbClr val="775F55"/>
                </a:solidFill>
              </a:rPr>
              <a:t>autour de la formation </a:t>
            </a:r>
            <a:r>
              <a:rPr lang="fr-FR" sz="2800" b="1" dirty="0" smtClean="0">
                <a:solidFill>
                  <a:srgbClr val="775F55"/>
                </a:solidFill>
              </a:rPr>
              <a:t>expérimentale </a:t>
            </a:r>
            <a:r>
              <a:rPr lang="fr-FR" sz="2800" b="1" dirty="0">
                <a:solidFill>
                  <a:srgbClr val="775F55"/>
                </a:solidFill>
              </a:rPr>
              <a:t>:</a:t>
            </a:r>
          </a:p>
          <a:p>
            <a:pPr marL="640080" lvl="1" indent="-274320" algn="just" defTabSz="914400">
              <a:spcAft>
                <a:spcPts val="1200"/>
              </a:spcAft>
              <a:buClr>
                <a:srgbClr val="94B6D2"/>
              </a:buClr>
              <a:buSzPct val="70000"/>
              <a:buFont typeface="Wingdings 2"/>
              <a:buChar char=""/>
              <a:defRPr/>
            </a:pPr>
            <a:r>
              <a:rPr lang="fr-FR" sz="2400" i="1" dirty="0">
                <a:solidFill>
                  <a:srgbClr val="775F55"/>
                </a:solidFill>
              </a:rPr>
              <a:t>Rencontres avec les enseignants responsables de TP dans nos formations</a:t>
            </a:r>
          </a:p>
          <a:p>
            <a:pPr marL="640080" lvl="1" indent="-274320" algn="just" defTabSz="914400">
              <a:spcAft>
                <a:spcPts val="1200"/>
              </a:spcAft>
              <a:buClr>
                <a:srgbClr val="94B6D2"/>
              </a:buClr>
              <a:buSzPct val="70000"/>
              <a:buFont typeface="Wingdings 2"/>
              <a:buChar char=""/>
              <a:defRPr/>
            </a:pPr>
            <a:r>
              <a:rPr lang="fr-FR" sz="2400" i="1" dirty="0">
                <a:solidFill>
                  <a:srgbClr val="775F55"/>
                </a:solidFill>
              </a:rPr>
              <a:t>Propositions de financer du matériel pour les TP de physique nucléaire qui sont sous tension (très grand nombre de formations sur ces TP)</a:t>
            </a:r>
          </a:p>
          <a:p>
            <a:pPr marL="640080" lvl="1" indent="-274320" algn="just" defTabSz="914400">
              <a:spcAft>
                <a:spcPts val="1200"/>
              </a:spcAft>
              <a:buClr>
                <a:srgbClr val="94B6D2"/>
              </a:buClr>
              <a:buSzPct val="70000"/>
              <a:buFont typeface="Wingdings 2"/>
              <a:buChar char=""/>
              <a:defRPr/>
            </a:pPr>
            <a:r>
              <a:rPr lang="fr-FR" sz="2400" i="1" dirty="0">
                <a:solidFill>
                  <a:srgbClr val="775F55"/>
                </a:solidFill>
              </a:rPr>
              <a:t>Forte demande pour renforcer le lien recherche-formation qui semble être le moyen le plus efficace de "fidéliser" les étudiants". Objectif de développer des mini-projets. Projet à mûrir. </a:t>
            </a:r>
          </a:p>
          <a:p>
            <a:pPr marL="640080" lvl="1" indent="-274320" algn="just" defTabSz="914400">
              <a:spcAft>
                <a:spcPts val="1200"/>
              </a:spcAft>
              <a:buClr>
                <a:srgbClr val="94B6D2"/>
              </a:buClr>
              <a:buSzPct val="70000"/>
              <a:buFont typeface="Wingdings 2"/>
              <a:buChar char=""/>
              <a:defRPr/>
            </a:pPr>
            <a:r>
              <a:rPr lang="fr-FR" sz="2400" i="1" dirty="0">
                <a:solidFill>
                  <a:srgbClr val="775F55"/>
                </a:solidFill>
              </a:rPr>
              <a:t>Projet de nano satellites sur UPSaclay évoqué. Projet à mûrir</a:t>
            </a:r>
            <a:r>
              <a:rPr lang="fr-FR" sz="2400" i="1" dirty="0" smtClean="0">
                <a:solidFill>
                  <a:srgbClr val="775F55"/>
                </a:solidFill>
              </a:rPr>
              <a:t>.</a:t>
            </a:r>
            <a:endParaRPr lang="fr-FR" sz="2400" i="1" dirty="0">
              <a:solidFill>
                <a:srgbClr val="775F55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Labex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– 27/11/20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9E33-B620-47F9-BB04-8846C2A5AFC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60648"/>
            <a:ext cx="755904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Site web</a:t>
            </a:r>
            <a:endParaRPr lang="en-US" sz="4000" b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60020" y="4493663"/>
            <a:ext cx="8983980" cy="1895476"/>
            <a:chOff x="0" y="1676400"/>
            <a:chExt cx="8983980" cy="189547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676400"/>
              <a:ext cx="8983980" cy="441960"/>
            </a:xfrm>
            <a:prstGeom prst="rect">
              <a:avLst/>
            </a:prstGeom>
          </p:spPr>
        </p:pic>
        <p:pic>
          <p:nvPicPr>
            <p:cNvPr id="4" name="Image 3" descr="Capture d’écran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554"/>
            <a:stretch/>
          </p:blipFill>
          <p:spPr>
            <a:xfrm>
              <a:off x="2531282" y="2090905"/>
              <a:ext cx="1583517" cy="1082165"/>
            </a:xfrm>
            <a:prstGeom prst="rect">
              <a:avLst/>
            </a:prstGeom>
          </p:spPr>
        </p:pic>
        <p:pic>
          <p:nvPicPr>
            <p:cNvPr id="6" name="Image 5" descr="Capture d’écran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7481" y="2068045"/>
              <a:ext cx="1600911" cy="1018055"/>
            </a:xfrm>
            <a:prstGeom prst="rect">
              <a:avLst/>
            </a:prstGeom>
          </p:spPr>
        </p:pic>
        <p:pic>
          <p:nvPicPr>
            <p:cNvPr id="7" name="Image 6" descr="Capture d’écran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129" b="2616"/>
            <a:stretch/>
          </p:blipFill>
          <p:spPr>
            <a:xfrm>
              <a:off x="5553594" y="2075666"/>
              <a:ext cx="1530149" cy="664910"/>
            </a:xfrm>
            <a:prstGeom prst="rect">
              <a:avLst/>
            </a:prstGeom>
          </p:spPr>
        </p:pic>
        <p:pic>
          <p:nvPicPr>
            <p:cNvPr id="13" name="Image 12" descr="Capture d’écran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74" t="-1" r="1261" b="2318"/>
            <a:stretch/>
          </p:blipFill>
          <p:spPr>
            <a:xfrm>
              <a:off x="7204408" y="2075665"/>
              <a:ext cx="1350948" cy="722060"/>
            </a:xfrm>
            <a:prstGeom prst="rect">
              <a:avLst/>
            </a:prstGeom>
          </p:spPr>
        </p:pic>
        <p:pic>
          <p:nvPicPr>
            <p:cNvPr id="14" name="Image 13" descr="Capture d’écran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30" b="1299"/>
            <a:stretch/>
          </p:blipFill>
          <p:spPr>
            <a:xfrm>
              <a:off x="50467" y="2067306"/>
              <a:ext cx="1333833" cy="150457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693420" y="1470486"/>
            <a:ext cx="84505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Aft>
                <a:spcPts val="120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fr-FR" sz="2800" b="1" dirty="0">
                <a:solidFill>
                  <a:srgbClr val="775F55"/>
                </a:solidFill>
              </a:rPr>
              <a:t>Mises à </a:t>
            </a:r>
            <a:r>
              <a:rPr lang="fr-FR" sz="2800" b="1" dirty="0" smtClean="0">
                <a:solidFill>
                  <a:srgbClr val="775F55"/>
                </a:solidFill>
              </a:rPr>
              <a:t>jour</a:t>
            </a:r>
            <a:endParaRPr lang="fr-FR" sz="2800" b="1" dirty="0">
              <a:solidFill>
                <a:srgbClr val="775F55"/>
              </a:solidFill>
            </a:endParaRPr>
          </a:p>
          <a:p>
            <a:pPr marL="342900" lvl="0" indent="-342900" defTabSz="914400">
              <a:spcAft>
                <a:spcPts val="120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fr-FR" sz="2800" b="1" dirty="0">
                <a:solidFill>
                  <a:srgbClr val="775F55"/>
                </a:solidFill>
              </a:rPr>
              <a:t>Développement de la version anglaise du </a:t>
            </a:r>
            <a:r>
              <a:rPr lang="fr-FR" sz="2800" b="1" dirty="0" smtClean="0">
                <a:solidFill>
                  <a:srgbClr val="775F55"/>
                </a:solidFill>
              </a:rPr>
              <a:t>site</a:t>
            </a:r>
            <a:endParaRPr lang="fr-FR" sz="2800" b="1" dirty="0">
              <a:solidFill>
                <a:srgbClr val="775F55"/>
              </a:solidFill>
            </a:endParaRPr>
          </a:p>
          <a:p>
            <a:pPr marL="342900" lvl="0" indent="-342900" defTabSz="914400">
              <a:spcAft>
                <a:spcPts val="120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fr-FR" sz="2800" b="1" dirty="0">
                <a:solidFill>
                  <a:srgbClr val="775F55"/>
                </a:solidFill>
              </a:rPr>
              <a:t>Ajout d’un bandeau sur la page d’accueil pour une identité visuelle </a:t>
            </a:r>
            <a:r>
              <a:rPr lang="fr-FR" sz="2800" b="1" dirty="0" smtClean="0">
                <a:solidFill>
                  <a:srgbClr val="775F55"/>
                </a:solidFill>
              </a:rPr>
              <a:t>renforcée</a:t>
            </a:r>
            <a:endParaRPr lang="fr-FR" sz="2800" b="1" dirty="0">
              <a:solidFill>
                <a:srgbClr val="775F55"/>
              </a:solidFill>
            </a:endParaRPr>
          </a:p>
          <a:p>
            <a:pPr marL="342900" lvl="0" indent="-342900" defTabSz="914400">
              <a:spcAft>
                <a:spcPts val="120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fr-FR" sz="2800" b="1" dirty="0">
                <a:solidFill>
                  <a:srgbClr val="775F55"/>
                </a:solidFill>
              </a:rPr>
              <a:t>Changement de l’infrastructure du site web pour plus de clarté, notamment le menu global </a:t>
            </a:r>
            <a:r>
              <a:rPr lang="fr-FR" sz="2800" b="1" dirty="0" smtClean="0">
                <a:solidFill>
                  <a:srgbClr val="775F55"/>
                </a:solidFill>
              </a:rPr>
              <a:t>:</a:t>
            </a:r>
            <a:endParaRPr lang="fr-FR" sz="2800" b="1" dirty="0">
              <a:solidFill>
                <a:srgbClr val="775F55"/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Labex – 27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novembre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57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9E33-B620-47F9-BB04-8846C2A5AFC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60648"/>
            <a:ext cx="755904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Site web</a:t>
            </a:r>
            <a:endParaRPr lang="en-US" sz="4000" b="1" dirty="0"/>
          </a:p>
        </p:txBody>
      </p:sp>
      <p:pic>
        <p:nvPicPr>
          <p:cNvPr id="3074" name="Image 1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8" t="5925" r="27236"/>
          <a:stretch/>
        </p:blipFill>
        <p:spPr bwMode="auto">
          <a:xfrm>
            <a:off x="2556218" y="0"/>
            <a:ext cx="5536222" cy="667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7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040" y="214928"/>
            <a:ext cx="8028384" cy="990600"/>
          </a:xfrm>
        </p:spPr>
        <p:txBody>
          <a:bodyPr/>
          <a:lstStyle/>
          <a:p>
            <a:pPr algn="ctr"/>
            <a:r>
              <a:rPr lang="fr-FR" sz="3200" dirty="0" smtClean="0"/>
              <a:t>Programme de la Journée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348" y="1506929"/>
            <a:ext cx="8428382" cy="48762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1600" dirty="0" smtClean="0">
                <a:solidFill>
                  <a:schemeClr val="tx2"/>
                </a:solidFill>
              </a:rPr>
              <a:t>9h30 – Labex P2IO : Bilan et perspectives</a:t>
            </a:r>
          </a:p>
          <a:p>
            <a:pPr>
              <a:spcBef>
                <a:spcPts val="0"/>
              </a:spcBef>
            </a:pPr>
            <a:r>
              <a:rPr lang="fr-FR" sz="1600" dirty="0" smtClean="0">
                <a:solidFill>
                  <a:schemeClr val="tx2"/>
                </a:solidFill>
              </a:rPr>
              <a:t>10h00 - Présentations Doctorants P2IO</a:t>
            </a:r>
            <a:endParaRPr lang="en-US" sz="16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300" dirty="0">
                <a:solidFill>
                  <a:schemeClr val="tx2"/>
                </a:solidFill>
              </a:rPr>
              <a:t>Etude des </a:t>
            </a:r>
            <a:r>
              <a:rPr lang="en-US" sz="1300" dirty="0" err="1">
                <a:solidFill>
                  <a:schemeClr val="tx2"/>
                </a:solidFill>
              </a:rPr>
              <a:t>taux</a:t>
            </a:r>
            <a:r>
              <a:rPr lang="en-US" sz="1300" dirty="0">
                <a:solidFill>
                  <a:schemeClr val="tx2"/>
                </a:solidFill>
              </a:rPr>
              <a:t> de mélange des isotopes </a:t>
            </a:r>
            <a:r>
              <a:rPr lang="en-US" sz="1300" baseline="30000" dirty="0">
                <a:solidFill>
                  <a:schemeClr val="tx2"/>
                </a:solidFill>
              </a:rPr>
              <a:t>56</a:t>
            </a:r>
            <a:r>
              <a:rPr lang="en-US" sz="1300" dirty="0">
                <a:solidFill>
                  <a:schemeClr val="tx2"/>
                </a:solidFill>
              </a:rPr>
              <a:t>Fe et </a:t>
            </a:r>
            <a:r>
              <a:rPr lang="en-US" sz="1300" baseline="30000" dirty="0">
                <a:solidFill>
                  <a:schemeClr val="tx2"/>
                </a:solidFill>
              </a:rPr>
              <a:t>57</a:t>
            </a:r>
            <a:r>
              <a:rPr lang="en-US" sz="1300" dirty="0">
                <a:solidFill>
                  <a:schemeClr val="tx2"/>
                </a:solidFill>
              </a:rPr>
              <a:t>Fe par orientation </a:t>
            </a:r>
            <a:r>
              <a:rPr lang="en-US" sz="1300" dirty="0" err="1">
                <a:solidFill>
                  <a:schemeClr val="tx2"/>
                </a:solidFill>
              </a:rPr>
              <a:t>nucléaire</a:t>
            </a:r>
            <a:r>
              <a:rPr lang="en-US" sz="1300" dirty="0">
                <a:solidFill>
                  <a:schemeClr val="tx2"/>
                </a:solidFill>
              </a:rPr>
              <a:t> avec </a:t>
            </a:r>
            <a:r>
              <a:rPr lang="en-US" sz="1300" dirty="0" err="1" smtClean="0">
                <a:solidFill>
                  <a:schemeClr val="tx2"/>
                </a:solidFill>
              </a:rPr>
              <a:t>PolarEX</a:t>
            </a:r>
            <a:r>
              <a:rPr lang="en-US" sz="1300" dirty="0">
                <a:solidFill>
                  <a:schemeClr val="tx2"/>
                </a:solidFill>
              </a:rPr>
              <a:t>,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en-US" sz="1300" dirty="0" err="1" smtClean="0">
                <a:solidFill>
                  <a:schemeClr val="tx2"/>
                </a:solidFill>
              </a:rPr>
              <a:t>Rémy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en-US" sz="1300" dirty="0" err="1">
                <a:solidFill>
                  <a:schemeClr val="tx2"/>
                </a:solidFill>
              </a:rPr>
              <a:t>Thoer</a:t>
            </a:r>
            <a:r>
              <a:rPr lang="en-US" sz="1300" dirty="0">
                <a:solidFill>
                  <a:schemeClr val="tx2"/>
                </a:solidFill>
              </a:rPr>
              <a:t> (</a:t>
            </a:r>
            <a:r>
              <a:rPr lang="en-US" sz="1300" dirty="0" err="1">
                <a:solidFill>
                  <a:schemeClr val="tx2"/>
                </a:solidFill>
              </a:rPr>
              <a:t>IJCLab</a:t>
            </a:r>
            <a:r>
              <a:rPr lang="en-US" sz="1300" dirty="0">
                <a:solidFill>
                  <a:schemeClr val="tx2"/>
                </a:solidFill>
              </a:rPr>
              <a:t>/PN)</a:t>
            </a:r>
          </a:p>
          <a:p>
            <a:pPr lvl="1">
              <a:spcBef>
                <a:spcPts val="0"/>
              </a:spcBef>
            </a:pPr>
            <a:r>
              <a:rPr lang="en-US" sz="1300" dirty="0" smtClean="0">
                <a:solidFill>
                  <a:schemeClr val="tx2"/>
                </a:solidFill>
              </a:rPr>
              <a:t>Measurement </a:t>
            </a:r>
            <a:r>
              <a:rPr lang="en-US" sz="1300" dirty="0">
                <a:solidFill>
                  <a:schemeClr val="tx2"/>
                </a:solidFill>
              </a:rPr>
              <a:t>of </a:t>
            </a:r>
            <a:r>
              <a:rPr lang="en-US" sz="1300" dirty="0" err="1">
                <a:solidFill>
                  <a:schemeClr val="tx2"/>
                </a:solidFill>
              </a:rPr>
              <a:t>isoscalar</a:t>
            </a:r>
            <a:r>
              <a:rPr lang="en-US" sz="1300" dirty="0">
                <a:solidFill>
                  <a:schemeClr val="tx2"/>
                </a:solidFill>
              </a:rPr>
              <a:t> resonances in </a:t>
            </a:r>
            <a:r>
              <a:rPr lang="en-US" sz="1300" baseline="30000" dirty="0">
                <a:solidFill>
                  <a:schemeClr val="tx2"/>
                </a:solidFill>
              </a:rPr>
              <a:t>58,68</a:t>
            </a:r>
            <a:r>
              <a:rPr lang="en-US" sz="1300" dirty="0">
                <a:solidFill>
                  <a:schemeClr val="tx2"/>
                </a:solidFill>
              </a:rPr>
              <a:t>Ni with ACTAR </a:t>
            </a:r>
            <a:r>
              <a:rPr lang="en-US" sz="1300" dirty="0" smtClean="0">
                <a:solidFill>
                  <a:schemeClr val="tx2"/>
                </a:solidFill>
              </a:rPr>
              <a:t>TPC, Alex </a:t>
            </a:r>
            <a:r>
              <a:rPr lang="en-US" sz="1300" dirty="0" err="1">
                <a:solidFill>
                  <a:schemeClr val="tx2"/>
                </a:solidFill>
              </a:rPr>
              <a:t>Arokiaraj</a:t>
            </a:r>
            <a:r>
              <a:rPr lang="en-US" sz="1300" dirty="0">
                <a:solidFill>
                  <a:schemeClr val="tx2"/>
                </a:solidFill>
              </a:rPr>
              <a:t> (KU Leuven </a:t>
            </a:r>
            <a:r>
              <a:rPr lang="en-US" sz="1300" dirty="0" err="1">
                <a:solidFill>
                  <a:schemeClr val="tx2"/>
                </a:solidFill>
              </a:rPr>
              <a:t>Belgique</a:t>
            </a:r>
            <a:r>
              <a:rPr lang="en-US" sz="1300" dirty="0">
                <a:solidFill>
                  <a:schemeClr val="tx2"/>
                </a:solidFill>
              </a:rPr>
              <a:t>, </a:t>
            </a:r>
            <a:r>
              <a:rPr lang="en-US" sz="1300" dirty="0" smtClean="0">
                <a:solidFill>
                  <a:schemeClr val="tx2"/>
                </a:solidFill>
              </a:rPr>
              <a:t>coll. </a:t>
            </a:r>
            <a:r>
              <a:rPr lang="en-US" sz="1300" dirty="0" err="1" smtClean="0">
                <a:solidFill>
                  <a:schemeClr val="tx2"/>
                </a:solidFill>
              </a:rPr>
              <a:t>DPhN</a:t>
            </a:r>
            <a:r>
              <a:rPr lang="en-US" sz="1300" dirty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1300" dirty="0" smtClean="0">
                <a:solidFill>
                  <a:schemeClr val="tx2"/>
                </a:solidFill>
              </a:rPr>
              <a:t>Towards </a:t>
            </a:r>
            <a:r>
              <a:rPr lang="en-US" sz="1300" dirty="0">
                <a:solidFill>
                  <a:schemeClr val="tx2"/>
                </a:solidFill>
              </a:rPr>
              <a:t>the heavy and </a:t>
            </a:r>
            <a:r>
              <a:rPr lang="en-US" sz="1300" dirty="0" err="1">
                <a:solidFill>
                  <a:schemeClr val="tx2"/>
                </a:solidFill>
              </a:rPr>
              <a:t>superheavy</a:t>
            </a:r>
            <a:r>
              <a:rPr lang="en-US" sz="1300" dirty="0">
                <a:solidFill>
                  <a:schemeClr val="tx2"/>
                </a:solidFill>
              </a:rPr>
              <a:t> elements: </a:t>
            </a:r>
            <a:r>
              <a:rPr lang="en-US" sz="1300" dirty="0" err="1">
                <a:solidFill>
                  <a:schemeClr val="tx2"/>
                </a:solidFill>
              </a:rPr>
              <a:t>multinucleon</a:t>
            </a:r>
            <a:r>
              <a:rPr lang="en-US" sz="1300" dirty="0">
                <a:solidFill>
                  <a:schemeClr val="tx2"/>
                </a:solidFill>
              </a:rPr>
              <a:t> </a:t>
            </a:r>
            <a:r>
              <a:rPr lang="en-US" sz="1300" dirty="0" err="1">
                <a:solidFill>
                  <a:schemeClr val="tx2"/>
                </a:solidFill>
              </a:rPr>
              <a:t>transfert</a:t>
            </a:r>
            <a:r>
              <a:rPr lang="en-US" sz="1300" dirty="0">
                <a:solidFill>
                  <a:schemeClr val="tx2"/>
                </a:solidFill>
              </a:rPr>
              <a:t> experiment at Argonne using AGFA/</a:t>
            </a:r>
            <a:r>
              <a:rPr lang="en-US" sz="1300" dirty="0" err="1">
                <a:solidFill>
                  <a:schemeClr val="tx2"/>
                </a:solidFill>
              </a:rPr>
              <a:t>Gammasphere</a:t>
            </a:r>
            <a:r>
              <a:rPr lang="en-US" sz="1300" dirty="0">
                <a:solidFill>
                  <a:schemeClr val="tx2"/>
                </a:solidFill>
              </a:rPr>
              <a:t> and status of SIRIUS at </a:t>
            </a:r>
            <a:r>
              <a:rPr lang="en-US" sz="1300" dirty="0" smtClean="0">
                <a:solidFill>
                  <a:schemeClr val="tx2"/>
                </a:solidFill>
              </a:rPr>
              <a:t>S3/GANIL, </a:t>
            </a:r>
            <a:r>
              <a:rPr lang="en-US" sz="1300" dirty="0" err="1" smtClean="0">
                <a:solidFill>
                  <a:schemeClr val="tx2"/>
                </a:solidFill>
              </a:rPr>
              <a:t>Zoé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en-US" sz="1300" dirty="0">
                <a:solidFill>
                  <a:schemeClr val="tx2"/>
                </a:solidFill>
              </a:rPr>
              <a:t>Favier </a:t>
            </a:r>
            <a:r>
              <a:rPr lang="en-US" sz="1300" dirty="0" smtClean="0">
                <a:solidFill>
                  <a:schemeClr val="tx2"/>
                </a:solidFill>
              </a:rPr>
              <a:t>(</a:t>
            </a:r>
            <a:r>
              <a:rPr lang="en-US" sz="1300" dirty="0" err="1" smtClean="0">
                <a:solidFill>
                  <a:schemeClr val="tx2"/>
                </a:solidFill>
              </a:rPr>
              <a:t>DPhN</a:t>
            </a:r>
            <a:r>
              <a:rPr lang="en-US" sz="1300" dirty="0" smtClean="0">
                <a:solidFill>
                  <a:schemeClr val="tx2"/>
                </a:solidFill>
              </a:rPr>
              <a:t>) </a:t>
            </a:r>
            <a:endParaRPr lang="en-US" sz="1300" dirty="0" smtClean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11h00 - Pause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11h30 - </a:t>
            </a:r>
            <a:r>
              <a:rPr lang="fr-FR" sz="1600" dirty="0">
                <a:solidFill>
                  <a:schemeClr val="tx2"/>
                </a:solidFill>
              </a:rPr>
              <a:t>Présentations de projets R&amp;D et de plateformes financés par P2IO</a:t>
            </a:r>
            <a:endParaRPr lang="en-US" sz="160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300" dirty="0" err="1" smtClean="0">
                <a:solidFill>
                  <a:schemeClr val="tx2"/>
                </a:solidFill>
              </a:rPr>
              <a:t>Plateforme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en-US" sz="1300" dirty="0" err="1" smtClean="0">
                <a:solidFill>
                  <a:schemeClr val="tx2"/>
                </a:solidFill>
              </a:rPr>
              <a:t>CaptInnov</a:t>
            </a:r>
            <a:r>
              <a:rPr lang="en-US" sz="1300" dirty="0" smtClean="0">
                <a:solidFill>
                  <a:schemeClr val="tx2"/>
                </a:solidFill>
              </a:rPr>
              <a:t>, </a:t>
            </a:r>
            <a:r>
              <a:rPr lang="en-US" sz="1300" dirty="0" err="1" smtClean="0">
                <a:solidFill>
                  <a:schemeClr val="tx2"/>
                </a:solidFill>
              </a:rPr>
              <a:t>Abdenour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en-US" sz="1300" dirty="0" err="1">
                <a:solidFill>
                  <a:schemeClr val="tx2"/>
                </a:solidFill>
              </a:rPr>
              <a:t>Lounis</a:t>
            </a:r>
            <a:r>
              <a:rPr lang="en-US" sz="1300" dirty="0">
                <a:solidFill>
                  <a:schemeClr val="tx2"/>
                </a:solidFill>
              </a:rPr>
              <a:t> (</a:t>
            </a:r>
            <a:r>
              <a:rPr lang="en-US" sz="1300" dirty="0" err="1">
                <a:solidFill>
                  <a:schemeClr val="tx2"/>
                </a:solidFill>
              </a:rPr>
              <a:t>IJCLab</a:t>
            </a:r>
            <a:r>
              <a:rPr lang="en-US" sz="1300" dirty="0">
                <a:solidFill>
                  <a:schemeClr val="tx2"/>
                </a:solidFill>
              </a:rPr>
              <a:t>/PHE</a:t>
            </a:r>
            <a:r>
              <a:rPr lang="en-US" sz="1300" dirty="0" smtClean="0">
                <a:solidFill>
                  <a:schemeClr val="tx2"/>
                </a:solidFill>
              </a:rPr>
              <a:t>)</a:t>
            </a:r>
            <a:r>
              <a:rPr lang="en-US" sz="1300" dirty="0">
                <a:solidFill>
                  <a:schemeClr val="tx2"/>
                </a:solidFill>
              </a:rPr>
              <a:t> </a:t>
            </a:r>
            <a:endParaRPr lang="en-US" sz="130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300" dirty="0" err="1" smtClean="0">
                <a:solidFill>
                  <a:schemeClr val="tx2"/>
                </a:solidFill>
              </a:rPr>
              <a:t>Plateforme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en-US" sz="1300" dirty="0" err="1">
                <a:solidFill>
                  <a:schemeClr val="tx2"/>
                </a:solidFill>
              </a:rPr>
              <a:t>JANNuS</a:t>
            </a:r>
            <a:r>
              <a:rPr lang="en-US" sz="1300" dirty="0">
                <a:solidFill>
                  <a:schemeClr val="tx2"/>
                </a:solidFill>
              </a:rPr>
              <a:t>-SCALP, Aurélie </a:t>
            </a:r>
            <a:r>
              <a:rPr lang="en-US" sz="1300" dirty="0" err="1">
                <a:solidFill>
                  <a:schemeClr val="tx2"/>
                </a:solidFill>
              </a:rPr>
              <a:t>Gentils</a:t>
            </a:r>
            <a:r>
              <a:rPr lang="en-US" sz="1300" dirty="0">
                <a:solidFill>
                  <a:schemeClr val="tx2"/>
                </a:solidFill>
              </a:rPr>
              <a:t> (</a:t>
            </a:r>
            <a:r>
              <a:rPr lang="en-US" sz="1300" dirty="0" err="1">
                <a:solidFill>
                  <a:schemeClr val="tx2"/>
                </a:solidFill>
              </a:rPr>
              <a:t>IJCLab</a:t>
            </a:r>
            <a:r>
              <a:rPr lang="en-US" sz="1300" dirty="0">
                <a:solidFill>
                  <a:schemeClr val="tx2"/>
                </a:solidFill>
              </a:rPr>
              <a:t>/Energie et </a:t>
            </a:r>
            <a:r>
              <a:rPr lang="en-US" sz="1300" dirty="0" err="1">
                <a:solidFill>
                  <a:schemeClr val="tx2"/>
                </a:solidFill>
              </a:rPr>
              <a:t>Environnement</a:t>
            </a:r>
            <a:r>
              <a:rPr lang="en-US" sz="1300" dirty="0" smtClean="0">
                <a:solidFill>
                  <a:schemeClr val="tx2"/>
                </a:solidFill>
              </a:rPr>
              <a:t>)</a:t>
            </a:r>
            <a:endParaRPr lang="en-US" sz="13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300" dirty="0" err="1" smtClean="0">
                <a:solidFill>
                  <a:schemeClr val="tx2"/>
                </a:solidFill>
              </a:rPr>
              <a:t>Projet</a:t>
            </a:r>
            <a:r>
              <a:rPr lang="en-US" sz="1300" dirty="0" smtClean="0">
                <a:solidFill>
                  <a:schemeClr val="tx2"/>
                </a:solidFill>
              </a:rPr>
              <a:t> R&amp;D BASKET, </a:t>
            </a:r>
            <a:r>
              <a:rPr lang="en-US" sz="1300" dirty="0" err="1" smtClean="0">
                <a:solidFill>
                  <a:schemeClr val="tx2"/>
                </a:solidFill>
              </a:rPr>
              <a:t>Béatrice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en-US" sz="1300" dirty="0">
                <a:solidFill>
                  <a:schemeClr val="tx2"/>
                </a:solidFill>
              </a:rPr>
              <a:t>Mauri (Irfu/</a:t>
            </a:r>
            <a:r>
              <a:rPr lang="en-US" sz="1300" dirty="0" err="1">
                <a:solidFill>
                  <a:schemeClr val="tx2"/>
                </a:solidFill>
              </a:rPr>
              <a:t>DPhP</a:t>
            </a:r>
            <a:r>
              <a:rPr lang="en-US" sz="1300" dirty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0"/>
              </a:spcBef>
            </a:pPr>
            <a:r>
              <a:rPr lang="en-US" sz="1300" dirty="0" err="1" smtClean="0">
                <a:solidFill>
                  <a:schemeClr val="tx2"/>
                </a:solidFill>
              </a:rPr>
              <a:t>Projet</a:t>
            </a:r>
            <a:r>
              <a:rPr lang="en-US" sz="1300" dirty="0" smtClean="0">
                <a:solidFill>
                  <a:schemeClr val="tx2"/>
                </a:solidFill>
              </a:rPr>
              <a:t> R&amp;D PEPITES, Bruno </a:t>
            </a:r>
            <a:r>
              <a:rPr lang="en-US" sz="1300" dirty="0">
                <a:solidFill>
                  <a:schemeClr val="tx2"/>
                </a:solidFill>
              </a:rPr>
              <a:t>Boyer (LLR), </a:t>
            </a:r>
            <a:r>
              <a:rPr lang="en-US" sz="1300" dirty="0" smtClean="0">
                <a:solidFill>
                  <a:schemeClr val="tx2"/>
                </a:solidFill>
              </a:rPr>
              <a:t>Christophe </a:t>
            </a:r>
            <a:r>
              <a:rPr lang="en-US" sz="1300" dirty="0">
                <a:solidFill>
                  <a:schemeClr val="tx2"/>
                </a:solidFill>
              </a:rPr>
              <a:t>Thiebaux (LLR)</a:t>
            </a:r>
            <a:endParaRPr lang="en-US" sz="13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12h35 – Pause </a:t>
            </a:r>
            <a:r>
              <a:rPr lang="en-US" sz="1600" dirty="0" err="1" smtClean="0">
                <a:solidFill>
                  <a:schemeClr val="tx2"/>
                </a:solidFill>
              </a:rPr>
              <a:t>Déjeuner</a:t>
            </a:r>
            <a:endParaRPr lang="en-US" sz="16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14h00 - Point sur les </a:t>
            </a:r>
            <a:r>
              <a:rPr lang="en-US" sz="1600" dirty="0" err="1" smtClean="0">
                <a:solidFill>
                  <a:schemeClr val="tx2"/>
                </a:solidFill>
              </a:rPr>
              <a:t>Projets</a:t>
            </a:r>
            <a:r>
              <a:rPr lang="en-US" sz="1600" dirty="0" smtClean="0">
                <a:solidFill>
                  <a:schemeClr val="tx2"/>
                </a:solidFill>
              </a:rPr>
              <a:t> Flagships 2020</a:t>
            </a:r>
            <a:endParaRPr lang="en-US" sz="16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300" dirty="0" smtClean="0">
                <a:solidFill>
                  <a:schemeClr val="tx2"/>
                </a:solidFill>
              </a:rPr>
              <a:t>BSM-Nu, Anatael </a:t>
            </a:r>
            <a:r>
              <a:rPr lang="en-US" sz="1300" dirty="0">
                <a:solidFill>
                  <a:schemeClr val="tx2"/>
                </a:solidFill>
              </a:rPr>
              <a:t>Cabrera (</a:t>
            </a:r>
            <a:r>
              <a:rPr lang="en-US" sz="1300" dirty="0" err="1">
                <a:solidFill>
                  <a:schemeClr val="tx2"/>
                </a:solidFill>
              </a:rPr>
              <a:t>IJCLab</a:t>
            </a:r>
            <a:r>
              <a:rPr lang="en-US" sz="1300" dirty="0">
                <a:solidFill>
                  <a:schemeClr val="tx2"/>
                </a:solidFill>
              </a:rPr>
              <a:t>/A2C)</a:t>
            </a:r>
          </a:p>
          <a:p>
            <a:pPr lvl="1">
              <a:spcBef>
                <a:spcPts val="0"/>
              </a:spcBef>
            </a:pPr>
            <a:r>
              <a:rPr lang="en-US" sz="1300" dirty="0" err="1" smtClean="0">
                <a:solidFill>
                  <a:schemeClr val="tx2"/>
                </a:solidFill>
              </a:rPr>
              <a:t>Gluodynamics</a:t>
            </a:r>
            <a:r>
              <a:rPr lang="en-US" sz="1300" dirty="0" smtClean="0">
                <a:solidFill>
                  <a:schemeClr val="tx2"/>
                </a:solidFill>
              </a:rPr>
              <a:t>, M</a:t>
            </a:r>
            <a:r>
              <a:rPr lang="en-US" sz="1300" dirty="0">
                <a:solidFill>
                  <a:schemeClr val="tx2"/>
                </a:solidFill>
              </a:rPr>
              <a:t>. Benjamin </a:t>
            </a:r>
            <a:r>
              <a:rPr lang="en-US" sz="1300" dirty="0" err="1">
                <a:solidFill>
                  <a:schemeClr val="tx2"/>
                </a:solidFill>
              </a:rPr>
              <a:t>Audurier</a:t>
            </a:r>
            <a:r>
              <a:rPr lang="en-US" sz="1300" dirty="0">
                <a:solidFill>
                  <a:schemeClr val="tx2"/>
                </a:solidFill>
              </a:rPr>
              <a:t> (LLR), Dr Cyrille Marquet (CPHT), Dr Michael Winn (Irfu/</a:t>
            </a:r>
            <a:r>
              <a:rPr lang="en-US" sz="1300" dirty="0" err="1">
                <a:solidFill>
                  <a:schemeClr val="tx2"/>
                </a:solidFill>
              </a:rPr>
              <a:t>DPhN</a:t>
            </a:r>
            <a:r>
              <a:rPr lang="en-US" sz="1300" dirty="0">
                <a:solidFill>
                  <a:schemeClr val="tx2"/>
                </a:solidFill>
              </a:rPr>
              <a:t>))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chemeClr val="tx2"/>
                </a:solidFill>
              </a:rPr>
              <a:t>15h00 – Prix de these </a:t>
            </a:r>
            <a:r>
              <a:rPr lang="en-US" sz="1600" dirty="0" smtClean="0">
                <a:solidFill>
                  <a:schemeClr val="tx2"/>
                </a:solidFill>
              </a:rPr>
              <a:t>2020</a:t>
            </a:r>
            <a:endParaRPr lang="en-US" sz="16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400" dirty="0">
                <a:solidFill>
                  <a:schemeClr val="tx2"/>
                </a:solidFill>
              </a:rPr>
              <a:t>Multi-wavelength study of the gamma-ray blazar 1ES </a:t>
            </a:r>
            <a:r>
              <a:rPr lang="en-US" sz="1400" dirty="0" smtClean="0">
                <a:solidFill>
                  <a:schemeClr val="tx2"/>
                </a:solidFill>
              </a:rPr>
              <a:t>1215+303, </a:t>
            </a:r>
            <a:r>
              <a:rPr lang="en-US" sz="1400" dirty="0" err="1" smtClean="0">
                <a:solidFill>
                  <a:schemeClr val="tx2"/>
                </a:solidFill>
              </a:rPr>
              <a:t>Janeth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Valverde</a:t>
            </a:r>
            <a:r>
              <a:rPr lang="en-US" sz="1400" dirty="0" smtClean="0">
                <a:solidFill>
                  <a:schemeClr val="tx2"/>
                </a:solidFill>
              </a:rPr>
              <a:t> (LLR)</a:t>
            </a:r>
            <a:endParaRPr lang="en-US" sz="1400" dirty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400" dirty="0" err="1" smtClean="0">
                <a:solidFill>
                  <a:schemeClr val="tx2"/>
                </a:solidFill>
              </a:rPr>
              <a:t>Développement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d’un </a:t>
            </a:r>
            <a:r>
              <a:rPr lang="en-US" sz="1400" dirty="0" err="1">
                <a:solidFill>
                  <a:schemeClr val="tx2"/>
                </a:solidFill>
              </a:rPr>
              <a:t>spectro-imageur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CdTe</a:t>
            </a:r>
            <a:r>
              <a:rPr lang="en-US" sz="1400" dirty="0">
                <a:solidFill>
                  <a:schemeClr val="tx2"/>
                </a:solidFill>
              </a:rPr>
              <a:t> pour application </a:t>
            </a:r>
            <a:r>
              <a:rPr lang="en-US" sz="1400" dirty="0" err="1" smtClean="0">
                <a:solidFill>
                  <a:schemeClr val="tx2"/>
                </a:solidFill>
              </a:rPr>
              <a:t>spatiale</a:t>
            </a:r>
            <a:r>
              <a:rPr lang="en-US" sz="1400" dirty="0" smtClean="0">
                <a:solidFill>
                  <a:schemeClr val="tx2"/>
                </a:solidFill>
              </a:rPr>
              <a:t>, David </a:t>
            </a:r>
            <a:r>
              <a:rPr lang="en-US" sz="1400" dirty="0" err="1" smtClean="0">
                <a:solidFill>
                  <a:schemeClr val="tx2"/>
                </a:solidFill>
              </a:rPr>
              <a:t>Baudin</a:t>
            </a:r>
            <a:r>
              <a:rPr lang="en-US" sz="1400" dirty="0" smtClean="0">
                <a:solidFill>
                  <a:schemeClr val="tx2"/>
                </a:solidFill>
              </a:rPr>
              <a:t> (DEDIP)</a:t>
            </a:r>
          </a:p>
          <a:p>
            <a:pPr lvl="0">
              <a:spcBef>
                <a:spcPts val="0"/>
              </a:spcBef>
              <a:buClr>
                <a:srgbClr val="DD8047"/>
              </a:buClr>
            </a:pPr>
            <a:r>
              <a:rPr lang="fr-FR" sz="1600" dirty="0" smtClean="0">
                <a:solidFill>
                  <a:srgbClr val="775F55"/>
                </a:solidFill>
              </a:rPr>
              <a:t>15h40 - Séminaire </a:t>
            </a:r>
            <a:r>
              <a:rPr lang="fr-FR" sz="1600" dirty="0">
                <a:solidFill>
                  <a:srgbClr val="775F55"/>
                </a:solidFill>
              </a:rPr>
              <a:t>SCOPI </a:t>
            </a:r>
            <a:r>
              <a:rPr lang="fr-FR" sz="1600" dirty="0" smtClean="0">
                <a:solidFill>
                  <a:srgbClr val="775F55"/>
                </a:solidFill>
              </a:rPr>
              <a:t>: </a:t>
            </a:r>
            <a:r>
              <a:rPr lang="fr-FR" sz="1600" dirty="0">
                <a:solidFill>
                  <a:srgbClr val="775F55"/>
                </a:solidFill>
              </a:rPr>
              <a:t>Science et Jeu vidéo : de P2IO à une chaire d'enseignement et de recherche, Raphaël </a:t>
            </a:r>
            <a:r>
              <a:rPr lang="fr-FR" sz="1600" dirty="0" err="1">
                <a:solidFill>
                  <a:srgbClr val="775F55"/>
                </a:solidFill>
              </a:rPr>
              <a:t>Granier</a:t>
            </a:r>
            <a:r>
              <a:rPr lang="fr-FR" sz="1600" dirty="0">
                <a:solidFill>
                  <a:srgbClr val="775F55"/>
                </a:solidFill>
              </a:rPr>
              <a:t> de Cassagnac (LLR)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F2903-BC10-4FF3-97A7-BA16F58B670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Labex – 27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novembre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4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9E33-B620-47F9-BB04-8846C2A5AFC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260648"/>
            <a:ext cx="7559040" cy="990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Site web</a:t>
            </a:r>
            <a:endParaRPr lang="en-US" sz="4000" b="1" dirty="0"/>
          </a:p>
        </p:txBody>
      </p:sp>
      <p:pic>
        <p:nvPicPr>
          <p:cNvPr id="15" name="Image 2" descr="image0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6" t="21842" r="26821"/>
          <a:stretch/>
        </p:blipFill>
        <p:spPr bwMode="auto">
          <a:xfrm>
            <a:off x="2548038" y="85001"/>
            <a:ext cx="6315643" cy="677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4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7552" y="178352"/>
            <a:ext cx="8024564" cy="9906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Perspectives pour 2021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4683" y="1630743"/>
            <a:ext cx="8240717" cy="457427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solidFill>
                  <a:schemeClr val="tx2"/>
                </a:solidFill>
              </a:rPr>
              <a:t>Suivi des Projets </a:t>
            </a:r>
            <a:r>
              <a:rPr lang="fr-FR" sz="2800" dirty="0" err="1" smtClean="0">
                <a:solidFill>
                  <a:schemeClr val="tx2"/>
                </a:solidFill>
              </a:rPr>
              <a:t>Flagships</a:t>
            </a:r>
            <a:r>
              <a:rPr lang="fr-FR" sz="2800" dirty="0" smtClean="0">
                <a:solidFill>
                  <a:schemeClr val="tx2"/>
                </a:solidFill>
              </a:rPr>
              <a:t> 2020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solidFill>
                  <a:schemeClr val="tx2"/>
                </a:solidFill>
              </a:rPr>
              <a:t>Sélection puis lancement des Projets Emergents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solidFill>
                  <a:schemeClr val="tx2"/>
                </a:solidFill>
              </a:rPr>
              <a:t>Actions Enseignement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>
                <a:solidFill>
                  <a:schemeClr val="tx2"/>
                </a:solidFill>
              </a:rPr>
              <a:t>A</a:t>
            </a:r>
            <a:r>
              <a:rPr lang="fr-FR" sz="2800" dirty="0" smtClean="0">
                <a:solidFill>
                  <a:schemeClr val="tx2"/>
                </a:solidFill>
              </a:rPr>
              <a:t>ppel à projets prévus: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smtClean="0">
                <a:solidFill>
                  <a:schemeClr val="tx2"/>
                </a:solidFill>
              </a:rPr>
              <a:t>Emilie du Châtelet : février 2021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r-FR" sz="2400" dirty="0" err="1" smtClean="0">
                <a:solidFill>
                  <a:schemeClr val="tx2"/>
                </a:solidFill>
              </a:rPr>
              <a:t>Postdocs</a:t>
            </a:r>
            <a:r>
              <a:rPr lang="fr-FR" sz="2400" dirty="0" smtClean="0">
                <a:solidFill>
                  <a:schemeClr val="tx2"/>
                </a:solidFill>
              </a:rPr>
              <a:t> ou thèses: printemps 2021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800" dirty="0" smtClean="0">
                <a:solidFill>
                  <a:schemeClr val="tx2"/>
                </a:solidFill>
              </a:rPr>
              <a:t>Renforcement de l’intégration au sein de UPSaclay à travers les liens avec la </a:t>
            </a:r>
            <a:r>
              <a:rPr lang="fr-FR" sz="2800" dirty="0" err="1" smtClean="0">
                <a:solidFill>
                  <a:schemeClr val="tx2"/>
                </a:solidFill>
              </a:rPr>
              <a:t>Graduate</a:t>
            </a:r>
            <a:r>
              <a:rPr lang="fr-FR" sz="2800" dirty="0" smtClean="0">
                <a:solidFill>
                  <a:schemeClr val="tx2"/>
                </a:solidFill>
              </a:rPr>
              <a:t> </a:t>
            </a:r>
            <a:r>
              <a:rPr lang="fr-FR" sz="2800" dirty="0" err="1" smtClean="0">
                <a:solidFill>
                  <a:schemeClr val="tx2"/>
                </a:solidFill>
              </a:rPr>
              <a:t>School</a:t>
            </a:r>
            <a:r>
              <a:rPr lang="fr-FR" sz="2800" dirty="0" smtClean="0">
                <a:solidFill>
                  <a:schemeClr val="tx2"/>
                </a:solidFill>
              </a:rPr>
              <a:t> Physique (Axes P2I et Astrophysique)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r-FR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fr-FR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22F2903-BC10-4FF3-97A7-BA16F58B6703}" type="slidenum">
              <a:rPr kumimoji="0" lang="en-US" smtClean="0"/>
              <a:pPr/>
              <a:t>21</a:t>
            </a:fld>
            <a:endParaRPr kumimoji="0"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Labex – 27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novembre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040" y="214928"/>
            <a:ext cx="8028384" cy="990600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Points forts </a:t>
            </a:r>
            <a:r>
              <a:rPr lang="fr-FR" sz="3600" dirty="0" smtClean="0"/>
              <a:t>2020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5484" y="1516698"/>
            <a:ext cx="8119496" cy="4517838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Démarrage de la Phase 2 du Labex </a:t>
            </a:r>
          </a:p>
          <a:p>
            <a:r>
              <a:rPr lang="fr-FR" sz="2800" dirty="0" smtClean="0">
                <a:solidFill>
                  <a:schemeClr val="tx2"/>
                </a:solidFill>
              </a:rPr>
              <a:t>Bruno </a:t>
            </a:r>
            <a:r>
              <a:rPr lang="fr-FR" sz="2800" dirty="0" err="1" smtClean="0">
                <a:solidFill>
                  <a:schemeClr val="tx2"/>
                </a:solidFill>
              </a:rPr>
              <a:t>Espagnon</a:t>
            </a:r>
            <a:r>
              <a:rPr lang="fr-FR" sz="2800" dirty="0" smtClean="0">
                <a:solidFill>
                  <a:schemeClr val="tx2"/>
                </a:solidFill>
              </a:rPr>
              <a:t> nouveau coordinateur adjoint</a:t>
            </a:r>
          </a:p>
          <a:p>
            <a:r>
              <a:rPr lang="fr-FR" sz="2800" dirty="0" smtClean="0">
                <a:solidFill>
                  <a:schemeClr val="tx2"/>
                </a:solidFill>
              </a:rPr>
              <a:t>Anne-Laure Pelé, </a:t>
            </a:r>
            <a:r>
              <a:rPr lang="fr-FR" sz="2800" dirty="0" err="1" smtClean="0">
                <a:solidFill>
                  <a:schemeClr val="tx2"/>
                </a:solidFill>
              </a:rPr>
              <a:t>project</a:t>
            </a:r>
            <a:r>
              <a:rPr lang="fr-FR" sz="2800" dirty="0" smtClean="0">
                <a:solidFill>
                  <a:schemeClr val="tx2"/>
                </a:solidFill>
              </a:rPr>
              <a:t> manager (50%) depuis mai 2020</a:t>
            </a:r>
            <a:endParaRPr lang="fr-FR" sz="2800" dirty="0">
              <a:solidFill>
                <a:schemeClr val="tx2"/>
              </a:solidFill>
            </a:endParaRPr>
          </a:p>
          <a:p>
            <a:r>
              <a:rPr lang="fr-FR" sz="2800" dirty="0" smtClean="0">
                <a:solidFill>
                  <a:schemeClr val="tx2"/>
                </a:solidFill>
              </a:rPr>
              <a:t>Lancements des Projets </a:t>
            </a:r>
            <a:r>
              <a:rPr lang="fr-FR" sz="2800" dirty="0" err="1">
                <a:solidFill>
                  <a:schemeClr val="tx2"/>
                </a:solidFill>
              </a:rPr>
              <a:t>Flagships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smtClean="0">
                <a:solidFill>
                  <a:schemeClr val="tx2"/>
                </a:solidFill>
              </a:rPr>
              <a:t>2020</a:t>
            </a:r>
          </a:p>
          <a:p>
            <a:r>
              <a:rPr lang="fr-FR" sz="2800" dirty="0" smtClean="0">
                <a:solidFill>
                  <a:schemeClr val="tx2"/>
                </a:solidFill>
              </a:rPr>
              <a:t>Appels </a:t>
            </a:r>
            <a:r>
              <a:rPr lang="fr-FR" sz="2800" dirty="0">
                <a:solidFill>
                  <a:schemeClr val="tx2"/>
                </a:solidFill>
              </a:rPr>
              <a:t>à projets </a:t>
            </a:r>
            <a:r>
              <a:rPr lang="fr-FR" sz="2800" dirty="0" err="1">
                <a:solidFill>
                  <a:schemeClr val="tx2"/>
                </a:solidFill>
              </a:rPr>
              <a:t>Postdoc</a:t>
            </a:r>
            <a:r>
              <a:rPr lang="fr-FR" sz="2800" dirty="0">
                <a:solidFill>
                  <a:schemeClr val="tx2"/>
                </a:solidFill>
              </a:rPr>
              <a:t> et Emilie du </a:t>
            </a:r>
            <a:r>
              <a:rPr lang="fr-FR" sz="2800" dirty="0" smtClean="0">
                <a:solidFill>
                  <a:schemeClr val="tx2"/>
                </a:solidFill>
              </a:rPr>
              <a:t>Châtelet</a:t>
            </a:r>
          </a:p>
          <a:p>
            <a:r>
              <a:rPr lang="fr-FR" sz="2800" dirty="0" smtClean="0">
                <a:solidFill>
                  <a:schemeClr val="tx2"/>
                </a:solidFill>
              </a:rPr>
              <a:t>Appel à Projets Emergents</a:t>
            </a:r>
          </a:p>
          <a:p>
            <a:r>
              <a:rPr lang="fr-FR" sz="2800" dirty="0" smtClean="0">
                <a:solidFill>
                  <a:schemeClr val="tx2"/>
                </a:solidFill>
              </a:rPr>
              <a:t>Rénovation du site web</a:t>
            </a:r>
            <a:endParaRPr lang="fr-FR" sz="2800" dirty="0">
              <a:solidFill>
                <a:schemeClr val="tx2"/>
              </a:solidFill>
            </a:endParaRPr>
          </a:p>
          <a:p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F2903-BC10-4FF3-97A7-BA16F58B6703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3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29E33-B620-47F9-BB04-8846C2A5AFCC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516698"/>
            <a:ext cx="8135670" cy="5034568"/>
          </a:xfrm>
        </p:spPr>
        <p:txBody>
          <a:bodyPr>
            <a:noAutofit/>
          </a:bodyPr>
          <a:lstStyle/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"/>
              <a:tabLst>
                <a:tab pos="226695" algn="l"/>
              </a:tabLst>
            </a:pPr>
            <a:r>
              <a:rPr lang="fr-FR" sz="200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Labex financé par l'ANR dans le cadre du programme Investissements d’avenir 2010 </a:t>
            </a:r>
            <a:r>
              <a:rPr lang="fr-FR" sz="2000" b="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pour 9 ans (2011-19) avec une subvention de 14 M€ 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"/>
              <a:tabLst>
                <a:tab pos="226695" algn="l"/>
              </a:tabLst>
            </a:pPr>
            <a:r>
              <a:rPr lang="fr-FR" sz="200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prolongé en 2020 </a:t>
            </a:r>
            <a:r>
              <a:rPr lang="fr-FR" sz="2000" b="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pour 5 ans mais sous tutelle d’UPSaclay qui ne garantit son fonctionnement, dans le périmètre actuel, que pour 3 ans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"/>
              <a:tabLst>
                <a:tab pos="226695" algn="l"/>
              </a:tabLst>
            </a:pPr>
            <a:r>
              <a:rPr lang="fr-FR" sz="2000" dirty="0">
                <a:solidFill>
                  <a:srgbClr val="775F55"/>
                </a:solidFill>
                <a:latin typeface="Tw Cen MT" panose="020B0602020104020603" pitchFamily="34" charset="0"/>
              </a:rPr>
              <a:t>r</a:t>
            </a:r>
            <a:r>
              <a:rPr lang="fr-FR" sz="200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egroupant les laboratoires du Campus Paris-Saclay </a:t>
            </a:r>
            <a:r>
              <a:rPr lang="fr-FR" sz="2000" b="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travaillant dans les domaine de physique des particules, </a:t>
            </a:r>
            <a:r>
              <a:rPr lang="fr-FR" sz="2000" b="0" dirty="0" err="1" smtClean="0">
                <a:solidFill>
                  <a:srgbClr val="775F55"/>
                </a:solidFill>
                <a:latin typeface="Tw Cen MT" panose="020B0602020104020603" pitchFamily="34" charset="0"/>
              </a:rPr>
              <a:t>astroparticules</a:t>
            </a:r>
            <a:r>
              <a:rPr lang="fr-FR" sz="2000" b="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, physique nucléaire, astrophysique, science des accélérateurs: </a:t>
            </a:r>
            <a:r>
              <a:rPr lang="fr-FR" sz="2000" b="0" dirty="0" err="1" smtClean="0">
                <a:solidFill>
                  <a:schemeClr val="accent2"/>
                </a:solidFill>
                <a:latin typeface="Tw Cen MT" panose="020B0602020104020603" pitchFamily="34" charset="0"/>
              </a:rPr>
              <a:t>CPhT</a:t>
            </a:r>
            <a:r>
              <a:rPr lang="fr-FR" sz="2000" b="0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, IAS, pôles d’</a:t>
            </a:r>
            <a:r>
              <a:rPr lang="fr-FR" sz="2000" b="0" dirty="0" err="1" smtClean="0">
                <a:solidFill>
                  <a:schemeClr val="accent2"/>
                </a:solidFill>
                <a:latin typeface="Tw Cen MT" panose="020B0602020104020603" pitchFamily="34" charset="0"/>
              </a:rPr>
              <a:t>IJCLab</a:t>
            </a:r>
            <a:r>
              <a:rPr lang="fr-FR" sz="2000" b="0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, </a:t>
            </a:r>
            <a:r>
              <a:rPr lang="fr-FR" sz="2000" b="0" dirty="0" err="1" smtClean="0">
                <a:solidFill>
                  <a:schemeClr val="accent2"/>
                </a:solidFill>
                <a:latin typeface="Tw Cen MT" panose="020B0602020104020603" pitchFamily="34" charset="0"/>
              </a:rPr>
              <a:t>IPhT</a:t>
            </a:r>
            <a:r>
              <a:rPr lang="fr-FR" sz="2000" b="0" dirty="0" smtClean="0">
                <a:solidFill>
                  <a:schemeClr val="accent2"/>
                </a:solidFill>
                <a:latin typeface="Tw Cen MT" panose="020B0602020104020603" pitchFamily="34" charset="0"/>
              </a:rPr>
              <a:t>, départements de l’Irfu, LLR, SERMA</a:t>
            </a:r>
            <a:r>
              <a:rPr lang="fr-FR" sz="2000" b="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 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"/>
              <a:tabLst>
                <a:tab pos="226695" algn="l"/>
              </a:tabLst>
            </a:pPr>
            <a:r>
              <a:rPr lang="fr-FR" sz="200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combinant instrumentation de pointe </a:t>
            </a:r>
            <a:r>
              <a:rPr lang="fr-FR" sz="2000" b="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pour l'espace ou les observatoires au sol, </a:t>
            </a:r>
            <a:r>
              <a:rPr lang="fr-FR" sz="200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expériences</a:t>
            </a:r>
            <a:r>
              <a:rPr lang="fr-FR" sz="2000" b="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 de physique subatomique, </a:t>
            </a:r>
            <a:r>
              <a:rPr lang="fr-FR" sz="200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développement d’accélérateurs</a:t>
            </a:r>
            <a:r>
              <a:rPr lang="fr-FR" sz="2000" b="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 aux frontières de la technologie, ainsi que les techniques les plus avancées </a:t>
            </a:r>
            <a:r>
              <a:rPr lang="fr-FR" sz="200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en analyse de données </a:t>
            </a:r>
            <a:r>
              <a:rPr lang="fr-FR" sz="2000" b="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et progrès majeurs en </a:t>
            </a:r>
            <a:r>
              <a:rPr lang="fr-FR" sz="200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théorie</a:t>
            </a:r>
            <a:r>
              <a:rPr lang="fr-FR" sz="2000" b="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,</a:t>
            </a:r>
          </a:p>
          <a:p>
            <a:pPr marL="342900" lvl="0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"/>
              <a:tabLst>
                <a:tab pos="226695" algn="l"/>
              </a:tabLst>
            </a:pPr>
            <a:r>
              <a:rPr lang="fr-FR" sz="200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favorisant l'émergence d'applications interdisciplinaires </a:t>
            </a:r>
            <a:r>
              <a:rPr lang="fr-FR" sz="2000" b="0" dirty="0" smtClean="0">
                <a:solidFill>
                  <a:srgbClr val="775F55"/>
                </a:solidFill>
                <a:latin typeface="Tw Cen MT" panose="020B0602020104020603" pitchFamily="34" charset="0"/>
              </a:rPr>
              <a:t>dans d'autres domaines, tels que l'énergie nucléaire, la biologie et la médecine.</a:t>
            </a:r>
            <a:endParaRPr lang="fr-FR" sz="3600" b="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6628" y="260648"/>
            <a:ext cx="7808685" cy="990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P2IO: </a:t>
            </a:r>
            <a:r>
              <a:rPr lang="en-US" sz="3200" b="1" dirty="0" smtClean="0">
                <a:solidFill>
                  <a:schemeClr val="accent2"/>
                </a:solidFill>
              </a:rPr>
              <a:t>P</a:t>
            </a:r>
            <a:r>
              <a:rPr lang="en-US" sz="3200" b="1" dirty="0" smtClean="0"/>
              <a:t>hysique des </a:t>
            </a:r>
            <a:r>
              <a:rPr lang="en-US" sz="3200" b="1" dirty="0" smtClean="0">
                <a:solidFill>
                  <a:schemeClr val="accent2"/>
                </a:solidFill>
              </a:rPr>
              <a:t>2 </a:t>
            </a:r>
            <a:r>
              <a:rPr lang="en-US" sz="3200" b="1" dirty="0" err="1" smtClean="0">
                <a:solidFill>
                  <a:schemeClr val="accent2"/>
                </a:solidFill>
              </a:rPr>
              <a:t>I</a:t>
            </a:r>
            <a:r>
              <a:rPr lang="en-US" sz="3200" b="1" dirty="0" err="1" smtClean="0"/>
              <a:t>nfinis</a:t>
            </a:r>
            <a:r>
              <a:rPr lang="en-US" sz="3200" b="1" dirty="0" smtClean="0"/>
              <a:t> et des </a:t>
            </a:r>
            <a:r>
              <a:rPr lang="en-US" sz="3200" b="1" dirty="0" err="1" smtClean="0">
                <a:solidFill>
                  <a:schemeClr val="accent2"/>
                </a:solidFill>
              </a:rPr>
              <a:t>O</a:t>
            </a:r>
            <a:r>
              <a:rPr lang="en-US" sz="3200" b="1" dirty="0" err="1" smtClean="0"/>
              <a:t>rigines</a:t>
            </a:r>
            <a:endParaRPr lang="en-US" sz="32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36" y="150534"/>
            <a:ext cx="801189" cy="3613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34" y="556540"/>
            <a:ext cx="577991" cy="516064"/>
          </a:xfrm>
          <a:prstGeom prst="rect">
            <a:avLst/>
          </a:prstGeom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Labex – 27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novembre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63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5546" y="224697"/>
            <a:ext cx="8028384" cy="990600"/>
          </a:xfrm>
        </p:spPr>
        <p:txBody>
          <a:bodyPr/>
          <a:lstStyle/>
          <a:p>
            <a:r>
              <a:rPr lang="fr-FR" sz="3200" dirty="0" smtClean="0"/>
              <a:t>Projet P2IO 2020-2024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3021" y="1516698"/>
            <a:ext cx="8338451" cy="48762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2000" dirty="0">
                <a:solidFill>
                  <a:schemeClr val="tx2"/>
                </a:solidFill>
              </a:rPr>
              <a:t>Objectifs : </a:t>
            </a:r>
            <a:endParaRPr lang="fr-FR" sz="200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fr-FR" sz="1600" dirty="0">
                <a:solidFill>
                  <a:schemeClr val="tx2"/>
                </a:solidFill>
              </a:rPr>
              <a:t>R</a:t>
            </a:r>
            <a:r>
              <a:rPr lang="fr-FR" sz="1600" dirty="0" smtClean="0">
                <a:solidFill>
                  <a:schemeClr val="tx2"/>
                </a:solidFill>
              </a:rPr>
              <a:t>enforcer/amplifier </a:t>
            </a:r>
            <a:r>
              <a:rPr lang="fr-FR" sz="1600" dirty="0">
                <a:solidFill>
                  <a:schemeClr val="tx2"/>
                </a:solidFill>
              </a:rPr>
              <a:t>la collaboration entre les membres de </a:t>
            </a:r>
            <a:r>
              <a:rPr lang="fr-FR" sz="1600" dirty="0" smtClean="0">
                <a:solidFill>
                  <a:schemeClr val="tx2"/>
                </a:solidFill>
              </a:rPr>
              <a:t>P2IO </a:t>
            </a:r>
            <a:r>
              <a:rPr lang="fr-FR" sz="1600" dirty="0">
                <a:solidFill>
                  <a:schemeClr val="tx2"/>
                </a:solidFill>
              </a:rPr>
              <a:t>pour une plus grande visibilité, une plus grande efficacité du pôle </a:t>
            </a:r>
            <a:r>
              <a:rPr lang="fr-FR" sz="1600" dirty="0" smtClean="0">
                <a:solidFill>
                  <a:schemeClr val="tx2"/>
                </a:solidFill>
              </a:rPr>
              <a:t>Paris-Saclay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solidFill>
                  <a:schemeClr val="tx2"/>
                </a:solidFill>
              </a:rPr>
              <a:t>Favoriser </a:t>
            </a:r>
            <a:r>
              <a:rPr lang="fr-FR" sz="1600" dirty="0">
                <a:solidFill>
                  <a:schemeClr val="tx2"/>
                </a:solidFill>
              </a:rPr>
              <a:t>l'émergence de percées dans nos priorités </a:t>
            </a:r>
            <a:r>
              <a:rPr lang="fr-FR" sz="1600" dirty="0" smtClean="0">
                <a:solidFill>
                  <a:schemeClr val="tx2"/>
                </a:solidFill>
              </a:rPr>
              <a:t>scientifiques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solidFill>
                  <a:schemeClr val="tx2"/>
                </a:solidFill>
              </a:rPr>
              <a:t>Renforcer </a:t>
            </a:r>
            <a:r>
              <a:rPr lang="fr-FR" sz="1600" dirty="0">
                <a:solidFill>
                  <a:schemeClr val="tx2"/>
                </a:solidFill>
              </a:rPr>
              <a:t>la visibilité collective </a:t>
            </a:r>
            <a:r>
              <a:rPr lang="fr-FR" sz="1600" dirty="0" smtClean="0">
                <a:solidFill>
                  <a:schemeClr val="tx2"/>
                </a:solidFill>
              </a:rPr>
              <a:t>du Labex dans </a:t>
            </a:r>
            <a:r>
              <a:rPr lang="fr-FR" sz="1600" dirty="0">
                <a:solidFill>
                  <a:schemeClr val="tx2"/>
                </a:solidFill>
              </a:rPr>
              <a:t>les grands programmes internationaux </a:t>
            </a:r>
            <a:endParaRPr lang="fr-FR" sz="160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fr-FR" sz="1600" dirty="0" smtClean="0">
                <a:solidFill>
                  <a:schemeClr val="tx2"/>
                </a:solidFill>
              </a:rPr>
              <a:t>Contribuer à assurer une </a:t>
            </a:r>
            <a:r>
              <a:rPr lang="fr-FR" sz="1600" dirty="0">
                <a:solidFill>
                  <a:schemeClr val="tx2"/>
                </a:solidFill>
              </a:rPr>
              <a:t>formation de haut niveau dans les domaines de </a:t>
            </a:r>
            <a:r>
              <a:rPr lang="fr-FR" sz="1600" dirty="0" smtClean="0">
                <a:solidFill>
                  <a:schemeClr val="tx2"/>
                </a:solidFill>
              </a:rPr>
              <a:t>P2IO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solidFill>
                  <a:schemeClr val="tx2"/>
                </a:solidFill>
              </a:rPr>
              <a:t>Favoriser </a:t>
            </a:r>
            <a:r>
              <a:rPr lang="fr-FR" sz="1600" dirty="0">
                <a:solidFill>
                  <a:schemeClr val="tx2"/>
                </a:solidFill>
              </a:rPr>
              <a:t>la valorisation des résultats / technologies </a:t>
            </a:r>
            <a:endParaRPr lang="fr-FR" sz="1600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smtClean="0">
                <a:solidFill>
                  <a:schemeClr val="tx2"/>
                </a:solidFill>
              </a:rPr>
              <a:t>Trois </a:t>
            </a:r>
            <a:r>
              <a:rPr lang="fr-FR" sz="2000" dirty="0">
                <a:solidFill>
                  <a:schemeClr val="tx2"/>
                </a:solidFill>
              </a:rPr>
              <a:t>piliers </a:t>
            </a:r>
            <a:r>
              <a:rPr lang="fr-FR" sz="2000" dirty="0" smtClean="0">
                <a:solidFill>
                  <a:schemeClr val="tx2"/>
                </a:solidFill>
              </a:rPr>
              <a:t>:</a:t>
            </a:r>
          </a:p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2"/>
                </a:solidFill>
              </a:rPr>
              <a:t>Explorer </a:t>
            </a:r>
            <a:r>
              <a:rPr lang="fr-FR" sz="2000" dirty="0">
                <a:solidFill>
                  <a:schemeClr val="tx2"/>
                </a:solidFill>
              </a:rPr>
              <a:t>: Soutien </a:t>
            </a:r>
            <a:r>
              <a:rPr lang="fr-FR" sz="2000" dirty="0" smtClean="0">
                <a:solidFill>
                  <a:schemeClr val="tx2"/>
                </a:solidFill>
              </a:rPr>
              <a:t>à des </a:t>
            </a:r>
            <a:r>
              <a:rPr lang="fr-FR" sz="2000" dirty="0">
                <a:solidFill>
                  <a:schemeClr val="tx2"/>
                </a:solidFill>
              </a:rPr>
              <a:t>projets scientifiques ou technologiques innovants </a:t>
            </a:r>
            <a:r>
              <a:rPr lang="fr-FR" sz="2000" dirty="0" smtClean="0">
                <a:solidFill>
                  <a:schemeClr val="tx2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solidFill>
                  <a:schemeClr val="tx2"/>
                </a:solidFill>
              </a:rPr>
              <a:t>Projets </a:t>
            </a:r>
            <a:r>
              <a:rPr lang="fr-FR" sz="1600" dirty="0" err="1" smtClean="0">
                <a:solidFill>
                  <a:schemeClr val="tx2"/>
                </a:solidFill>
              </a:rPr>
              <a:t>Flagship</a:t>
            </a:r>
            <a:r>
              <a:rPr lang="fr-FR" sz="1600" dirty="0" smtClean="0">
                <a:solidFill>
                  <a:schemeClr val="tx2"/>
                </a:solidFill>
              </a:rPr>
              <a:t> : réunissant des équipes de plusieurs partenaires de P2IO et débouchant sur des percées scientifiques ou technologiques majeures 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solidFill>
                  <a:schemeClr val="tx2"/>
                </a:solidFill>
              </a:rPr>
              <a:t>Projets Emergence </a:t>
            </a:r>
            <a:r>
              <a:rPr lang="fr-FR" sz="1600" dirty="0">
                <a:solidFill>
                  <a:schemeClr val="tx2"/>
                </a:solidFill>
              </a:rPr>
              <a:t>: projets à plus petite échelle, plus prospectifs, ouvrant de nouvelles opportunités scientifiques ou </a:t>
            </a:r>
            <a:r>
              <a:rPr lang="fr-FR" sz="1600" dirty="0" smtClean="0">
                <a:solidFill>
                  <a:schemeClr val="tx2"/>
                </a:solidFill>
              </a:rPr>
              <a:t>techniques</a:t>
            </a:r>
          </a:p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2"/>
                </a:solidFill>
              </a:rPr>
              <a:t>Transformer </a:t>
            </a:r>
            <a:r>
              <a:rPr lang="fr-FR" sz="2000" dirty="0">
                <a:solidFill>
                  <a:schemeClr val="tx2"/>
                </a:solidFill>
              </a:rPr>
              <a:t>: Soutien </a:t>
            </a:r>
            <a:r>
              <a:rPr lang="fr-FR" sz="2000" dirty="0" smtClean="0">
                <a:solidFill>
                  <a:schemeClr val="tx2"/>
                </a:solidFill>
              </a:rPr>
              <a:t>à des </a:t>
            </a:r>
            <a:r>
              <a:rPr lang="fr-FR" sz="2000" dirty="0">
                <a:solidFill>
                  <a:schemeClr val="tx2"/>
                </a:solidFill>
              </a:rPr>
              <a:t>nouvelles / mises à jour des </a:t>
            </a:r>
            <a:r>
              <a:rPr lang="fr-FR" sz="2000" dirty="0" smtClean="0">
                <a:solidFill>
                  <a:schemeClr val="tx2"/>
                </a:solidFill>
              </a:rPr>
              <a:t>plateformes </a:t>
            </a:r>
            <a:r>
              <a:rPr lang="fr-FR" sz="2000" dirty="0">
                <a:solidFill>
                  <a:schemeClr val="tx2"/>
                </a:solidFill>
              </a:rPr>
              <a:t>techniques communes </a:t>
            </a:r>
            <a:endParaRPr lang="fr-FR" sz="20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</a:pPr>
            <a:r>
              <a:rPr lang="fr-FR" sz="2000" dirty="0" smtClean="0">
                <a:solidFill>
                  <a:schemeClr val="tx2"/>
                </a:solidFill>
              </a:rPr>
              <a:t>Structurer </a:t>
            </a:r>
            <a:r>
              <a:rPr lang="fr-FR" sz="2000" dirty="0">
                <a:solidFill>
                  <a:schemeClr val="tx2"/>
                </a:solidFill>
              </a:rPr>
              <a:t>: Soutien aux structures renforçant notre visibilité </a:t>
            </a:r>
            <a:r>
              <a:rPr lang="fr-FR" sz="2000" dirty="0" smtClean="0">
                <a:solidFill>
                  <a:schemeClr val="tx2"/>
                </a:solidFill>
              </a:rPr>
              <a:t>internationale </a:t>
            </a:r>
          </a:p>
          <a:p>
            <a:pPr lvl="1">
              <a:spcBef>
                <a:spcPts val="0"/>
              </a:spcBef>
            </a:pPr>
            <a:r>
              <a:rPr lang="fr-FR" sz="1600" dirty="0" smtClean="0">
                <a:solidFill>
                  <a:schemeClr val="tx2"/>
                </a:solidFill>
              </a:rPr>
              <a:t>Pôle </a:t>
            </a:r>
            <a:r>
              <a:rPr lang="fr-FR" sz="1600" dirty="0" err="1">
                <a:solidFill>
                  <a:schemeClr val="tx2"/>
                </a:solidFill>
              </a:rPr>
              <a:t>multimessager</a:t>
            </a:r>
            <a:r>
              <a:rPr lang="fr-FR" sz="1600" dirty="0">
                <a:solidFill>
                  <a:schemeClr val="tx2"/>
                </a:solidFill>
              </a:rPr>
              <a:t> Paris-Saclay, </a:t>
            </a:r>
            <a:endParaRPr lang="fr-FR" sz="1600" dirty="0" smtClean="0">
              <a:solidFill>
                <a:schemeClr val="tx2"/>
              </a:solidFill>
            </a:endParaRPr>
          </a:p>
          <a:p>
            <a:pPr lvl="1">
              <a:spcBef>
                <a:spcPts val="0"/>
              </a:spcBef>
            </a:pPr>
            <a:r>
              <a:rPr lang="fr-FR" sz="1600" dirty="0">
                <a:solidFill>
                  <a:schemeClr val="tx2"/>
                </a:solidFill>
              </a:rPr>
              <a:t>I</a:t>
            </a:r>
            <a:r>
              <a:rPr lang="fr-FR" sz="1600" dirty="0" smtClean="0">
                <a:solidFill>
                  <a:schemeClr val="tx2"/>
                </a:solidFill>
              </a:rPr>
              <a:t>nfrastructure </a:t>
            </a:r>
            <a:r>
              <a:rPr lang="fr-FR" sz="1600" dirty="0">
                <a:solidFill>
                  <a:schemeClr val="tx2"/>
                </a:solidFill>
              </a:rPr>
              <a:t>technologique </a:t>
            </a:r>
            <a:r>
              <a:rPr lang="fr-FR" sz="1600" dirty="0" smtClean="0">
                <a:solidFill>
                  <a:schemeClr val="tx2"/>
                </a:solidFill>
              </a:rPr>
              <a:t>accélérateur-aimants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22F2903-BC10-4FF3-97A7-BA16F58B6703}" type="slidenum">
              <a:rPr kumimoji="0" lang="en-US" smtClean="0"/>
              <a:pPr/>
              <a:t>5</a:t>
            </a:fld>
            <a:endParaRPr kumimoji="0"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Labex – 27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novembre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8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22F2903-BC10-4FF3-97A7-BA16F58B6703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44958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DD8047"/>
              </a:buClr>
            </a:pPr>
            <a:r>
              <a:rPr lang="fr-FR" sz="2200" dirty="0">
                <a:solidFill>
                  <a:schemeClr val="tx2"/>
                </a:solidFill>
              </a:rPr>
              <a:t>4 </a:t>
            </a:r>
            <a:r>
              <a:rPr lang="fr-FR" sz="2200" dirty="0" err="1">
                <a:solidFill>
                  <a:schemeClr val="tx2"/>
                </a:solidFill>
              </a:rPr>
              <a:t>scientific</a:t>
            </a:r>
            <a:r>
              <a:rPr lang="fr-FR" sz="2200" dirty="0">
                <a:solidFill>
                  <a:schemeClr val="tx2"/>
                </a:solidFill>
              </a:rPr>
              <a:t> </a:t>
            </a:r>
            <a:r>
              <a:rPr lang="fr-FR" sz="2200" dirty="0" err="1">
                <a:solidFill>
                  <a:schemeClr val="tx2"/>
                </a:solidFill>
              </a:rPr>
              <a:t>themes</a:t>
            </a:r>
            <a:r>
              <a:rPr lang="fr-FR" sz="2200" dirty="0">
                <a:solidFill>
                  <a:schemeClr val="tx2"/>
                </a:solidFill>
              </a:rPr>
              <a:t>:</a:t>
            </a:r>
          </a:p>
          <a:p>
            <a:pPr lvl="1">
              <a:buClr>
                <a:srgbClr val="94B6D2"/>
              </a:buClr>
            </a:pPr>
            <a:r>
              <a:rPr lang="en-US" sz="1900" dirty="0" smtClean="0">
                <a:solidFill>
                  <a:schemeClr val="tx2"/>
                </a:solidFill>
              </a:rPr>
              <a:t>S1 - </a:t>
            </a:r>
            <a:r>
              <a:rPr lang="en-US" sz="1900" dirty="0">
                <a:solidFill>
                  <a:schemeClr val="tx2"/>
                </a:solidFill>
              </a:rPr>
              <a:t>Symmetries in the subatomic world,</a:t>
            </a:r>
          </a:p>
          <a:p>
            <a:pPr lvl="1">
              <a:buClr>
                <a:srgbClr val="94B6D2"/>
              </a:buClr>
            </a:pPr>
            <a:r>
              <a:rPr lang="en-US" sz="1900" dirty="0" smtClean="0">
                <a:solidFill>
                  <a:schemeClr val="tx2"/>
                </a:solidFill>
              </a:rPr>
              <a:t>S2 - </a:t>
            </a:r>
            <a:r>
              <a:rPr lang="en-US" sz="1900" dirty="0">
                <a:solidFill>
                  <a:schemeClr val="tx2"/>
                </a:solidFill>
              </a:rPr>
              <a:t>Dark universe and multi-messenger </a:t>
            </a:r>
            <a:r>
              <a:rPr lang="en-US" sz="1900" dirty="0" smtClean="0">
                <a:solidFill>
                  <a:schemeClr val="tx2"/>
                </a:solidFill>
              </a:rPr>
              <a:t>astronomy,</a:t>
            </a:r>
            <a:endParaRPr lang="en-US" sz="1900" dirty="0">
              <a:solidFill>
                <a:schemeClr val="tx2"/>
              </a:solidFill>
            </a:endParaRPr>
          </a:p>
          <a:p>
            <a:pPr lvl="1">
              <a:buClr>
                <a:srgbClr val="94B6D2"/>
              </a:buClr>
            </a:pPr>
            <a:r>
              <a:rPr lang="en-US" sz="1900" dirty="0" smtClean="0">
                <a:solidFill>
                  <a:schemeClr val="tx2"/>
                </a:solidFill>
              </a:rPr>
              <a:t>S3 - </a:t>
            </a:r>
            <a:r>
              <a:rPr lang="en-US" sz="1900" dirty="0">
                <a:solidFill>
                  <a:schemeClr val="tx2"/>
                </a:solidFill>
              </a:rPr>
              <a:t>Strongly coupled nuclear </a:t>
            </a:r>
            <a:r>
              <a:rPr lang="en-US" sz="1900" dirty="0" smtClean="0">
                <a:solidFill>
                  <a:schemeClr val="tx2"/>
                </a:solidFill>
              </a:rPr>
              <a:t>matter, </a:t>
            </a:r>
            <a:endParaRPr lang="en-US" sz="1900" dirty="0">
              <a:solidFill>
                <a:schemeClr val="tx2"/>
              </a:solidFill>
            </a:endParaRPr>
          </a:p>
          <a:p>
            <a:pPr lvl="1">
              <a:buClr>
                <a:srgbClr val="94B6D2"/>
              </a:buClr>
            </a:pPr>
            <a:r>
              <a:rPr lang="en-US" sz="1900" dirty="0" smtClean="0">
                <a:solidFill>
                  <a:schemeClr val="tx2"/>
                </a:solidFill>
              </a:rPr>
              <a:t>S4 - </a:t>
            </a:r>
            <a:r>
              <a:rPr lang="en-US" sz="1900" dirty="0">
                <a:solidFill>
                  <a:schemeClr val="tx2"/>
                </a:solidFill>
              </a:rPr>
              <a:t>Formation of stellar and planetary systems, conditions for emergence of </a:t>
            </a:r>
            <a:r>
              <a:rPr lang="en-US" sz="1900" dirty="0" smtClean="0">
                <a:solidFill>
                  <a:schemeClr val="tx2"/>
                </a:solidFill>
              </a:rPr>
              <a:t>life,</a:t>
            </a:r>
            <a:endParaRPr lang="en-US" sz="1900" dirty="0">
              <a:solidFill>
                <a:schemeClr val="tx2"/>
              </a:solidFill>
            </a:endParaRPr>
          </a:p>
          <a:p>
            <a:pPr lvl="0">
              <a:buClr>
                <a:srgbClr val="DD8047"/>
              </a:buClr>
            </a:pPr>
            <a:r>
              <a:rPr lang="en-US" sz="2200" dirty="0">
                <a:solidFill>
                  <a:schemeClr val="tx2"/>
                </a:solidFill>
              </a:rPr>
              <a:t>3 technological themes:</a:t>
            </a:r>
          </a:p>
          <a:p>
            <a:pPr lvl="1">
              <a:buClr>
                <a:srgbClr val="94B6D2"/>
              </a:buClr>
            </a:pPr>
            <a:r>
              <a:rPr lang="en-US" sz="1900" dirty="0" smtClean="0">
                <a:solidFill>
                  <a:schemeClr val="tx2"/>
                </a:solidFill>
              </a:rPr>
              <a:t>T1 - </a:t>
            </a:r>
            <a:r>
              <a:rPr lang="en-US" sz="1900" dirty="0">
                <a:solidFill>
                  <a:schemeClr val="tx2"/>
                </a:solidFill>
              </a:rPr>
              <a:t>Innovations in accelerator science and related </a:t>
            </a:r>
            <a:r>
              <a:rPr lang="en-US" sz="1900" dirty="0" smtClean="0">
                <a:solidFill>
                  <a:schemeClr val="tx2"/>
                </a:solidFill>
              </a:rPr>
              <a:t>spinoffs, </a:t>
            </a:r>
            <a:endParaRPr lang="en-US" sz="1900" dirty="0">
              <a:solidFill>
                <a:schemeClr val="tx2"/>
              </a:solidFill>
            </a:endParaRPr>
          </a:p>
          <a:p>
            <a:pPr lvl="1">
              <a:buClr>
                <a:srgbClr val="94B6D2"/>
              </a:buClr>
            </a:pPr>
            <a:r>
              <a:rPr lang="en-US" sz="1900" dirty="0" smtClean="0">
                <a:solidFill>
                  <a:schemeClr val="tx2"/>
                </a:solidFill>
              </a:rPr>
              <a:t>T2 - </a:t>
            </a:r>
            <a:r>
              <a:rPr lang="en-US" sz="1900" dirty="0">
                <a:solidFill>
                  <a:schemeClr val="tx2"/>
                </a:solidFill>
              </a:rPr>
              <a:t>Advanced sensors and </a:t>
            </a:r>
            <a:r>
              <a:rPr lang="en-US" sz="1900" dirty="0" smtClean="0">
                <a:solidFill>
                  <a:schemeClr val="tx2"/>
                </a:solidFill>
              </a:rPr>
              <a:t>spinoffs, </a:t>
            </a:r>
            <a:endParaRPr lang="en-US" sz="1900" dirty="0">
              <a:solidFill>
                <a:schemeClr val="tx2"/>
              </a:solidFill>
            </a:endParaRPr>
          </a:p>
          <a:p>
            <a:pPr lvl="1">
              <a:buClr>
                <a:srgbClr val="94B6D2"/>
              </a:buClr>
            </a:pPr>
            <a:r>
              <a:rPr lang="en-US" sz="1900" dirty="0" smtClean="0">
                <a:solidFill>
                  <a:schemeClr val="tx2"/>
                </a:solidFill>
              </a:rPr>
              <a:t>T3 - </a:t>
            </a:r>
            <a:r>
              <a:rPr lang="en-US" sz="1900" dirty="0">
                <a:solidFill>
                  <a:schemeClr val="tx2"/>
                </a:solidFill>
              </a:rPr>
              <a:t>Simulation and knowledge extraction from complex </a:t>
            </a:r>
            <a:r>
              <a:rPr lang="en-US" sz="1900" dirty="0" smtClean="0">
                <a:solidFill>
                  <a:schemeClr val="tx2"/>
                </a:solidFill>
              </a:rPr>
              <a:t>data,</a:t>
            </a:r>
            <a:endParaRPr lang="en-US" sz="1900" dirty="0">
              <a:solidFill>
                <a:schemeClr val="tx2"/>
              </a:solidFill>
            </a:endParaRPr>
          </a:p>
          <a:p>
            <a:pPr lvl="0">
              <a:buClr>
                <a:srgbClr val="DD8047"/>
              </a:buClr>
            </a:pPr>
            <a:r>
              <a:rPr lang="en-US" sz="2200" dirty="0">
                <a:solidFill>
                  <a:schemeClr val="tx2"/>
                </a:solidFill>
              </a:rPr>
              <a:t>2  interdisciplinary themes:</a:t>
            </a:r>
          </a:p>
          <a:p>
            <a:pPr lvl="1">
              <a:buClr>
                <a:srgbClr val="94B6D2"/>
              </a:buClr>
            </a:pPr>
            <a:r>
              <a:rPr lang="en-US" sz="1900" dirty="0" smtClean="0">
                <a:solidFill>
                  <a:schemeClr val="tx2"/>
                </a:solidFill>
              </a:rPr>
              <a:t>I1 - </a:t>
            </a:r>
            <a:r>
              <a:rPr lang="en-US" sz="1900" dirty="0">
                <a:solidFill>
                  <a:schemeClr val="tx2"/>
                </a:solidFill>
              </a:rPr>
              <a:t>Nuclear energy for the </a:t>
            </a:r>
            <a:r>
              <a:rPr lang="en-US" sz="1900" dirty="0" smtClean="0">
                <a:solidFill>
                  <a:schemeClr val="tx2"/>
                </a:solidFill>
              </a:rPr>
              <a:t>future,</a:t>
            </a:r>
            <a:endParaRPr lang="en-US" sz="1900" dirty="0">
              <a:solidFill>
                <a:schemeClr val="tx2"/>
              </a:solidFill>
            </a:endParaRPr>
          </a:p>
          <a:p>
            <a:pPr lvl="1">
              <a:buClr>
                <a:srgbClr val="94B6D2"/>
              </a:buClr>
            </a:pPr>
            <a:r>
              <a:rPr lang="en-US" sz="1900" dirty="0" smtClean="0">
                <a:solidFill>
                  <a:schemeClr val="tx2"/>
                </a:solidFill>
              </a:rPr>
              <a:t>I2 - </a:t>
            </a:r>
            <a:r>
              <a:rPr lang="en-US" sz="1900" dirty="0">
                <a:solidFill>
                  <a:schemeClr val="tx2"/>
                </a:solidFill>
              </a:rPr>
              <a:t>Medical technologies: Imaging and radiation-based </a:t>
            </a:r>
            <a:r>
              <a:rPr lang="en-US" sz="1900" dirty="0" smtClean="0">
                <a:solidFill>
                  <a:schemeClr val="tx2"/>
                </a:solidFill>
              </a:rPr>
              <a:t>therapy.</a:t>
            </a:r>
            <a:endParaRPr lang="fr-FR" sz="19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04047" y="126964"/>
            <a:ext cx="8028384" cy="990600"/>
          </a:xfrm>
        </p:spPr>
        <p:txBody>
          <a:bodyPr/>
          <a:lstStyle/>
          <a:p>
            <a:pPr algn="ctr"/>
            <a:r>
              <a:rPr lang="fr-FR" dirty="0"/>
              <a:t>Thématiques P2IO </a:t>
            </a:r>
            <a:r>
              <a:rPr lang="fr-FR" dirty="0" smtClean="0"/>
              <a:t>2020-2024</a:t>
            </a:r>
            <a:endParaRPr lang="fr-FR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Labex – 27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novembre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30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smtClean="0"/>
              <a:t>Répartition du budget 2020-2024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1800" dirty="0" smtClean="0">
                <a:solidFill>
                  <a:schemeClr val="tx2"/>
                </a:solidFill>
              </a:rPr>
              <a:t>Intérêts sur Dotation Non Consomptible: 1,36 M€ / an soit 6,8 M€ sur 5 ans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tx2"/>
                </a:solidFill>
              </a:rPr>
              <a:t>      Frais gestion : 4% IDEX + 4% Etablissements </a:t>
            </a:r>
            <a:r>
              <a:rPr lang="fr-FR" sz="2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fr-FR" sz="2000" b="1" dirty="0" smtClean="0">
                <a:solidFill>
                  <a:schemeClr val="accent2"/>
                </a:solidFill>
              </a:rPr>
              <a:t> reste 6,3 M€  </a:t>
            </a:r>
            <a:endParaRPr lang="fr-FR" sz="2000" b="1" dirty="0">
              <a:solidFill>
                <a:schemeClr val="accent2"/>
              </a:solidFill>
            </a:endParaRPr>
          </a:p>
          <a:p>
            <a:pPr lvl="1"/>
            <a:endParaRPr lang="en-US" sz="1800" dirty="0">
              <a:solidFill>
                <a:schemeClr val="accent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22F2903-BC10-4FF3-97A7-BA16F58B6703}" type="slidenum">
              <a:rPr kumimoji="0" lang="en-US" smtClean="0"/>
              <a:pPr/>
              <a:t>7</a:t>
            </a:fld>
            <a:endParaRPr kumimoji="0" lang="en-US" dirty="0"/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Labex – </a:t>
            </a:r>
            <a:r>
              <a:rPr lang="en-GB" dirty="0" smtClean="0">
                <a:solidFill>
                  <a:srgbClr val="775F55"/>
                </a:solidFill>
                <a:latin typeface="Arial" charset="0"/>
              </a:rPr>
              <a:t>27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novembre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3" y="2266122"/>
            <a:ext cx="7970272" cy="418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5216" y="214928"/>
            <a:ext cx="8184208" cy="990600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Flagships</a:t>
            </a:r>
            <a:r>
              <a:rPr lang="fr-FR" sz="3200" dirty="0" smtClean="0"/>
              <a:t> 2020 </a:t>
            </a:r>
            <a:endParaRPr lang="fr-FR" sz="320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31520" y="1556045"/>
            <a:ext cx="8145780" cy="504478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r-FR" dirty="0" smtClean="0">
                <a:solidFill>
                  <a:schemeClr val="tx2"/>
                </a:solidFill>
              </a:rPr>
              <a:t>Appel à Projets lancé en mai 2019 pour des projets de grande ambition, structurants sur Paris Saclay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dirty="0" smtClean="0">
                <a:solidFill>
                  <a:schemeClr val="tx2"/>
                </a:solidFill>
              </a:rPr>
              <a:t>Sélection en 2 étapes :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rgbClr val="94B6D2"/>
              </a:buClr>
            </a:pPr>
            <a:r>
              <a:rPr lang="fr-FR" dirty="0" smtClean="0">
                <a:solidFill>
                  <a:srgbClr val="775F55"/>
                </a:solidFill>
              </a:rPr>
              <a:t>11 pré-propositions </a:t>
            </a:r>
            <a:endParaRPr lang="fr-FR" dirty="0">
              <a:solidFill>
                <a:srgbClr val="775F55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  <a:buClr>
                <a:srgbClr val="94B6D2"/>
              </a:buClr>
            </a:pPr>
            <a:r>
              <a:rPr lang="fr-FR" dirty="0" smtClean="0">
                <a:solidFill>
                  <a:srgbClr val="775F55"/>
                </a:solidFill>
              </a:rPr>
              <a:t>6 projets retenus pour la phase 2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fr-FR" dirty="0" smtClean="0">
                <a:solidFill>
                  <a:schemeClr val="tx2"/>
                </a:solidFill>
              </a:rPr>
              <a:t>Sélection finale  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fr-FR" dirty="0" err="1" smtClean="0">
                <a:solidFill>
                  <a:schemeClr val="tx2"/>
                </a:solidFill>
              </a:rPr>
              <a:t>Gluodynamics</a:t>
            </a:r>
            <a:r>
              <a:rPr lang="fr-FR" dirty="0" smtClean="0">
                <a:solidFill>
                  <a:schemeClr val="tx2"/>
                </a:solidFill>
              </a:rPr>
              <a:t> (1010 </a:t>
            </a:r>
            <a:r>
              <a:rPr lang="fr-FR" dirty="0">
                <a:solidFill>
                  <a:schemeClr val="tx2"/>
                </a:solidFill>
              </a:rPr>
              <a:t>k</a:t>
            </a:r>
            <a:r>
              <a:rPr lang="fr-FR" dirty="0" smtClean="0">
                <a:solidFill>
                  <a:schemeClr val="tx2"/>
                </a:solidFill>
              </a:rPr>
              <a:t>€): </a:t>
            </a:r>
            <a:r>
              <a:rPr lang="en-US" dirty="0" smtClean="0">
                <a:solidFill>
                  <a:schemeClr val="tx2"/>
                </a:solidFill>
              </a:rPr>
              <a:t>Probing </a:t>
            </a:r>
            <a:r>
              <a:rPr lang="en-US" dirty="0">
                <a:solidFill>
                  <a:schemeClr val="tx2"/>
                </a:solidFill>
              </a:rPr>
              <a:t>the nature of dense </a:t>
            </a:r>
            <a:r>
              <a:rPr lang="en-US" dirty="0" err="1">
                <a:solidFill>
                  <a:schemeClr val="tx2"/>
                </a:solidFill>
              </a:rPr>
              <a:t>gluonic</a:t>
            </a:r>
            <a:r>
              <a:rPr lang="en-US" dirty="0">
                <a:solidFill>
                  <a:schemeClr val="tx2"/>
                </a:solidFill>
              </a:rPr>
              <a:t> systems </a:t>
            </a:r>
            <a:r>
              <a:rPr lang="en-US" dirty="0" smtClean="0">
                <a:solidFill>
                  <a:schemeClr val="tx2"/>
                </a:solidFill>
              </a:rPr>
              <a:t>(Irfu/</a:t>
            </a:r>
            <a:r>
              <a:rPr lang="en-US" dirty="0" err="1" smtClean="0">
                <a:solidFill>
                  <a:schemeClr val="tx2"/>
                </a:solidFill>
              </a:rPr>
              <a:t>DPhN</a:t>
            </a:r>
            <a:r>
              <a:rPr lang="en-US" dirty="0">
                <a:solidFill>
                  <a:schemeClr val="tx2"/>
                </a:solidFill>
              </a:rPr>
              <a:t>,</a:t>
            </a:r>
            <a:r>
              <a:rPr lang="en-US" dirty="0" smtClean="0">
                <a:solidFill>
                  <a:schemeClr val="tx2"/>
                </a:solidFill>
              </a:rPr>
              <a:t> IPHT, </a:t>
            </a:r>
            <a:r>
              <a:rPr lang="en-US" dirty="0" err="1" smtClean="0">
                <a:solidFill>
                  <a:schemeClr val="tx2"/>
                </a:solidFill>
              </a:rPr>
              <a:t>IJCLab</a:t>
            </a:r>
            <a:r>
              <a:rPr lang="en-US" dirty="0" smtClean="0">
                <a:solidFill>
                  <a:schemeClr val="tx2"/>
                </a:solidFill>
              </a:rPr>
              <a:t>/Theory-PHE-PN, LLR</a:t>
            </a:r>
            <a:r>
              <a:rPr lang="en-US" dirty="0">
                <a:solidFill>
                  <a:schemeClr val="tx2"/>
                </a:solidFill>
              </a:rPr>
              <a:t>, CPHT) 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fr-FR" dirty="0" smtClean="0">
                <a:solidFill>
                  <a:schemeClr val="tx2"/>
                </a:solidFill>
              </a:rPr>
              <a:t>BSM-Nu (990 k€) : </a:t>
            </a:r>
            <a:r>
              <a:rPr lang="en-US" dirty="0">
                <a:solidFill>
                  <a:schemeClr val="tx2"/>
                </a:solidFill>
              </a:rPr>
              <a:t>Neutrinos: a door </a:t>
            </a:r>
            <a:r>
              <a:rPr lang="en-US" dirty="0" smtClean="0">
                <a:solidFill>
                  <a:schemeClr val="tx2"/>
                </a:solidFill>
              </a:rPr>
              <a:t>to physics </a:t>
            </a:r>
            <a:r>
              <a:rPr lang="en-US" dirty="0">
                <a:solidFill>
                  <a:schemeClr val="tx2"/>
                </a:solidFill>
              </a:rPr>
              <a:t>Beyond the Standard Model</a:t>
            </a:r>
            <a:r>
              <a:rPr lang="fr-FR" dirty="0" smtClean="0">
                <a:solidFill>
                  <a:schemeClr val="tx2"/>
                </a:solidFill>
              </a:rPr>
              <a:t> (IRFU/DEDIP-DIS-</a:t>
            </a:r>
            <a:r>
              <a:rPr lang="fr-FR" dirty="0" err="1" smtClean="0">
                <a:solidFill>
                  <a:schemeClr val="tx2"/>
                </a:solidFill>
              </a:rPr>
              <a:t>DPhP</a:t>
            </a:r>
            <a:r>
              <a:rPr lang="fr-FR" dirty="0" smtClean="0">
                <a:solidFill>
                  <a:schemeClr val="tx2"/>
                </a:solidFill>
              </a:rPr>
              <a:t>-</a:t>
            </a:r>
            <a:r>
              <a:rPr lang="fr-FR" dirty="0" err="1" smtClean="0">
                <a:solidFill>
                  <a:schemeClr val="tx2"/>
                </a:solidFill>
              </a:rPr>
              <a:t>DPhN</a:t>
            </a:r>
            <a:r>
              <a:rPr lang="fr-FR" dirty="0" smtClean="0">
                <a:solidFill>
                  <a:schemeClr val="tx2"/>
                </a:solidFill>
              </a:rPr>
              <a:t>, IPHT, </a:t>
            </a:r>
            <a:r>
              <a:rPr lang="fr-FR" dirty="0" err="1" smtClean="0">
                <a:solidFill>
                  <a:schemeClr val="tx2"/>
                </a:solidFill>
              </a:rPr>
              <a:t>IJCLab</a:t>
            </a:r>
            <a:r>
              <a:rPr lang="fr-FR" dirty="0" smtClean="0">
                <a:solidFill>
                  <a:schemeClr val="tx2"/>
                </a:solidFill>
              </a:rPr>
              <a:t>/A2C-PHE, LLR)</a:t>
            </a:r>
          </a:p>
          <a:p>
            <a:pPr lvl="0">
              <a:spcBef>
                <a:spcPts val="0"/>
              </a:spcBef>
              <a:spcAft>
                <a:spcPts val="400"/>
              </a:spcAft>
              <a:buClr>
                <a:srgbClr val="DD8047"/>
              </a:buClr>
            </a:pPr>
            <a:r>
              <a:rPr lang="fr-FR" dirty="0" smtClean="0">
                <a:solidFill>
                  <a:srgbClr val="775F55"/>
                </a:solidFill>
              </a:rPr>
              <a:t>Démarrage des projets dès mi 2020  </a:t>
            </a:r>
            <a:endParaRPr lang="fr-FR" dirty="0">
              <a:solidFill>
                <a:srgbClr val="775F55"/>
              </a:solidFill>
            </a:endParaRP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fr-FR" sz="2400" dirty="0" smtClean="0">
                <a:solidFill>
                  <a:schemeClr val="tx2"/>
                </a:solidFill>
              </a:rPr>
              <a:t>Revue par le CODIR en octobre</a:t>
            </a:r>
          </a:p>
          <a:p>
            <a:pPr marL="365760" lvl="1" indent="0">
              <a:spcBef>
                <a:spcPts val="0"/>
              </a:spcBef>
              <a:spcAft>
                <a:spcPts val="400"/>
              </a:spcAft>
              <a:buNone/>
            </a:pPr>
            <a:endParaRPr lang="fr-FR" sz="2400" dirty="0" smtClean="0">
              <a:solidFill>
                <a:schemeClr val="tx2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Labex – 27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novembre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0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5216" y="214928"/>
            <a:ext cx="8184208" cy="990600"/>
          </a:xfrm>
        </p:spPr>
        <p:txBody>
          <a:bodyPr/>
          <a:lstStyle/>
          <a:p>
            <a:r>
              <a:rPr lang="fr-FR" sz="3200" b="1" dirty="0" smtClean="0"/>
              <a:t>Bilan 2020</a:t>
            </a:r>
            <a:endParaRPr lang="fr-FR" sz="3200" b="1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85216" y="1598338"/>
            <a:ext cx="8669742" cy="2215112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2"/>
                </a:solidFill>
              </a:rPr>
              <a:t>Appel à projets </a:t>
            </a:r>
            <a:r>
              <a:rPr lang="fr-FR" sz="2800" dirty="0" err="1" smtClean="0">
                <a:solidFill>
                  <a:schemeClr val="tx2"/>
                </a:solidFill>
              </a:rPr>
              <a:t>Postdocs</a:t>
            </a:r>
            <a:r>
              <a:rPr lang="fr-FR" sz="2800" dirty="0" smtClean="0">
                <a:solidFill>
                  <a:schemeClr val="tx2"/>
                </a:solidFill>
              </a:rPr>
              <a:t> avril 2020</a:t>
            </a:r>
          </a:p>
          <a:p>
            <a:pPr lvl="1"/>
            <a:r>
              <a:rPr lang="fr-FR" sz="2400" dirty="0">
                <a:solidFill>
                  <a:schemeClr val="tx2"/>
                </a:solidFill>
              </a:rPr>
              <a:t>9</a:t>
            </a:r>
            <a:r>
              <a:rPr lang="fr-FR" sz="2400" dirty="0" smtClean="0">
                <a:solidFill>
                  <a:schemeClr val="tx2"/>
                </a:solidFill>
              </a:rPr>
              <a:t> années de </a:t>
            </a:r>
            <a:r>
              <a:rPr lang="fr-FR" sz="2400" dirty="0" err="1" smtClean="0">
                <a:solidFill>
                  <a:schemeClr val="tx2"/>
                </a:solidFill>
              </a:rPr>
              <a:t>postdoc</a:t>
            </a:r>
            <a:r>
              <a:rPr lang="fr-FR" sz="2400" dirty="0" smtClean="0">
                <a:solidFill>
                  <a:schemeClr val="tx2"/>
                </a:solidFill>
              </a:rPr>
              <a:t> attribuées</a:t>
            </a:r>
          </a:p>
          <a:p>
            <a:pPr marL="365760" lvl="1" indent="0">
              <a:buClr>
                <a:srgbClr val="94B6D2"/>
              </a:buClr>
              <a:buNone/>
            </a:pPr>
            <a:endParaRPr lang="fr-FR" sz="2400" b="1" dirty="0" smtClean="0">
              <a:solidFill>
                <a:schemeClr val="accent2"/>
              </a:solidFill>
            </a:endParaRPr>
          </a:p>
          <a:p>
            <a:pPr marL="365760" lvl="1" indent="0">
              <a:buClr>
                <a:srgbClr val="94B6D2"/>
              </a:buClr>
              <a:buNone/>
            </a:pPr>
            <a:endParaRPr lang="en-US" b="1" dirty="0" smtClean="0">
              <a:solidFill>
                <a:schemeClr val="accent2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403648" y="6492875"/>
            <a:ext cx="5421083" cy="365125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P2IO –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Journée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du Labex – 27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novembre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75F5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2020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75F5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3" y="2751477"/>
            <a:ext cx="8936037" cy="242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édian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15604</TotalTime>
  <Words>1642</Words>
  <Application>Microsoft Office PowerPoint</Application>
  <PresentationFormat>Affichage à l'écran (4:3)</PresentationFormat>
  <Paragraphs>196</Paragraphs>
  <Slides>21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Tw Cen MT</vt:lpstr>
      <vt:lpstr>Wingdings</vt:lpstr>
      <vt:lpstr>Wingdings 2</vt:lpstr>
      <vt:lpstr>Thème Office</vt:lpstr>
      <vt:lpstr>Médian</vt:lpstr>
      <vt:lpstr>P2IO : Bilan 2020 et perspectives    Sylvie Leray, Bruno Espagnon et Anne-Laure Pelé</vt:lpstr>
      <vt:lpstr>Programme de la Journée</vt:lpstr>
      <vt:lpstr>Points forts 2020</vt:lpstr>
      <vt:lpstr>P2IO: Physique des 2 Infinis et des Origines</vt:lpstr>
      <vt:lpstr>Projet P2IO 2020-2024</vt:lpstr>
      <vt:lpstr>Thématiques P2IO 2020-2024</vt:lpstr>
      <vt:lpstr>Répartition du budget 2020-2024</vt:lpstr>
      <vt:lpstr>Flagships 2020 </vt:lpstr>
      <vt:lpstr>Bilan 2020</vt:lpstr>
      <vt:lpstr>Appels Emilie du Châtelet</vt:lpstr>
      <vt:lpstr>Appels à Projets Emergents 2021</vt:lpstr>
      <vt:lpstr>Projets émergents</vt:lpstr>
      <vt:lpstr>Astroparticle Symposium à l’Institut Pascal</vt:lpstr>
      <vt:lpstr>Actions Enseignement</vt:lpstr>
      <vt:lpstr>Actions Enseignement</vt:lpstr>
      <vt:lpstr>Actions Enseignement</vt:lpstr>
      <vt:lpstr>Actions Enseignement</vt:lpstr>
      <vt:lpstr>Site web</vt:lpstr>
      <vt:lpstr>Site web</vt:lpstr>
      <vt:lpstr>Site web</vt:lpstr>
      <vt:lpstr>Perspectives pour 2021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du comité de pilotage, 20 avril 2018  Sylvie Leray (Irfu) et François Couchot (LAL)</dc:title>
  <dc:creator>LERAY Sylvie</dc:creator>
  <cp:lastModifiedBy>PELE Anne-Laure</cp:lastModifiedBy>
  <cp:revision>259</cp:revision>
  <cp:lastPrinted>2018-11-13T10:35:07Z</cp:lastPrinted>
  <dcterms:created xsi:type="dcterms:W3CDTF">2018-04-19T05:45:23Z</dcterms:created>
  <dcterms:modified xsi:type="dcterms:W3CDTF">2020-11-27T09:18:00Z</dcterms:modified>
</cp:coreProperties>
</file>